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6858000" cx="12192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60CCD-9592-4E39-9AED-1E83F12E84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97FE5-9F9C-497E-8854-9CCA7C9F1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3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mage.slidesharecdn.com/hypothyroidism-161015044600/95/hypothyroidism-13-638.jpg?cb=1494843056" TargetMode="External"/><Relationship Id="rId13" Type="http://schemas.openxmlformats.org/officeDocument/2006/relationships/hyperlink" Target="https://image.slidesharecdn.com/hypothyroidism-161015044600/95/hypothyroidism-18-638.jpg?cb=1494843056" TargetMode="External"/><Relationship Id="rId3" Type="http://schemas.openxmlformats.org/officeDocument/2006/relationships/hyperlink" Target="https://image.slidesharecdn.com/hypothyroidism-161015044600/95/hypothyroidism-8-638.jpg?cb=1494843056" TargetMode="External"/><Relationship Id="rId7" Type="http://schemas.openxmlformats.org/officeDocument/2006/relationships/hyperlink" Target="https://image.slidesharecdn.com/hypothyroidism-161015044600/95/hypothyroidism-12-638.jpg?cb=1494843056" TargetMode="External"/><Relationship Id="rId12" Type="http://schemas.openxmlformats.org/officeDocument/2006/relationships/hyperlink" Target="https://image.slidesharecdn.com/hypothyroidism-161015044600/95/hypothyroidism-17-638.jpg?cb=1494843056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image.slidesharecdn.com/hypothyroidism-161015044600/95/hypothyroidism-11-638.jpg?cb=1494843056" TargetMode="External"/><Relationship Id="rId11" Type="http://schemas.openxmlformats.org/officeDocument/2006/relationships/hyperlink" Target="https://image.slidesharecdn.com/hypothyroidism-161015044600/95/hypothyroidism-16-638.jpg?cb=1494843056" TargetMode="External"/><Relationship Id="rId5" Type="http://schemas.openxmlformats.org/officeDocument/2006/relationships/hyperlink" Target="https://image.slidesharecdn.com/hypothyroidism-161015044600/95/hypothyroidism-10-638.jpg?cb=1494843056" TargetMode="External"/><Relationship Id="rId15" Type="http://schemas.openxmlformats.org/officeDocument/2006/relationships/hyperlink" Target="https://image.slidesharecdn.com/hypothyroidism-161015044600/95/hypothyroidism-20-638.jpg?cb=1494843056" TargetMode="External"/><Relationship Id="rId10" Type="http://schemas.openxmlformats.org/officeDocument/2006/relationships/hyperlink" Target="https://image.slidesharecdn.com/hypothyroidism-161015044600/95/hypothyroidism-15-638.jpg?cb=1494843056" TargetMode="External"/><Relationship Id="rId4" Type="http://schemas.openxmlformats.org/officeDocument/2006/relationships/hyperlink" Target="https://image.slidesharecdn.com/hypothyroidism-161015044600/95/hypothyroidism-9-638.jpg?cb=1494843056" TargetMode="External"/><Relationship Id="rId9" Type="http://schemas.openxmlformats.org/officeDocument/2006/relationships/hyperlink" Target="https://image.slidesharecdn.com/hypothyroidism-161015044600/95/hypothyroidism-14-638.jpg?cb=1494843056" TargetMode="External"/><Relationship Id="rId14" Type="http://schemas.openxmlformats.org/officeDocument/2006/relationships/hyperlink" Target="https://image.slidesharecdn.com/hypothyroidism-161015044600/95/hypothyroidism-19-638.jpg?cb=1494843056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■ Symptoms and signs vary in relation to the magnitude of the thyroid hormone deficiency, and the acuteness with which the deficiency develops. ❖ Less prominent clinically and better tolerated when gradual loss of thyroid function (as in most cases of primary hypothyroidism) ❖ Symptoms develop acutely after thyroidectomy or abrupt withdrawal of exogenous thyroid hormone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Clinical Manifestations of Hypothyroidism -- Skin&#10;■ Cool an..."/>
              </a:rPr>
              <a:t>8. 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Skin ■ Cool and pale skin  blood flow  ■ Dry roughness of skin  the epidermis has an atrophied cellular layer and hyperkeratosis ■ Decreased sweating 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calorigenesis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acinar gland secretion  ■ Generalized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nonpitting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edema (myxedema) in severe hypothyroidism  infiltration of the skin with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glycosaminoglycans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associated water retention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Clinical Manifestations of Hypothyroidism -- Eyes&#10;■ Periorb..."/>
              </a:rPr>
              <a:t>9. 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Eyes ■ Periorbital edema -- as a manifestation of generalized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nonpitting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edema or Graves'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ophthalmopathy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■ Graves'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ophthalmopathy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may persist or worsen when hypothyroidism develops after treatment of Graves' hyperthyroidism. Patients will have variable degrees of stare, protrusion of the eyes, and extraocular muscle weakness.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Clinical Manifestations of Hypothyroidism --&#10;Cardiovascular..."/>
              </a:rPr>
              <a:t>10. 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Cardiovascular System ■ Bradycardia  reductions in heart rate ■ Impaired muscular contractility ■ Reduced cardiac output decreased exercise capacity and shortness of breath during exercise ■ ECG: low voltage of QRS complexes and P and T waves ■ CXR: cardiomegaly  interstitial edema,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myofibrillary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swelling, LV dilatation, pericardial effusion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Clinical Manifestations of Hypothyroidism --&#10;Cardiovascular..."/>
              </a:rPr>
              <a:t>11. 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Cardiovascular System ■ Myxedema induces coronary artery disease ?? ■ CAD more common in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p’ts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hypothyroidism ■ Symptoms and signs of congestive heart failure are usually absent in patients who have no other cardiac disease ■ Congestive heart failure or angina may worsen when hypothyroidism develops in patients with heart disease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Clinical Manifestations of Hypothyroidism --&#10;Cardiovascular..."/>
              </a:rPr>
              <a:t>12. 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Cardiovascular System ■ Hypertension  peripheral vascular resistance  ❖ In normotensive patients, BP increases are small (&lt;150/100 mmHg). ❖ The BP of patients with established hypertension may increase further with the development of hypothyroidism.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Clinical Manifestations of Hypothyroidism -- Respiratory&#10;Sy..."/>
              </a:rPr>
              <a:t>13. 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Respiratory System ■ Fatigue, shortness of breath on exertion, and decreased exercise capacity  impaired respiratory function + cardiovascular disease ■ Hypoventilation (shallow and slow respirations)  respiratory muscle weakness + reduced pulmonary responses to hypoxia and hypercapnia ■ Obstructive sleep apnea 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macroglossia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Clinical Manifestations of Hypothyroidism --&#10;Gastrointestin..."/>
              </a:rPr>
              <a:t>14. 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Gastrointestinal Disorders ■ Constipation, even ileus  gut motility  ■ Decreased taste sensation ■ Gastric atrophy  presence of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antiparietal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cell antibodies. Pernicious anemia occurs in 10% of patients with hypothyroidism caused by chronic autoimmune thyroiditis. ■ Weight gain  decreased metabolic rate + accumulation of fluid 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nonpitting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edema) that is rich in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glycosaminoglycans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■ Ascites, rare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Clinical Manifestations of Hypothyroidism -- Renal&#10;Function..."/>
              </a:rPr>
              <a:t>15. 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Renal Function ■ Decreased glomerular filtration rate (GFR ) ■ Impaired ability to excrete a water load ■ The drug clearance (ex, antiepileptic, anticoagulant, hypnotic and opioid drugs), is decreased. Drug toxicity may occur if drug dosage is not reduced. ■ During T4 replacement, drugs that are administered at effective doses in patients who are hypothyroid may become less effective.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 tooltip="Clinical Manifestations of Hypothyroidism -- Anemia&#10;■ Impai..."/>
              </a:rPr>
              <a:t>16. 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Anemia ■ Impaired hemoglobin synthesis  thyroxine deficiency ■ Iron deficiency  increased iron loss with menorrhagia + impaired intestinal absorption of iron ■ Folate deficiency  impaired intestinal absorption of folic acid ■ Pernicious anemia  vitamin B12 -deficient megaloblastic anemia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 tooltip="Clinical Manifestations of Hypothyroidism -- Reproductive&#10;A..."/>
              </a:rPr>
              <a:t>17. 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Reproductive Abnormalities ■ Women with hypothyroidism may have either oligo- or amenorrhea or hypermenorrhea-menorrhagia. ■ Decreased fertility ■ Increased likelihood for early abortion ■ Hyperprolactinemia may occur, and is occasionally sufficiently severe to cause amenorrhea or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galactorrhea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■ The serum sex hormone-binding globulin concentration may be low in hypothyroidism. This will lower serum total but not free sex hormone concentrations.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 tooltip="Clinical Manifestations of Hypothyroidism -- Neurological&#10;D..."/>
              </a:rPr>
              <a:t>18. 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Neurological Dysfunction ■ General depression of central nervous system function ■ Sleepiness, inability to concentrate ■ Sluggish thought processes ❖ Respond slowly to questions ❖ Less able to retrieve information from memory ■ Agitated psychosis, rare (“myxedema madness”) ■ PET: 23% reduction in cerebral blood flow and a 12% reduction in cerebral glucose metabolism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4" tooltip="Clinical Manifestations of Hypothyroidism --&#10;Neuromuscular ..."/>
              </a:rPr>
              <a:t>19. 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Neuromuscular Abnormalities ■ A delay in the relaxation phase of deep tendon reflexes ■ Carpal tunnel syndrome ■ Paresthesia ■ Asymptomatic elevation in serum CPK level to muscle hypertrophy (which may be accompanied by muscle cramps) to proximal muscle weakness to, in rare cases, rhabdomyolysis.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5" tooltip="Clinical Manifestations of Hypothyroidism -- Metabolic&#10;Abno..."/>
              </a:rPr>
              <a:t>20. 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Clinical Manifestations of Hypothyroidism -- Metabolic Abnormalities ■ Hyponatremia may result from a reduction in free water clearance ■ Reversible increases in serum creatinine occur in 20 ~ 90% of hypothyroid patients ■ lipid clearance may be decreased, resulting in an elevation in the serum concentrations of free fatty acids and total and low-density lipoprotein cholesterol ■ Plasma homocysteine concentrations are increased in some hypothyroid patients,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97FE5-9F9C-497E-8854-9CCA7C9F10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24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drug clearance (ex, antiepileptic, anticoagulant, hypnotic and opioid drugs), is decreased. </a:t>
            </a:r>
          </a:p>
          <a:p>
            <a:r>
              <a:rPr lang="en-US" dirty="0" smtClean="0"/>
              <a:t>Drug toxicity may occur if drug dosage is not reduced.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97FE5-9F9C-497E-8854-9CCA7C9F10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50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hyaluronic acid is the most</a:t>
            </a:r>
            <a:r>
              <a:rPr lang="en-US" baseline="0" dirty="0" smtClean="0"/>
              <a:t> prevalent </a:t>
            </a:r>
            <a:r>
              <a:rPr lang="en-US" baseline="0" dirty="0" err="1" smtClean="0"/>
              <a:t>glycosaminoglyacan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97FE5-9F9C-497E-8854-9CCA7C9F10B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93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75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5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43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5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1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70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3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46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8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24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7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6A88C-59B9-4FE2-946A-A819BE98BB5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BD515-4B99-4523-BA7A-E7F4FF018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6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Management of Hypothyroidism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C. </a:t>
            </a:r>
            <a:r>
              <a:rPr lang="en-US" dirty="0" err="1" smtClean="0"/>
              <a:t>Kamanga</a:t>
            </a:r>
            <a:r>
              <a:rPr lang="en-US" dirty="0" smtClean="0"/>
              <a:t>, MD</a:t>
            </a:r>
          </a:p>
          <a:p>
            <a:r>
              <a:rPr lang="en-US" smtClean="0"/>
              <a:t>UNZA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6734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  <a:p>
            <a:r>
              <a:rPr lang="en-US" sz="12800" dirty="0" smtClean="0"/>
              <a:t>Women </a:t>
            </a:r>
            <a:r>
              <a:rPr lang="en-US" sz="12800" dirty="0"/>
              <a:t>with hypothyroidism may have either oligo- or amenorrhea or </a:t>
            </a:r>
            <a:r>
              <a:rPr lang="en-US" sz="12800" dirty="0" smtClean="0"/>
              <a:t>hypermenorrhea-menorrhagia</a:t>
            </a:r>
          </a:p>
          <a:p>
            <a:r>
              <a:rPr lang="en-US" sz="12800" dirty="0" smtClean="0"/>
              <a:t>Decreased fertility</a:t>
            </a:r>
          </a:p>
          <a:p>
            <a:r>
              <a:rPr lang="en-US" sz="12800" dirty="0" smtClean="0"/>
              <a:t>Increased </a:t>
            </a:r>
            <a:r>
              <a:rPr lang="en-US" sz="12800" dirty="0"/>
              <a:t>likelihood for early </a:t>
            </a:r>
            <a:r>
              <a:rPr lang="en-US" sz="12800" dirty="0" smtClean="0"/>
              <a:t>abortion</a:t>
            </a:r>
          </a:p>
          <a:p>
            <a:r>
              <a:rPr lang="en-US" sz="12800" dirty="0" smtClean="0"/>
              <a:t>Hyperprolactinemia (in PRIMARY hypothyroidism), leading to </a:t>
            </a:r>
            <a:r>
              <a:rPr lang="en-US" sz="12800" dirty="0" err="1" smtClean="0"/>
              <a:t>gynaecomastia</a:t>
            </a:r>
            <a:r>
              <a:rPr lang="en-US" sz="12800" dirty="0" smtClean="0"/>
              <a:t>/ </a:t>
            </a:r>
            <a:r>
              <a:rPr lang="en-US" sz="12800" dirty="0" err="1" smtClean="0"/>
              <a:t>galactorrhoea</a:t>
            </a:r>
            <a:r>
              <a:rPr lang="en-US" sz="12800" dirty="0" smtClean="0"/>
              <a:t> and </a:t>
            </a:r>
            <a:r>
              <a:rPr lang="en-US" sz="12800" dirty="0" err="1" smtClean="0"/>
              <a:t>amenorrhoea</a:t>
            </a:r>
            <a:endParaRPr lang="en-US" sz="12800" dirty="0" smtClean="0"/>
          </a:p>
          <a:p>
            <a:r>
              <a:rPr lang="en-US" sz="12800" dirty="0" smtClean="0"/>
              <a:t>Reduced Serum </a:t>
            </a:r>
            <a:r>
              <a:rPr lang="en-US" sz="12800" dirty="0"/>
              <a:t>sex hormone-binding globulin </a:t>
            </a:r>
            <a:r>
              <a:rPr lang="en-US" sz="12800" dirty="0" smtClean="0"/>
              <a:t>concentration, WHICH  </a:t>
            </a:r>
            <a:r>
              <a:rPr lang="en-US" sz="12800" dirty="0"/>
              <a:t>may </a:t>
            </a:r>
            <a:r>
              <a:rPr lang="en-US" sz="12800" dirty="0" smtClean="0"/>
              <a:t>lower </a:t>
            </a:r>
            <a:r>
              <a:rPr lang="en-US" sz="12800" dirty="0"/>
              <a:t>serum </a:t>
            </a:r>
            <a:r>
              <a:rPr lang="en-US" sz="12800" dirty="0" smtClean="0"/>
              <a:t>total SEX </a:t>
            </a:r>
            <a:r>
              <a:rPr lang="en-US" sz="12800" dirty="0"/>
              <a:t>hormone concentrations</a:t>
            </a:r>
            <a:r>
              <a:rPr lang="en-US" sz="12800" dirty="0" smtClean="0"/>
              <a:t>.</a:t>
            </a:r>
            <a:endParaRPr lang="en-US" sz="12800" dirty="0"/>
          </a:p>
        </p:txBody>
      </p:sp>
    </p:spTree>
    <p:extLst>
      <p:ext uri="{BB962C8B-B14F-4D97-AF65-F5344CB8AC3E}">
        <p14:creationId xmlns:p14="http://schemas.microsoft.com/office/powerpoint/2010/main" val="171198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sz="12800" dirty="0" smtClean="0"/>
              <a:t>General depression of central nervous system function</a:t>
            </a:r>
          </a:p>
          <a:p>
            <a:r>
              <a:rPr lang="en-US" sz="12800" dirty="0" smtClean="0"/>
              <a:t>Sleepiness, inability to concentrate</a:t>
            </a:r>
          </a:p>
          <a:p>
            <a:r>
              <a:rPr lang="en-US" sz="12800" dirty="0" smtClean="0"/>
              <a:t>Sluggish thought processes</a:t>
            </a:r>
          </a:p>
          <a:p>
            <a:r>
              <a:rPr lang="en-US" sz="12800" dirty="0" smtClean="0"/>
              <a:t>Respond slowly to questions </a:t>
            </a:r>
          </a:p>
          <a:p>
            <a:r>
              <a:rPr lang="en-US" sz="12800" dirty="0" smtClean="0"/>
              <a:t>Less able to retrieve information from memory</a:t>
            </a:r>
          </a:p>
          <a:p>
            <a:r>
              <a:rPr lang="en-US" sz="12800" dirty="0" smtClean="0"/>
              <a:t>Agitated (“myxedema madness”) </a:t>
            </a:r>
          </a:p>
          <a:p>
            <a:r>
              <a:rPr lang="en-US" sz="12800" dirty="0" smtClean="0"/>
              <a:t>PET: 23% reduction in cerebral blood flow and a 12% reduction in cerebral glucose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71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D</a:t>
            </a:r>
            <a:r>
              <a:rPr lang="en-US" sz="12800" dirty="0" smtClean="0"/>
              <a:t>elayed relaxation phase of deep tendon reflexes</a:t>
            </a:r>
          </a:p>
          <a:p>
            <a:r>
              <a:rPr lang="en-US" sz="12800" dirty="0" smtClean="0"/>
              <a:t>Carpal tunnel syndrome</a:t>
            </a:r>
          </a:p>
          <a:p>
            <a:r>
              <a:rPr lang="en-US" sz="12800" dirty="0" smtClean="0"/>
              <a:t>Paresthesia</a:t>
            </a:r>
          </a:p>
          <a:p>
            <a:r>
              <a:rPr lang="en-US" sz="12800" dirty="0"/>
              <a:t>E</a:t>
            </a:r>
            <a:r>
              <a:rPr lang="en-US" sz="12800" dirty="0" smtClean="0"/>
              <a:t>levation in serum CPK level</a:t>
            </a:r>
          </a:p>
          <a:p>
            <a:r>
              <a:rPr lang="en-US" sz="12800" dirty="0" smtClean="0"/>
              <a:t>Muscle cramps, proximal muscle weakness</a:t>
            </a:r>
          </a:p>
          <a:p>
            <a:r>
              <a:rPr lang="en-US" sz="12800" dirty="0" smtClean="0"/>
              <a:t>hyponatremia , due to reduced free water clearance</a:t>
            </a:r>
          </a:p>
          <a:p>
            <a:r>
              <a:rPr lang="en-US" sz="12800" dirty="0" smtClean="0"/>
              <a:t>Decreased lipid clearance may cause an elevation in the serum free fatty acids levels and Total as well as LDL </a:t>
            </a:r>
            <a:r>
              <a:rPr lang="en-US" sz="12800" dirty="0" smtClean="0"/>
              <a:t>cholesterol</a:t>
            </a:r>
            <a:r>
              <a:rPr lang="en-US" sz="12800" dirty="0" smtClean="0"/>
              <a:t> </a:t>
            </a:r>
          </a:p>
          <a:p>
            <a:r>
              <a:rPr lang="en-US" sz="12800" dirty="0" smtClean="0"/>
              <a:t>Plasma homocysteine concentrations may rise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882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</a:t>
            </a:r>
            <a:r>
              <a:rPr lang="en-US" sz="3200" dirty="0" smtClean="0"/>
              <a:t>eneralized slowing down of metabolic processes</a:t>
            </a:r>
          </a:p>
          <a:p>
            <a:r>
              <a:rPr lang="en-US" sz="3200" dirty="0" smtClean="0"/>
              <a:t>Cretinism i</a:t>
            </a:r>
            <a:r>
              <a:rPr lang="en-US" sz="3200" dirty="0" smtClean="0"/>
              <a:t>n newborn infants</a:t>
            </a:r>
          </a:p>
          <a:p>
            <a:r>
              <a:rPr lang="en-US" sz="3200" dirty="0"/>
              <a:t>S</a:t>
            </a:r>
            <a:r>
              <a:rPr lang="en-US" sz="3200" dirty="0" smtClean="0"/>
              <a:t>hort stature, mental retardation, precocious puberty in adolescents</a:t>
            </a:r>
          </a:p>
          <a:p>
            <a:pPr marL="0" indent="0">
              <a:buNone/>
            </a:pP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33193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Pathogenesis of Hypothyroidism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Accumulation of </a:t>
            </a:r>
            <a:r>
              <a:rPr lang="en-US" dirty="0" err="1" smtClean="0"/>
              <a:t>glycosaminoglycans</a:t>
            </a:r>
            <a:r>
              <a:rPr lang="en-US" dirty="0" smtClean="0"/>
              <a:t> (a hydrophilic) in interstitial and increased capillary permeability to albumin leads to interstitial edema in the skin, heart muscle, and striated muscle.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737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Interpretation of Thyroid Function Tests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2240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Replacement </a:t>
            </a:r>
            <a:r>
              <a:rPr lang="en-US" sz="3200" dirty="0"/>
              <a:t>of </a:t>
            </a:r>
            <a:r>
              <a:rPr lang="en-US" sz="3200" dirty="0" err="1"/>
              <a:t>Triiodothyroxine</a:t>
            </a:r>
            <a:r>
              <a:rPr lang="en-US" sz="3200" dirty="0"/>
              <a:t> (T3): unsatisfactory due to rapid absorption, short half-life, and transient </a:t>
            </a:r>
            <a:r>
              <a:rPr lang="en-US" sz="3200" dirty="0" smtClean="0"/>
              <a:t>effect</a:t>
            </a:r>
          </a:p>
          <a:p>
            <a:r>
              <a:rPr lang="en-US" sz="3200" dirty="0" smtClean="0"/>
              <a:t>Levothyroxine </a:t>
            </a:r>
            <a:r>
              <a:rPr lang="en-US" sz="3200" dirty="0"/>
              <a:t>(</a:t>
            </a:r>
            <a:r>
              <a:rPr lang="en-US" sz="3200" dirty="0" smtClean="0"/>
              <a:t>T4) is converted </a:t>
            </a:r>
            <a:r>
              <a:rPr lang="en-US" sz="3200" dirty="0"/>
              <a:t>to T3 </a:t>
            </a:r>
            <a:r>
              <a:rPr lang="en-US" sz="3200" dirty="0" smtClean="0"/>
              <a:t>intracellularly</a:t>
            </a:r>
          </a:p>
          <a:p>
            <a:r>
              <a:rPr lang="en-US" sz="3200" dirty="0" smtClean="0"/>
              <a:t>Taken Once </a:t>
            </a:r>
            <a:r>
              <a:rPr lang="en-US" sz="3200" dirty="0"/>
              <a:t>daily, half-life: 7 </a:t>
            </a:r>
            <a:r>
              <a:rPr lang="en-US" sz="3200" dirty="0" smtClean="0"/>
              <a:t>days</a:t>
            </a:r>
          </a:p>
          <a:p>
            <a:r>
              <a:rPr lang="en-US" sz="3200" dirty="0" smtClean="0"/>
              <a:t>Treatment monitored with serum </a:t>
            </a:r>
            <a:r>
              <a:rPr lang="en-US" sz="3200" dirty="0"/>
              <a:t>TSH and T4 </a:t>
            </a:r>
            <a:r>
              <a:rPr lang="en-US" sz="3200" dirty="0" smtClean="0"/>
              <a:t>levels in Primary hypothyroidism, but Free T4 in secondary hypothyroidism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01162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Replacement </a:t>
            </a:r>
            <a:r>
              <a:rPr lang="en-US" sz="3200" dirty="0"/>
              <a:t>doses of levothyroxine in adults range from 0.05 to 0.2 mcg/d. </a:t>
            </a:r>
          </a:p>
          <a:p>
            <a:r>
              <a:rPr lang="en-US" sz="3200" dirty="0"/>
              <a:t>In young children: 4-5 </a:t>
            </a:r>
            <a:r>
              <a:rPr lang="en-US" sz="3200" dirty="0" err="1"/>
              <a:t>ug</a:t>
            </a:r>
            <a:r>
              <a:rPr lang="en-US" sz="3200" dirty="0"/>
              <a:t>/kg/d ■ In adults: average 1.7 </a:t>
            </a:r>
            <a:r>
              <a:rPr lang="en-US" sz="3200" dirty="0" err="1"/>
              <a:t>ug</a:t>
            </a:r>
            <a:r>
              <a:rPr lang="en-US" sz="3200" dirty="0"/>
              <a:t>/kg/d </a:t>
            </a:r>
            <a:endParaRPr lang="en-US" sz="3200" dirty="0" smtClean="0"/>
          </a:p>
          <a:p>
            <a:r>
              <a:rPr lang="en-US" sz="3200" dirty="0" smtClean="0"/>
              <a:t>In </a:t>
            </a:r>
            <a:r>
              <a:rPr lang="en-US" sz="3200" dirty="0"/>
              <a:t>elders, start with lower </a:t>
            </a:r>
            <a:r>
              <a:rPr lang="en-US" sz="3200" dirty="0" smtClean="0"/>
              <a:t>dose;25mcg </a:t>
            </a:r>
            <a:r>
              <a:rPr lang="en-US" sz="3200" dirty="0"/>
              <a:t>daily, increase the dose at 4- to 6-week intervals based on serum FT4 and TSH </a:t>
            </a:r>
            <a:r>
              <a:rPr lang="en-US" sz="3200" dirty="0" smtClean="0"/>
              <a:t>levels</a:t>
            </a:r>
          </a:p>
          <a:p>
            <a:r>
              <a:rPr lang="en-US" sz="3200" dirty="0" smtClean="0"/>
              <a:t>Dose </a:t>
            </a:r>
            <a:r>
              <a:rPr lang="en-US" sz="3200" dirty="0"/>
              <a:t>should be increased about 25% during </a:t>
            </a:r>
            <a:r>
              <a:rPr lang="en-US" sz="3200" dirty="0" smtClean="0"/>
              <a:t>pregnancy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2351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Drugs </a:t>
            </a:r>
            <a:r>
              <a:rPr lang="en-US" sz="3200" dirty="0"/>
              <a:t>that reduce thyroid hormone production </a:t>
            </a:r>
            <a:r>
              <a:rPr lang="en-US" sz="3200" dirty="0" smtClean="0"/>
              <a:t>(Lithium and  </a:t>
            </a:r>
            <a:r>
              <a:rPr lang="en-US" sz="3200" dirty="0"/>
              <a:t>Iodine-containing medications </a:t>
            </a:r>
            <a:r>
              <a:rPr lang="en-US" sz="3200" dirty="0" smtClean="0"/>
              <a:t>(Amiodarone)) </a:t>
            </a:r>
          </a:p>
          <a:p>
            <a:r>
              <a:rPr lang="en-US" sz="3200" dirty="0" smtClean="0"/>
              <a:t>Drugs </a:t>
            </a:r>
            <a:r>
              <a:rPr lang="en-US" sz="3200" dirty="0"/>
              <a:t>that reduce thyroid hormone </a:t>
            </a:r>
            <a:r>
              <a:rPr lang="en-US" sz="3200" dirty="0" smtClean="0"/>
              <a:t>absorption (</a:t>
            </a:r>
            <a:r>
              <a:rPr lang="en-US" sz="3200" dirty="0" err="1" smtClean="0"/>
              <a:t>Sucralfate</a:t>
            </a:r>
            <a:r>
              <a:rPr lang="en-US" sz="3200" dirty="0" smtClean="0"/>
              <a:t>, Ferrous sulfate, Cholestyramine, </a:t>
            </a:r>
            <a:r>
              <a:rPr lang="en-US" sz="3200" dirty="0" err="1" smtClean="0"/>
              <a:t>Colestipol</a:t>
            </a:r>
            <a:r>
              <a:rPr lang="en-US" sz="3200" dirty="0" smtClean="0"/>
              <a:t>, </a:t>
            </a:r>
            <a:r>
              <a:rPr lang="en-US" sz="3200" dirty="0"/>
              <a:t>Aluminum-containing </a:t>
            </a:r>
            <a:r>
              <a:rPr lang="en-US" sz="3200" dirty="0" smtClean="0"/>
              <a:t>antacids, Calcium products</a:t>
            </a:r>
          </a:p>
          <a:p>
            <a:r>
              <a:rPr lang="en-US" sz="3200" dirty="0" smtClean="0"/>
              <a:t>Drugs </a:t>
            </a:r>
            <a:r>
              <a:rPr lang="en-US" sz="3200" dirty="0"/>
              <a:t>that increase metabolism of </a:t>
            </a:r>
            <a:r>
              <a:rPr lang="en-US" sz="3200" dirty="0" smtClean="0"/>
              <a:t>thyroxine (Rifampin, Phenobarbital, Carbamazepine, Warfarin</a:t>
            </a:r>
          </a:p>
          <a:p>
            <a:r>
              <a:rPr lang="en-US" sz="3200" dirty="0" smtClean="0"/>
              <a:t>Oral </a:t>
            </a:r>
            <a:r>
              <a:rPr lang="en-US" sz="3200" dirty="0"/>
              <a:t>hypoglycemic agents Increase thyroxine availability and may decrease replacement </a:t>
            </a:r>
            <a:r>
              <a:rPr lang="en-US" sz="3200" dirty="0" smtClean="0"/>
              <a:t>requirements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Drugs that displace thyroid hormone from protein </a:t>
            </a:r>
            <a:r>
              <a:rPr lang="en-US" sz="3200" dirty="0" smtClean="0"/>
              <a:t>binding (Furosemide, </a:t>
            </a:r>
            <a:r>
              <a:rPr lang="en-US" sz="3200" dirty="0" err="1"/>
              <a:t>Mefenamic</a:t>
            </a:r>
            <a:r>
              <a:rPr lang="en-US" sz="3200" dirty="0"/>
              <a:t> </a:t>
            </a:r>
            <a:r>
              <a:rPr lang="en-US" sz="3200" dirty="0" smtClean="0"/>
              <a:t>acid, Salicylates</a:t>
            </a:r>
            <a:endParaRPr lang="en-US" sz="3200" dirty="0"/>
          </a:p>
          <a:p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0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clinical syndrome resulting from a deficiency of thyroid hormones.</a:t>
            </a:r>
          </a:p>
          <a:p>
            <a:pPr marL="0" indent="0">
              <a:buNone/>
            </a:pPr>
            <a:r>
              <a:rPr lang="en-US" sz="1280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84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Etiology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– thyroid failure</a:t>
            </a:r>
          </a:p>
          <a:p>
            <a:r>
              <a:rPr lang="en-US" dirty="0" smtClean="0"/>
              <a:t>Secondary Hypothyroidism results from TSH deficit, which may be due to hypopituitarism caused by a pituitary adenoma, apoplexy, infiltrative disease-sarcoidosis</a:t>
            </a:r>
          </a:p>
          <a:p>
            <a:r>
              <a:rPr lang="en-US" dirty="0" smtClean="0"/>
              <a:t>Tertiary Hypothyroidism results from hypothalamic deficiency, rarely of TRH deficiency</a:t>
            </a:r>
          </a:p>
          <a:p>
            <a:r>
              <a:rPr lang="en-US" dirty="0" smtClean="0"/>
              <a:t>Peripheral resistance to the action of thyroid hormone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7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Hashimoto’s Thyroiditis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Chronic </a:t>
            </a:r>
            <a:r>
              <a:rPr lang="en-US" dirty="0"/>
              <a:t>lymphocytic </a:t>
            </a:r>
            <a:r>
              <a:rPr lang="en-US" dirty="0" smtClean="0"/>
              <a:t>thyroiditis</a:t>
            </a:r>
          </a:p>
          <a:p>
            <a:r>
              <a:rPr lang="en-US" dirty="0" smtClean="0"/>
              <a:t>Leads destruction of the Thyroid by the immunologic process</a:t>
            </a:r>
          </a:p>
          <a:p>
            <a:r>
              <a:rPr lang="en-US" dirty="0" smtClean="0"/>
              <a:t>Antibodies against Thyroglobulin and </a:t>
            </a:r>
            <a:r>
              <a:rPr lang="en-US" dirty="0" err="1"/>
              <a:t>Thyroperoxidase</a:t>
            </a:r>
            <a:r>
              <a:rPr lang="en-US" dirty="0"/>
              <a:t> </a:t>
            </a:r>
            <a:r>
              <a:rPr lang="en-US" dirty="0" smtClean="0"/>
              <a:t>are diagnostic of this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711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Skin feels cool and looks pale, due to reduced blood flow in it</a:t>
            </a:r>
          </a:p>
          <a:p>
            <a:r>
              <a:rPr lang="en-US" sz="3200" dirty="0" smtClean="0"/>
              <a:t>Dry roughness skin: the epidermis has an atrophied cellular layer and hyperkeratosis</a:t>
            </a:r>
          </a:p>
          <a:p>
            <a:r>
              <a:rPr lang="en-US" sz="3200" dirty="0" smtClean="0"/>
              <a:t>Decreased sweating:</a:t>
            </a:r>
          </a:p>
          <a:p>
            <a:r>
              <a:rPr lang="en-US" sz="3200" dirty="0" smtClean="0"/>
              <a:t>Generalized </a:t>
            </a:r>
            <a:r>
              <a:rPr lang="en-US" sz="3200" dirty="0" err="1" smtClean="0"/>
              <a:t>nonpitting</a:t>
            </a:r>
            <a:r>
              <a:rPr lang="en-US" sz="3200" dirty="0" smtClean="0"/>
              <a:t> edema (myxedema) in severe hypothyroidism, due to infiltration of the skin with </a:t>
            </a:r>
            <a:r>
              <a:rPr lang="en-US" sz="3200" dirty="0" err="1" smtClean="0"/>
              <a:t>glycosaminoglycans</a:t>
            </a:r>
            <a:r>
              <a:rPr lang="en-US" sz="3200" dirty="0" smtClean="0"/>
              <a:t> and associated water retention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7594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Periorbital edema; </a:t>
            </a:r>
            <a:r>
              <a:rPr lang="en-US" sz="12800" dirty="0"/>
              <a:t>a manifestation of generalized </a:t>
            </a:r>
            <a:r>
              <a:rPr lang="en-US" sz="12800" dirty="0" err="1"/>
              <a:t>nonpitting</a:t>
            </a:r>
            <a:r>
              <a:rPr lang="en-US" sz="12800" dirty="0"/>
              <a:t> edema </a:t>
            </a:r>
            <a:r>
              <a:rPr lang="en-US" sz="12800" dirty="0" smtClean="0"/>
              <a:t>as in Graves’s hypothyroidism</a:t>
            </a:r>
          </a:p>
          <a:p>
            <a:r>
              <a:rPr lang="en-US" sz="12800" dirty="0" smtClean="0"/>
              <a:t>Graves</a:t>
            </a:r>
            <a:r>
              <a:rPr lang="en-US" sz="12800" dirty="0"/>
              <a:t>' </a:t>
            </a:r>
            <a:r>
              <a:rPr lang="en-US" sz="12800" dirty="0" err="1"/>
              <a:t>ophthalmopathy</a:t>
            </a:r>
            <a:r>
              <a:rPr lang="en-US" sz="12800" dirty="0"/>
              <a:t> may persist or worsen when hypothyroidism </a:t>
            </a:r>
            <a:r>
              <a:rPr lang="en-US" sz="12800" dirty="0" smtClean="0"/>
              <a:t>in Graves</a:t>
            </a:r>
            <a:r>
              <a:rPr lang="en-US" sz="12800" dirty="0"/>
              <a:t>' hyperthyroidism</a:t>
            </a:r>
            <a:r>
              <a:rPr lang="en-US" sz="12800" dirty="0" smtClean="0"/>
              <a:t>.</a:t>
            </a:r>
          </a:p>
          <a:p>
            <a:r>
              <a:rPr lang="en-US" sz="12800" dirty="0" smtClean="0"/>
              <a:t>Bradycardia</a:t>
            </a:r>
          </a:p>
          <a:p>
            <a:r>
              <a:rPr lang="en-US" sz="12800" dirty="0" smtClean="0"/>
              <a:t>Impaired cardiac contraction, leading to reduced cardiac </a:t>
            </a:r>
            <a:r>
              <a:rPr lang="en-US" sz="12800" dirty="0"/>
              <a:t>output </a:t>
            </a:r>
            <a:endParaRPr lang="en-US" sz="12800" dirty="0" smtClean="0"/>
          </a:p>
          <a:p>
            <a:r>
              <a:rPr lang="en-US" sz="12800" dirty="0"/>
              <a:t>D</a:t>
            </a:r>
            <a:r>
              <a:rPr lang="en-US" sz="12800" dirty="0" smtClean="0"/>
              <a:t>ecreased </a:t>
            </a:r>
            <a:r>
              <a:rPr lang="en-US" sz="12800" dirty="0"/>
              <a:t>exercise capacity and shortness of breath during </a:t>
            </a:r>
            <a:r>
              <a:rPr lang="en-US" sz="12800" dirty="0" smtClean="0"/>
              <a:t>exercise</a:t>
            </a:r>
          </a:p>
          <a:p>
            <a:r>
              <a:rPr lang="en-US" sz="12800" dirty="0" smtClean="0"/>
              <a:t>low </a:t>
            </a:r>
            <a:r>
              <a:rPr lang="en-US" sz="12800" dirty="0"/>
              <a:t>voltage of QRS complexes and P and T </a:t>
            </a:r>
            <a:r>
              <a:rPr lang="en-US" sz="12800" dirty="0" smtClean="0"/>
              <a:t>waves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12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800" dirty="0" smtClean="0"/>
              <a:t>Cardiomegaly on CXR, due to increased interstitial edema, </a:t>
            </a:r>
            <a:r>
              <a:rPr lang="en-US" sz="9800" dirty="0" err="1" smtClean="0"/>
              <a:t>myofibrillary</a:t>
            </a:r>
            <a:r>
              <a:rPr lang="en-US" sz="9800" dirty="0" smtClean="0"/>
              <a:t> swelling, LV dilatation, pericardial effusion</a:t>
            </a:r>
          </a:p>
          <a:p>
            <a:r>
              <a:rPr lang="en-US" sz="9800" dirty="0" smtClean="0"/>
              <a:t>Myxedema induces coronary artery disease</a:t>
            </a:r>
          </a:p>
          <a:p>
            <a:r>
              <a:rPr lang="en-US" sz="9800" dirty="0" smtClean="0"/>
              <a:t>Hypertension, due to increased peripheral vascular resistance</a:t>
            </a:r>
          </a:p>
          <a:p>
            <a:r>
              <a:rPr lang="en-US" sz="9800" dirty="0" smtClean="0"/>
              <a:t>Fatigue, shortness of breath on exertion, and decreased exercise capacity as a result of impaired respiratory function + cardiovascular disease</a:t>
            </a:r>
          </a:p>
          <a:p>
            <a:r>
              <a:rPr lang="en-US" sz="9800" dirty="0" smtClean="0"/>
              <a:t> Hypoventilation (shallow and slow respirations), due to respiratory muscle weakness + reduced pulmonary responses to hypoxia and hypercapnia</a:t>
            </a:r>
          </a:p>
          <a:p>
            <a:r>
              <a:rPr lang="en-US" sz="9800" dirty="0" smtClean="0"/>
              <a:t>Obstructive sleep apnea  may be due to </a:t>
            </a:r>
            <a:r>
              <a:rPr lang="en-US" sz="9800" dirty="0" err="1" smtClean="0"/>
              <a:t>macroglossia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18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Constipation, even ileus as a result of reduced gut motility </a:t>
            </a:r>
          </a:p>
          <a:p>
            <a:r>
              <a:rPr lang="en-US" sz="12800" dirty="0" smtClean="0"/>
              <a:t>Decreased taste sensation</a:t>
            </a:r>
          </a:p>
          <a:p>
            <a:r>
              <a:rPr lang="en-US" sz="12800" dirty="0" smtClean="0"/>
              <a:t>Gastric atrophy, if </a:t>
            </a:r>
            <a:r>
              <a:rPr lang="en-US" sz="12800" dirty="0" err="1" smtClean="0"/>
              <a:t>antiparietal</a:t>
            </a:r>
            <a:r>
              <a:rPr lang="en-US" sz="12800" dirty="0" smtClean="0"/>
              <a:t> cell antibodies present</a:t>
            </a:r>
          </a:p>
          <a:p>
            <a:r>
              <a:rPr lang="en-US" sz="12800" dirty="0" smtClean="0"/>
              <a:t>Pernicious anemia, resulting from chronic atrophic gastritis</a:t>
            </a:r>
          </a:p>
          <a:p>
            <a:r>
              <a:rPr lang="en-US" sz="12800" dirty="0" smtClean="0"/>
              <a:t>Weight gain, due to decreased metabolic rate + accumulation of fluid (</a:t>
            </a:r>
            <a:r>
              <a:rPr lang="en-US" sz="12800" dirty="0" err="1" smtClean="0"/>
              <a:t>nonpitting</a:t>
            </a:r>
            <a:r>
              <a:rPr lang="en-US" sz="12800" dirty="0" smtClean="0"/>
              <a:t> edema</a:t>
            </a:r>
          </a:p>
          <a:p>
            <a:r>
              <a:rPr lang="en-US" sz="12800" dirty="0" smtClean="0"/>
              <a:t>Decreased glomerular filtration rate</a:t>
            </a:r>
          </a:p>
          <a:p>
            <a:r>
              <a:rPr lang="en-US" sz="12800" dirty="0" smtClean="0"/>
              <a:t>Impaired ability to excrete a water load</a:t>
            </a:r>
            <a:endParaRPr lang="en-US" sz="12800" dirty="0"/>
          </a:p>
        </p:txBody>
      </p:sp>
    </p:spTree>
    <p:extLst>
      <p:ext uri="{BB962C8B-B14F-4D97-AF65-F5344CB8AC3E}">
        <p14:creationId xmlns:p14="http://schemas.microsoft.com/office/powerpoint/2010/main" val="1373465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Anemia, due to impaired hemoglobin synthesis</a:t>
            </a:r>
          </a:p>
          <a:p>
            <a:r>
              <a:rPr lang="en-US" sz="3200" dirty="0" smtClean="0"/>
              <a:t>Iron deficiency, due to increased iron loss with menorrhagia + impaired intestinal absorption of iron</a:t>
            </a:r>
          </a:p>
          <a:p>
            <a:r>
              <a:rPr lang="en-US" sz="3200" dirty="0" smtClean="0"/>
              <a:t>Folate deficiency, due to impaired intestinal absorption of folic acid</a:t>
            </a:r>
          </a:p>
          <a:p>
            <a:r>
              <a:rPr lang="en-US" sz="3200" dirty="0" smtClean="0"/>
              <a:t>Pernicious anemia, due to vitamin B12 –deficiency (megaloblastic anemia)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4893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