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74" r:id="rId4"/>
    <p:sldId id="259" r:id="rId5"/>
    <p:sldId id="260" r:id="rId6"/>
    <p:sldId id="262" r:id="rId7"/>
    <p:sldId id="258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1" r:id="rId19"/>
    <p:sldId id="272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8A039-FB7C-46AE-81CE-DB08A7A6E8C5}" type="datetimeFigureOut">
              <a:rPr lang="en-ZA" smtClean="0"/>
              <a:pPr/>
              <a:t>2017/11/07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0C03F-B9BA-4C62-8D9D-22EC15893987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00113" y="981075"/>
            <a:ext cx="7772400" cy="2012950"/>
          </a:xfrm>
        </p:spPr>
        <p:txBody>
          <a:bodyPr>
            <a:normAutofit/>
          </a:bodyPr>
          <a:lstStyle/>
          <a:p>
            <a:r>
              <a:rPr lang="en-ZA" b="1" dirty="0" smtClean="0"/>
              <a:t>Mechanism </a:t>
            </a:r>
            <a:r>
              <a:rPr lang="en-ZA" b="1" dirty="0"/>
              <a:t>of Labour</a:t>
            </a: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sz="4000" b="1" dirty="0" smtClean="0"/>
              <a:t>BSc. Clinical Medicine</a:t>
            </a:r>
            <a:endParaRPr lang="en-ZA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60763"/>
            <a:ext cx="6400800" cy="1892300"/>
          </a:xfrm>
        </p:spPr>
        <p:txBody>
          <a:bodyPr rtlCol="0">
            <a:normAutofit lnSpcReduction="10000"/>
          </a:bodyPr>
          <a:lstStyle/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dirty="0" smtClean="0">
                <a:latin typeface="Times New Roman" pitchFamily="18" charset="0"/>
                <a:cs typeface="Times New Roman" pitchFamily="18" charset="0"/>
              </a:rPr>
              <a:t>Dr Kenneth Chanda</a:t>
            </a:r>
          </a:p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sz="2000" dirty="0" err="1">
                <a:latin typeface="Times New Roman" pitchFamily="18" charset="0"/>
                <a:cs typeface="Times New Roman" pitchFamily="18" charset="0"/>
              </a:rPr>
              <a:t>BScHB</a:t>
            </a:r>
            <a:r>
              <a:rPr lang="en-ZA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ZA" sz="2000" dirty="0" err="1">
                <a:latin typeface="Times New Roman" pitchFamily="18" charset="0"/>
                <a:cs typeface="Times New Roman" pitchFamily="18" charset="0"/>
              </a:rPr>
              <a:t>MBChB</a:t>
            </a:r>
            <a:r>
              <a:rPr lang="en-ZA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ZA" sz="2000" dirty="0" err="1">
                <a:latin typeface="Times New Roman" pitchFamily="18" charset="0"/>
                <a:cs typeface="Times New Roman" pitchFamily="18" charset="0"/>
              </a:rPr>
              <a:t>MMed</a:t>
            </a:r>
            <a:r>
              <a:rPr lang="en-ZA" sz="2000" dirty="0">
                <a:latin typeface="Times New Roman" pitchFamily="18" charset="0"/>
                <a:cs typeface="Times New Roman" pitchFamily="18" charset="0"/>
              </a:rPr>
              <a:t> (MMOG</a:t>
            </a:r>
            <a:r>
              <a:rPr lang="en-ZA" sz="2000" dirty="0" smtClean="0">
                <a:latin typeface="Times New Roman" pitchFamily="18" charset="0"/>
                <a:cs typeface="Times New Roman" pitchFamily="18" charset="0"/>
              </a:rPr>
              <a:t>)-[UNZA]</a:t>
            </a:r>
          </a:p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sz="2600" dirty="0">
                <a:latin typeface="Times New Roman" pitchFamily="18" charset="0"/>
                <a:cs typeface="Times New Roman" pitchFamily="18" charset="0"/>
              </a:rPr>
              <a:t>First version: </a:t>
            </a:r>
            <a:r>
              <a:rPr lang="en-ZA" sz="2600" dirty="0" smtClean="0">
                <a:latin typeface="Times New Roman" pitchFamily="18" charset="0"/>
                <a:cs typeface="Times New Roman" pitchFamily="18" charset="0"/>
              </a:rPr>
              <a:t>07-11-17</a:t>
            </a:r>
            <a:endParaRPr lang="en-ZA" sz="2600" dirty="0">
              <a:latin typeface="Times New Roman" pitchFamily="18" charset="0"/>
              <a:cs typeface="Times New Roman" pitchFamily="18" charset="0"/>
            </a:endParaRPr>
          </a:p>
          <a:p>
            <a:pPr defTabSz="913832" eaLnBrk="1" fontAlgn="auto" hangingPunct="1">
              <a:spcAft>
                <a:spcPts val="0"/>
              </a:spcAft>
              <a:defRPr/>
            </a:pPr>
            <a:r>
              <a:rPr lang="en-ZA" sz="2600" dirty="0">
                <a:latin typeface="Times New Roman" pitchFamily="18" charset="0"/>
                <a:cs typeface="Times New Roman" pitchFamily="18" charset="0"/>
              </a:rPr>
              <a:t>Latest version: </a:t>
            </a:r>
            <a:r>
              <a:rPr lang="en-ZA" sz="2600" dirty="0" smtClean="0">
                <a:latin typeface="Times New Roman" pitchFamily="18" charset="0"/>
                <a:cs typeface="Times New Roman" pitchFamily="18" charset="0"/>
              </a:rPr>
              <a:t>07-11-17</a:t>
            </a:r>
            <a:endParaRPr lang="en-ZA" sz="2600" dirty="0">
              <a:latin typeface="Times New Roman" pitchFamily="18" charset="0"/>
              <a:cs typeface="Times New Roman" pitchFamily="18" charset="0"/>
            </a:endParaRPr>
          </a:p>
          <a:p>
            <a:pPr defTabSz="913832" eaLnBrk="1" fontAlgn="auto" hangingPunct="1">
              <a:spcAft>
                <a:spcPts val="0"/>
              </a:spcAft>
              <a:defRPr/>
            </a:pPr>
            <a:endParaRPr lang="en-Z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4577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Descent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Downward movement through pelvic inlet through dilated cervix, reaches posterior vaginal wall </a:t>
            </a:r>
          </a:p>
          <a:p>
            <a:r>
              <a:rPr lang="en-ZA" dirty="0" smtClean="0"/>
              <a:t>Slow in the first stage but pronounced in the second stage</a:t>
            </a:r>
          </a:p>
          <a:p>
            <a:r>
              <a:rPr lang="en-ZA" dirty="0" smtClean="0"/>
              <a:t>Completed with expulsion of fetus</a:t>
            </a:r>
          </a:p>
          <a:p>
            <a:r>
              <a:rPr lang="en-ZA" dirty="0" smtClean="0"/>
              <a:t>Due to contraction and retraction of uterine muscles (primary force) plus bearing down efforts (secondary force) in second stage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Descent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endParaRPr lang="en-ZA" dirty="0"/>
          </a:p>
        </p:txBody>
      </p:sp>
      <p:pic>
        <p:nvPicPr>
          <p:cNvPr id="5122" name="Picture 2" descr="C:\Users\kenneth\Desktop\ldc_session4_fig3.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47800"/>
            <a:ext cx="8305800" cy="4562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Flexion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Flexion is a passive movement in part due to surrounding structure</a:t>
            </a:r>
          </a:p>
          <a:p>
            <a:r>
              <a:rPr lang="en-ZA" dirty="0" smtClean="0"/>
              <a:t>Achieved either due to the resistance offered by the unfolding cervix, the walls of the pelvis or by the pelvic floor</a:t>
            </a:r>
          </a:p>
          <a:p>
            <a:r>
              <a:rPr lang="en-ZA" dirty="0" smtClean="0"/>
              <a:t>It is essential for descent as it reduces the shape and size of the plane of the advancing diameter of the head</a:t>
            </a:r>
            <a:endParaRPr lang="en-Z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Internal rotation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6146" name="Picture 2" descr="C:\Users\kenneth\Desktop\New folder\normal-mechanism-of-labour-6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95400"/>
            <a:ext cx="84582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Internal rotation (Cont’d)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7170" name="Picture 2" descr="C:\Users\kenneth\Desktop\maxres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72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Extension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Extension leads to delivery of the head</a:t>
            </a:r>
          </a:p>
          <a:p>
            <a:r>
              <a:rPr lang="en-ZA" dirty="0" err="1" smtClean="0"/>
              <a:t>Occiput</a:t>
            </a:r>
            <a:r>
              <a:rPr lang="en-ZA" dirty="0" smtClean="0"/>
              <a:t> escapes from underneath the symphysis pubis and distends the vulva (Crowning of the heard)</a:t>
            </a:r>
          </a:p>
          <a:p>
            <a:r>
              <a:rPr lang="en-ZA" dirty="0" smtClean="0"/>
              <a:t>Further extension with pubic symphysis acting as fulcrum on the </a:t>
            </a:r>
            <a:r>
              <a:rPr lang="en-ZA" dirty="0" err="1" smtClean="0"/>
              <a:t>occiput</a:t>
            </a:r>
            <a:r>
              <a:rPr lang="en-ZA" dirty="0" smtClean="0"/>
              <a:t> leads to appearance of bregma, face and chin in succession</a:t>
            </a:r>
          </a:p>
          <a:p>
            <a:r>
              <a:rPr lang="en-ZA" dirty="0" smtClean="0"/>
              <a:t>Minimises soft tissue trauma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Restitution, External Rotation &amp; Delivery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 smtClean="0"/>
              <a:t>Restitution</a:t>
            </a:r>
            <a:r>
              <a:rPr lang="en-ZA" dirty="0" smtClean="0"/>
              <a:t> is the slight rotation of the </a:t>
            </a:r>
            <a:r>
              <a:rPr lang="en-ZA" dirty="0" err="1" smtClean="0"/>
              <a:t>occiput</a:t>
            </a:r>
            <a:r>
              <a:rPr lang="en-ZA" dirty="0" smtClean="0"/>
              <a:t> through one eighth of the circle</a:t>
            </a:r>
          </a:p>
          <a:p>
            <a:r>
              <a:rPr lang="en-ZA" dirty="0" smtClean="0"/>
              <a:t>Allows aligning of the head with the shoulders which entered pelvis in a slight oblique position</a:t>
            </a:r>
          </a:p>
          <a:p>
            <a:r>
              <a:rPr lang="en-ZA" b="1" dirty="0" smtClean="0"/>
              <a:t>External rotation </a:t>
            </a:r>
            <a:r>
              <a:rPr lang="en-ZA" dirty="0" smtClean="0"/>
              <a:t>aligns the shoulders into directly anterior-posterior plane</a:t>
            </a:r>
          </a:p>
          <a:p>
            <a:r>
              <a:rPr lang="en-ZA" dirty="0" smtClean="0"/>
              <a:t>Rest of body </a:t>
            </a:r>
            <a:r>
              <a:rPr lang="en-ZA" b="1" dirty="0" smtClean="0"/>
              <a:t>delivers</a:t>
            </a:r>
            <a:r>
              <a:rPr lang="en-ZA" dirty="0" smtClean="0"/>
              <a:t> spontaneously</a:t>
            </a:r>
            <a:endParaRPr lang="en-Z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Delivery of the shoulders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1026" name="Picture 2" descr="C:\Users\kenneth\Desktop\h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3820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Summary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ZA" i="1" dirty="0" smtClean="0"/>
              <a:t>Mechanism of </a:t>
            </a:r>
            <a:r>
              <a:rPr lang="en-ZA" i="1" smtClean="0"/>
              <a:t>labour involves (EDFIERED)</a:t>
            </a:r>
            <a:endParaRPr lang="en-ZA" i="1" dirty="0" smtClean="0"/>
          </a:p>
          <a:p>
            <a:r>
              <a:rPr lang="en-ZA" dirty="0" smtClean="0"/>
              <a:t>Engagement</a:t>
            </a:r>
          </a:p>
          <a:p>
            <a:r>
              <a:rPr lang="en-ZA" dirty="0" smtClean="0"/>
              <a:t>Descent</a:t>
            </a:r>
          </a:p>
          <a:p>
            <a:r>
              <a:rPr lang="en-ZA" dirty="0" smtClean="0"/>
              <a:t>Flexion</a:t>
            </a:r>
          </a:p>
          <a:p>
            <a:r>
              <a:rPr lang="en-ZA" dirty="0" smtClean="0"/>
              <a:t>Internal rotation</a:t>
            </a:r>
          </a:p>
          <a:p>
            <a:r>
              <a:rPr lang="en-ZA" dirty="0" smtClean="0"/>
              <a:t>Extension</a:t>
            </a:r>
          </a:p>
          <a:p>
            <a:r>
              <a:rPr lang="en-ZA" dirty="0" smtClean="0"/>
              <a:t>Restitution</a:t>
            </a:r>
          </a:p>
          <a:p>
            <a:r>
              <a:rPr lang="en-ZA" dirty="0" smtClean="0"/>
              <a:t>External rotation</a:t>
            </a:r>
          </a:p>
          <a:p>
            <a:r>
              <a:rPr lang="en-ZA" dirty="0" smtClean="0"/>
              <a:t>Delivery of shoulders and body</a:t>
            </a:r>
          </a:p>
          <a:p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8194" name="Picture 2" descr="C:\Users\kenneth\Desktop\mechanism-of-normal-labour-1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82296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Mechanism of Normal Labour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err="1" smtClean="0"/>
              <a:t>Dfn</a:t>
            </a:r>
            <a:r>
              <a:rPr lang="en-ZA" dirty="0" smtClean="0"/>
              <a:t>: Series of changes in position &amp; attitude which the fetus undergoes during its passage through the birth canal</a:t>
            </a:r>
          </a:p>
          <a:p>
            <a:r>
              <a:rPr lang="en-ZA" dirty="0" smtClean="0"/>
              <a:t>Labour is  onset of painful regular contractions, more than 1 every 10 min, with progressive cervical effacement  &amp; dilatation with descent of presenting part</a:t>
            </a:r>
          </a:p>
          <a:p>
            <a:r>
              <a:rPr lang="en-ZA" dirty="0" smtClean="0"/>
              <a:t>Head enters brim through the available transverse diameter of the inlet (70%)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3908" y="2780928"/>
            <a:ext cx="4142308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80948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1026" name="Picture 2" descr="C:\Users\kenneth\Desktop\slide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ZA" dirty="0" smtClean="0"/>
              <a:t>The Passage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eaLnBrk="1" hangingPunct="1"/>
            <a:endParaRPr lang="en-ZA" dirty="0" smtClean="0"/>
          </a:p>
        </p:txBody>
      </p:sp>
      <p:pic>
        <p:nvPicPr>
          <p:cNvPr id="28676" name="Picture 2" descr="C:\Users\kenneth\Desktop\Gynecoid pelv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57338"/>
            <a:ext cx="8153400" cy="514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Passenger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2050" name="Picture 2" descr="C:\Users\kenneth\Desktop\mechanism-of-normal-labour-4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16050"/>
            <a:ext cx="8305800" cy="544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Description of terms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ZA" i="1" dirty="0" smtClean="0"/>
              <a:t>The lie</a:t>
            </a:r>
          </a:p>
          <a:p>
            <a:r>
              <a:rPr lang="en-ZA" dirty="0" smtClean="0"/>
              <a:t>The relation which the fetus bears to the longitudinal axis of the uterus</a:t>
            </a:r>
          </a:p>
          <a:p>
            <a:r>
              <a:rPr lang="en-ZA" dirty="0" smtClean="0"/>
              <a:t>May be Longitudinal, Oblique or Transverse</a:t>
            </a:r>
          </a:p>
          <a:p>
            <a:pPr>
              <a:buNone/>
            </a:pPr>
            <a:endParaRPr lang="en-ZA" i="1" dirty="0" smtClean="0"/>
          </a:p>
          <a:p>
            <a:pPr>
              <a:buNone/>
            </a:pPr>
            <a:r>
              <a:rPr lang="en-ZA" i="1" dirty="0" smtClean="0"/>
              <a:t>Presenting part</a:t>
            </a:r>
          </a:p>
          <a:p>
            <a:r>
              <a:rPr lang="en-ZA" dirty="0" smtClean="0"/>
              <a:t>The part of the fetus which is in or over the pelvic brim and in relation to the cervix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1026" name="Picture 2" descr="C:\Users\kenneth\Desktop\normal-labour-and-abnormal-labour-44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3725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Engagement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The widest diameter of the presenting part (with a well-flexed head, where the largest transverse diameter of the fetal </a:t>
            </a:r>
            <a:r>
              <a:rPr lang="en-ZA" dirty="0" err="1" smtClean="0"/>
              <a:t>occiput</a:t>
            </a:r>
            <a:r>
              <a:rPr lang="en-ZA" dirty="0" smtClean="0"/>
              <a:t> is the </a:t>
            </a:r>
            <a:r>
              <a:rPr lang="en-ZA" dirty="0" err="1" smtClean="0"/>
              <a:t>biparietal</a:t>
            </a:r>
            <a:r>
              <a:rPr lang="en-ZA" dirty="0" smtClean="0"/>
              <a:t> diameter) enters the maternal pelvis to a level below the plane of the pelvic inlet</a:t>
            </a:r>
          </a:p>
          <a:p>
            <a:r>
              <a:rPr lang="en-ZA" dirty="0" smtClean="0"/>
              <a:t>On pelvic examination, the presenting part is at 0 station, or at the level of the maternal </a:t>
            </a:r>
            <a:r>
              <a:rPr lang="en-ZA" dirty="0" err="1" smtClean="0"/>
              <a:t>ischial</a:t>
            </a:r>
            <a:r>
              <a:rPr lang="en-ZA" dirty="0" smtClean="0"/>
              <a:t> spines (Or 2/5 abdominally)</a:t>
            </a:r>
          </a:p>
          <a:p>
            <a:r>
              <a:rPr lang="en-ZA" dirty="0" smtClean="0"/>
              <a:t>Lightening-engagement before labour in PGs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4098" name="Picture 2" descr="C:\Users\kenneth\Desktop\labour-process-23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05799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</TotalTime>
  <Words>460</Words>
  <Application>Microsoft Office PowerPoint</Application>
  <PresentationFormat>On-screen Show (4:3)</PresentationFormat>
  <Paragraphs>56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Mechanism of Labour BSc. Clinical Medicine</vt:lpstr>
      <vt:lpstr>Mechanism of Normal Labour</vt:lpstr>
      <vt:lpstr>PowerPoint Presentation</vt:lpstr>
      <vt:lpstr>The Passage</vt:lpstr>
      <vt:lpstr>The Passenger</vt:lpstr>
      <vt:lpstr>Description of terms</vt:lpstr>
      <vt:lpstr>PowerPoint Presentation</vt:lpstr>
      <vt:lpstr>Engagement</vt:lpstr>
      <vt:lpstr>PowerPoint Presentation</vt:lpstr>
      <vt:lpstr>Descent</vt:lpstr>
      <vt:lpstr>Descent (Cont’d)</vt:lpstr>
      <vt:lpstr>Flexion</vt:lpstr>
      <vt:lpstr>Internal rotation</vt:lpstr>
      <vt:lpstr>Internal rotation (Cont’d)</vt:lpstr>
      <vt:lpstr>Extension</vt:lpstr>
      <vt:lpstr>Restitution, External Rotation &amp; Delivery</vt:lpstr>
      <vt:lpstr>Delivery of the shoulders</vt:lpstr>
      <vt:lpstr>Summary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Mechanism of Labour</dc:title>
  <dc:creator>kenneth</dc:creator>
  <cp:lastModifiedBy>Windows User</cp:lastModifiedBy>
  <cp:revision>26</cp:revision>
  <dcterms:created xsi:type="dcterms:W3CDTF">2015-10-10T17:35:56Z</dcterms:created>
  <dcterms:modified xsi:type="dcterms:W3CDTF">2017-11-07T20:44:31Z</dcterms:modified>
</cp:coreProperties>
</file>