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7" r:id="rId3"/>
    <p:sldId id="258" r:id="rId4"/>
    <p:sldId id="260" r:id="rId5"/>
    <p:sldId id="259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25B06-903C-4278-8B22-C157DAB5EEDE}" type="datetimeFigureOut">
              <a:rPr lang="en-ZA" smtClean="0"/>
              <a:pPr/>
              <a:t>2018/02/03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95641-0232-4E95-830A-8F1D06910630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00113" y="981075"/>
            <a:ext cx="7772400" cy="2012950"/>
          </a:xfrm>
        </p:spPr>
        <p:txBody>
          <a:bodyPr>
            <a:normAutofit fontScale="90000"/>
          </a:bodyPr>
          <a:lstStyle/>
          <a:p>
            <a:r>
              <a:rPr lang="en-ZA" b="1" dirty="0"/>
              <a:t>Normal Puerperium &amp; Postnatal </a:t>
            </a:r>
            <a:r>
              <a:rPr lang="en-ZA" b="1" dirty="0" smtClean="0"/>
              <a:t>Care</a:t>
            </a:r>
            <a:br>
              <a:rPr lang="en-ZA" b="1" dirty="0" smtClean="0"/>
            </a:br>
            <a:r>
              <a:rPr lang="en-US" altLang="en-US" sz="4000" b="1" dirty="0" smtClean="0"/>
              <a:t>BSc</a:t>
            </a:r>
            <a:r>
              <a:rPr lang="en-US" altLang="en-US" sz="4000" b="1" dirty="0" smtClean="0"/>
              <a:t>. Clinical Medicine</a:t>
            </a:r>
            <a:endParaRPr lang="en-ZA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60763"/>
            <a:ext cx="6400800" cy="2244725"/>
          </a:xfrm>
        </p:spPr>
        <p:txBody>
          <a:bodyPr rtlCol="0">
            <a:normAutofit/>
          </a:bodyPr>
          <a:lstStyle/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dirty="0" smtClean="0">
                <a:latin typeface="Times New Roman" pitchFamily="18" charset="0"/>
                <a:cs typeface="Times New Roman" pitchFamily="18" charset="0"/>
              </a:rPr>
              <a:t>Dr Kenneth Chanda</a:t>
            </a:r>
          </a:p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sz="2000" dirty="0" err="1">
                <a:latin typeface="Times New Roman" pitchFamily="18" charset="0"/>
                <a:cs typeface="Times New Roman" pitchFamily="18" charset="0"/>
              </a:rPr>
              <a:t>BScHB</a:t>
            </a:r>
            <a:r>
              <a:rPr lang="en-ZA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ZA" sz="2000" dirty="0" err="1">
                <a:latin typeface="Times New Roman" pitchFamily="18" charset="0"/>
                <a:cs typeface="Times New Roman" pitchFamily="18" charset="0"/>
              </a:rPr>
              <a:t>MBChB</a:t>
            </a:r>
            <a:r>
              <a:rPr lang="en-ZA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ZA" sz="2000" dirty="0" err="1">
                <a:latin typeface="Times New Roman" pitchFamily="18" charset="0"/>
                <a:cs typeface="Times New Roman" pitchFamily="18" charset="0"/>
              </a:rPr>
              <a:t>MMed</a:t>
            </a:r>
            <a:r>
              <a:rPr lang="en-ZA" sz="2000" dirty="0">
                <a:latin typeface="Times New Roman" pitchFamily="18" charset="0"/>
                <a:cs typeface="Times New Roman" pitchFamily="18" charset="0"/>
              </a:rPr>
              <a:t> (MMOG</a:t>
            </a:r>
            <a:r>
              <a:rPr lang="en-ZA" sz="2000" dirty="0" smtClean="0">
                <a:latin typeface="Times New Roman" pitchFamily="18" charset="0"/>
                <a:cs typeface="Times New Roman" pitchFamily="18" charset="0"/>
              </a:rPr>
              <a:t>)-[UNZA]</a:t>
            </a:r>
          </a:p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sz="2000" dirty="0" smtClean="0">
                <a:latin typeface="Times New Roman" pitchFamily="18" charset="0"/>
                <a:cs typeface="Times New Roman" pitchFamily="18" charset="0"/>
              </a:rPr>
              <a:t>Last updated: </a:t>
            </a:r>
            <a:r>
              <a:rPr lang="en-ZA" sz="2000" dirty="0" smtClean="0">
                <a:latin typeface="Times New Roman" pitchFamily="18" charset="0"/>
                <a:cs typeface="Times New Roman" pitchFamily="18" charset="0"/>
              </a:rPr>
              <a:t>04</a:t>
            </a:r>
            <a:r>
              <a:rPr lang="en-ZA" sz="2000" dirty="0" smtClean="0">
                <a:latin typeface="Times New Roman" pitchFamily="18" charset="0"/>
                <a:cs typeface="Times New Roman" pitchFamily="18" charset="0"/>
              </a:rPr>
              <a:t>-02-18</a:t>
            </a:r>
            <a:endParaRPr lang="en-ZA" sz="2000" dirty="0" smtClean="0">
              <a:latin typeface="Times New Roman" pitchFamily="18" charset="0"/>
              <a:cs typeface="Times New Roman" pitchFamily="18" charset="0"/>
            </a:endParaRPr>
          </a:p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sz="2000" dirty="0" smtClean="0">
                <a:latin typeface="Times New Roman" pitchFamily="18" charset="0"/>
                <a:cs typeface="Times New Roman" pitchFamily="18" charset="0"/>
              </a:rPr>
              <a:t>Ecclesiastes 1:18; ‘For in much wisdom is much grief: and he that increaseth knowledge increaseth sorrow’</a:t>
            </a:r>
          </a:p>
        </p:txBody>
      </p:sp>
    </p:spTree>
    <p:extLst>
      <p:ext uri="{BB962C8B-B14F-4D97-AF65-F5344CB8AC3E}">
        <p14:creationId xmlns:p14="http://schemas.microsoft.com/office/powerpoint/2010/main" val="732260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Cardiac output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Remains elevated for at least 48hours after delivery</a:t>
            </a:r>
          </a:p>
          <a:p>
            <a:r>
              <a:rPr lang="en-ZA" dirty="0" smtClean="0"/>
              <a:t>Contraction of uterus pushes 500-700 of blood into maternal circulation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Renal Changes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ZA" dirty="0" smtClean="0"/>
              <a:t>Normal pregnancy is associated with associated with an appreciable increase of extracellular water</a:t>
            </a:r>
          </a:p>
          <a:p>
            <a:pPr algn="just"/>
            <a:r>
              <a:rPr lang="en-ZA" dirty="0" err="1" smtClean="0"/>
              <a:t>Diuresis</a:t>
            </a:r>
            <a:r>
              <a:rPr lang="en-ZA" dirty="0" smtClean="0"/>
              <a:t> occurs from 2</a:t>
            </a:r>
            <a:r>
              <a:rPr lang="en-ZA" baseline="30000" dirty="0" smtClean="0"/>
              <a:t>nd</a:t>
            </a:r>
            <a:r>
              <a:rPr lang="en-ZA" dirty="0" smtClean="0"/>
              <a:t> to 5</a:t>
            </a:r>
            <a:r>
              <a:rPr lang="en-ZA" baseline="30000" dirty="0" smtClean="0"/>
              <a:t>th</a:t>
            </a:r>
            <a:r>
              <a:rPr lang="en-ZA" dirty="0" smtClean="0"/>
              <a:t> day and corresponds to the loss this water</a:t>
            </a:r>
          </a:p>
          <a:p>
            <a:pPr algn="just"/>
            <a:r>
              <a:rPr lang="en-ZA" dirty="0" smtClean="0"/>
              <a:t>Puerperal bladder has increased capacity and a relative insensitivity to </a:t>
            </a:r>
            <a:r>
              <a:rPr lang="en-ZA" dirty="0" err="1" smtClean="0"/>
              <a:t>intravesical</a:t>
            </a:r>
            <a:r>
              <a:rPr lang="en-ZA" dirty="0" smtClean="0"/>
              <a:t> fluid pressure</a:t>
            </a:r>
          </a:p>
          <a:p>
            <a:pPr algn="just"/>
            <a:r>
              <a:rPr lang="en-ZA" dirty="0" smtClean="0"/>
              <a:t>Dilated renal pelvis/ </a:t>
            </a:r>
            <a:r>
              <a:rPr lang="en-ZA" dirty="0" err="1" smtClean="0"/>
              <a:t>ureters</a:t>
            </a:r>
            <a:r>
              <a:rPr lang="en-ZA" dirty="0" smtClean="0"/>
              <a:t> resolve over 2-8 weeks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Haematology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/>
              <a:t>There is marked </a:t>
            </a:r>
            <a:r>
              <a:rPr lang="en-ZA" dirty="0" err="1" smtClean="0"/>
              <a:t>leukocytosis</a:t>
            </a:r>
            <a:r>
              <a:rPr lang="en-ZA" dirty="0" smtClean="0"/>
              <a:t> and </a:t>
            </a:r>
            <a:r>
              <a:rPr lang="en-ZA" dirty="0" err="1" smtClean="0"/>
              <a:t>thrombocytosis</a:t>
            </a:r>
            <a:endParaRPr lang="en-ZA" dirty="0" smtClean="0"/>
          </a:p>
          <a:p>
            <a:endParaRPr lang="en-ZA" dirty="0" smtClean="0"/>
          </a:p>
          <a:p>
            <a:r>
              <a:rPr lang="en-ZA" dirty="0" smtClean="0"/>
              <a:t>Leukocyte count may reach as high as 30,000/µL</a:t>
            </a:r>
          </a:p>
          <a:p>
            <a:endParaRPr lang="en-ZA" dirty="0" smtClean="0"/>
          </a:p>
          <a:p>
            <a:r>
              <a:rPr lang="en-ZA" dirty="0" smtClean="0"/>
              <a:t>There is relative </a:t>
            </a:r>
            <a:r>
              <a:rPr lang="en-ZA" dirty="0" err="1" smtClean="0"/>
              <a:t>lymphopenia</a:t>
            </a:r>
            <a:r>
              <a:rPr lang="en-ZA" dirty="0" smtClean="0"/>
              <a:t> and absolute </a:t>
            </a:r>
            <a:r>
              <a:rPr lang="en-ZA" dirty="0" err="1" smtClean="0"/>
              <a:t>eosinophilia</a:t>
            </a:r>
            <a:endParaRPr lang="en-ZA" dirty="0" smtClean="0"/>
          </a:p>
          <a:p>
            <a:endParaRPr lang="en-ZA" dirty="0" smtClean="0"/>
          </a:p>
          <a:p>
            <a:r>
              <a:rPr lang="en-ZA" dirty="0" smtClean="0"/>
              <a:t>HB and HCT fluctuate moderately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Weight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 smtClean="0"/>
              <a:t>Women lose 5-6 kg from uterine evacuation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They lose 2-3 kg from uterine </a:t>
            </a:r>
            <a:r>
              <a:rPr lang="en-ZA" dirty="0" err="1" smtClean="0"/>
              <a:t>diuresis</a:t>
            </a:r>
            <a:endParaRPr lang="en-ZA" dirty="0" smtClean="0"/>
          </a:p>
          <a:p>
            <a:pPr algn="just">
              <a:buNone/>
            </a:pPr>
            <a:endParaRPr lang="en-ZA" dirty="0" smtClean="0"/>
          </a:p>
          <a:p>
            <a:pPr algn="just"/>
            <a:r>
              <a:rPr lang="en-ZA" dirty="0" smtClean="0"/>
              <a:t>Most women approach their self reported </a:t>
            </a:r>
            <a:r>
              <a:rPr lang="en-ZA" dirty="0" err="1" smtClean="0"/>
              <a:t>prepregnant</a:t>
            </a:r>
            <a:r>
              <a:rPr lang="en-ZA" dirty="0" smtClean="0"/>
              <a:t> weight 6 months after delivery but still retain some surplus weight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Breast Changes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ZA" dirty="0" smtClean="0"/>
              <a:t>Each mature mammary gland contains 15-25 lobes</a:t>
            </a:r>
          </a:p>
          <a:p>
            <a:pPr algn="just"/>
            <a:r>
              <a:rPr lang="en-ZA" dirty="0" smtClean="0"/>
              <a:t>Each lobe contains several lobules that contain alveoli</a:t>
            </a:r>
          </a:p>
          <a:p>
            <a:pPr algn="just"/>
            <a:r>
              <a:rPr lang="en-ZA" dirty="0" smtClean="0"/>
              <a:t>Alveoli secretory epithelium synthesises the various components of milk</a:t>
            </a:r>
          </a:p>
          <a:p>
            <a:pPr algn="just"/>
            <a:r>
              <a:rPr lang="en-ZA" dirty="0" smtClean="0"/>
              <a:t>Colostrum is deep lemon-yellow coloured liquid secreted by the breast after delivery and can be expressed from nipple by 2</a:t>
            </a:r>
            <a:r>
              <a:rPr lang="en-ZA" baseline="30000" dirty="0" smtClean="0"/>
              <a:t>nd</a:t>
            </a:r>
            <a:r>
              <a:rPr lang="en-ZA" dirty="0" smtClean="0"/>
              <a:t> day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Breast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ZA" dirty="0" smtClean="0"/>
              <a:t>Mature milk contains more minerals and protein much of which is globulin and less of fat</a:t>
            </a:r>
          </a:p>
          <a:p>
            <a:pPr algn="just"/>
            <a:r>
              <a:rPr lang="en-ZA" dirty="0" err="1" smtClean="0"/>
              <a:t>Colostrum</a:t>
            </a:r>
            <a:r>
              <a:rPr lang="en-ZA" dirty="0" smtClean="0"/>
              <a:t> secretion persists for about 5days with gradual conversion to mature milk during the ensuing 4 weeks</a:t>
            </a:r>
          </a:p>
          <a:p>
            <a:pPr algn="just"/>
            <a:r>
              <a:rPr lang="en-ZA" dirty="0" smtClean="0"/>
              <a:t>Host resistance factors found in </a:t>
            </a:r>
            <a:r>
              <a:rPr lang="en-ZA" dirty="0" err="1" smtClean="0"/>
              <a:t>colostrum</a:t>
            </a:r>
            <a:r>
              <a:rPr lang="en-ZA" dirty="0" smtClean="0"/>
              <a:t> and milk include: </a:t>
            </a:r>
            <a:r>
              <a:rPr lang="en-ZA" dirty="0" err="1" smtClean="0"/>
              <a:t>IgA</a:t>
            </a:r>
            <a:r>
              <a:rPr lang="en-ZA" dirty="0" smtClean="0"/>
              <a:t>, complement, Macrophages, lymphocytes, </a:t>
            </a:r>
            <a:r>
              <a:rPr lang="en-ZA" dirty="0" err="1" smtClean="0"/>
              <a:t>lactoferin</a:t>
            </a:r>
            <a:r>
              <a:rPr lang="en-ZA" dirty="0" smtClean="0"/>
              <a:t>, </a:t>
            </a:r>
            <a:r>
              <a:rPr lang="en-ZA" dirty="0" err="1" smtClean="0"/>
              <a:t>lysosomes</a:t>
            </a:r>
            <a:r>
              <a:rPr lang="en-ZA" dirty="0" smtClean="0"/>
              <a:t> etc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Breast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ZA" dirty="0" smtClean="0"/>
              <a:t>Human milk is a suspension of fat and protein in a carbohydrate mineral solution</a:t>
            </a:r>
          </a:p>
          <a:p>
            <a:pPr algn="just"/>
            <a:r>
              <a:rPr lang="en-ZA" dirty="0" smtClean="0"/>
              <a:t>A nursing mother can produce up to 600cc of milk/day</a:t>
            </a:r>
          </a:p>
          <a:p>
            <a:pPr algn="just"/>
            <a:r>
              <a:rPr lang="en-ZA" dirty="0" smtClean="0"/>
              <a:t>Milk is isotonic with plasma with lactose accounting for half of the osmotic pressure</a:t>
            </a:r>
          </a:p>
          <a:p>
            <a:pPr algn="just"/>
            <a:r>
              <a:rPr lang="en-ZA" dirty="0" smtClean="0"/>
              <a:t>Other nutrients present include; Major proteins including </a:t>
            </a:r>
            <a:r>
              <a:rPr lang="el-GR" dirty="0" smtClean="0"/>
              <a:t>α</a:t>
            </a:r>
            <a:r>
              <a:rPr lang="en-ZA" dirty="0" smtClean="0"/>
              <a:t> </a:t>
            </a:r>
            <a:r>
              <a:rPr lang="en-ZA" dirty="0" err="1" smtClean="0"/>
              <a:t>lactoalbumin</a:t>
            </a:r>
            <a:r>
              <a:rPr lang="en-ZA" dirty="0" smtClean="0"/>
              <a:t>, </a:t>
            </a:r>
            <a:r>
              <a:rPr lang="el-GR" dirty="0" smtClean="0"/>
              <a:t>β</a:t>
            </a:r>
            <a:r>
              <a:rPr lang="en-ZA" dirty="0" smtClean="0"/>
              <a:t> </a:t>
            </a:r>
            <a:r>
              <a:rPr lang="en-ZA" dirty="0" err="1" smtClean="0"/>
              <a:t>lactoalbumin</a:t>
            </a:r>
            <a:r>
              <a:rPr lang="en-ZA" dirty="0"/>
              <a:t> </a:t>
            </a:r>
            <a:r>
              <a:rPr lang="en-ZA" dirty="0" smtClean="0"/>
              <a:t>and casein</a:t>
            </a:r>
          </a:p>
          <a:p>
            <a:pPr algn="just"/>
            <a:r>
              <a:rPr lang="en-ZA" dirty="0" smtClean="0"/>
              <a:t>All vitamins except vitamin K are found in human milk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Milk let down reflex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3074" name="Picture 2" descr="C:\Users\Kenny\Desktop\chapter-027-22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8254627" cy="547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Exercise &amp; Diet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 smtClean="0"/>
              <a:t>Exercise to restore abdominal wall tone may be started anytime after vaginal delivery and as soon as abdominal sore diminishes in caesarean section (6-8 weeks)</a:t>
            </a:r>
          </a:p>
          <a:p>
            <a:pPr algn="just"/>
            <a:r>
              <a:rPr lang="en-ZA" dirty="0" smtClean="0"/>
              <a:t>No dietary restrictions for women who delivery vaginally</a:t>
            </a:r>
          </a:p>
          <a:p>
            <a:pPr algn="just"/>
            <a:r>
              <a:rPr lang="en-ZA" dirty="0" smtClean="0"/>
              <a:t>Women may be allowed to eat 2 hours after delivery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Puerperal Infection/ Pyrexia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ZA" dirty="0" smtClean="0"/>
              <a:t>Puerperal sepsis; A general term used to describe any bacteria infection of the genital tract after delivery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Puerperal Pyrexia; A temperature of 38.0 ⁰ C or higher which occurs on any two of the first 10 days postpartum, exclusive of the first 24 hours and which is taken orally by the standard technique at least 4 times daily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Definition of </a:t>
            </a:r>
            <a:r>
              <a:rPr lang="en-ZA" dirty="0" err="1" smtClean="0"/>
              <a:t>Puerperium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 smtClean="0"/>
              <a:t>Period confined to the time after child birth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Usually includes six subsequent weeks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Changes are a reversal of the physiological changes in pregnancy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Puerperal Infection/ Pyrexia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ZA" b="1" dirty="0" smtClean="0"/>
              <a:t>Differential diagnosis pyrexia</a:t>
            </a:r>
          </a:p>
          <a:p>
            <a:r>
              <a:rPr lang="en-ZA" dirty="0" smtClean="0"/>
              <a:t>UTI</a:t>
            </a:r>
          </a:p>
          <a:p>
            <a:r>
              <a:rPr lang="en-ZA" dirty="0" smtClean="0"/>
              <a:t>RTI</a:t>
            </a:r>
          </a:p>
          <a:p>
            <a:r>
              <a:rPr lang="en-ZA" dirty="0" smtClean="0"/>
              <a:t>Malaria</a:t>
            </a:r>
          </a:p>
          <a:p>
            <a:r>
              <a:rPr lang="en-ZA" dirty="0" smtClean="0"/>
              <a:t>Breast abscess</a:t>
            </a:r>
          </a:p>
          <a:p>
            <a:r>
              <a:rPr lang="en-ZA" dirty="0" smtClean="0"/>
              <a:t>CNS infection</a:t>
            </a:r>
          </a:p>
          <a:p>
            <a:r>
              <a:rPr lang="en-ZA" dirty="0" smtClean="0"/>
              <a:t>DVT</a:t>
            </a:r>
          </a:p>
          <a:p>
            <a:r>
              <a:rPr lang="en-ZA" dirty="0" smtClean="0"/>
              <a:t>etc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3908" y="2780928"/>
            <a:ext cx="4142308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203216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Uterine Changes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ZA" dirty="0" smtClean="0"/>
              <a:t>Just after placenta expulsion, </a:t>
            </a:r>
            <a:r>
              <a:rPr lang="en-ZA" dirty="0" err="1" smtClean="0"/>
              <a:t>fundus</a:t>
            </a:r>
            <a:r>
              <a:rPr lang="en-ZA" dirty="0" smtClean="0"/>
              <a:t> is slightly below the umbilicus</a:t>
            </a:r>
          </a:p>
          <a:p>
            <a:pPr algn="just"/>
            <a:r>
              <a:rPr lang="en-ZA" dirty="0" smtClean="0"/>
              <a:t>Anterior and posterior walls are in close apposition each measuring about 4-5cm</a:t>
            </a:r>
          </a:p>
          <a:p>
            <a:pPr algn="just"/>
            <a:r>
              <a:rPr lang="en-ZA" dirty="0" smtClean="0"/>
              <a:t>Uterus begin to shrink after 2 days </a:t>
            </a:r>
            <a:r>
              <a:rPr lang="en-ZA" b="1" dirty="0" smtClean="0"/>
              <a:t>(Involution)</a:t>
            </a:r>
          </a:p>
          <a:p>
            <a:pPr algn="just"/>
            <a:r>
              <a:rPr lang="en-ZA" dirty="0" smtClean="0"/>
              <a:t>Descends into pelvis after 2 weeks and regains a non pregnant state after 4 weeks</a:t>
            </a:r>
          </a:p>
          <a:p>
            <a:pPr algn="just"/>
            <a:r>
              <a:rPr lang="en-ZA" dirty="0" smtClean="0"/>
              <a:t>Weighs 1000g just after delivery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Uterine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 smtClean="0"/>
              <a:t>Weighs 500g after 1 week, 300g by 2</a:t>
            </a:r>
            <a:r>
              <a:rPr lang="en-ZA" baseline="30000" dirty="0" smtClean="0"/>
              <a:t>nd</a:t>
            </a:r>
            <a:r>
              <a:rPr lang="en-ZA" dirty="0" smtClean="0"/>
              <a:t> week and to less than 100g there after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Tends to contract </a:t>
            </a:r>
            <a:r>
              <a:rPr lang="en-ZA" dirty="0" err="1" smtClean="0"/>
              <a:t>tonically</a:t>
            </a:r>
            <a:r>
              <a:rPr lang="en-ZA" dirty="0" smtClean="0"/>
              <a:t> in prime </a:t>
            </a:r>
            <a:r>
              <a:rPr lang="en-ZA" dirty="0" err="1" smtClean="0"/>
              <a:t>paras</a:t>
            </a:r>
            <a:r>
              <a:rPr lang="en-ZA" dirty="0" smtClean="0"/>
              <a:t> and contracts vigorous at intervals in </a:t>
            </a:r>
            <a:r>
              <a:rPr lang="en-ZA" dirty="0" err="1" smtClean="0"/>
              <a:t>multiparas</a:t>
            </a:r>
            <a:r>
              <a:rPr lang="en-ZA" dirty="0" smtClean="0"/>
              <a:t> giving rise to the after pains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Uterine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ZA" dirty="0" smtClean="0"/>
              <a:t>Calibre of extra uterine vessels decrease to equal to or approximate the none pregnant state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Large vessels within the uterus are obliterated by uterine changes, gradually reabsorbed and replace by small ones</a:t>
            </a:r>
          </a:p>
          <a:p>
            <a:pPr algn="just"/>
            <a:endParaRPr lang="en-ZA" dirty="0" smtClean="0"/>
          </a:p>
          <a:p>
            <a:pPr algn="just"/>
            <a:r>
              <a:rPr lang="en-ZA" dirty="0" smtClean="0"/>
              <a:t>Cervical opening contracts with a few days leaving a </a:t>
            </a:r>
            <a:r>
              <a:rPr lang="en-ZA" dirty="0" err="1" smtClean="0"/>
              <a:t>parous</a:t>
            </a:r>
            <a:r>
              <a:rPr lang="en-ZA" dirty="0" smtClean="0"/>
              <a:t> cervix (see next slide)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Uterine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1026" name="Picture 2" descr="C:\Users\Kenny\Desktop\3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7"/>
            <a:ext cx="8280920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Uterine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ZA" b="1" dirty="0" err="1" smtClean="0"/>
              <a:t>Lochia</a:t>
            </a:r>
            <a:endParaRPr lang="en-ZA" b="1" dirty="0" smtClean="0"/>
          </a:p>
          <a:p>
            <a:r>
              <a:rPr lang="en-ZA" dirty="0" smtClean="0"/>
              <a:t>Is vaginal discharge of variable quantity originating from sloughing of the </a:t>
            </a:r>
            <a:r>
              <a:rPr lang="en-ZA" dirty="0" err="1" smtClean="0"/>
              <a:t>decidual</a:t>
            </a:r>
            <a:endParaRPr lang="en-ZA" dirty="0" smtClean="0"/>
          </a:p>
          <a:p>
            <a:r>
              <a:rPr lang="en-ZA" dirty="0" smtClean="0"/>
              <a:t>Components of </a:t>
            </a:r>
            <a:r>
              <a:rPr lang="en-ZA" dirty="0" err="1" smtClean="0"/>
              <a:t>lochia</a:t>
            </a:r>
            <a:r>
              <a:rPr lang="en-ZA" dirty="0" smtClean="0"/>
              <a:t> are; Erythrocytes, </a:t>
            </a:r>
            <a:r>
              <a:rPr lang="en-ZA" dirty="0" err="1" smtClean="0"/>
              <a:t>decidual</a:t>
            </a:r>
            <a:r>
              <a:rPr lang="en-ZA" dirty="0" smtClean="0"/>
              <a:t>, epithelial cells, bacteria</a:t>
            </a:r>
          </a:p>
          <a:p>
            <a:r>
              <a:rPr lang="en-ZA" i="1" dirty="0" smtClean="0"/>
              <a:t>Types of </a:t>
            </a:r>
            <a:r>
              <a:rPr lang="en-ZA" i="1" dirty="0" err="1" smtClean="0"/>
              <a:t>lochia</a:t>
            </a:r>
            <a:endParaRPr lang="en-ZA" i="1" dirty="0" smtClean="0"/>
          </a:p>
          <a:p>
            <a:pPr>
              <a:buFont typeface="Wingdings" pitchFamily="2" charset="2"/>
              <a:buChar char="ü"/>
            </a:pPr>
            <a:r>
              <a:rPr lang="en-ZA" b="1" dirty="0" err="1" smtClean="0"/>
              <a:t>Lochia</a:t>
            </a:r>
            <a:r>
              <a:rPr lang="en-ZA" b="1" dirty="0" smtClean="0"/>
              <a:t> </a:t>
            </a:r>
            <a:r>
              <a:rPr lang="en-ZA" b="1" dirty="0" err="1" smtClean="0"/>
              <a:t>rubra</a:t>
            </a:r>
            <a:r>
              <a:rPr lang="en-ZA" b="1" dirty="0" smtClean="0"/>
              <a:t> </a:t>
            </a:r>
            <a:r>
              <a:rPr lang="en-ZA" dirty="0" smtClean="0"/>
              <a:t>(0-3 days); red</a:t>
            </a:r>
          </a:p>
          <a:p>
            <a:pPr>
              <a:buFont typeface="Wingdings" pitchFamily="2" charset="2"/>
              <a:buChar char="ü"/>
            </a:pPr>
            <a:r>
              <a:rPr lang="en-ZA" b="1" dirty="0" err="1" smtClean="0"/>
              <a:t>Lochia</a:t>
            </a:r>
            <a:r>
              <a:rPr lang="en-ZA" b="1" dirty="0" smtClean="0"/>
              <a:t> </a:t>
            </a:r>
            <a:r>
              <a:rPr lang="en-ZA" b="1" dirty="0" err="1" smtClean="0"/>
              <a:t>serosa</a:t>
            </a:r>
            <a:r>
              <a:rPr lang="en-ZA" b="1" dirty="0" smtClean="0"/>
              <a:t> </a:t>
            </a:r>
            <a:r>
              <a:rPr lang="en-ZA" dirty="0" smtClean="0"/>
              <a:t>(4-10 days); pale</a:t>
            </a:r>
          </a:p>
          <a:p>
            <a:pPr>
              <a:buFont typeface="Wingdings" pitchFamily="2" charset="2"/>
              <a:buChar char="ü"/>
            </a:pPr>
            <a:r>
              <a:rPr lang="en-ZA" b="1" dirty="0" err="1" smtClean="0"/>
              <a:t>Lochia</a:t>
            </a:r>
            <a:r>
              <a:rPr lang="en-ZA" b="1" dirty="0" smtClean="0"/>
              <a:t> alba </a:t>
            </a:r>
            <a:r>
              <a:rPr lang="en-ZA" dirty="0" smtClean="0"/>
              <a:t>(&gt; 10 days); white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Other Anatomic Changes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ZA" b="1" dirty="0" smtClean="0"/>
              <a:t>Vagina</a:t>
            </a:r>
          </a:p>
          <a:p>
            <a:r>
              <a:rPr lang="en-ZA" dirty="0" err="1" smtClean="0"/>
              <a:t>Rugae</a:t>
            </a:r>
            <a:r>
              <a:rPr lang="en-ZA" dirty="0" smtClean="0"/>
              <a:t> appear by the 3</a:t>
            </a:r>
            <a:r>
              <a:rPr lang="en-ZA" baseline="30000" dirty="0" smtClean="0"/>
              <a:t>rd</a:t>
            </a:r>
            <a:r>
              <a:rPr lang="en-ZA" dirty="0" smtClean="0"/>
              <a:t> week</a:t>
            </a:r>
          </a:p>
          <a:p>
            <a:r>
              <a:rPr lang="en-ZA" dirty="0" smtClean="0"/>
              <a:t>The hymen is represented by several small tags of tissue called </a:t>
            </a:r>
            <a:r>
              <a:rPr lang="en-ZA" dirty="0" err="1" smtClean="0"/>
              <a:t>myrtiform</a:t>
            </a:r>
            <a:r>
              <a:rPr lang="en-ZA" dirty="0" smtClean="0"/>
              <a:t> </a:t>
            </a:r>
            <a:r>
              <a:rPr lang="en-ZA" dirty="0" err="1" smtClean="0"/>
              <a:t>caruncles</a:t>
            </a:r>
            <a:endParaRPr lang="en-ZA" dirty="0" smtClean="0"/>
          </a:p>
          <a:p>
            <a:endParaRPr lang="en-ZA" dirty="0" smtClean="0"/>
          </a:p>
          <a:p>
            <a:pPr>
              <a:buNone/>
            </a:pPr>
            <a:r>
              <a:rPr lang="en-ZA" b="1" dirty="0" smtClean="0"/>
              <a:t>Broad/Round ligaments</a:t>
            </a:r>
          </a:p>
          <a:p>
            <a:r>
              <a:rPr lang="en-ZA" dirty="0" smtClean="0"/>
              <a:t>Require considerable time to recover from the stretching and the loosening that occurred in pregnancy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Normal </a:t>
            </a:r>
            <a:r>
              <a:rPr lang="en-ZA" dirty="0" err="1" smtClean="0"/>
              <a:t>Puerperium</a:t>
            </a:r>
            <a:r>
              <a:rPr lang="en-ZA" dirty="0" smtClean="0"/>
              <a:t> </a:t>
            </a:r>
            <a:br>
              <a:rPr lang="en-ZA" dirty="0" smtClean="0"/>
            </a:br>
            <a:r>
              <a:rPr lang="en-ZA" dirty="0" smtClean="0"/>
              <a:t>Other Anatomic Changes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2050" name="Picture 2" descr="C:\Users\Kenny\Desktop\hyme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4176464" cy="4680520"/>
          </a:xfrm>
          <a:prstGeom prst="rect">
            <a:avLst/>
          </a:prstGeom>
          <a:noFill/>
        </p:spPr>
      </p:pic>
      <p:pic>
        <p:nvPicPr>
          <p:cNvPr id="2051" name="Picture 3" descr="C:\Users\Kenny\Desktop\brokkenhym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56792"/>
            <a:ext cx="4104455" cy="46805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745</Words>
  <Application>Microsoft Office PowerPoint</Application>
  <PresentationFormat>On-screen Show (4:3)</PresentationFormat>
  <Paragraphs>100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Normal Puerperium &amp; Postnatal Care BSc. Clinical Medicine</vt:lpstr>
      <vt:lpstr>Definition of Puerperium</vt:lpstr>
      <vt:lpstr>Normal Puerperium  Uterine Changes</vt:lpstr>
      <vt:lpstr>Normal Puerperium  Uterine Changes (Cont’d)</vt:lpstr>
      <vt:lpstr>Normal Puerperium  Uterine Changes (Cont’d)</vt:lpstr>
      <vt:lpstr>Normal Puerperium  Uterine Changes (Cont’d)</vt:lpstr>
      <vt:lpstr>Normal Puerperium  Uterine Changes (Cont’d)</vt:lpstr>
      <vt:lpstr>Normal Puerperium  Other Anatomic Changes</vt:lpstr>
      <vt:lpstr>Normal Puerperium  Other Anatomic Changes (Cont’d)</vt:lpstr>
      <vt:lpstr>Normal Puerperium  Cardiac output</vt:lpstr>
      <vt:lpstr>Normal Puerperium  Renal Changes</vt:lpstr>
      <vt:lpstr>Normal Puerperium  Haematology</vt:lpstr>
      <vt:lpstr>Normal Puerperium  Weight</vt:lpstr>
      <vt:lpstr>Normal Puerperium  Breast Changes</vt:lpstr>
      <vt:lpstr>Normal Puerperium  Breast Changes (Cont’d)</vt:lpstr>
      <vt:lpstr>Normal Puerperium  Breast Changes (Cont’d)</vt:lpstr>
      <vt:lpstr>Normal Puerperium  Milk let down reflex</vt:lpstr>
      <vt:lpstr>Normal Puerperium  Exercise &amp; Diet</vt:lpstr>
      <vt:lpstr>Puerperal Infection/ Pyrexia</vt:lpstr>
      <vt:lpstr>Puerperal Infection/ Pyrexia (Cont’d)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 Pueperium &amp; Postnatal Care</dc:title>
  <dc:creator>Kenny</dc:creator>
  <cp:lastModifiedBy>Windows User</cp:lastModifiedBy>
  <cp:revision>20</cp:revision>
  <dcterms:created xsi:type="dcterms:W3CDTF">2016-05-11T20:23:22Z</dcterms:created>
  <dcterms:modified xsi:type="dcterms:W3CDTF">2018-02-03T20:23:27Z</dcterms:modified>
</cp:coreProperties>
</file>