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8" r:id="rId9"/>
    <p:sldId id="269" r:id="rId10"/>
    <p:sldId id="270" r:id="rId11"/>
    <p:sldId id="276" r:id="rId12"/>
    <p:sldId id="275" r:id="rId13"/>
    <p:sldId id="274" r:id="rId14"/>
    <p:sldId id="273" r:id="rId15"/>
    <p:sldId id="272" r:id="rId16"/>
    <p:sldId id="271" r:id="rId17"/>
    <p:sldId id="285" r:id="rId18"/>
    <p:sldId id="287" r:id="rId19"/>
    <p:sldId id="289" r:id="rId20"/>
    <p:sldId id="278" r:id="rId21"/>
    <p:sldId id="277" r:id="rId22"/>
    <p:sldId id="291" r:id="rId23"/>
    <p:sldId id="280" r:id="rId24"/>
    <p:sldId id="281" r:id="rId25"/>
    <p:sldId id="28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6C464FCC-76B9-4FED-BE30-0CFE2402EEC4}" type="datetimeFigureOut">
              <a:rPr lang="en-US" smtClean="0"/>
              <a:pPr/>
              <a:t>2/16/2021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C464FCC-76B9-4FED-BE30-0CFE2402EEC4}" type="datetimeFigureOut">
              <a:rPr lang="en-US" smtClean="0"/>
              <a:pPr/>
              <a:t>2/16/2021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C464FCC-76B9-4FED-BE30-0CFE2402EEC4}" type="datetimeFigureOut">
              <a:rPr lang="en-US" smtClean="0"/>
              <a:pPr/>
              <a:t>2/16/2021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C464FCC-76B9-4FED-BE30-0CFE2402EEC4}" type="datetimeFigureOut">
              <a:rPr lang="en-US" smtClean="0"/>
              <a:pPr/>
              <a:t>2/16/2021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464FCC-76B9-4FED-BE30-0CFE2402EEC4}" type="datetimeFigureOut">
              <a:rPr lang="en-US" smtClean="0"/>
              <a:pPr/>
              <a:t>2/16/2021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6C464FCC-76B9-4FED-BE30-0CFE2402EEC4}" type="datetimeFigureOut">
              <a:rPr lang="en-US" smtClean="0"/>
              <a:pPr/>
              <a:t>2/16/2021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6C464FCC-76B9-4FED-BE30-0CFE2402EEC4}" type="datetimeFigureOut">
              <a:rPr lang="en-US" smtClean="0"/>
              <a:pPr/>
              <a:t>2/16/2021</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6C464FCC-76B9-4FED-BE30-0CFE2402EEC4}" type="datetimeFigureOut">
              <a:rPr lang="en-US" smtClean="0"/>
              <a:pPr/>
              <a:t>2/16/2021</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64FCC-76B9-4FED-BE30-0CFE2402EEC4}" type="datetimeFigureOut">
              <a:rPr lang="en-US" smtClean="0"/>
              <a:pPr/>
              <a:t>2/16/2021</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464FCC-76B9-4FED-BE30-0CFE2402EEC4}" type="datetimeFigureOut">
              <a:rPr lang="en-US" smtClean="0"/>
              <a:pPr/>
              <a:t>2/16/2021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464FCC-76B9-4FED-BE30-0CFE2402EEC4}" type="datetimeFigureOut">
              <a:rPr lang="en-US" smtClean="0"/>
              <a:pPr/>
              <a:t>2/16/2021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E0AB45E-42DC-4C79-BF66-458BA6EC5699}"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464FCC-76B9-4FED-BE30-0CFE2402EEC4}" type="datetimeFigureOut">
              <a:rPr lang="en-US" smtClean="0"/>
              <a:pPr/>
              <a:t>2/16/2021</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0AB45E-42DC-4C79-BF66-458BA6EC5699}"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dirty="0" smtClean="0"/>
              <a:t>ABDOMINAL TRAUMA</a:t>
            </a:r>
            <a:br>
              <a:rPr lang="en-ZA" dirty="0" smtClean="0"/>
            </a:br>
            <a:r>
              <a:rPr lang="en-ZA" dirty="0" smtClean="0"/>
              <a:t>7</a:t>
            </a:r>
            <a:r>
              <a:rPr lang="en-ZA" baseline="30000" dirty="0" smtClean="0"/>
              <a:t>TH</a:t>
            </a:r>
            <a:r>
              <a:rPr lang="en-ZA" dirty="0" smtClean="0"/>
              <a:t> YEARS LECTURE</a:t>
            </a:r>
            <a:endParaRPr lang="en-ZA" dirty="0"/>
          </a:p>
        </p:txBody>
      </p:sp>
      <p:sp>
        <p:nvSpPr>
          <p:cNvPr id="3" name="Subtitle 2"/>
          <p:cNvSpPr>
            <a:spLocks noGrp="1"/>
          </p:cNvSpPr>
          <p:nvPr>
            <p:ph type="subTitle" idx="1"/>
          </p:nvPr>
        </p:nvSpPr>
        <p:spPr/>
        <p:txBody>
          <a:bodyPr/>
          <a:lstStyle/>
          <a:p>
            <a:r>
              <a:rPr lang="en-ZA" dirty="0" smtClean="0"/>
              <a:t>DR CHARLES </a:t>
            </a:r>
            <a:r>
              <a:rPr lang="en-ZA" dirty="0" smtClean="0"/>
              <a:t>MBEWE</a:t>
            </a:r>
            <a:endParaRPr lang="en-Z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Positive DPL</a:t>
            </a:r>
            <a:endParaRPr lang="en-ZA" dirty="0"/>
          </a:p>
        </p:txBody>
      </p:sp>
      <p:sp>
        <p:nvSpPr>
          <p:cNvPr id="3" name="Content Placeholder 2"/>
          <p:cNvSpPr>
            <a:spLocks noGrp="1"/>
          </p:cNvSpPr>
          <p:nvPr>
            <p:ph idx="1"/>
          </p:nvPr>
        </p:nvSpPr>
        <p:spPr/>
        <p:txBody>
          <a:bodyPr/>
          <a:lstStyle/>
          <a:p>
            <a:r>
              <a:rPr lang="en-ZA" dirty="0" smtClean="0"/>
              <a:t>The drain fluid is sent for microscopy, and RBCs and WCC</a:t>
            </a:r>
          </a:p>
          <a:p>
            <a:r>
              <a:rPr lang="en-ZA" dirty="0" smtClean="0"/>
              <a:t>A positive DPL= RBCs &gt; 1000 /mm3 or WCC &gt; 500/mm3</a:t>
            </a:r>
            <a:r>
              <a:rPr lang="en-ZA" dirty="0" smtClean="0"/>
              <a:t>.</a:t>
            </a:r>
          </a:p>
          <a:p>
            <a:r>
              <a:rPr lang="en-ZA" dirty="0" smtClean="0"/>
              <a:t> </a:t>
            </a:r>
            <a:r>
              <a:rPr lang="en-ZA" dirty="0" smtClean="0"/>
              <a:t>Also recorded if presence of bile, or faeculant mater or evidence of lavaged fluid in the catheter of </a:t>
            </a:r>
            <a:r>
              <a:rPr lang="en-ZA" dirty="0" smtClean="0"/>
              <a:t>NGT, or chest tube</a:t>
            </a:r>
            <a:endParaRPr lang="en-Z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COMMONLY INJURED ORGANS</a:t>
            </a:r>
            <a:endParaRPr lang="en-ZA" dirty="0"/>
          </a:p>
        </p:txBody>
      </p:sp>
      <p:sp>
        <p:nvSpPr>
          <p:cNvPr id="3" name="Content Placeholder 2"/>
          <p:cNvSpPr>
            <a:spLocks noGrp="1"/>
          </p:cNvSpPr>
          <p:nvPr>
            <p:ph idx="1"/>
          </p:nvPr>
        </p:nvSpPr>
        <p:spPr/>
        <p:txBody>
          <a:bodyPr/>
          <a:lstStyle/>
          <a:p>
            <a:r>
              <a:rPr lang="en-ZA" dirty="0" smtClean="0"/>
              <a:t>Splenic injury is the most common abd injury in blunt trauma</a:t>
            </a:r>
          </a:p>
          <a:p>
            <a:r>
              <a:rPr lang="en-ZA" dirty="0" smtClean="0"/>
              <a:t>It should be considered where there is evidence of rib fracture on the left side.</a:t>
            </a:r>
          </a:p>
          <a:p>
            <a:r>
              <a:rPr lang="en-ZA" dirty="0" smtClean="0"/>
              <a:t>Rupture </a:t>
            </a:r>
            <a:r>
              <a:rPr lang="en-ZA" dirty="0" smtClean="0"/>
              <a:t>can be delayed if there is a subcapsular haematoma. Pts may present with a severe LUQ pain, </a:t>
            </a:r>
            <a:r>
              <a:rPr lang="en-ZA" dirty="0" smtClean="0"/>
              <a:t>or peritonism</a:t>
            </a:r>
          </a:p>
          <a:p>
            <a:r>
              <a:rPr lang="en-ZA" dirty="0" smtClean="0"/>
              <a:t>Splenic injuries are graded I to IV</a:t>
            </a:r>
            <a:endParaRPr lang="en-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Splenic Rupture</a:t>
            </a:r>
            <a:endParaRPr lang="en-ZA" dirty="0"/>
          </a:p>
        </p:txBody>
      </p:sp>
      <p:sp>
        <p:nvSpPr>
          <p:cNvPr id="3" name="Content Placeholder 2"/>
          <p:cNvSpPr>
            <a:spLocks noGrp="1"/>
          </p:cNvSpPr>
          <p:nvPr>
            <p:ph idx="1"/>
          </p:nvPr>
        </p:nvSpPr>
        <p:spPr/>
        <p:txBody>
          <a:bodyPr/>
          <a:lstStyle/>
          <a:p>
            <a:r>
              <a:rPr lang="en-ZA" dirty="0" smtClean="0"/>
              <a:t>Grade 1 and II in a stable pt can be managed conservatively.</a:t>
            </a:r>
          </a:p>
          <a:p>
            <a:r>
              <a:rPr lang="en-ZA" dirty="0" smtClean="0"/>
              <a:t>Grade III and IV operative management</a:t>
            </a:r>
          </a:p>
          <a:p>
            <a:pPr>
              <a:buNone/>
            </a:pPr>
            <a:r>
              <a:rPr lang="en-ZA" dirty="0"/>
              <a:t> </a:t>
            </a:r>
            <a:r>
              <a:rPr lang="en-ZA" dirty="0" smtClean="0"/>
              <a:t>  Splenorrhaphy or splenectomy</a:t>
            </a:r>
          </a:p>
          <a:p>
            <a:r>
              <a:rPr lang="en-ZA" dirty="0" smtClean="0"/>
              <a:t>Vaccines and antibiotics against encapsulated organisms.</a:t>
            </a:r>
            <a:endParaRPr lang="en-ZA"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Hepatic trauma</a:t>
            </a:r>
            <a:endParaRPr lang="en-ZA" dirty="0"/>
          </a:p>
        </p:txBody>
      </p:sp>
      <p:sp>
        <p:nvSpPr>
          <p:cNvPr id="3" name="Content Placeholder 2"/>
          <p:cNvSpPr>
            <a:spLocks noGrp="1"/>
          </p:cNvSpPr>
          <p:nvPr>
            <p:ph idx="1"/>
          </p:nvPr>
        </p:nvSpPr>
        <p:spPr/>
        <p:txBody>
          <a:bodyPr/>
          <a:lstStyle/>
          <a:p>
            <a:r>
              <a:rPr lang="en-ZA" dirty="0" smtClean="0"/>
              <a:t>The next most commonly injured organ in blunt abd trauma and the most commonly</a:t>
            </a:r>
            <a:r>
              <a:rPr lang="en-ZA" dirty="0" smtClean="0"/>
              <a:t> injured in penetrating abd trauma is the LIVER</a:t>
            </a:r>
          </a:p>
          <a:p>
            <a:r>
              <a:rPr lang="en-ZA" dirty="0" smtClean="0"/>
              <a:t>Like the spleen because of its ligamental attachments  it is prone to suffer from the shearing forces involved in </a:t>
            </a:r>
            <a:r>
              <a:rPr lang="en-ZA" dirty="0" err="1" smtClean="0"/>
              <a:t>accel</a:t>
            </a:r>
            <a:r>
              <a:rPr lang="en-ZA" dirty="0" smtClean="0"/>
              <a:t>/</a:t>
            </a:r>
            <a:r>
              <a:rPr lang="en-ZA" dirty="0" err="1" smtClean="0"/>
              <a:t>deceration</a:t>
            </a:r>
            <a:r>
              <a:rPr lang="en-ZA" dirty="0" smtClean="0"/>
              <a:t> accidents</a:t>
            </a:r>
          </a:p>
          <a:p>
            <a:r>
              <a:rPr lang="en-ZA" dirty="0" smtClean="0"/>
              <a:t>Liver injury is graded I to VI.</a:t>
            </a:r>
            <a:endParaRPr lang="en-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Hepatic trauma</a:t>
            </a:r>
            <a:endParaRPr lang="en-ZA" dirty="0"/>
          </a:p>
        </p:txBody>
      </p:sp>
      <p:sp>
        <p:nvSpPr>
          <p:cNvPr id="3" name="Content Placeholder 2"/>
          <p:cNvSpPr>
            <a:spLocks noGrp="1"/>
          </p:cNvSpPr>
          <p:nvPr>
            <p:ph idx="1"/>
          </p:nvPr>
        </p:nvSpPr>
        <p:spPr/>
        <p:txBody>
          <a:bodyPr>
            <a:normAutofit lnSpcReduction="10000"/>
          </a:bodyPr>
          <a:lstStyle/>
          <a:p>
            <a:r>
              <a:rPr lang="en-ZA" dirty="0" smtClean="0"/>
              <a:t>Management can be conservatively or operative.</a:t>
            </a:r>
          </a:p>
          <a:p>
            <a:r>
              <a:rPr lang="en-ZA" dirty="0" smtClean="0"/>
              <a:t>Another abd organ to consider </a:t>
            </a:r>
            <a:r>
              <a:rPr lang="en-ZA" dirty="0" err="1" smtClean="0"/>
              <a:t>esp</a:t>
            </a:r>
            <a:r>
              <a:rPr lang="en-ZA" dirty="0" smtClean="0"/>
              <a:t> in blunt abd trauma is the kidney. May present as loin pain or bruising or as micro or macro haematuria.</a:t>
            </a:r>
          </a:p>
          <a:p>
            <a:r>
              <a:rPr lang="en-ZA" dirty="0" smtClean="0"/>
              <a:t> </a:t>
            </a:r>
            <a:r>
              <a:rPr lang="en-ZA" dirty="0" smtClean="0"/>
              <a:t>Graded 1 to V</a:t>
            </a:r>
          </a:p>
          <a:p>
            <a:r>
              <a:rPr lang="en-ZA" dirty="0" smtClean="0"/>
              <a:t>Vast </a:t>
            </a:r>
            <a:r>
              <a:rPr lang="en-ZA" dirty="0" err="1" smtClean="0"/>
              <a:t>maj</a:t>
            </a:r>
            <a:r>
              <a:rPr lang="en-ZA" dirty="0" smtClean="0"/>
              <a:t> of grade I to II can be managed </a:t>
            </a:r>
            <a:r>
              <a:rPr lang="en-ZA" dirty="0" err="1" smtClean="0"/>
              <a:t>conservately</a:t>
            </a:r>
            <a:endParaRPr lang="en-Z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Bladder Rupture</a:t>
            </a:r>
            <a:endParaRPr lang="en-ZA" dirty="0"/>
          </a:p>
        </p:txBody>
      </p:sp>
      <p:sp>
        <p:nvSpPr>
          <p:cNvPr id="3" name="Content Placeholder 2"/>
          <p:cNvSpPr>
            <a:spLocks noGrp="1"/>
          </p:cNvSpPr>
          <p:nvPr>
            <p:ph idx="1"/>
          </p:nvPr>
        </p:nvSpPr>
        <p:spPr/>
        <p:txBody>
          <a:bodyPr>
            <a:normAutofit lnSpcReduction="10000"/>
          </a:bodyPr>
          <a:lstStyle/>
          <a:p>
            <a:r>
              <a:rPr lang="en-ZA" dirty="0" smtClean="0"/>
              <a:t>A well recognised injury in the intoxicated patient is the rupture urinary bladder</a:t>
            </a:r>
          </a:p>
          <a:p>
            <a:r>
              <a:rPr lang="en-ZA" dirty="0" smtClean="0"/>
              <a:t>These injuries occur as a result of steering wheel collision or assault when a patient has a full bladder. </a:t>
            </a:r>
          </a:p>
          <a:p>
            <a:r>
              <a:rPr lang="en-ZA" dirty="0" smtClean="0"/>
              <a:t>A clue to this injury may be a marked raised creatinine. </a:t>
            </a:r>
          </a:p>
          <a:p>
            <a:r>
              <a:rPr lang="en-ZA" dirty="0" smtClean="0"/>
              <a:t>Delayed CT views can show </a:t>
            </a:r>
            <a:r>
              <a:rPr lang="en-ZA" dirty="0" err="1" smtClean="0"/>
              <a:t>extravasation</a:t>
            </a:r>
            <a:r>
              <a:rPr lang="en-ZA" dirty="0" smtClean="0"/>
              <a:t> of urine</a:t>
            </a:r>
            <a:endParaRPr lang="en-Z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Urethral Trauma</a:t>
            </a:r>
            <a:endParaRPr lang="en-ZA" dirty="0"/>
          </a:p>
        </p:txBody>
      </p:sp>
      <p:sp>
        <p:nvSpPr>
          <p:cNvPr id="3" name="Content Placeholder 2"/>
          <p:cNvSpPr>
            <a:spLocks noGrp="1"/>
          </p:cNvSpPr>
          <p:nvPr>
            <p:ph idx="1"/>
          </p:nvPr>
        </p:nvSpPr>
        <p:spPr/>
        <p:txBody>
          <a:bodyPr/>
          <a:lstStyle/>
          <a:p>
            <a:r>
              <a:rPr lang="en-ZA" dirty="0" smtClean="0"/>
              <a:t>Urethral injury must be considered </a:t>
            </a:r>
            <a:r>
              <a:rPr lang="en-ZA" dirty="0" err="1" smtClean="0"/>
              <a:t>esp</a:t>
            </a:r>
            <a:r>
              <a:rPr lang="en-ZA" dirty="0" smtClean="0"/>
              <a:t> in the presence of pelvic fractures</a:t>
            </a:r>
          </a:p>
          <a:p>
            <a:r>
              <a:rPr lang="en-ZA" dirty="0" smtClean="0"/>
              <a:t>If suspected catheterisation should only be done by the urologist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Pancreatic Trauma</a:t>
            </a:r>
            <a:endParaRPr lang="en-ZA" dirty="0"/>
          </a:p>
        </p:txBody>
      </p:sp>
      <p:sp>
        <p:nvSpPr>
          <p:cNvPr id="3" name="Content Placeholder 2"/>
          <p:cNvSpPr>
            <a:spLocks noGrp="1"/>
          </p:cNvSpPr>
          <p:nvPr>
            <p:ph idx="1"/>
          </p:nvPr>
        </p:nvSpPr>
        <p:spPr/>
        <p:txBody>
          <a:bodyPr/>
          <a:lstStyle/>
          <a:p>
            <a:r>
              <a:rPr lang="en-ZA" dirty="0" smtClean="0"/>
              <a:t>Pancreatic trauma can occur in both blunt and penetrating abd trauma</a:t>
            </a:r>
            <a:r>
              <a:rPr lang="en-ZA" dirty="0" smtClean="0"/>
              <a:t>.</a:t>
            </a:r>
          </a:p>
          <a:p>
            <a:r>
              <a:rPr lang="en-ZA" dirty="0" smtClean="0"/>
              <a:t> </a:t>
            </a:r>
            <a:r>
              <a:rPr lang="en-ZA" dirty="0" smtClean="0"/>
              <a:t>It is difficult to diagnose and it is often found incidentally during laparotomy for other intra abd injuries</a:t>
            </a:r>
          </a:p>
          <a:p>
            <a:endParaRPr lang="en-Z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i="1" dirty="0" smtClean="0"/>
              <a:t>Retroperitoneal Trauma</a:t>
            </a:r>
            <a:r>
              <a:rPr lang="en-ZA" b="1" i="1" dirty="0" smtClean="0"/>
              <a:t/>
            </a:r>
            <a:br>
              <a:rPr lang="en-ZA" b="1" i="1" dirty="0" smtClean="0"/>
            </a:br>
            <a:endParaRPr lang="en-ZA" dirty="0"/>
          </a:p>
        </p:txBody>
      </p:sp>
      <p:sp>
        <p:nvSpPr>
          <p:cNvPr id="3" name="Content Placeholder 2"/>
          <p:cNvSpPr>
            <a:spLocks noGrp="1"/>
          </p:cNvSpPr>
          <p:nvPr>
            <p:ph idx="1"/>
          </p:nvPr>
        </p:nvSpPr>
        <p:spPr/>
        <p:txBody>
          <a:bodyPr>
            <a:normAutofit fontScale="92500" lnSpcReduction="20000"/>
          </a:bodyPr>
          <a:lstStyle/>
          <a:p>
            <a:r>
              <a:rPr lang="en-ZA" dirty="0" smtClean="0"/>
              <a:t>Injury </a:t>
            </a:r>
            <a:r>
              <a:rPr lang="en-ZA" dirty="0" smtClean="0"/>
              <a:t>to the </a:t>
            </a:r>
            <a:r>
              <a:rPr lang="en-ZA" dirty="0" err="1" smtClean="0"/>
              <a:t>retroperitoneum</a:t>
            </a:r>
            <a:r>
              <a:rPr lang="en-ZA" dirty="0" smtClean="0"/>
              <a:t> is often difficult to diagnose, </a:t>
            </a:r>
            <a:r>
              <a:rPr lang="en-ZA" dirty="0" smtClean="0"/>
              <a:t>especially in </a:t>
            </a:r>
            <a:r>
              <a:rPr lang="en-ZA" dirty="0" smtClean="0"/>
              <a:t>the presence of other injury, and the signs may </a:t>
            </a:r>
            <a:r>
              <a:rPr lang="en-ZA" dirty="0" smtClean="0"/>
              <a:t>be masked.</a:t>
            </a:r>
          </a:p>
          <a:p>
            <a:r>
              <a:rPr lang="en-ZA" dirty="0" smtClean="0"/>
              <a:t> </a:t>
            </a:r>
            <a:r>
              <a:rPr lang="en-ZA" dirty="0" err="1" smtClean="0"/>
              <a:t>Intraperitoneal</a:t>
            </a:r>
            <a:r>
              <a:rPr lang="en-ZA" dirty="0" smtClean="0"/>
              <a:t> diagnostic tests (ultrasound and diagnostic</a:t>
            </a:r>
          </a:p>
          <a:p>
            <a:pPr>
              <a:buNone/>
            </a:pPr>
            <a:r>
              <a:rPr lang="en-ZA" dirty="0" smtClean="0"/>
              <a:t>    peritoneal </a:t>
            </a:r>
            <a:r>
              <a:rPr lang="en-ZA" dirty="0" smtClean="0"/>
              <a:t>lavage) may be negative</a:t>
            </a:r>
            <a:r>
              <a:rPr lang="en-ZA" dirty="0" smtClean="0"/>
              <a:t>.</a:t>
            </a:r>
          </a:p>
          <a:p>
            <a:r>
              <a:rPr lang="en-ZA" dirty="0" smtClean="0"/>
              <a:t> </a:t>
            </a:r>
            <a:r>
              <a:rPr lang="en-ZA" dirty="0" smtClean="0"/>
              <a:t>The best </a:t>
            </a:r>
            <a:r>
              <a:rPr lang="en-ZA" dirty="0" smtClean="0"/>
              <a:t>diagnostic modality </a:t>
            </a:r>
            <a:r>
              <a:rPr lang="en-ZA" dirty="0" smtClean="0"/>
              <a:t>is the computerised tomography (CT) scan, but </a:t>
            </a:r>
            <a:r>
              <a:rPr lang="en-ZA" dirty="0" smtClean="0"/>
              <a:t>this requires a physiologically </a:t>
            </a:r>
            <a:r>
              <a:rPr lang="en-ZA" dirty="0" smtClean="0"/>
              <a:t>stable </a:t>
            </a:r>
            <a:r>
              <a:rPr lang="en-ZA" dirty="0" smtClean="0"/>
              <a:t>patient.</a:t>
            </a:r>
          </a:p>
          <a:p>
            <a:r>
              <a:rPr lang="en-ZA" dirty="0" smtClean="0"/>
              <a:t>The </a:t>
            </a:r>
            <a:r>
              <a:rPr lang="en-ZA" dirty="0" err="1" smtClean="0"/>
              <a:t>retroperitoneum</a:t>
            </a:r>
            <a:r>
              <a:rPr lang="en-ZA" dirty="0" smtClean="0"/>
              <a:t> </a:t>
            </a:r>
            <a:r>
              <a:rPr lang="en-ZA" dirty="0" smtClean="0"/>
              <a:t>is divided </a:t>
            </a:r>
            <a:r>
              <a:rPr lang="en-ZA" dirty="0" smtClean="0"/>
              <a:t>into three zones </a:t>
            </a:r>
            <a:endParaRPr lang="en-Z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i="1" dirty="0" smtClean="0"/>
              <a:t>Retroperitoneal Trauma</a:t>
            </a:r>
            <a:br>
              <a:rPr lang="en-ZA" b="1" i="1" dirty="0" smtClean="0"/>
            </a:br>
            <a:endParaRPr lang="en-ZA" dirty="0"/>
          </a:p>
        </p:txBody>
      </p:sp>
      <p:sp>
        <p:nvSpPr>
          <p:cNvPr id="3" name="Content Placeholder 2"/>
          <p:cNvSpPr>
            <a:spLocks noGrp="1"/>
          </p:cNvSpPr>
          <p:nvPr>
            <p:ph idx="1"/>
          </p:nvPr>
        </p:nvSpPr>
        <p:spPr/>
        <p:txBody>
          <a:bodyPr>
            <a:normAutofit fontScale="92500" lnSpcReduction="20000"/>
          </a:bodyPr>
          <a:lstStyle/>
          <a:p>
            <a:pPr>
              <a:buNone/>
            </a:pPr>
            <a:r>
              <a:rPr lang="en-ZA" dirty="0" smtClean="0"/>
              <a:t>• zone 1 (central): central haematomas should always </a:t>
            </a:r>
            <a:r>
              <a:rPr lang="en-ZA" dirty="0" smtClean="0"/>
              <a:t>be explored</a:t>
            </a:r>
            <a:r>
              <a:rPr lang="en-ZA" dirty="0" smtClean="0"/>
              <a:t>, with proximal and distal vascular control;</a:t>
            </a:r>
          </a:p>
          <a:p>
            <a:pPr>
              <a:buNone/>
            </a:pPr>
            <a:r>
              <a:rPr lang="en-ZA" dirty="0" smtClean="0"/>
              <a:t>• zone 2 (lateral): lateral haematomas are usually renal in </a:t>
            </a:r>
            <a:r>
              <a:rPr lang="en-ZA" dirty="0" smtClean="0"/>
              <a:t>origin and </a:t>
            </a:r>
            <a:r>
              <a:rPr lang="en-ZA" dirty="0" smtClean="0"/>
              <a:t>can be managed non-operatively, sometimes </a:t>
            </a:r>
            <a:r>
              <a:rPr lang="en-ZA" dirty="0" smtClean="0"/>
              <a:t>with angioembolisation</a:t>
            </a:r>
            <a:r>
              <a:rPr lang="en-ZA" dirty="0" smtClean="0"/>
              <a:t>;</a:t>
            </a:r>
          </a:p>
          <a:p>
            <a:pPr>
              <a:buNone/>
            </a:pPr>
            <a:r>
              <a:rPr lang="en-ZA" dirty="0" smtClean="0"/>
              <a:t>• zone 3 (pelvic): pelvic haematomas are exceptionally </a:t>
            </a:r>
            <a:r>
              <a:rPr lang="en-ZA" dirty="0" smtClean="0"/>
              <a:t>difficult to </a:t>
            </a:r>
            <a:r>
              <a:rPr lang="en-ZA" dirty="0" smtClean="0"/>
              <a:t>control and should, whenever possible, not be opened; </a:t>
            </a:r>
            <a:r>
              <a:rPr lang="en-ZA" dirty="0" smtClean="0"/>
              <a:t>they should </a:t>
            </a:r>
            <a:r>
              <a:rPr lang="en-ZA" dirty="0" smtClean="0"/>
              <a:t>be controlled with packing (intra- or </a:t>
            </a:r>
            <a:r>
              <a:rPr lang="en-ZA" dirty="0" err="1" smtClean="0"/>
              <a:t>extrapelvic</a:t>
            </a:r>
            <a:r>
              <a:rPr lang="en-ZA" dirty="0" smtClean="0"/>
              <a:t>) </a:t>
            </a:r>
            <a:r>
              <a:rPr lang="en-ZA" dirty="0" smtClean="0"/>
              <a:t>and angioembolisation</a:t>
            </a:r>
            <a:endParaRPr lang="en-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Definition</a:t>
            </a:r>
            <a:endParaRPr lang="en-ZA" dirty="0"/>
          </a:p>
        </p:txBody>
      </p:sp>
      <p:sp>
        <p:nvSpPr>
          <p:cNvPr id="3" name="Content Placeholder 2"/>
          <p:cNvSpPr>
            <a:spLocks noGrp="1"/>
          </p:cNvSpPr>
          <p:nvPr>
            <p:ph idx="1"/>
          </p:nvPr>
        </p:nvSpPr>
        <p:spPr/>
        <p:txBody>
          <a:bodyPr/>
          <a:lstStyle/>
          <a:p>
            <a:r>
              <a:rPr lang="en-ZA" dirty="0" smtClean="0"/>
              <a:t>Abdominal trauma is a major cause of morbidity and </a:t>
            </a:r>
            <a:r>
              <a:rPr lang="en-ZA" dirty="0" smtClean="0"/>
              <a:t>mortality.</a:t>
            </a:r>
            <a:endParaRPr lang="en-ZA" dirty="0" smtClean="0"/>
          </a:p>
          <a:p>
            <a:r>
              <a:rPr lang="en-ZA" dirty="0" smtClean="0"/>
              <a:t>The vast majority of abd trauma cases can be salvageable as long as they are identified early</a:t>
            </a:r>
          </a:p>
          <a:p>
            <a:endParaRPr lang="en-Z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Trauma Mortality</a:t>
            </a:r>
            <a:endParaRPr lang="en-ZA" dirty="0"/>
          </a:p>
        </p:txBody>
      </p:sp>
      <p:sp>
        <p:nvSpPr>
          <p:cNvPr id="3" name="Content Placeholder 2"/>
          <p:cNvSpPr>
            <a:spLocks noGrp="1"/>
          </p:cNvSpPr>
          <p:nvPr>
            <p:ph idx="1"/>
          </p:nvPr>
        </p:nvSpPr>
        <p:spPr/>
        <p:txBody>
          <a:bodyPr>
            <a:normAutofit lnSpcReduction="10000"/>
          </a:bodyPr>
          <a:lstStyle/>
          <a:p>
            <a:r>
              <a:rPr lang="en-ZA" dirty="0" smtClean="0"/>
              <a:t>Traditionally, death from trauma has had a ‘</a:t>
            </a:r>
            <a:r>
              <a:rPr lang="en-ZA" dirty="0" err="1" smtClean="0"/>
              <a:t>trimodal</a:t>
            </a:r>
            <a:r>
              <a:rPr lang="en-ZA" dirty="0" smtClean="0"/>
              <a:t>’ distribution</a:t>
            </a:r>
            <a:r>
              <a:rPr lang="en-ZA" dirty="0" smtClean="0"/>
              <a:t>, </a:t>
            </a:r>
            <a:r>
              <a:rPr lang="en-ZA" dirty="0" smtClean="0"/>
              <a:t>50% of deaths occurring in the pre-hospital environment,</a:t>
            </a:r>
          </a:p>
          <a:p>
            <a:r>
              <a:rPr lang="en-ZA" dirty="0" smtClean="0"/>
              <a:t>30% during the first few hours and the remaining </a:t>
            </a:r>
            <a:r>
              <a:rPr lang="en-ZA" dirty="0" smtClean="0"/>
              <a:t>20% occurring </a:t>
            </a:r>
            <a:r>
              <a:rPr lang="en-ZA" dirty="0" smtClean="0"/>
              <a:t>later</a:t>
            </a:r>
            <a:r>
              <a:rPr lang="en-ZA" dirty="0" smtClean="0"/>
              <a:t>.</a:t>
            </a:r>
          </a:p>
          <a:p>
            <a:r>
              <a:rPr lang="en-ZA" dirty="0" smtClean="0"/>
              <a:t>With </a:t>
            </a:r>
            <a:r>
              <a:rPr lang="en-ZA" dirty="0" smtClean="0"/>
              <a:t>better pre-hospital care, patients are </a:t>
            </a:r>
            <a:r>
              <a:rPr lang="en-ZA" dirty="0" smtClean="0"/>
              <a:t>reaching hospital </a:t>
            </a:r>
            <a:r>
              <a:rPr lang="en-ZA" dirty="0" smtClean="0"/>
              <a:t>earlier, and now some 50% of deaths occur in </a:t>
            </a:r>
            <a:r>
              <a:rPr lang="en-ZA" dirty="0" smtClean="0"/>
              <a:t>the early </a:t>
            </a:r>
            <a:r>
              <a:rPr lang="en-ZA" dirty="0" smtClean="0"/>
              <a:t>in-hospital environment</a:t>
            </a:r>
            <a:endParaRPr lang="en-Z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Management</a:t>
            </a:r>
            <a:endParaRPr lang="en-ZA" dirty="0"/>
          </a:p>
        </p:txBody>
      </p:sp>
      <p:sp>
        <p:nvSpPr>
          <p:cNvPr id="3" name="Content Placeholder 2"/>
          <p:cNvSpPr>
            <a:spLocks noGrp="1"/>
          </p:cNvSpPr>
          <p:nvPr>
            <p:ph idx="1"/>
          </p:nvPr>
        </p:nvSpPr>
        <p:spPr/>
        <p:txBody>
          <a:bodyPr/>
          <a:lstStyle/>
          <a:p>
            <a:r>
              <a:rPr lang="en-ZA" dirty="0" smtClean="0"/>
              <a:t>The Advanced Trauma Life Support (ATLS) course of </a:t>
            </a:r>
            <a:r>
              <a:rPr lang="en-ZA" dirty="0" smtClean="0"/>
              <a:t>the American </a:t>
            </a:r>
            <a:r>
              <a:rPr lang="en-ZA" dirty="0" smtClean="0"/>
              <a:t>College of Surgeons was developed in 1977 and is </a:t>
            </a:r>
            <a:r>
              <a:rPr lang="en-ZA" dirty="0" smtClean="0"/>
              <a:t>the cornerstone </a:t>
            </a:r>
            <a:r>
              <a:rPr lang="en-ZA" dirty="0" smtClean="0"/>
              <a:t>of advanced resuscitation</a:t>
            </a:r>
            <a:r>
              <a:rPr lang="en-ZA" dirty="0" smtClean="0"/>
              <a:t>.</a:t>
            </a:r>
          </a:p>
          <a:p>
            <a:r>
              <a:rPr lang="en-ZA" dirty="0" smtClean="0"/>
              <a:t> </a:t>
            </a:r>
            <a:r>
              <a:rPr lang="en-ZA" dirty="0" smtClean="0"/>
              <a:t>The principles include:</a:t>
            </a:r>
          </a:p>
          <a:p>
            <a:pPr>
              <a:buNone/>
            </a:pPr>
            <a:r>
              <a:rPr lang="en-ZA" dirty="0" smtClean="0"/>
              <a:t>• early assessment and primary survey;</a:t>
            </a:r>
          </a:p>
          <a:p>
            <a:pPr>
              <a:buNone/>
            </a:pPr>
            <a:r>
              <a:rPr lang="en-ZA" dirty="0" smtClean="0"/>
              <a:t>• simultaneous aggressive resuscitation</a:t>
            </a:r>
            <a:endParaRPr lang="en-Z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a:buNone/>
            </a:pPr>
            <a:r>
              <a:rPr lang="en-ZA" dirty="0" smtClean="0"/>
              <a:t>ATLS principles of resuscitation</a:t>
            </a:r>
          </a:p>
          <a:p>
            <a:r>
              <a:rPr lang="en-ZA" dirty="0" smtClean="0"/>
              <a:t>A  </a:t>
            </a:r>
            <a:r>
              <a:rPr lang="en-ZA" dirty="0" smtClean="0"/>
              <a:t>Airway</a:t>
            </a:r>
          </a:p>
          <a:p>
            <a:r>
              <a:rPr lang="en-ZA" dirty="0" smtClean="0"/>
              <a:t>B  </a:t>
            </a:r>
            <a:r>
              <a:rPr lang="en-ZA" dirty="0" smtClean="0"/>
              <a:t>Breathing</a:t>
            </a:r>
          </a:p>
          <a:p>
            <a:r>
              <a:rPr lang="en-ZA" dirty="0" smtClean="0"/>
              <a:t>C  </a:t>
            </a:r>
            <a:r>
              <a:rPr lang="en-ZA" dirty="0" smtClean="0"/>
              <a:t>Circulation</a:t>
            </a:r>
          </a:p>
          <a:p>
            <a:r>
              <a:rPr lang="en-ZA" dirty="0" smtClean="0"/>
              <a:t>D  </a:t>
            </a:r>
            <a:r>
              <a:rPr lang="en-ZA" dirty="0" smtClean="0"/>
              <a:t>Disability (neurology)</a:t>
            </a:r>
          </a:p>
          <a:p>
            <a:r>
              <a:rPr lang="en-ZA" dirty="0" smtClean="0"/>
              <a:t>E  </a:t>
            </a:r>
            <a:r>
              <a:rPr lang="en-ZA" dirty="0" smtClean="0"/>
              <a:t>Environment and Exposure</a:t>
            </a:r>
            <a:endParaRPr lang="en-Z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Management</a:t>
            </a:r>
            <a:endParaRPr lang="en-ZA" dirty="0"/>
          </a:p>
        </p:txBody>
      </p:sp>
      <p:sp>
        <p:nvSpPr>
          <p:cNvPr id="3" name="Content Placeholder 2"/>
          <p:cNvSpPr>
            <a:spLocks noGrp="1"/>
          </p:cNvSpPr>
          <p:nvPr>
            <p:ph idx="1"/>
          </p:nvPr>
        </p:nvSpPr>
        <p:spPr/>
        <p:txBody>
          <a:bodyPr/>
          <a:lstStyle/>
          <a:p>
            <a:pPr>
              <a:buNone/>
            </a:pPr>
            <a:r>
              <a:rPr lang="en-ZA" dirty="0" smtClean="0"/>
              <a:t>• a careful secondary survey with </a:t>
            </a:r>
            <a:r>
              <a:rPr lang="en-ZA" dirty="0" smtClean="0"/>
              <a:t>full examination</a:t>
            </a:r>
            <a:r>
              <a:rPr lang="en-ZA" dirty="0" smtClean="0"/>
              <a:t>:</a:t>
            </a:r>
          </a:p>
          <a:p>
            <a:pPr>
              <a:buNone/>
            </a:pPr>
            <a:r>
              <a:rPr lang="en-ZA" dirty="0" smtClean="0"/>
              <a:t>– front to back;</a:t>
            </a:r>
          </a:p>
          <a:p>
            <a:pPr>
              <a:buNone/>
            </a:pPr>
            <a:r>
              <a:rPr lang="en-ZA" dirty="0" smtClean="0"/>
              <a:t>– top to toe;</a:t>
            </a:r>
          </a:p>
          <a:p>
            <a:pPr>
              <a:buNone/>
            </a:pPr>
            <a:r>
              <a:rPr lang="en-ZA" dirty="0" smtClean="0"/>
              <a:t>• transfer to a definitive site of care.</a:t>
            </a:r>
            <a:endParaRPr lang="en-Z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Clinical indicators of potential on-going bleeding in torso </a:t>
            </a:r>
            <a:r>
              <a:rPr lang="en-ZA" dirty="0" smtClean="0"/>
              <a:t>trauma</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dirty="0" smtClean="0"/>
              <a:t> </a:t>
            </a:r>
            <a:endParaRPr lang="en-ZA" dirty="0" smtClean="0"/>
          </a:p>
          <a:p>
            <a:r>
              <a:rPr lang="en-ZA" dirty="0" smtClean="0"/>
              <a:t>Physiological</a:t>
            </a:r>
          </a:p>
          <a:p>
            <a:pPr>
              <a:buNone/>
            </a:pPr>
            <a:r>
              <a:rPr lang="en-ZA" dirty="0" smtClean="0"/>
              <a:t> </a:t>
            </a:r>
            <a:r>
              <a:rPr lang="en-ZA" dirty="0" smtClean="0"/>
              <a:t> </a:t>
            </a:r>
            <a:r>
              <a:rPr lang="en-ZA" dirty="0" smtClean="0"/>
              <a:t>Increasing respiratory rate</a:t>
            </a:r>
          </a:p>
          <a:p>
            <a:pPr>
              <a:buNone/>
            </a:pPr>
            <a:r>
              <a:rPr lang="en-ZA" dirty="0" smtClean="0"/>
              <a:t>  Increasing </a:t>
            </a:r>
            <a:r>
              <a:rPr lang="en-ZA" dirty="0" smtClean="0"/>
              <a:t>pulse rate</a:t>
            </a:r>
          </a:p>
          <a:p>
            <a:pPr>
              <a:buNone/>
            </a:pPr>
            <a:r>
              <a:rPr lang="en-ZA" dirty="0" smtClean="0"/>
              <a:t>  Falling </a:t>
            </a:r>
            <a:r>
              <a:rPr lang="en-ZA" dirty="0" smtClean="0"/>
              <a:t>blood pressure</a:t>
            </a:r>
          </a:p>
          <a:p>
            <a:pPr>
              <a:buNone/>
            </a:pPr>
            <a:r>
              <a:rPr lang="en-ZA" dirty="0" smtClean="0"/>
              <a:t>  Rising </a:t>
            </a:r>
            <a:r>
              <a:rPr lang="en-ZA" dirty="0" smtClean="0"/>
              <a:t>serum lactate</a:t>
            </a:r>
          </a:p>
          <a:p>
            <a:r>
              <a:rPr lang="en-ZA" dirty="0" smtClean="0"/>
              <a:t>Anatomical</a:t>
            </a:r>
          </a:p>
          <a:p>
            <a:pPr>
              <a:buNone/>
            </a:pPr>
            <a:r>
              <a:rPr lang="en-ZA" dirty="0" smtClean="0"/>
              <a:t> </a:t>
            </a:r>
            <a:r>
              <a:rPr lang="en-ZA" dirty="0" smtClean="0"/>
              <a:t> </a:t>
            </a:r>
            <a:r>
              <a:rPr lang="en-ZA" dirty="0" smtClean="0"/>
              <a:t>Visible bleeding</a:t>
            </a:r>
          </a:p>
          <a:p>
            <a:pPr>
              <a:buNone/>
            </a:pPr>
            <a:r>
              <a:rPr lang="en-ZA" dirty="0" smtClean="0"/>
              <a:t>  Injury </a:t>
            </a:r>
            <a:r>
              <a:rPr lang="en-ZA" dirty="0" smtClean="0"/>
              <a:t>in close proximity to major vessels</a:t>
            </a:r>
          </a:p>
          <a:p>
            <a:pPr>
              <a:buNone/>
            </a:pPr>
            <a:r>
              <a:rPr lang="en-ZA" dirty="0" smtClean="0"/>
              <a:t>  Penetrating </a:t>
            </a:r>
            <a:r>
              <a:rPr lang="en-ZA" dirty="0" smtClean="0"/>
              <a:t>injury with a retained weapon</a:t>
            </a:r>
            <a:endParaRPr lang="en-Z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a:buNone/>
            </a:pPr>
            <a:r>
              <a:rPr lang="en-ZA" dirty="0" smtClean="0"/>
              <a:t>                    </a:t>
            </a:r>
          </a:p>
          <a:p>
            <a:pPr>
              <a:buNone/>
            </a:pPr>
            <a:r>
              <a:rPr lang="en-ZA" dirty="0" smtClean="0"/>
              <a:t> </a:t>
            </a:r>
            <a:r>
              <a:rPr lang="en-ZA" dirty="0" smtClean="0"/>
              <a:t>                                      END</a:t>
            </a:r>
          </a:p>
          <a:p>
            <a:pPr>
              <a:buNone/>
            </a:pPr>
            <a:endParaRPr lang="en-ZA" dirty="0" smtClean="0"/>
          </a:p>
          <a:p>
            <a:pPr>
              <a:buNone/>
            </a:pPr>
            <a:r>
              <a:rPr lang="en-ZA" dirty="0" smtClean="0"/>
              <a:t>                   THANKS FOR FOLLOWING</a:t>
            </a:r>
            <a:endParaRPr lang="en-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Classification</a:t>
            </a:r>
            <a:endParaRPr lang="en-ZA" dirty="0"/>
          </a:p>
        </p:txBody>
      </p:sp>
      <p:sp>
        <p:nvSpPr>
          <p:cNvPr id="3" name="Content Placeholder 2"/>
          <p:cNvSpPr>
            <a:spLocks noGrp="1"/>
          </p:cNvSpPr>
          <p:nvPr>
            <p:ph idx="1"/>
          </p:nvPr>
        </p:nvSpPr>
        <p:spPr/>
        <p:txBody>
          <a:bodyPr/>
          <a:lstStyle/>
          <a:p>
            <a:r>
              <a:rPr lang="en-ZA" dirty="0" smtClean="0"/>
              <a:t>The mechanism of abd trauma can be classified as either Penetrating or Blunt.</a:t>
            </a:r>
          </a:p>
          <a:p>
            <a:r>
              <a:rPr lang="en-ZA" dirty="0" smtClean="0"/>
              <a:t>Penetrating- low energy such as a knife wound or high energy </a:t>
            </a:r>
          </a:p>
          <a:p>
            <a:r>
              <a:rPr lang="en-ZA" dirty="0" smtClean="0"/>
              <a:t>Blunt abd trauma- compression such as a seat belt and trauma caused by rapid deceleration such as a fall or road traffic collision</a:t>
            </a:r>
            <a:endParaRPr lang="en-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Assessing a patient to determine the presence of intra abd injury</a:t>
            </a:r>
            <a:endParaRPr lang="en-ZA" dirty="0"/>
          </a:p>
        </p:txBody>
      </p:sp>
      <p:sp>
        <p:nvSpPr>
          <p:cNvPr id="3" name="Content Placeholder 2"/>
          <p:cNvSpPr>
            <a:spLocks noGrp="1"/>
          </p:cNvSpPr>
          <p:nvPr>
            <p:ph idx="1"/>
          </p:nvPr>
        </p:nvSpPr>
        <p:spPr/>
        <p:txBody>
          <a:bodyPr/>
          <a:lstStyle/>
          <a:p>
            <a:r>
              <a:rPr lang="en-ZA" dirty="0" smtClean="0"/>
              <a:t>Posses the following challenges</a:t>
            </a:r>
          </a:p>
          <a:p>
            <a:pPr>
              <a:buNone/>
            </a:pPr>
            <a:r>
              <a:rPr lang="en-ZA" dirty="0" smtClean="0"/>
              <a:t>They may have altered mentation as a result of HI of from alcohol consumption</a:t>
            </a:r>
          </a:p>
          <a:p>
            <a:pPr>
              <a:buNone/>
            </a:pPr>
            <a:r>
              <a:rPr lang="en-ZA" dirty="0" smtClean="0"/>
              <a:t>Altered abd sensation from the spinal cord injury</a:t>
            </a:r>
          </a:p>
          <a:p>
            <a:pPr>
              <a:buNone/>
            </a:pPr>
            <a:r>
              <a:rPr lang="en-ZA" dirty="0" smtClean="0"/>
              <a:t>Or destruction injuries from the thorax, pelvis or long bones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Clinical Picture</a:t>
            </a:r>
            <a:endParaRPr lang="en-ZA" dirty="0"/>
          </a:p>
        </p:txBody>
      </p:sp>
      <p:sp>
        <p:nvSpPr>
          <p:cNvPr id="3" name="Content Placeholder 2"/>
          <p:cNvSpPr>
            <a:spLocks noGrp="1"/>
          </p:cNvSpPr>
          <p:nvPr>
            <p:ph idx="1"/>
          </p:nvPr>
        </p:nvSpPr>
        <p:spPr/>
        <p:txBody>
          <a:bodyPr/>
          <a:lstStyle/>
          <a:p>
            <a:r>
              <a:rPr lang="en-ZA" dirty="0" smtClean="0"/>
              <a:t>Generally look out for signs of shock</a:t>
            </a:r>
          </a:p>
          <a:p>
            <a:pPr>
              <a:buNone/>
            </a:pPr>
            <a:r>
              <a:rPr lang="en-ZA" dirty="0" smtClean="0"/>
              <a:t>I.e. tachycardia, increase RR, altered celebration,</a:t>
            </a:r>
          </a:p>
          <a:p>
            <a:pPr>
              <a:buNone/>
            </a:pPr>
            <a:r>
              <a:rPr lang="en-ZA" dirty="0" smtClean="0"/>
              <a:t>Hypotetion and decreased urine output</a:t>
            </a:r>
          </a:p>
          <a:p>
            <a:r>
              <a:rPr lang="en-ZA" dirty="0" smtClean="0"/>
              <a:t>Per abdominal exam, one has to look for signs of injury such as bruising, distension or penetrating wounds</a:t>
            </a:r>
          </a:p>
          <a:p>
            <a:r>
              <a:rPr lang="en-ZA" dirty="0" smtClean="0"/>
              <a:t>Bruising of the flanks may indicate retroperitoneal haemorrhage</a:t>
            </a:r>
          </a:p>
          <a:p>
            <a:endParaRPr lang="en-Z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Clinical Picture</a:t>
            </a:r>
            <a:endParaRPr lang="en-ZA" dirty="0"/>
          </a:p>
        </p:txBody>
      </p:sp>
      <p:sp>
        <p:nvSpPr>
          <p:cNvPr id="3" name="Content Placeholder 2"/>
          <p:cNvSpPr>
            <a:spLocks noGrp="1"/>
          </p:cNvSpPr>
          <p:nvPr>
            <p:ph idx="1"/>
          </p:nvPr>
        </p:nvSpPr>
        <p:spPr/>
        <p:txBody>
          <a:bodyPr/>
          <a:lstStyle/>
          <a:p>
            <a:r>
              <a:rPr lang="en-ZA" dirty="0" smtClean="0"/>
              <a:t>Signs of peritonism include guarding, </a:t>
            </a:r>
            <a:r>
              <a:rPr lang="en-ZA" dirty="0" err="1" smtClean="0"/>
              <a:t>regidity</a:t>
            </a:r>
            <a:r>
              <a:rPr lang="en-ZA" dirty="0" smtClean="0"/>
              <a:t>, rebound tenderness and absence of bowel sounds</a:t>
            </a:r>
            <a:endParaRPr lang="en-Z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Investiagations</a:t>
            </a:r>
            <a:endParaRPr lang="en-ZA" dirty="0"/>
          </a:p>
        </p:txBody>
      </p:sp>
      <p:sp>
        <p:nvSpPr>
          <p:cNvPr id="3" name="Content Placeholder 2"/>
          <p:cNvSpPr>
            <a:spLocks noGrp="1"/>
          </p:cNvSpPr>
          <p:nvPr>
            <p:ph idx="1"/>
          </p:nvPr>
        </p:nvSpPr>
        <p:spPr/>
        <p:txBody>
          <a:bodyPr/>
          <a:lstStyle/>
          <a:p>
            <a:r>
              <a:rPr lang="en-ZA" dirty="0" smtClean="0"/>
              <a:t>Simple radiological investigations such as</a:t>
            </a:r>
          </a:p>
          <a:p>
            <a:pPr>
              <a:buNone/>
            </a:pPr>
            <a:r>
              <a:rPr lang="en-ZA" dirty="0"/>
              <a:t> </a:t>
            </a:r>
            <a:r>
              <a:rPr lang="en-ZA" dirty="0" smtClean="0"/>
              <a:t>CXR can help by revealing the presence of </a:t>
            </a:r>
            <a:r>
              <a:rPr lang="en-ZA" dirty="0" err="1" smtClean="0"/>
              <a:t>pneumoperitoneum</a:t>
            </a:r>
            <a:r>
              <a:rPr lang="en-ZA" dirty="0" smtClean="0"/>
              <a:t> or abd contents in the chest</a:t>
            </a:r>
          </a:p>
          <a:p>
            <a:pPr>
              <a:buNone/>
            </a:pPr>
            <a:r>
              <a:rPr lang="en-ZA" dirty="0" smtClean="0"/>
              <a:t>. </a:t>
            </a:r>
            <a:r>
              <a:rPr lang="en-ZA" dirty="0" err="1" smtClean="0"/>
              <a:t>Ctscan</a:t>
            </a:r>
            <a:r>
              <a:rPr lang="en-ZA" dirty="0" smtClean="0"/>
              <a:t> of </a:t>
            </a:r>
            <a:r>
              <a:rPr lang="en-ZA" dirty="0" err="1" smtClean="0"/>
              <a:t>abdimiopelvis</a:t>
            </a:r>
            <a:r>
              <a:rPr lang="en-ZA" dirty="0" smtClean="0"/>
              <a:t> In a </a:t>
            </a:r>
            <a:r>
              <a:rPr lang="en-ZA" dirty="0" err="1" smtClean="0"/>
              <a:t>haemodynaemically</a:t>
            </a:r>
            <a:r>
              <a:rPr lang="en-ZA" dirty="0" smtClean="0"/>
              <a:t> stable patient </a:t>
            </a:r>
          </a:p>
          <a:p>
            <a:pPr>
              <a:buNone/>
            </a:pPr>
            <a:r>
              <a:rPr lang="en-ZA" dirty="0"/>
              <a:t> </a:t>
            </a:r>
            <a:r>
              <a:rPr lang="en-ZA" dirty="0" smtClean="0"/>
              <a:t>   Very good for solid organs and can indicate the presence of free gas and fluid </a:t>
            </a:r>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Investigation</a:t>
            </a:r>
            <a:endParaRPr lang="en-ZA" dirty="0"/>
          </a:p>
        </p:txBody>
      </p:sp>
      <p:sp>
        <p:nvSpPr>
          <p:cNvPr id="3" name="Content Placeholder 2"/>
          <p:cNvSpPr>
            <a:spLocks noGrp="1"/>
          </p:cNvSpPr>
          <p:nvPr>
            <p:ph idx="1"/>
          </p:nvPr>
        </p:nvSpPr>
        <p:spPr/>
        <p:txBody>
          <a:bodyPr/>
          <a:lstStyle/>
          <a:p>
            <a:r>
              <a:rPr lang="en-ZA" dirty="0" smtClean="0"/>
              <a:t>In a hemodynamically unstable patient a FAST scan is used.</a:t>
            </a:r>
          </a:p>
          <a:p>
            <a:r>
              <a:rPr lang="en-ZA" dirty="0" smtClean="0"/>
              <a:t>The US probe is used to identify the presence of free fluid in the sub hepatic, perirenal and peri splenic, pelvis and the pericardium.</a:t>
            </a:r>
          </a:p>
          <a:p>
            <a:r>
              <a:rPr lang="en-ZA" dirty="0" smtClean="0"/>
              <a:t>DPL is rarely used now. It can be used when the abd examination and the vitals are un equivocal, no CT or US</a:t>
            </a:r>
            <a:endParaRPr lang="en-Z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DPL</a:t>
            </a:r>
            <a:endParaRPr lang="en-ZA" dirty="0"/>
          </a:p>
        </p:txBody>
      </p:sp>
      <p:sp>
        <p:nvSpPr>
          <p:cNvPr id="3" name="Content Placeholder 2"/>
          <p:cNvSpPr>
            <a:spLocks noGrp="1"/>
          </p:cNvSpPr>
          <p:nvPr>
            <p:ph idx="1"/>
          </p:nvPr>
        </p:nvSpPr>
        <p:spPr/>
        <p:txBody>
          <a:bodyPr/>
          <a:lstStyle/>
          <a:p>
            <a:r>
              <a:rPr lang="en-ZA" dirty="0" smtClean="0"/>
              <a:t>To perform the test pt must be catheterised and with NGT. Via a sub umbilical incision under LA, the linear alba divided under dir vision. A peritoneal dialysis catheter is then inserted and aspirated for the presence of blood or enteric contents. If negative, infusion of 1L warm NS is done, the drainage bag is then placed on the floor to allow for the fluid to siphon back into it. </a:t>
            </a:r>
            <a:endParaRPr lang="en-Z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3428</TotalTime>
  <Words>1113</Words>
  <Application>Microsoft Office PowerPoint</Application>
  <PresentationFormat>On-screen Show (4:3)</PresentationFormat>
  <Paragraphs>112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ABDOMINAL TRAUMA 7TH YEARS LECTURE</vt:lpstr>
      <vt:lpstr>Definition</vt:lpstr>
      <vt:lpstr>Classification</vt:lpstr>
      <vt:lpstr>Assessing a patient to determine the presence of intra abd injury</vt:lpstr>
      <vt:lpstr>Clinical Picture</vt:lpstr>
      <vt:lpstr>Clinical Picture</vt:lpstr>
      <vt:lpstr>Investiagations</vt:lpstr>
      <vt:lpstr>Investigation</vt:lpstr>
      <vt:lpstr>DPL</vt:lpstr>
      <vt:lpstr>Positive DPL</vt:lpstr>
      <vt:lpstr>COMMONLY INJURED ORGANS</vt:lpstr>
      <vt:lpstr>Splenic Rupture</vt:lpstr>
      <vt:lpstr>Hepatic trauma</vt:lpstr>
      <vt:lpstr>Hepatic trauma</vt:lpstr>
      <vt:lpstr>Bladder Rupture</vt:lpstr>
      <vt:lpstr>Urethral Trauma</vt:lpstr>
      <vt:lpstr>Pancreatic Trauma</vt:lpstr>
      <vt:lpstr>Retroperitoneal Trauma </vt:lpstr>
      <vt:lpstr>Retroperitoneal Trauma </vt:lpstr>
      <vt:lpstr>Trauma Mortality</vt:lpstr>
      <vt:lpstr>Management</vt:lpstr>
      <vt:lpstr>Slide 22</vt:lpstr>
      <vt:lpstr>Management</vt:lpstr>
      <vt:lpstr>Clinical indicators of potential on-going bleeding in torso trauma</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ABDOMINAL TRAUMA 7TH YEARS LECTURE</dc:title>
  <dc:creator>User</dc:creator>
  <cp:lastModifiedBy>User</cp:lastModifiedBy>
  <cp:revision>29</cp:revision>
  <dcterms:created xsi:type="dcterms:W3CDTF">2021-02-16T08:37:47Z</dcterms:created>
  <dcterms:modified xsi:type="dcterms:W3CDTF">2021-02-18T17:48:51Z</dcterms:modified>
</cp:coreProperties>
</file>