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1" r:id="rId3"/>
    <p:sldId id="259" r:id="rId4"/>
    <p:sldId id="268" r:id="rId5"/>
    <p:sldId id="295" r:id="rId6"/>
    <p:sldId id="270" r:id="rId7"/>
    <p:sldId id="272" r:id="rId8"/>
    <p:sldId id="273" r:id="rId9"/>
    <p:sldId id="304" r:id="rId10"/>
    <p:sldId id="299" r:id="rId11"/>
    <p:sldId id="301" r:id="rId12"/>
    <p:sldId id="305" r:id="rId13"/>
    <p:sldId id="300" r:id="rId14"/>
    <p:sldId id="296" r:id="rId15"/>
    <p:sldId id="281" r:id="rId16"/>
    <p:sldId id="292" r:id="rId17"/>
    <p:sldId id="303" r:id="rId18"/>
    <p:sldId id="293" r:id="rId19"/>
    <p:sldId id="282" r:id="rId20"/>
    <p:sldId id="284" r:id="rId21"/>
    <p:sldId id="306" r:id="rId22"/>
    <p:sldId id="283" r:id="rId23"/>
    <p:sldId id="297" r:id="rId24"/>
    <p:sldId id="294" r:id="rId25"/>
    <p:sldId id="308" r:id="rId26"/>
    <p:sldId id="309" r:id="rId27"/>
    <p:sldId id="298" r:id="rId28"/>
    <p:sldId id="285" r:id="rId29"/>
    <p:sldId id="307" r:id="rId30"/>
    <p:sldId id="302" r:id="rId31"/>
    <p:sldId id="286" r:id="rId32"/>
    <p:sldId id="290" r:id="rId33"/>
    <p:sldId id="289" r:id="rId34"/>
    <p:sldId id="310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4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8B17A-47AA-41FD-8577-8F8B4F2D5635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66C8A-3FA6-4AFF-8254-C6A6977A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572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8B17A-47AA-41FD-8577-8F8B4F2D5635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66C8A-3FA6-4AFF-8254-C6A6977A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910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8B17A-47AA-41FD-8577-8F8B4F2D5635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66C8A-3FA6-4AFF-8254-C6A6977A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975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8B17A-47AA-41FD-8577-8F8B4F2D5635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66C8A-3FA6-4AFF-8254-C6A6977A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836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8B17A-47AA-41FD-8577-8F8B4F2D5635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66C8A-3FA6-4AFF-8254-C6A6977A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567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8B17A-47AA-41FD-8577-8F8B4F2D5635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66C8A-3FA6-4AFF-8254-C6A6977A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187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8B17A-47AA-41FD-8577-8F8B4F2D5635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66C8A-3FA6-4AFF-8254-C6A6977A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265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8B17A-47AA-41FD-8577-8F8B4F2D5635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66C8A-3FA6-4AFF-8254-C6A6977A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03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8B17A-47AA-41FD-8577-8F8B4F2D5635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66C8A-3FA6-4AFF-8254-C6A6977A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898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8B17A-47AA-41FD-8577-8F8B4F2D5635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66C8A-3FA6-4AFF-8254-C6A6977A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342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8B17A-47AA-41FD-8577-8F8B4F2D5635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66C8A-3FA6-4AFF-8254-C6A6977A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057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8B17A-47AA-41FD-8577-8F8B4F2D5635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66C8A-3FA6-4AFF-8254-C6A6977AB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57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ACUTE PANCREATITIS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Presenter: Dr. Patricia </a:t>
            </a:r>
            <a:r>
              <a:rPr lang="en-US" dirty="0" err="1" smtClean="0"/>
              <a:t>Chipalabwe</a:t>
            </a:r>
            <a:endParaRPr lang="en-US" dirty="0" smtClean="0"/>
          </a:p>
          <a:p>
            <a:r>
              <a:rPr lang="en-US" dirty="0" smtClean="0"/>
              <a:t>Supervisor: Dr. </a:t>
            </a:r>
            <a:r>
              <a:rPr lang="en-US" dirty="0" err="1" smtClean="0"/>
              <a:t>Sihem</a:t>
            </a:r>
            <a:endParaRPr lang="en-US" dirty="0" smtClean="0"/>
          </a:p>
          <a:p>
            <a:r>
              <a:rPr lang="en-US" dirty="0" smtClean="0"/>
              <a:t>Moderator: Dr. </a:t>
            </a:r>
            <a:r>
              <a:rPr lang="en-US" dirty="0" err="1" smtClean="0"/>
              <a:t>Mbambiko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71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 of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Acute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ancreatitis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Revised Atlanta Classification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 Phases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Early Phase (&lt;1 week)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Characterized by SIRS +/- organ failure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Severity assessed by functional/clinical severity scoring system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Ranson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/Glasgow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Late Phase (&gt; 1week)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Characterized by local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complications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Severity assessed by morphological scoring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 (Balthazar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scoring)</a:t>
            </a: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64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Severity of Acute Pancreatitis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b="1" dirty="0" smtClean="0"/>
              <a:t>1.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Mild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No organ failure, no local complications</a:t>
            </a:r>
          </a:p>
          <a:p>
            <a:pPr algn="just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Moderate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Organ failure less than 48hrs, +/- local complications</a:t>
            </a:r>
          </a:p>
          <a:p>
            <a:pPr algn="just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Severe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Severe organ failure longer than 48hrs and/or death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48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Morphological classification of Acute Pancreatitis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4650" y="1825625"/>
            <a:ext cx="10139149" cy="4351338"/>
          </a:xfrm>
        </p:spPr>
        <p:txBody>
          <a:bodyPr/>
          <a:lstStyle/>
          <a:p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1</a:t>
            </a:r>
            <a:r>
              <a:rPr lang="en-US" dirty="0" smtClean="0"/>
              <a:t>.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Interstitial edematous Pancreatitis</a:t>
            </a:r>
          </a:p>
          <a:p>
            <a:pPr marL="0" indent="0">
              <a:buNone/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ecrotizing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ancreatitis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Parenchymal</a:t>
            </a:r>
          </a:p>
          <a:p>
            <a:pPr lvl="1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Peripancreatic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necrosis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Combined type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89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>
          <a:xfrm>
            <a:off x="327546" y="1105469"/>
            <a:ext cx="4830242" cy="84616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INTERSTITIAL EDEMATOUS PANCREATITIS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327546" y="2074460"/>
            <a:ext cx="5622878" cy="411520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Pancreatic enlargement due to edema.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CT, pancreatic parenchyma shows negatively homogeneous enhancement and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peripancreatic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fat standing.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utcome: Symptoms usually resolve within first week.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4294967295"/>
          </p:nvPr>
        </p:nvSpPr>
        <p:spPr>
          <a:xfrm>
            <a:off x="6769291" y="1105469"/>
            <a:ext cx="5422710" cy="8461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NECROTIZING PANCREATITIS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294967295"/>
          </p:nvPr>
        </p:nvSpPr>
        <p:spPr>
          <a:xfrm>
            <a:off x="6605516" y="2074460"/>
            <a:ext cx="5459105" cy="411520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Inflammation associated with pancreatic parenchymal necrosis or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peripancreatic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necrosis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Cause impairment of pancreatic perfusion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Impairment evolve over several days.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Early CT may underestimate the extent of the disease.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183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CLINICAL PRESENTATION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Symptoms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Pain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(SOCRATES)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usually epigastrium but it may be in Upper quadrants or whole abdomen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Onset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sudden and the pain has no upper limit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dull, boring and steady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Radiation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to the back in 50%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Associated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with: nausea, vomiting, retching, anorexia, hiccups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 duration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persist for hours to days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Exacerbate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the supine position, refractory to the usual analgesics and may be relieved by sitting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leaning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forward (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Muhammedan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Prayer sign)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31" t="37612" r="16980" b="40696"/>
          <a:stretch/>
        </p:blipFill>
        <p:spPr>
          <a:xfrm>
            <a:off x="9530687" y="2947916"/>
            <a:ext cx="2661313" cy="1487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213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64525" y="1228299"/>
            <a:ext cx="9123527" cy="4948663"/>
          </a:xfrm>
        </p:spPr>
        <p:txBody>
          <a:bodyPr>
            <a:normAutofit/>
          </a:bodyPr>
          <a:lstStyle/>
          <a:p>
            <a:pPr lvl="0"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Nausea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non projectile vomiting, retching</a:t>
            </a:r>
          </a:p>
          <a:p>
            <a:pPr lvl="0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Anorexia</a:t>
            </a:r>
          </a:p>
          <a:p>
            <a:pPr lvl="0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Fever </a:t>
            </a:r>
          </a:p>
          <a:p>
            <a:pPr lvl="0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Weakness</a:t>
            </a:r>
          </a:p>
          <a:p>
            <a:pPr lvl="0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Tachycardia, Tachypnea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Pale, diaphoretic </a:t>
            </a:r>
          </a:p>
          <a:p>
            <a:pPr lvl="0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Shallow breathing</a:t>
            </a:r>
          </a:p>
          <a:p>
            <a:pPr lvl="0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Abdominal distension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(ileus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ascites)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53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68739" y="491319"/>
            <a:ext cx="10822676" cy="636668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dirty="0"/>
          </a:p>
          <a:p>
            <a:pPr algn="just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Inspection-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Grey Turner’s sign, Cullen’s sign, Fox’s sign,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Panniculitis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subcutaneous nodular fat necrosis, tender red nodules usually over the extremities).</a:t>
            </a:r>
          </a:p>
          <a:p>
            <a:pPr lvl="0" algn="just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Palpation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-Rebound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tenderness,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Rigidity</a:t>
            </a:r>
          </a:p>
          <a:p>
            <a:pPr lvl="1" algn="just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Korte’s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sign: pain and resistance in the zone where the head of the pancreas is located (in Epigastrium 6-7cm above the umbilicus)</a:t>
            </a:r>
          </a:p>
          <a:p>
            <a:pPr lvl="1"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Mayo-Robson’s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sign: tenderness at the Mayo-Robson point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Percussion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-Shifting dullness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Auscultation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-Absence of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bowel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sounds due to ileus</a:t>
            </a:r>
          </a:p>
          <a:p>
            <a:pPr lvl="0" algn="just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urtscher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retinopathy (on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undoscopy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lv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Activation of compliment and agglutination of blood cells within</a:t>
            </a:r>
          </a:p>
          <a:p>
            <a:pPr marL="0" lv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retinal vessels causing ischemic injury to retina.</a:t>
            </a:r>
          </a:p>
        </p:txBody>
      </p:sp>
    </p:spTree>
    <p:extLst>
      <p:ext uri="{BB962C8B-B14F-4D97-AF65-F5344CB8AC3E}">
        <p14:creationId xmlns:p14="http://schemas.microsoft.com/office/powerpoint/2010/main" val="362239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8" t="5823" r="8216" b="10985"/>
          <a:stretch/>
        </p:blipFill>
        <p:spPr>
          <a:xfrm>
            <a:off x="2456597" y="422393"/>
            <a:ext cx="6701051" cy="505718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668137" y="5636525"/>
            <a:ext cx="6277970" cy="914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this point, the tail of the pancreas is projected on the abdominal wall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75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0918" y="785612"/>
            <a:ext cx="9362941" cy="5640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81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INVESTIGATIONS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BLOOD TESTS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FBC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Serum Amylase and Lipase 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C-reactive Protein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Serum electrolytes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Blood glucose 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Renal Function tests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Liver Function tests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LDH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Coagulation profile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Arterial Blood Gas Analysis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660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197" y="899118"/>
            <a:ext cx="8639175" cy="4351337"/>
          </a:xfrm>
        </p:spPr>
      </p:pic>
    </p:spTree>
    <p:extLst>
      <p:ext uri="{BB962C8B-B14F-4D97-AF65-F5344CB8AC3E}">
        <p14:creationId xmlns:p14="http://schemas.microsoft.com/office/powerpoint/2010/main" val="313278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805218" y="965915"/>
            <a:ext cx="10044752" cy="52110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Serum Amylase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Sensitivity  is about 72% 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Release within 6 to 12 hours of the onset and remains elevated for 3-5 days.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Elevation &gt; 3X normal is significant 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Amylase levels are also seen in I.O, perforated ulcer, ruptured ectopic pregnancy,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salpingitis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renal failure, salivary gland disorders and diabetic ketoacidosis.        </a:t>
            </a:r>
          </a:p>
          <a:p>
            <a:pPr marL="0" lv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96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187355" y="1473958"/>
            <a:ext cx="9594376" cy="4703005"/>
          </a:xfrm>
        </p:spPr>
        <p:txBody>
          <a:bodyPr/>
          <a:lstStyle/>
          <a:p>
            <a:pPr marL="0" lv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Serum Lipase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pancreatic-specific than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S.Amylase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Sensitivity is about 100% 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Remains elevated longer than Amylase (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Usefuel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patients presenting late to the physicians).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NB: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S.Amylase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tends to be higher in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gallstone pancreatitis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while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S.lipase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tend to be higher in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alcoholic pancreatitis.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84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IMAGING INVESTIGATIONS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 </a:t>
            </a:r>
            <a:endParaRPr lang="en-US" dirty="0"/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Plain X-Ray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to exclude other causes of abdominal pain such as obstruction and bowel perforation.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may show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gallstones, "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sentinel loop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,"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cut off sign"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severe Pancreatitis , features of paralytic ileus, left pleural effusion or collapsing lung.</a:t>
            </a:r>
          </a:p>
          <a:p>
            <a:pPr lvl="0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ground glass appearance may indicate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ascitis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CT Scan And MRI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Useful in detecting large pancreas,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pseudocyst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abscess, hemorrhagic pancreas.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6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91820" y="1351128"/>
            <a:ext cx="9717207" cy="48258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Ultrasound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diffusely enlarged,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hypoechoic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pancreas is the classic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ultrasonographic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image of acute pancreatitis.</a:t>
            </a:r>
          </a:p>
          <a:p>
            <a:pPr lvl="0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Useful to detect  gallstone and biliary obstruction and serial assessment of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psudocysts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although in the earlier stages the gland may not be grossly enlarged  and may be missed on US.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MRCP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Detection of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choledocholithiasis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assessment of pancreatic parenchyma.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ERCP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Detection of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choledocholithiasis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stones removal.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76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5908"/>
            <a:ext cx="5756856" cy="658110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6856" y="115909"/>
            <a:ext cx="6143222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21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Assessement</a:t>
            </a:r>
            <a:r>
              <a:rPr lang="en-US" b="1" dirty="0" smtClean="0"/>
              <a:t> of Severity of </a:t>
            </a:r>
            <a:r>
              <a:rPr lang="en-US" b="1" dirty="0"/>
              <a:t>A</a:t>
            </a:r>
            <a:r>
              <a:rPr lang="en-US" b="1" dirty="0" smtClean="0"/>
              <a:t>cute Pancreatitis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Ranson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Score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Glasgow Scale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APACHE II Score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BISAP Score</a:t>
            </a: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Baltazar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score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0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430" y="95534"/>
            <a:ext cx="9587139" cy="6762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86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248" y="631065"/>
            <a:ext cx="10522039" cy="5602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30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COMPLICATIONS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Systemic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complications:</a:t>
            </a:r>
          </a:p>
          <a:p>
            <a:pPr lvl="0"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Pancreatic failure is associated with leakage of fluid in the pancreatic bed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causing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ileus with fluid filled loops of bowel leading to pre-renal Azotemia and then acute tubular necrosis and therefore renal failure.</a:t>
            </a:r>
          </a:p>
          <a:p>
            <a:pPr lvl="0"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Pulmonary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 ARDS due to micro thrombi in pulmonary vessels, Basal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atelectasis,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pleural effusion.</a:t>
            </a:r>
          </a:p>
          <a:p>
            <a:pPr lv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Cardiovascular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Shock,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Arrthymia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Pericardial effusion.</a:t>
            </a:r>
          </a:p>
          <a:p>
            <a:pPr lv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Hematological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DIC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51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8172" y="1105469"/>
            <a:ext cx="9437427" cy="5071494"/>
          </a:xfrm>
        </p:spPr>
        <p:txBody>
          <a:bodyPr/>
          <a:lstStyle/>
          <a:p>
            <a:pPr lvl="0"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Metabolic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Hypoglycemia (due to disruption of pancreatic islets), Hypocalcaemia (due to sequestration of calcium in fat necrosis) and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Hypoalbuminemia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due to the increase capillary permeability. </a:t>
            </a:r>
          </a:p>
          <a:p>
            <a:pPr lvl="0"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Ileus, Upper GI bleeding (due to gastric or duodenal erosion), Duodenal obstruction (Compression by pancreatic mass),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Hemosuccus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Pancreaticus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Obstructive jaundice (due to compression of the CBD).</a:t>
            </a:r>
          </a:p>
          <a:p>
            <a:pPr lv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Neurological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Confusion, irritability, encephalopathy </a:t>
            </a:r>
          </a:p>
          <a:p>
            <a:pPr lv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Miscellaneous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Subcutaneous fat necrosis, Arthralgia                                                       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014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unctions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Islets of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langerhans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Endocrine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Alpha cells-glucagon 20%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Beta cells- insulin 75%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Delta cells-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somatostatin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Exocrine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Pancreatic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juice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Amylase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Lipase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Trypsin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Chymotrypsin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Carboxypeptidase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260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of local complications of AP</a:t>
            </a:r>
            <a:br>
              <a:rPr lang="en-US" dirty="0" smtClean="0"/>
            </a:br>
            <a:r>
              <a:rPr lang="en-US" dirty="0" smtClean="0"/>
              <a:t>(fluid collection: Revised Atlanta 2012)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96"/>
          <a:stretch/>
        </p:blipFill>
        <p:spPr>
          <a:xfrm>
            <a:off x="1313646" y="1803042"/>
            <a:ext cx="8577330" cy="4533363"/>
          </a:xfrm>
        </p:spPr>
      </p:pic>
    </p:spTree>
    <p:extLst>
      <p:ext uri="{BB962C8B-B14F-4D97-AF65-F5344CB8AC3E}">
        <p14:creationId xmlns:p14="http://schemas.microsoft.com/office/powerpoint/2010/main" val="420467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1-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SURGICAL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Bed rest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NPO</a:t>
            </a:r>
          </a:p>
          <a:p>
            <a:pPr lv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 Fluids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electrolytes replacement</a:t>
            </a:r>
          </a:p>
          <a:p>
            <a:pPr lv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If severe nausea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vomiting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development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paralytic ileus.</a:t>
            </a:r>
          </a:p>
          <a:p>
            <a:pPr lvl="0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Pethidine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to 4 hourly to control the pain, avoid Morphine</a:t>
            </a:r>
          </a:p>
          <a:p>
            <a:pPr lv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Oxygen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hypoxia, ventilator may be required for ARDS</a:t>
            </a:r>
          </a:p>
          <a:p>
            <a:pPr lv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Dopamine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shock non responsive to fluid</a:t>
            </a:r>
          </a:p>
          <a:p>
            <a:pPr lv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Calcium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Gluconate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 only if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hypocalcemia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associated with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tetany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78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87103" y="1146412"/>
            <a:ext cx="10167583" cy="5030551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Somatostatin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Octreotide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(Pancreatic secretions inhibitors)</a:t>
            </a:r>
          </a:p>
          <a:p>
            <a:pPr lv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Antispasmodics 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decrease the vagal stimulation, motility and pancreatic outflow.</a:t>
            </a:r>
          </a:p>
          <a:p>
            <a:pPr lv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Omeprazole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40mg IV BD</a:t>
            </a:r>
          </a:p>
          <a:p>
            <a:pPr lv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FFP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coagulopathy</a:t>
            </a:r>
          </a:p>
          <a:p>
            <a:pPr lv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Serum Albumin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hypoalbuminemia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Insulin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hyperglycemia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TPN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severe cases </a:t>
            </a:r>
          </a:p>
          <a:p>
            <a:pPr lv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Antibiotics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Prophylactic broad spectrum antibiotic is given even in sterile pancreatitis to prevent infection. </a:t>
            </a:r>
          </a:p>
          <a:p>
            <a:pPr lv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ERCP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When severe pancreatitis results from stone in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biliary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tract,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particularly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there is jaundice or cholangitis ERCP with endoscopic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sphincterotomy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stone extraction is indicated. 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54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310185" y="1269242"/>
            <a:ext cx="9826388" cy="490772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SURGICAL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Cholecystectomy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should be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undertaken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within 2 weeks of resolution of pancreatitis.</a:t>
            </a:r>
          </a:p>
          <a:p>
            <a:pPr lvl="0" algn="just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Necrosectomy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debride all cavities in case of infected necrosis.</a:t>
            </a:r>
          </a:p>
          <a:p>
            <a:pPr lvl="0"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Drainage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 pancreatic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pseudocysts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Percutaneous drainage,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Cystogastrostomy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Cystodudenostomy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Roux-en-Y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Cystojeunostomy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Drainage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case of Pancreatic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abscess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(Percutaneous or open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29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Bailey and Love, (2013) 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practice of surgery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26</a:t>
            </a:r>
            <a:r>
              <a:rPr lang="en-US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edition. Tailor and Francis group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LLC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F. Charles Brunicardi, (2015)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Schwartz’s Principles of 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Surgery, 10</a:t>
            </a:r>
            <a:r>
              <a:rPr lang="en-US" baseline="30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edition. Mc Graw-Hill Education.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73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25378"/>
            <a:ext cx="10515600" cy="1205057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Acute pancreatitis is a reversible condition in which activated pancreatic enzymes leak into the substance of the pancreas and initiate the auto-digestion of the gland.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varies from mild edema to severe hemorrhagic necrosis.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230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EPIDEMIOLOGY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1079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Gender predilection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Generally – M&gt;F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males-more often related to alcohol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females-more often related to biliary tract disease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Idiopathic pancreatitis  has no clear gender predilection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14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ETIOLOGY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GET SMASHED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839788" y="2224584"/>
            <a:ext cx="5332412" cy="4633415"/>
          </a:xfrm>
        </p:spPr>
        <p:txBody>
          <a:bodyPr>
            <a:normAutofit fontScale="25000" lnSpcReduction="20000"/>
          </a:bodyPr>
          <a:lstStyle/>
          <a:p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-Idiopathic 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-Gallstones                                    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-Ethanol 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-Trauma (Blunt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Penetrating 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trauma)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-Steroids</a:t>
            </a:r>
          </a:p>
          <a:p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Mumps ; EBV, CMV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-Autoimmune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Hereditary pancreatitis </a:t>
            </a:r>
          </a:p>
          <a:p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-Scorpions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Snakes </a:t>
            </a:r>
          </a:p>
          <a:p>
            <a:pPr lvl="0"/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Hyperlipidemia, hypercalcemia </a:t>
            </a:r>
            <a:endParaRPr lang="en-US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ERCP (Back pressure of 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contrast)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Drugs 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(Steroids, Furosemide, Thiazide, Estrogen, Metronidazole</a:t>
            </a:r>
            <a:r>
              <a:rPr lang="en-US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lvl="0" indent="0">
              <a:buNone/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			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514901"/>
            <a:ext cx="5183188" cy="545911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224584"/>
            <a:ext cx="5183188" cy="3965079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Congenital: Pancreatic Divisum, Annular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ancreas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Vascular: Ischemia, vasculitis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26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athophysiology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underlying mechanism of injury in pancreatitis is thought to be due to premature activation of pancreatic enzymes within the pancreas leading to autodigestion.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Anything that injures the acinar cells and impairs the secretion of zymogen granules or damages the duct epithelium and thus delays enzyme secretion can trigger acute pancreatitis.</a:t>
            </a: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Once cellular injury has been initiated, the inflammatory process can lead to pancreatic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dema, hemorrhage and eventually necrosis.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2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55092" y="1146412"/>
            <a:ext cx="10809027" cy="5030551"/>
          </a:xfrm>
        </p:spPr>
        <p:txBody>
          <a:bodyPr/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inflammatory mediators are released into the circulation, the systemic complications can arise such as hemodynamic instability, bacteremia 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(due to translocation of gut flora), ARDS, pleural effusion, GI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hemorrhage, renal failure and DIC.</a:t>
            </a: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pathophysiologic involvement of acute pancreatitis ranges from edematous pancreatitis (which is self limiting) to necrotizing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pancreatitis.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66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383" y="596662"/>
            <a:ext cx="9646276" cy="557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60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4842</TotalTime>
  <Words>1333</Words>
  <Application>Microsoft Office PowerPoint</Application>
  <PresentationFormat>Widescreen</PresentationFormat>
  <Paragraphs>196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Calibri Light</vt:lpstr>
      <vt:lpstr>Times New Roman</vt:lpstr>
      <vt:lpstr>Office Theme</vt:lpstr>
      <vt:lpstr>ACUTE PANCREATITIS</vt:lpstr>
      <vt:lpstr>PowerPoint Presentation</vt:lpstr>
      <vt:lpstr>Functions</vt:lpstr>
      <vt:lpstr> Definition</vt:lpstr>
      <vt:lpstr>EPIDEMIOLOGY</vt:lpstr>
      <vt:lpstr>ETIOLOGY</vt:lpstr>
      <vt:lpstr>Pathophysiology</vt:lpstr>
      <vt:lpstr>PowerPoint Presentation</vt:lpstr>
      <vt:lpstr>PowerPoint Presentation</vt:lpstr>
      <vt:lpstr>Classification of Acute Pancreatitis    The Revised Atlanta Classification The Two Phases</vt:lpstr>
      <vt:lpstr>Severity of Acute Pancreatitis</vt:lpstr>
      <vt:lpstr>Morphological classification of Acute Pancreatitis </vt:lpstr>
      <vt:lpstr>PowerPoint Presentation</vt:lpstr>
      <vt:lpstr>CLINICAL PRESENTATION</vt:lpstr>
      <vt:lpstr>PowerPoint Presentation</vt:lpstr>
      <vt:lpstr>PowerPoint Presentation</vt:lpstr>
      <vt:lpstr>PowerPoint Presentation</vt:lpstr>
      <vt:lpstr>PowerPoint Presentation</vt:lpstr>
      <vt:lpstr>INVESTIGATIONS</vt:lpstr>
      <vt:lpstr>PowerPoint Presentation</vt:lpstr>
      <vt:lpstr>PowerPoint Presentation</vt:lpstr>
      <vt:lpstr>IMAGING INVESTIGATIONS </vt:lpstr>
      <vt:lpstr>PowerPoint Presentation</vt:lpstr>
      <vt:lpstr>PowerPoint Presentation</vt:lpstr>
      <vt:lpstr>Assessement of Severity of Acute Pancreatitis</vt:lpstr>
      <vt:lpstr>PowerPoint Presentation</vt:lpstr>
      <vt:lpstr>PowerPoint Presentation</vt:lpstr>
      <vt:lpstr>COMPLICATIONS</vt:lpstr>
      <vt:lpstr>PowerPoint Presentation</vt:lpstr>
      <vt:lpstr>Classification of local complications of AP (fluid collection: Revised Atlanta 2012)</vt:lpstr>
      <vt:lpstr>MANAGEMENT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PANCREATITIS</dc:title>
  <dc:creator>HP</dc:creator>
  <cp:lastModifiedBy>HP</cp:lastModifiedBy>
  <cp:revision>116</cp:revision>
  <dcterms:created xsi:type="dcterms:W3CDTF">2021-02-11T14:16:48Z</dcterms:created>
  <dcterms:modified xsi:type="dcterms:W3CDTF">2021-03-04T18:25:15Z</dcterms:modified>
</cp:coreProperties>
</file>