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56" r:id="rId2"/>
    <p:sldId id="257" r:id="rId3"/>
    <p:sldId id="258" r:id="rId4"/>
    <p:sldId id="260" r:id="rId5"/>
    <p:sldId id="259" r:id="rId6"/>
    <p:sldId id="261" r:id="rId7"/>
    <p:sldId id="279" r:id="rId8"/>
    <p:sldId id="262" r:id="rId9"/>
    <p:sldId id="263" r:id="rId10"/>
    <p:sldId id="264" r:id="rId11"/>
    <p:sldId id="281" r:id="rId12"/>
    <p:sldId id="265" r:id="rId13"/>
    <p:sldId id="280" r:id="rId14"/>
    <p:sldId id="266" r:id="rId15"/>
    <p:sldId id="267" r:id="rId16"/>
    <p:sldId id="268" r:id="rId17"/>
    <p:sldId id="269" r:id="rId18"/>
    <p:sldId id="270" r:id="rId19"/>
    <p:sldId id="283" r:id="rId20"/>
    <p:sldId id="271" r:id="rId21"/>
    <p:sldId id="272" r:id="rId22"/>
    <p:sldId id="282" r:id="rId23"/>
    <p:sldId id="274" r:id="rId24"/>
    <p:sldId id="273" r:id="rId25"/>
    <p:sldId id="275" r:id="rId26"/>
    <p:sldId id="276" r:id="rId27"/>
    <p:sldId id="277" r:id="rId28"/>
    <p:sldId id="278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C4F805-3507-4B3A-8727-E2CD6B7E4DD0}" type="datetimeFigureOut">
              <a:rPr lang="en-ZA" smtClean="0"/>
              <a:t>2020/03/13</a:t>
            </a:fld>
            <a:endParaRPr lang="en-Z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Z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A87A93-4890-4FFD-AAA1-644572B7CE68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8324203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ZA" dirty="0" smtClean="0"/>
              <a:t>Secondary hyperaldosteronism</a:t>
            </a:r>
            <a:r>
              <a:rPr lang="en-ZA" baseline="0" dirty="0" smtClean="0"/>
              <a:t> is due to increase renin in CCF, Cirrhosis, Ascites or renin secreting tumours.</a:t>
            </a:r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A87A93-4890-4FFD-AAA1-644572B7CE68}" type="slidenum">
              <a:rPr lang="en-ZA" smtClean="0"/>
              <a:t>16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0525626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5FDDD-74FC-4302-B2EC-5AEAF452028C}" type="datetimeFigureOut">
              <a:rPr lang="en-ZA" smtClean="0"/>
              <a:t>2020/03/13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A9FB2-276B-49C9-A6FD-963C71605B4C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3874209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5FDDD-74FC-4302-B2EC-5AEAF452028C}" type="datetimeFigureOut">
              <a:rPr lang="en-ZA" smtClean="0"/>
              <a:t>2020/03/13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A9FB2-276B-49C9-A6FD-963C71605B4C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821347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5FDDD-74FC-4302-B2EC-5AEAF452028C}" type="datetimeFigureOut">
              <a:rPr lang="en-ZA" smtClean="0"/>
              <a:t>2020/03/13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A9FB2-276B-49C9-A6FD-963C71605B4C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497476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5FDDD-74FC-4302-B2EC-5AEAF452028C}" type="datetimeFigureOut">
              <a:rPr lang="en-ZA" smtClean="0"/>
              <a:t>2020/03/13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A9FB2-276B-49C9-A6FD-963C71605B4C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6544918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5FDDD-74FC-4302-B2EC-5AEAF452028C}" type="datetimeFigureOut">
              <a:rPr lang="en-ZA" smtClean="0"/>
              <a:t>2020/03/13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A9FB2-276B-49C9-A6FD-963C71605B4C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500481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5FDDD-74FC-4302-B2EC-5AEAF452028C}" type="datetimeFigureOut">
              <a:rPr lang="en-ZA" smtClean="0"/>
              <a:t>2020/03/13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A9FB2-276B-49C9-A6FD-963C71605B4C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592515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5FDDD-74FC-4302-B2EC-5AEAF452028C}" type="datetimeFigureOut">
              <a:rPr lang="en-ZA" smtClean="0"/>
              <a:t>2020/03/13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A9FB2-276B-49C9-A6FD-963C71605B4C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3897787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5FDDD-74FC-4302-B2EC-5AEAF452028C}" type="datetimeFigureOut">
              <a:rPr lang="en-ZA" smtClean="0"/>
              <a:t>2020/03/13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A9FB2-276B-49C9-A6FD-963C71605B4C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7785641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5FDDD-74FC-4302-B2EC-5AEAF452028C}" type="datetimeFigureOut">
              <a:rPr lang="en-ZA" smtClean="0"/>
              <a:t>2020/03/13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A9FB2-276B-49C9-A6FD-963C71605B4C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944174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5FDDD-74FC-4302-B2EC-5AEAF452028C}" type="datetimeFigureOut">
              <a:rPr lang="en-ZA" smtClean="0"/>
              <a:t>2020/03/13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A9FB2-276B-49C9-A6FD-963C71605B4C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10931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5FDDD-74FC-4302-B2EC-5AEAF452028C}" type="datetimeFigureOut">
              <a:rPr lang="en-ZA" smtClean="0"/>
              <a:t>2020/03/13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A9FB2-276B-49C9-A6FD-963C71605B4C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3483010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85FDDD-74FC-4302-B2EC-5AEAF452028C}" type="datetimeFigureOut">
              <a:rPr lang="en-ZA" smtClean="0"/>
              <a:t>2020/03/13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DA9FB2-276B-49C9-A6FD-963C71605B4C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242990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ZA" dirty="0" smtClean="0"/>
              <a:t>Surgical Hypertension</a:t>
            </a:r>
            <a:endParaRPr lang="en-Z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ZA" dirty="0" smtClean="0"/>
              <a:t>Presenter: Dr. Edward N. Nyimbili</a:t>
            </a:r>
          </a:p>
          <a:p>
            <a:r>
              <a:rPr lang="en-ZA" dirty="0" smtClean="0"/>
              <a:t>Date</a:t>
            </a:r>
            <a:r>
              <a:rPr lang="en-ZA" smtClean="0"/>
              <a:t>: </a:t>
            </a:r>
            <a:r>
              <a:rPr lang="en-ZA" smtClean="0"/>
              <a:t>13</a:t>
            </a:r>
            <a:r>
              <a:rPr lang="en-ZA" smtClean="0"/>
              <a:t>-03-2020</a:t>
            </a:r>
            <a:endParaRPr lang="en-ZA" dirty="0" smtClean="0"/>
          </a:p>
          <a:p>
            <a:r>
              <a:rPr lang="en-ZA" dirty="0" smtClean="0"/>
              <a:t>UTH 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255532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Coarctation of the Aorta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ZA" dirty="0" smtClean="0"/>
              <a:t>Narrowing of the medial layer of the vessel.</a:t>
            </a:r>
          </a:p>
          <a:p>
            <a:pPr marL="0" indent="0">
              <a:buNone/>
            </a:pPr>
            <a:r>
              <a:rPr lang="en-ZA" dirty="0" smtClean="0"/>
              <a:t>Aetiology:</a:t>
            </a:r>
          </a:p>
          <a:p>
            <a:pPr marL="571500" indent="-571500">
              <a:buFont typeface="+mj-lt"/>
              <a:buAutoNum type="romanLcPeriod"/>
            </a:pPr>
            <a:r>
              <a:rPr lang="en-ZA" dirty="0" smtClean="0"/>
              <a:t>Commonly congenital</a:t>
            </a:r>
          </a:p>
          <a:p>
            <a:pPr marL="571500" indent="-571500">
              <a:buFont typeface="+mj-lt"/>
              <a:buAutoNum type="romanLcPeriod"/>
            </a:pPr>
            <a:r>
              <a:rPr lang="en-ZA" dirty="0" smtClean="0"/>
              <a:t>Acquired- 2°to </a:t>
            </a:r>
          </a:p>
          <a:p>
            <a:pPr marL="514350" indent="-514350">
              <a:buFont typeface="+mj-lt"/>
              <a:buAutoNum type="alphaLcParenR"/>
            </a:pPr>
            <a:r>
              <a:rPr lang="en-ZA" dirty="0" err="1" smtClean="0"/>
              <a:t>Takayasu</a:t>
            </a:r>
            <a:r>
              <a:rPr lang="en-ZA" dirty="0" smtClean="0"/>
              <a:t> arteritis</a:t>
            </a:r>
          </a:p>
          <a:p>
            <a:pPr marL="514350" indent="-514350">
              <a:buFont typeface="+mj-lt"/>
              <a:buAutoNum type="alphaLcParenR"/>
            </a:pPr>
            <a:r>
              <a:rPr lang="en-ZA" dirty="0" smtClean="0"/>
              <a:t>Severe atherosclerosis</a:t>
            </a:r>
          </a:p>
          <a:p>
            <a:r>
              <a:rPr lang="en-ZA" dirty="0" smtClean="0"/>
              <a:t>May affect neonates, infants, children &amp; adults</a:t>
            </a:r>
          </a:p>
          <a:p>
            <a:r>
              <a:rPr lang="en-ZA" dirty="0" smtClean="0"/>
              <a:t>Commonly </a:t>
            </a:r>
            <a:r>
              <a:rPr lang="en-ZA" dirty="0" smtClean="0"/>
              <a:t>affects Aorta </a:t>
            </a:r>
            <a:r>
              <a:rPr lang="en-ZA" dirty="0" smtClean="0"/>
              <a:t>distal subclavian artery.</a:t>
            </a:r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288373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Coarctation of the Aorta</a:t>
            </a: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301" y="1556792"/>
            <a:ext cx="8350155" cy="48245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59039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Coarctation of the Aorta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ZA" dirty="0" smtClean="0"/>
              <a:t>Physical Findings</a:t>
            </a:r>
          </a:p>
          <a:p>
            <a:r>
              <a:rPr lang="en-ZA" dirty="0" smtClean="0"/>
              <a:t>BP differences between Rt. &amp; Lt. Arms or between Arms &amp;  legs.</a:t>
            </a:r>
          </a:p>
          <a:p>
            <a:r>
              <a:rPr lang="en-ZA" dirty="0" smtClean="0"/>
              <a:t>ECG-LV hypertrophy(voltage &amp; ST&amp;T wave changes)</a:t>
            </a:r>
          </a:p>
          <a:p>
            <a:r>
              <a:rPr lang="en-ZA" dirty="0" smtClean="0"/>
              <a:t>CXR- Normal or enlarged Heart.</a:t>
            </a:r>
          </a:p>
          <a:p>
            <a:pPr marL="0" indent="0">
              <a:buNone/>
            </a:pPr>
            <a:r>
              <a:rPr lang="en-ZA" dirty="0"/>
              <a:t> </a:t>
            </a:r>
            <a:r>
              <a:rPr lang="en-ZA" dirty="0" smtClean="0"/>
              <a:t>           -notching of the posterior 1/3 of the 3</a:t>
            </a:r>
            <a:r>
              <a:rPr lang="en-ZA" baseline="30000" dirty="0" smtClean="0"/>
              <a:t>rd</a:t>
            </a:r>
            <a:r>
              <a:rPr lang="en-ZA" dirty="0" smtClean="0"/>
              <a:t>                    to 8</a:t>
            </a:r>
            <a:r>
              <a:rPr lang="en-ZA" baseline="30000" dirty="0" smtClean="0"/>
              <a:t>th </a:t>
            </a:r>
            <a:r>
              <a:rPr lang="en-ZA" dirty="0" smtClean="0"/>
              <a:t> ribs. 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380863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Coarctation of the Aorta</a:t>
            </a: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9464" y="1600200"/>
            <a:ext cx="3725072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2699792" y="6165304"/>
            <a:ext cx="3816424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dirty="0" err="1" smtClean="0"/>
              <a:t>r</a:t>
            </a:r>
            <a:r>
              <a:rPr lang="en-ZA" dirty="0" err="1" smtClean="0">
                <a:ln>
                  <a:solidFill>
                    <a:schemeClr val="tx1"/>
                  </a:solidFill>
                </a:ln>
              </a:rPr>
              <a:t>Rib</a:t>
            </a:r>
            <a:r>
              <a:rPr lang="en-ZA" dirty="0" smtClean="0">
                <a:ln>
                  <a:solidFill>
                    <a:schemeClr val="tx1"/>
                  </a:solidFill>
                </a:ln>
              </a:rPr>
              <a:t> Notching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326663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Coarctation of the Aorta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ZA" dirty="0" smtClean="0"/>
              <a:t>Diagnosis</a:t>
            </a:r>
          </a:p>
          <a:p>
            <a:pPr marL="571500" indent="-571500">
              <a:buFont typeface="+mj-lt"/>
              <a:buAutoNum type="romanLcPeriod"/>
            </a:pPr>
            <a:r>
              <a:rPr lang="en-ZA" dirty="0" smtClean="0"/>
              <a:t>Transthoracic echo with suprasternal notch view.</a:t>
            </a:r>
          </a:p>
          <a:p>
            <a:pPr marL="571500" indent="-571500">
              <a:buFont typeface="+mj-lt"/>
              <a:buAutoNum type="romanLcPeriod"/>
            </a:pPr>
            <a:r>
              <a:rPr lang="en-ZA" dirty="0" smtClean="0"/>
              <a:t>CT</a:t>
            </a:r>
          </a:p>
          <a:p>
            <a:pPr marL="571500" indent="-571500">
              <a:buFont typeface="+mj-lt"/>
              <a:buAutoNum type="romanLcPeriod"/>
            </a:pPr>
            <a:r>
              <a:rPr lang="en-ZA" dirty="0" smtClean="0"/>
              <a:t>MRI</a:t>
            </a:r>
          </a:p>
          <a:p>
            <a:pPr marL="0" indent="0">
              <a:buNone/>
            </a:pPr>
            <a:r>
              <a:rPr lang="en-ZA" dirty="0" smtClean="0"/>
              <a:t>CT &amp; MRI help delineate anatomy.</a:t>
            </a:r>
          </a:p>
        </p:txBody>
      </p:sp>
    </p:spTree>
    <p:extLst>
      <p:ext uri="{BB962C8B-B14F-4D97-AF65-F5344CB8AC3E}">
        <p14:creationId xmlns:p14="http://schemas.microsoft.com/office/powerpoint/2010/main" val="2653007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Coarctation of the Aorta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ZA" dirty="0" smtClean="0"/>
              <a:t>Definitive  Management</a:t>
            </a:r>
          </a:p>
          <a:p>
            <a:pPr marL="571500" indent="-571500">
              <a:buFont typeface="+mj-lt"/>
              <a:buAutoNum type="romanLcPeriod"/>
            </a:pPr>
            <a:r>
              <a:rPr lang="en-ZA" dirty="0" smtClean="0"/>
              <a:t>Percutaneous catheterization Repair (Angioplasty &amp; Stent)</a:t>
            </a:r>
          </a:p>
          <a:p>
            <a:pPr marL="571500" indent="-571500">
              <a:buFont typeface="+mj-lt"/>
              <a:buAutoNum type="romanLcPeriod"/>
            </a:pPr>
            <a:r>
              <a:rPr lang="en-ZA" dirty="0" smtClean="0"/>
              <a:t>Surgical Repair.</a:t>
            </a:r>
          </a:p>
          <a:p>
            <a:pPr marL="0" indent="0">
              <a:buNone/>
            </a:pPr>
            <a:r>
              <a:rPr lang="en-ZA" dirty="0" smtClean="0"/>
              <a:t>Indications </a:t>
            </a:r>
          </a:p>
          <a:p>
            <a:pPr marL="571500" indent="-571500">
              <a:buFont typeface="+mj-lt"/>
              <a:buAutoNum type="romanLcPeriod"/>
            </a:pPr>
            <a:r>
              <a:rPr lang="en-ZA" dirty="0" smtClean="0"/>
              <a:t>Significant Coarctation or collateral flow</a:t>
            </a:r>
          </a:p>
          <a:p>
            <a:pPr marL="571500" indent="-571500">
              <a:buFont typeface="+mj-lt"/>
              <a:buAutoNum type="romanLcPeriod"/>
            </a:pPr>
            <a:r>
              <a:rPr lang="en-ZA" dirty="0" smtClean="0"/>
              <a:t>Peak to Peak coarctation Gradient of &gt; 20mmHg.</a:t>
            </a:r>
          </a:p>
          <a:p>
            <a:pPr marL="571500" indent="-571500">
              <a:buFont typeface="+mj-lt"/>
              <a:buAutoNum type="romanLcPeriod"/>
            </a:pPr>
            <a:endParaRPr lang="en-ZA" dirty="0" smtClean="0"/>
          </a:p>
          <a:p>
            <a:pPr marL="571500" indent="-571500">
              <a:buFont typeface="+mj-lt"/>
              <a:buAutoNum type="romanLcPeriod"/>
            </a:pPr>
            <a:endParaRPr lang="en-ZA" dirty="0" smtClean="0"/>
          </a:p>
          <a:p>
            <a:pPr marL="571500" indent="-571500">
              <a:buFont typeface="+mj-lt"/>
              <a:buAutoNum type="romanLcPeriod"/>
            </a:pP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867907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Primary Hyperaldosteronism 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ZA" dirty="0" err="1" smtClean="0"/>
              <a:t>Dfn</a:t>
            </a:r>
            <a:r>
              <a:rPr lang="en-ZA" dirty="0" smtClean="0"/>
              <a:t>. Pathologic secretion of aldosterone, independent of renin plasma levels, from unilateral or bilateral adrenal glands.</a:t>
            </a:r>
          </a:p>
          <a:p>
            <a:pPr marL="0" indent="0">
              <a:buNone/>
            </a:pPr>
            <a:r>
              <a:rPr lang="en-ZA" dirty="0" smtClean="0"/>
              <a:t>Causes</a:t>
            </a:r>
          </a:p>
          <a:p>
            <a:pPr marL="571500" indent="-571500">
              <a:buFont typeface="+mj-lt"/>
              <a:buAutoNum type="romanLcPeriod"/>
            </a:pPr>
            <a:r>
              <a:rPr lang="en-ZA" dirty="0" smtClean="0"/>
              <a:t>Conn’s syndrome-unilateral or bilateral adenomas</a:t>
            </a:r>
          </a:p>
          <a:p>
            <a:pPr marL="571500" indent="-571500">
              <a:buFont typeface="+mj-lt"/>
              <a:buAutoNum type="romanLcPeriod"/>
            </a:pPr>
            <a:r>
              <a:rPr lang="en-ZA" dirty="0" smtClean="0"/>
              <a:t>Bilateral </a:t>
            </a:r>
            <a:r>
              <a:rPr lang="en-ZA" smtClean="0"/>
              <a:t>adrenal hyperplasia</a:t>
            </a:r>
            <a:endParaRPr lang="en-ZA" dirty="0" smtClean="0"/>
          </a:p>
          <a:p>
            <a:pPr marL="571500" indent="-571500">
              <a:buFont typeface="+mj-lt"/>
              <a:buAutoNum type="romanLcPeriod"/>
            </a:pPr>
            <a:r>
              <a:rPr lang="en-ZA" dirty="0" smtClean="0"/>
              <a:t>Adrenal Ca.</a:t>
            </a:r>
          </a:p>
          <a:p>
            <a:pPr marL="571500" indent="-571500">
              <a:buFont typeface="+mj-lt"/>
              <a:buAutoNum type="romanLcPeriod"/>
            </a:pPr>
            <a:r>
              <a:rPr lang="en-ZA" dirty="0" smtClean="0"/>
              <a:t>Ectopic Aldosterone producing tumours</a:t>
            </a:r>
          </a:p>
          <a:p>
            <a:pPr marL="0" indent="0">
              <a:buNone/>
            </a:pP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918792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Primary Hyperaldosteronism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ZA" dirty="0" smtClean="0"/>
              <a:t>Primary </a:t>
            </a:r>
            <a:r>
              <a:rPr lang="en-ZA" dirty="0" err="1" smtClean="0"/>
              <a:t>aldosteronism</a:t>
            </a:r>
            <a:r>
              <a:rPr lang="en-ZA" dirty="0" smtClean="0"/>
              <a:t> is the most common cause of surgically correctable HTN.</a:t>
            </a:r>
          </a:p>
          <a:p>
            <a:pPr marL="0" indent="0">
              <a:buNone/>
            </a:pPr>
            <a:r>
              <a:rPr lang="en-ZA" dirty="0" smtClean="0"/>
              <a:t>Suspect P° Hyperaldosteronism in patient with HTN; </a:t>
            </a:r>
          </a:p>
          <a:p>
            <a:pPr marL="571500" indent="-571500">
              <a:buFont typeface="+mj-lt"/>
              <a:buAutoNum type="romanLcPeriod"/>
            </a:pPr>
            <a:r>
              <a:rPr lang="en-ZA" dirty="0" smtClean="0"/>
              <a:t>family </a:t>
            </a:r>
            <a:r>
              <a:rPr lang="en-ZA" dirty="0" err="1" smtClean="0"/>
              <a:t>Hx</a:t>
            </a:r>
            <a:r>
              <a:rPr lang="en-ZA" dirty="0" smtClean="0"/>
              <a:t>. of early onset HTN</a:t>
            </a:r>
          </a:p>
          <a:p>
            <a:pPr marL="571500" indent="-571500">
              <a:buFont typeface="+mj-lt"/>
              <a:buAutoNum type="romanLcPeriod"/>
            </a:pPr>
            <a:r>
              <a:rPr lang="en-ZA" dirty="0" smtClean="0"/>
              <a:t>Hyperaldosteronism, concurrent </a:t>
            </a:r>
            <a:r>
              <a:rPr lang="en-ZA" dirty="0" err="1" smtClean="0"/>
              <a:t>HypoK</a:t>
            </a:r>
            <a:r>
              <a:rPr lang="en-ZA" dirty="0" smtClean="0"/>
              <a:t>⁺, </a:t>
            </a:r>
            <a:r>
              <a:rPr lang="en-ZA" dirty="0" err="1" smtClean="0"/>
              <a:t>HyperN</a:t>
            </a:r>
            <a:r>
              <a:rPr lang="en-ZA" dirty="0" smtClean="0"/>
              <a:t>⁺</a:t>
            </a:r>
          </a:p>
          <a:p>
            <a:pPr marL="571500" indent="-571500">
              <a:buFont typeface="+mj-lt"/>
              <a:buAutoNum type="romanLcPeriod"/>
            </a:pPr>
            <a:r>
              <a:rPr lang="en-ZA" dirty="0" smtClean="0"/>
              <a:t> adrenal </a:t>
            </a:r>
            <a:r>
              <a:rPr lang="en-ZA" dirty="0" err="1" smtClean="0"/>
              <a:t>incidentaloma</a:t>
            </a:r>
            <a:endParaRPr lang="en-ZA" dirty="0" smtClean="0"/>
          </a:p>
          <a:p>
            <a:pPr marL="571500" indent="-571500">
              <a:buFont typeface="+mj-lt"/>
              <a:buAutoNum type="romanLcPeriod"/>
            </a:pPr>
            <a:r>
              <a:rPr lang="en-ZA" dirty="0" smtClean="0"/>
              <a:t>Pt. with drug resistant hypertension</a:t>
            </a:r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421386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Primary Hyperaldosteronism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ZA" dirty="0" smtClean="0"/>
              <a:t>Work up. </a:t>
            </a:r>
          </a:p>
          <a:p>
            <a:pPr marL="571500" indent="-571500">
              <a:buFont typeface="+mj-lt"/>
              <a:buAutoNum type="romanLcPeriod"/>
            </a:pPr>
            <a:r>
              <a:rPr lang="en-ZA" dirty="0" smtClean="0"/>
              <a:t>Plasma </a:t>
            </a:r>
            <a:r>
              <a:rPr lang="en-ZA" dirty="0" err="1" smtClean="0"/>
              <a:t>aldo</a:t>
            </a:r>
            <a:r>
              <a:rPr lang="en-ZA" dirty="0" smtClean="0"/>
              <a:t>./renin ratio if elevated &gt;50 times.</a:t>
            </a:r>
          </a:p>
          <a:p>
            <a:pPr marL="571500" indent="-571500">
              <a:buFont typeface="+mj-lt"/>
              <a:buAutoNum type="romanLcPeriod"/>
            </a:pPr>
            <a:r>
              <a:rPr lang="en-ZA" dirty="0" smtClean="0"/>
              <a:t>Aldosterone suppression test(oral or IV) &amp; measure urine excretion / plasma levels of aldosterone .</a:t>
            </a:r>
          </a:p>
          <a:p>
            <a:pPr marL="571500" indent="-571500">
              <a:buFont typeface="+mj-lt"/>
              <a:buAutoNum type="romanLcPeriod"/>
            </a:pPr>
            <a:r>
              <a:rPr lang="en-ZA" dirty="0" smtClean="0"/>
              <a:t>CT to localise lesion</a:t>
            </a:r>
          </a:p>
          <a:p>
            <a:pPr marL="571500" indent="-571500">
              <a:buFont typeface="+mj-lt"/>
              <a:buAutoNum type="romanLcPeriod"/>
            </a:pPr>
            <a:r>
              <a:rPr lang="en-ZA" dirty="0" smtClean="0"/>
              <a:t>Bilateral adrenal vein sampling </a:t>
            </a:r>
          </a:p>
          <a:p>
            <a:pPr marL="571500" indent="-571500">
              <a:buFont typeface="+mj-lt"/>
              <a:buAutoNum type="romanLcPeriod"/>
            </a:pP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708037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Primary Hyperaldosteronism </a:t>
            </a:r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1844824"/>
            <a:ext cx="4486275" cy="436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87895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Background 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ZA" dirty="0" smtClean="0"/>
              <a:t>HTN affects approx.  </a:t>
            </a:r>
            <a:r>
              <a:rPr lang="en-ZA" dirty="0"/>
              <a:t>60 </a:t>
            </a:r>
            <a:r>
              <a:rPr lang="en-ZA" dirty="0" smtClean="0"/>
              <a:t>m    </a:t>
            </a:r>
            <a:r>
              <a:rPr lang="en-ZA" dirty="0"/>
              <a:t>people in  </a:t>
            </a:r>
            <a:r>
              <a:rPr lang="en-ZA" dirty="0" smtClean="0"/>
              <a:t>U.S .</a:t>
            </a:r>
          </a:p>
          <a:p>
            <a:r>
              <a:rPr lang="en-ZA" dirty="0" smtClean="0"/>
              <a:t>Long-term </a:t>
            </a:r>
            <a:r>
              <a:rPr lang="en-ZA" dirty="0"/>
              <a:t>sequelae </a:t>
            </a:r>
            <a:r>
              <a:rPr lang="en-ZA" dirty="0" smtClean="0"/>
              <a:t>include: </a:t>
            </a:r>
          </a:p>
          <a:p>
            <a:pPr marL="571500" indent="-571500">
              <a:buFont typeface="+mj-lt"/>
              <a:buAutoNum type="romanLcPeriod"/>
            </a:pPr>
            <a:r>
              <a:rPr lang="en-ZA" dirty="0" smtClean="0"/>
              <a:t>cardiac arterial disease</a:t>
            </a:r>
            <a:r>
              <a:rPr lang="en-ZA" dirty="0"/>
              <a:t>, </a:t>
            </a:r>
            <a:endParaRPr lang="en-ZA" dirty="0" smtClean="0"/>
          </a:p>
          <a:p>
            <a:pPr marL="571500" indent="-571500">
              <a:buFont typeface="+mj-lt"/>
              <a:buAutoNum type="romanLcPeriod"/>
            </a:pPr>
            <a:r>
              <a:rPr lang="en-ZA" dirty="0" smtClean="0"/>
              <a:t>congestive </a:t>
            </a:r>
            <a:r>
              <a:rPr lang="en-ZA" dirty="0"/>
              <a:t>heart </a:t>
            </a:r>
            <a:r>
              <a:rPr lang="en-ZA" dirty="0" smtClean="0"/>
              <a:t>failure</a:t>
            </a:r>
          </a:p>
          <a:p>
            <a:pPr marL="571500" indent="-571500">
              <a:buFont typeface="+mj-lt"/>
              <a:buAutoNum type="romanLcPeriod"/>
            </a:pPr>
            <a:r>
              <a:rPr lang="en-ZA" dirty="0" smtClean="0"/>
              <a:t>left </a:t>
            </a:r>
            <a:r>
              <a:rPr lang="en-ZA" dirty="0"/>
              <a:t>ventricular </a:t>
            </a:r>
            <a:r>
              <a:rPr lang="en-ZA" dirty="0" smtClean="0"/>
              <a:t>hypertrophy,</a:t>
            </a:r>
          </a:p>
          <a:p>
            <a:pPr marL="571500" indent="-571500">
              <a:buFont typeface="+mj-lt"/>
              <a:buAutoNum type="romanLcPeriod"/>
            </a:pPr>
            <a:r>
              <a:rPr lang="en-ZA" dirty="0" smtClean="0"/>
              <a:t>renal </a:t>
            </a:r>
            <a:r>
              <a:rPr lang="en-ZA" dirty="0"/>
              <a:t>disease</a:t>
            </a:r>
            <a:r>
              <a:rPr lang="en-ZA" dirty="0" smtClean="0"/>
              <a:t>,</a:t>
            </a:r>
          </a:p>
          <a:p>
            <a:pPr marL="571500" indent="-571500">
              <a:buFont typeface="+mj-lt"/>
              <a:buAutoNum type="romanLcPeriod"/>
            </a:pPr>
            <a:r>
              <a:rPr lang="en-ZA" dirty="0" smtClean="0"/>
              <a:t>cerebral </a:t>
            </a:r>
            <a:r>
              <a:rPr lang="en-ZA" dirty="0"/>
              <a:t>vascular </a:t>
            </a:r>
            <a:r>
              <a:rPr lang="en-ZA" dirty="0" smtClean="0"/>
              <a:t>accidents</a:t>
            </a:r>
          </a:p>
          <a:p>
            <a:pPr marL="571500" indent="-571500">
              <a:buFont typeface="+mj-lt"/>
              <a:buAutoNum type="romanLcPeriod"/>
            </a:pPr>
            <a:r>
              <a:rPr lang="en-ZA" dirty="0" smtClean="0"/>
              <a:t>retinopathy.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12170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Primary Hyperaldosteronism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ZA" dirty="0" smtClean="0"/>
              <a:t>Goals of treatment</a:t>
            </a:r>
          </a:p>
          <a:p>
            <a:pPr marL="571500" indent="-571500">
              <a:buFont typeface="+mj-lt"/>
              <a:buAutoNum type="romanLcPeriod"/>
            </a:pPr>
            <a:r>
              <a:rPr lang="en-ZA" dirty="0" smtClean="0"/>
              <a:t>Normalise HTN &amp; </a:t>
            </a:r>
            <a:r>
              <a:rPr lang="en-ZA" dirty="0" err="1" smtClean="0"/>
              <a:t>hypoK</a:t>
            </a:r>
            <a:r>
              <a:rPr lang="en-ZA" dirty="0" smtClean="0"/>
              <a:t>⁺</a:t>
            </a:r>
          </a:p>
          <a:p>
            <a:pPr marL="571500" indent="-571500">
              <a:buFont typeface="+mj-lt"/>
              <a:buAutoNum type="romanLcPeriod"/>
            </a:pPr>
            <a:r>
              <a:rPr lang="en-ZA" dirty="0" smtClean="0"/>
              <a:t>Unilateral disease – surgical resection</a:t>
            </a:r>
          </a:p>
          <a:p>
            <a:pPr marL="571500" indent="-571500">
              <a:buFont typeface="+mj-lt"/>
              <a:buAutoNum type="romanLcPeriod"/>
            </a:pPr>
            <a:r>
              <a:rPr lang="en-ZA" dirty="0" smtClean="0"/>
              <a:t>Bilateral benign disease – medical Treatment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779925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Pheochromocytoma 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ZA" dirty="0" err="1" smtClean="0"/>
              <a:t>Dfn</a:t>
            </a:r>
            <a:r>
              <a:rPr lang="en-ZA" dirty="0" smtClean="0"/>
              <a:t>: catecholamine secreting tumour of the neural crest origin.</a:t>
            </a:r>
          </a:p>
          <a:p>
            <a:r>
              <a:rPr lang="en-ZA" dirty="0" smtClean="0"/>
              <a:t>90% arise in the adrenal </a:t>
            </a:r>
            <a:r>
              <a:rPr lang="en-ZA" dirty="0" smtClean="0"/>
              <a:t>medulla </a:t>
            </a:r>
            <a:endParaRPr lang="en-ZA" dirty="0" smtClean="0"/>
          </a:p>
          <a:p>
            <a:r>
              <a:rPr lang="en-ZA" dirty="0" smtClean="0"/>
              <a:t>Most are benign </a:t>
            </a:r>
          </a:p>
          <a:p>
            <a:r>
              <a:rPr lang="en-ZA" dirty="0" smtClean="0"/>
              <a:t>10% are malignant</a:t>
            </a:r>
          </a:p>
          <a:p>
            <a:r>
              <a:rPr lang="en-ZA" dirty="0" smtClean="0"/>
              <a:t>Seen commonly in young to mid adult life</a:t>
            </a:r>
          </a:p>
          <a:p>
            <a:r>
              <a:rPr lang="en-ZA" dirty="0" smtClean="0"/>
              <a:t>Screen all Pt. for MEN type 2.</a:t>
            </a:r>
          </a:p>
          <a:p>
            <a:pPr marL="0" indent="0">
              <a:buNone/>
            </a:pPr>
            <a:r>
              <a:rPr lang="en-ZA" dirty="0" smtClean="0"/>
              <a:t>Secretion of </a:t>
            </a:r>
            <a:r>
              <a:rPr lang="en-ZA" dirty="0" err="1" smtClean="0"/>
              <a:t>catecholamines</a:t>
            </a:r>
            <a:r>
              <a:rPr lang="en-ZA" dirty="0" smtClean="0"/>
              <a:t> maybe precipitated by anxiety, trauma, drugs, food, surgery &amp; anaesthesia. 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376262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Pheochromocytoma </a:t>
            </a:r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1316209"/>
            <a:ext cx="3600400" cy="48490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2843808" y="6249049"/>
            <a:ext cx="4392488" cy="492319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ZA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</a:rPr>
              <a:t>Potential sites for Pheochromocytoma</a:t>
            </a:r>
            <a:endParaRPr lang="en-ZA" dirty="0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083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Pheochromocytoma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ZA" dirty="0"/>
              <a:t>Symptoms</a:t>
            </a:r>
          </a:p>
          <a:p>
            <a:pPr marL="571500" indent="-571500">
              <a:buFont typeface="+mj-lt"/>
              <a:buAutoNum type="romanLcPeriod"/>
            </a:pPr>
            <a:r>
              <a:rPr lang="en-ZA" dirty="0"/>
              <a:t>Paroxysmal HTN</a:t>
            </a:r>
          </a:p>
          <a:p>
            <a:pPr marL="571500" indent="-571500">
              <a:buFont typeface="+mj-lt"/>
              <a:buAutoNum type="romanLcPeriod"/>
            </a:pPr>
            <a:r>
              <a:rPr lang="en-ZA" dirty="0"/>
              <a:t>Chronic Hypertension resistant to anti-HTN</a:t>
            </a:r>
          </a:p>
          <a:p>
            <a:pPr marL="571500" indent="-571500">
              <a:buFont typeface="+mj-lt"/>
              <a:buAutoNum type="romanLcPeriod"/>
            </a:pPr>
            <a:r>
              <a:rPr lang="en-ZA" dirty="0"/>
              <a:t>Heart palpitation</a:t>
            </a:r>
          </a:p>
          <a:p>
            <a:pPr marL="571500" indent="-571500">
              <a:buFont typeface="+mj-lt"/>
              <a:buAutoNum type="romanLcPeriod"/>
            </a:pPr>
            <a:r>
              <a:rPr lang="en-ZA" dirty="0"/>
              <a:t>Headache</a:t>
            </a:r>
          </a:p>
          <a:p>
            <a:pPr marL="571500" indent="-571500">
              <a:buFont typeface="+mj-lt"/>
              <a:buAutoNum type="romanLcPeriod"/>
            </a:pPr>
            <a:r>
              <a:rPr lang="en-ZA" dirty="0"/>
              <a:t>Sweating</a:t>
            </a:r>
          </a:p>
          <a:p>
            <a:r>
              <a:rPr lang="en-ZA" dirty="0" smtClean="0"/>
              <a:t>50 % diagnosed with </a:t>
            </a:r>
            <a:r>
              <a:rPr lang="en-ZA" dirty="0" err="1" smtClean="0"/>
              <a:t>Pheo</a:t>
            </a:r>
            <a:r>
              <a:rPr lang="en-ZA" dirty="0" smtClean="0"/>
              <a:t>. are </a:t>
            </a:r>
            <a:r>
              <a:rPr lang="en-ZA" dirty="0" err="1" smtClean="0"/>
              <a:t>asymptom</a:t>
            </a:r>
            <a:r>
              <a:rPr lang="en-ZA" dirty="0" smtClean="0"/>
              <a:t>.</a:t>
            </a:r>
            <a:endParaRPr lang="en-ZA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ZA" dirty="0"/>
              <a:t>Other Symptoms</a:t>
            </a:r>
          </a:p>
          <a:p>
            <a:r>
              <a:rPr lang="en-ZA" dirty="0"/>
              <a:t>Visual blurring</a:t>
            </a:r>
          </a:p>
          <a:p>
            <a:r>
              <a:rPr lang="en-ZA" dirty="0"/>
              <a:t>Weight loss</a:t>
            </a:r>
          </a:p>
          <a:p>
            <a:r>
              <a:rPr lang="en-ZA" dirty="0"/>
              <a:t>Polyuria</a:t>
            </a:r>
          </a:p>
          <a:p>
            <a:r>
              <a:rPr lang="en-ZA" dirty="0" smtClean="0"/>
              <a:t>Polydipsia</a:t>
            </a:r>
            <a:endParaRPr lang="en-ZA" dirty="0"/>
          </a:p>
          <a:p>
            <a:r>
              <a:rPr lang="en-ZA" dirty="0"/>
              <a:t>Constipation</a:t>
            </a:r>
          </a:p>
          <a:p>
            <a:r>
              <a:rPr lang="en-ZA" dirty="0"/>
              <a:t>diarrhoea</a:t>
            </a:r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521572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Pheochromocytoma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ZA" dirty="0" smtClean="0"/>
              <a:t>Work up</a:t>
            </a:r>
          </a:p>
          <a:p>
            <a:pPr marL="571500" indent="-571500">
              <a:buFont typeface="+mj-lt"/>
              <a:buAutoNum type="romanLcPeriod"/>
            </a:pPr>
            <a:r>
              <a:rPr lang="en-ZA" dirty="0" smtClean="0"/>
              <a:t>24 hrs measurement of urine </a:t>
            </a:r>
            <a:r>
              <a:rPr lang="en-ZA" dirty="0" err="1" smtClean="0"/>
              <a:t>normetanephrines</a:t>
            </a:r>
            <a:r>
              <a:rPr lang="en-ZA" dirty="0" smtClean="0"/>
              <a:t>/</a:t>
            </a:r>
            <a:r>
              <a:rPr lang="en-ZA" dirty="0" err="1" smtClean="0"/>
              <a:t>metanephrines</a:t>
            </a:r>
            <a:r>
              <a:rPr lang="en-ZA" dirty="0" smtClean="0"/>
              <a:t> &amp; urinary </a:t>
            </a:r>
            <a:r>
              <a:rPr lang="en-ZA" dirty="0" err="1" smtClean="0"/>
              <a:t>vanillyl-mendilic</a:t>
            </a:r>
            <a:r>
              <a:rPr lang="en-ZA" dirty="0" smtClean="0"/>
              <a:t> acid.</a:t>
            </a:r>
          </a:p>
          <a:p>
            <a:pPr marL="571500" indent="-571500">
              <a:buFont typeface="+mj-lt"/>
              <a:buAutoNum type="romanLcPeriod"/>
            </a:pPr>
            <a:r>
              <a:rPr lang="en-ZA" dirty="0" smtClean="0"/>
              <a:t>Plasma catecholamine levels </a:t>
            </a:r>
          </a:p>
          <a:p>
            <a:pPr marL="571500" indent="-571500">
              <a:buFont typeface="+mj-lt"/>
              <a:buAutoNum type="romanLcPeriod"/>
            </a:pPr>
            <a:r>
              <a:rPr lang="en-ZA" dirty="0" smtClean="0"/>
              <a:t>CT/MRI can localise tumour</a:t>
            </a:r>
          </a:p>
          <a:p>
            <a:pPr marL="571500" indent="-571500">
              <a:buFont typeface="+mj-lt"/>
              <a:buAutoNum type="romanLcPeriod"/>
            </a:pPr>
            <a:r>
              <a:rPr lang="en-ZA" dirty="0" smtClean="0"/>
              <a:t>123-I- </a:t>
            </a:r>
            <a:r>
              <a:rPr lang="en-ZA" dirty="0" err="1" smtClean="0"/>
              <a:t>metaiodobenylguanidine</a:t>
            </a:r>
            <a:r>
              <a:rPr lang="en-ZA" dirty="0" smtClean="0"/>
              <a:t>(MIBG) scintigraphy if CT/MRI –ve but biochemically proven disease </a:t>
            </a:r>
          </a:p>
        </p:txBody>
      </p:sp>
    </p:spTree>
    <p:extLst>
      <p:ext uri="{BB962C8B-B14F-4D97-AF65-F5344CB8AC3E}">
        <p14:creationId xmlns:p14="http://schemas.microsoft.com/office/powerpoint/2010/main" val="3736261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Pheochromocytoma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ZA" dirty="0" smtClean="0"/>
              <a:t>Treatment</a:t>
            </a:r>
          </a:p>
          <a:p>
            <a:r>
              <a:rPr lang="en-ZA" dirty="0" smtClean="0"/>
              <a:t>Preoperative control of BP is necessary with Pheoxybenzamine</a:t>
            </a:r>
          </a:p>
          <a:p>
            <a:pPr marL="0" indent="0">
              <a:buNone/>
            </a:pPr>
            <a:r>
              <a:rPr lang="en-ZA" dirty="0" smtClean="0"/>
              <a:t>-B-blockers maybe used for tachycardia &amp; HTN</a:t>
            </a:r>
          </a:p>
          <a:p>
            <a:r>
              <a:rPr lang="en-ZA" dirty="0" smtClean="0"/>
              <a:t>Pt. with MEN 2 &amp; evidence of bilateral disease on imagine undergo bilateral adrenalectomy.</a:t>
            </a:r>
          </a:p>
          <a:p>
            <a:pPr marL="571500" indent="-571500">
              <a:buFont typeface="+mj-lt"/>
              <a:buAutoNum type="romanLcPeriod"/>
            </a:pP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745708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 smtClean="0"/>
              <a:t>Miscellaneous Surgical Disease that Contribute to HTN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ZA" dirty="0" smtClean="0"/>
              <a:t>Pt. with HTN and concurrent;</a:t>
            </a:r>
          </a:p>
          <a:p>
            <a:pPr marL="571500" indent="-571500">
              <a:buFont typeface="+mj-lt"/>
              <a:buAutoNum type="romanLcPeriod"/>
            </a:pPr>
            <a:r>
              <a:rPr lang="en-ZA" dirty="0" smtClean="0"/>
              <a:t>Hyperthyroidism</a:t>
            </a:r>
          </a:p>
          <a:p>
            <a:pPr marL="571500" indent="-571500">
              <a:buFont typeface="+mj-lt"/>
              <a:buAutoNum type="romanLcPeriod"/>
            </a:pPr>
            <a:r>
              <a:rPr lang="en-ZA" dirty="0" smtClean="0"/>
              <a:t>Hyperparathyroidism</a:t>
            </a:r>
          </a:p>
          <a:p>
            <a:pPr marL="571500" indent="-571500">
              <a:buFont typeface="+mj-lt"/>
              <a:buAutoNum type="romanLcPeriod"/>
            </a:pPr>
            <a:r>
              <a:rPr lang="en-ZA" dirty="0" smtClean="0"/>
              <a:t>ACTH secreting tumours </a:t>
            </a:r>
          </a:p>
          <a:p>
            <a:pPr marL="0" indent="0">
              <a:buNone/>
            </a:pPr>
            <a:r>
              <a:rPr lang="en-ZA" dirty="0" smtClean="0"/>
              <a:t>May have their HTN lessened after surgical cure.</a:t>
            </a:r>
          </a:p>
          <a:p>
            <a:r>
              <a:rPr lang="en-ZA" dirty="0" smtClean="0"/>
              <a:t>However most of these patient have primary HTN with these secondary disease.</a:t>
            </a:r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253905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Summary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ZA" dirty="0"/>
              <a:t>One </a:t>
            </a:r>
            <a:r>
              <a:rPr lang="en-ZA" dirty="0" smtClean="0"/>
              <a:t>should have </a:t>
            </a:r>
            <a:r>
              <a:rPr lang="en-ZA" dirty="0"/>
              <a:t>a high index of suspicion for secondary hypertension </a:t>
            </a:r>
            <a:r>
              <a:rPr lang="en-ZA" dirty="0" smtClean="0"/>
              <a:t>in patients with;</a:t>
            </a:r>
          </a:p>
          <a:p>
            <a:r>
              <a:rPr lang="en-ZA" dirty="0" smtClean="0"/>
              <a:t>Resistant  </a:t>
            </a:r>
            <a:r>
              <a:rPr lang="en-ZA" dirty="0"/>
              <a:t>or severe </a:t>
            </a:r>
            <a:r>
              <a:rPr lang="en-ZA" dirty="0" smtClean="0"/>
              <a:t>hypertension</a:t>
            </a:r>
          </a:p>
          <a:p>
            <a:r>
              <a:rPr lang="en-ZA" dirty="0" smtClean="0"/>
              <a:t>Onset in younger (&lt; </a:t>
            </a:r>
            <a:r>
              <a:rPr lang="en-ZA" dirty="0"/>
              <a:t>30 years) </a:t>
            </a:r>
            <a:endParaRPr lang="en-ZA" dirty="0" smtClean="0"/>
          </a:p>
          <a:p>
            <a:r>
              <a:rPr lang="en-ZA" dirty="0" smtClean="0"/>
              <a:t>Abrupt  onset</a:t>
            </a:r>
          </a:p>
          <a:p>
            <a:r>
              <a:rPr lang="en-ZA" dirty="0" smtClean="0"/>
              <a:t>Rapid worsening </a:t>
            </a:r>
            <a:r>
              <a:rPr lang="en-ZA" dirty="0"/>
              <a:t>of pressure after initially good </a:t>
            </a:r>
            <a:r>
              <a:rPr lang="en-ZA" dirty="0" smtClean="0"/>
              <a:t>control</a:t>
            </a:r>
          </a:p>
          <a:p>
            <a:r>
              <a:rPr lang="en-ZA" dirty="0" smtClean="0"/>
              <a:t>Those   with renal bruits</a:t>
            </a:r>
          </a:p>
          <a:p>
            <a:r>
              <a:rPr lang="en-ZA" dirty="0" smtClean="0"/>
              <a:t>Absent </a:t>
            </a:r>
            <a:r>
              <a:rPr lang="en-ZA" dirty="0"/>
              <a:t>or delayed femoral pulses</a:t>
            </a:r>
          </a:p>
        </p:txBody>
      </p:sp>
    </p:spTree>
    <p:extLst>
      <p:ext uri="{BB962C8B-B14F-4D97-AF65-F5344CB8AC3E}">
        <p14:creationId xmlns:p14="http://schemas.microsoft.com/office/powerpoint/2010/main" val="1679658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2780928"/>
            <a:ext cx="8229600" cy="1138138"/>
          </a:xfrm>
        </p:spPr>
        <p:txBody>
          <a:bodyPr/>
          <a:lstStyle/>
          <a:p>
            <a:r>
              <a:rPr lang="en-ZA" dirty="0" smtClean="0">
                <a:latin typeface="Algerian" panose="04020705040A02060702" pitchFamily="82" charset="0"/>
              </a:rPr>
              <a:t>end</a:t>
            </a:r>
            <a:endParaRPr lang="en-ZA" dirty="0"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5462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Background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ZA" dirty="0"/>
              <a:t>The vast majority of people with hypertension have primary or essential hypertension</a:t>
            </a:r>
          </a:p>
          <a:p>
            <a:r>
              <a:rPr lang="en-ZA" dirty="0"/>
              <a:t>HTN </a:t>
            </a:r>
            <a:r>
              <a:rPr lang="en-ZA" dirty="0" smtClean="0"/>
              <a:t>that develops </a:t>
            </a:r>
            <a:r>
              <a:rPr lang="en-ZA" dirty="0"/>
              <a:t>as a result of an identifiable cause, it is termed “secondary” hypertension</a:t>
            </a:r>
          </a:p>
          <a:p>
            <a:pPr marL="0" indent="0">
              <a:buNone/>
            </a:pPr>
            <a:r>
              <a:rPr lang="en-ZA" dirty="0" smtClean="0"/>
              <a:t>Suspect 2°HTN in</a:t>
            </a:r>
          </a:p>
          <a:p>
            <a:pPr marL="571500" indent="-571500">
              <a:buFont typeface="+mj-lt"/>
              <a:buAutoNum type="romanLcPeriod"/>
            </a:pPr>
            <a:r>
              <a:rPr lang="en-ZA" dirty="0" smtClean="0"/>
              <a:t>Pt. with medically refractory HTN</a:t>
            </a:r>
          </a:p>
          <a:p>
            <a:pPr marL="571500" indent="-571500">
              <a:buFont typeface="+mj-lt"/>
              <a:buAutoNum type="romanLcPeriod"/>
            </a:pPr>
            <a:r>
              <a:rPr lang="en-ZA" dirty="0" smtClean="0"/>
              <a:t>An Acute Raise in BP over a Short Period of time.</a:t>
            </a:r>
          </a:p>
          <a:p>
            <a:pPr marL="571500" indent="-571500">
              <a:buFont typeface="+mj-lt"/>
              <a:buAutoNum type="romanLcPeriod"/>
            </a:pPr>
            <a:r>
              <a:rPr lang="en-ZA" dirty="0" smtClean="0"/>
              <a:t>&lt;30yrs at onset of HTN &amp; with no family </a:t>
            </a:r>
            <a:r>
              <a:rPr lang="en-ZA" dirty="0" err="1" smtClean="0"/>
              <a:t>Hx</a:t>
            </a:r>
            <a:r>
              <a:rPr lang="en-ZA" dirty="0" smtClean="0"/>
              <a:t>.</a:t>
            </a:r>
          </a:p>
          <a:p>
            <a:pPr marL="571500" indent="-571500">
              <a:buFont typeface="+mj-lt"/>
              <a:buAutoNum type="romanLcPeriod"/>
            </a:pPr>
            <a:r>
              <a:rPr lang="en-ZA" dirty="0" smtClean="0"/>
              <a:t>Severe HTN</a:t>
            </a:r>
          </a:p>
        </p:txBody>
      </p:sp>
    </p:spTree>
    <p:extLst>
      <p:ext uri="{BB962C8B-B14F-4D97-AF65-F5344CB8AC3E}">
        <p14:creationId xmlns:p14="http://schemas.microsoft.com/office/powerpoint/2010/main" val="4229636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Secondary HTN 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7544" y="2132856"/>
            <a:ext cx="4038600" cy="445395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ZA" dirty="0" smtClean="0"/>
              <a:t>Surgical  Causes</a:t>
            </a:r>
          </a:p>
          <a:p>
            <a:pPr marL="571500" indent="-571500">
              <a:buFont typeface="+mj-lt"/>
              <a:buAutoNum type="romanLcPeriod"/>
            </a:pPr>
            <a:r>
              <a:rPr lang="en-ZA" dirty="0" smtClean="0"/>
              <a:t>Renal Renovascular Disease</a:t>
            </a:r>
          </a:p>
          <a:p>
            <a:pPr marL="571500" indent="-571500">
              <a:buFont typeface="+mj-lt"/>
              <a:buAutoNum type="romanLcPeriod"/>
            </a:pPr>
            <a:r>
              <a:rPr lang="en-ZA" dirty="0" smtClean="0"/>
              <a:t>Coarctation of the Aorta</a:t>
            </a:r>
          </a:p>
          <a:p>
            <a:pPr marL="571500" indent="-571500">
              <a:buFont typeface="+mj-lt"/>
              <a:buAutoNum type="romanLcPeriod"/>
            </a:pPr>
            <a:r>
              <a:rPr lang="en-ZA" dirty="0" smtClean="0"/>
              <a:t>Primary Hyperaldosteronism</a:t>
            </a:r>
          </a:p>
          <a:p>
            <a:pPr marL="571500" indent="-571500">
              <a:buFont typeface="+mj-lt"/>
              <a:buAutoNum type="romanLcPeriod"/>
            </a:pPr>
            <a:r>
              <a:rPr lang="en-ZA" dirty="0" err="1" smtClean="0"/>
              <a:t>Phoechromocytoma</a:t>
            </a:r>
            <a:endParaRPr lang="en-ZA" dirty="0" smtClean="0"/>
          </a:p>
          <a:p>
            <a:pPr marL="571500" indent="-571500">
              <a:buFont typeface="+mj-lt"/>
              <a:buAutoNum type="romanLcPeriod"/>
            </a:pPr>
            <a:r>
              <a:rPr lang="en-ZA" dirty="0" smtClean="0"/>
              <a:t>Hyperthyroidism</a:t>
            </a:r>
          </a:p>
          <a:p>
            <a:pPr marL="571500" indent="-571500">
              <a:buFont typeface="+mj-lt"/>
              <a:buAutoNum type="romanLcPeriod"/>
            </a:pPr>
            <a:r>
              <a:rPr lang="en-ZA" dirty="0" smtClean="0"/>
              <a:t>Hyperparathyroidism</a:t>
            </a:r>
          </a:p>
          <a:p>
            <a:pPr marL="571500" indent="-571500">
              <a:buFont typeface="+mj-lt"/>
              <a:buAutoNum type="romanLcPeriod"/>
            </a:pPr>
            <a:r>
              <a:rPr lang="en-ZA" dirty="0" smtClean="0"/>
              <a:t>ACTH secreting Tumour</a:t>
            </a:r>
            <a:endParaRPr lang="en-ZA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4008" y="2132856"/>
            <a:ext cx="4038600" cy="45259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ZA" dirty="0" smtClean="0"/>
              <a:t>Non Surgical Causes</a:t>
            </a:r>
          </a:p>
          <a:p>
            <a:pPr marL="571500" indent="-571500">
              <a:buFont typeface="+mj-lt"/>
              <a:buAutoNum type="romanLcPeriod"/>
            </a:pPr>
            <a:r>
              <a:rPr lang="en-ZA" dirty="0" err="1" smtClean="0"/>
              <a:t>Polycythemia</a:t>
            </a:r>
            <a:r>
              <a:rPr lang="en-ZA" dirty="0" smtClean="0"/>
              <a:t> </a:t>
            </a:r>
            <a:r>
              <a:rPr lang="en-ZA" dirty="0" err="1" smtClean="0"/>
              <a:t>vera</a:t>
            </a:r>
            <a:endParaRPr lang="en-ZA" dirty="0" smtClean="0"/>
          </a:p>
          <a:p>
            <a:pPr marL="571500" indent="-571500">
              <a:buFont typeface="+mj-lt"/>
              <a:buAutoNum type="romanLcPeriod"/>
            </a:pPr>
            <a:r>
              <a:rPr lang="en-ZA" dirty="0" smtClean="0"/>
              <a:t>Chronic </a:t>
            </a:r>
            <a:r>
              <a:rPr lang="en-ZA" dirty="0" smtClean="0"/>
              <a:t>Sleep </a:t>
            </a:r>
            <a:r>
              <a:rPr lang="en-ZA" dirty="0" err="1" smtClean="0"/>
              <a:t>Aponea</a:t>
            </a:r>
            <a:endParaRPr lang="en-ZA" dirty="0" smtClean="0"/>
          </a:p>
          <a:p>
            <a:pPr marL="571500" indent="-571500">
              <a:buFont typeface="+mj-lt"/>
              <a:buAutoNum type="romanLcPeriod"/>
            </a:pPr>
            <a:r>
              <a:rPr lang="en-ZA" dirty="0" smtClean="0"/>
              <a:t>Renal Parenchymal Disease</a:t>
            </a:r>
          </a:p>
          <a:p>
            <a:pPr marL="571500" indent="-571500">
              <a:buFont typeface="+mj-lt"/>
              <a:buAutoNum type="romanLcPeriod"/>
            </a:pPr>
            <a:r>
              <a:rPr lang="en-ZA" dirty="0" smtClean="0"/>
              <a:t>Medications</a:t>
            </a:r>
            <a:endParaRPr lang="en-ZA" dirty="0"/>
          </a:p>
        </p:txBody>
      </p:sp>
      <p:sp>
        <p:nvSpPr>
          <p:cNvPr id="5" name="Rectangle 4"/>
          <p:cNvSpPr/>
          <p:nvPr/>
        </p:nvSpPr>
        <p:spPr>
          <a:xfrm>
            <a:off x="539552" y="1124744"/>
            <a:ext cx="8136904" cy="1008112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ZA" sz="2800" dirty="0"/>
              <a:t>Secondary </a:t>
            </a:r>
            <a:r>
              <a:rPr lang="en-ZA" sz="2800" dirty="0" smtClean="0"/>
              <a:t>hypertension can </a:t>
            </a:r>
            <a:r>
              <a:rPr lang="en-ZA" sz="2800" dirty="0"/>
              <a:t>be divided into surgical and </a:t>
            </a:r>
            <a:r>
              <a:rPr lang="en-ZA" sz="2800" dirty="0" smtClean="0"/>
              <a:t>nonsurgical causes.</a:t>
            </a:r>
            <a:endParaRPr lang="en-ZA" sz="2800" dirty="0"/>
          </a:p>
        </p:txBody>
      </p:sp>
    </p:spTree>
    <p:extLst>
      <p:ext uri="{BB962C8B-B14F-4D97-AF65-F5344CB8AC3E}">
        <p14:creationId xmlns:p14="http://schemas.microsoft.com/office/powerpoint/2010/main" val="3285717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Renal Renovascular Disease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ZA" dirty="0" smtClean="0"/>
              <a:t>Present in 1% of general population</a:t>
            </a:r>
          </a:p>
          <a:p>
            <a:r>
              <a:rPr lang="en-ZA" dirty="0" smtClean="0"/>
              <a:t>Suspect in PT. with Hypertension and upper </a:t>
            </a:r>
            <a:r>
              <a:rPr lang="en-ZA" dirty="0" err="1" smtClean="0"/>
              <a:t>Abd</a:t>
            </a:r>
            <a:r>
              <a:rPr lang="en-ZA" dirty="0" smtClean="0"/>
              <a:t>. Bruit.</a:t>
            </a:r>
          </a:p>
          <a:p>
            <a:r>
              <a:rPr lang="en-ZA" dirty="0" smtClean="0"/>
              <a:t> Caused by Renal Artery Stenosis</a:t>
            </a:r>
          </a:p>
          <a:p>
            <a:r>
              <a:rPr lang="en-ZA" dirty="0" smtClean="0"/>
              <a:t>Two main causes</a:t>
            </a:r>
          </a:p>
          <a:p>
            <a:pPr marL="571500" indent="-571500">
              <a:buFont typeface="+mj-lt"/>
              <a:buAutoNum type="romanLcPeriod"/>
            </a:pPr>
            <a:r>
              <a:rPr lang="en-ZA" dirty="0" smtClean="0"/>
              <a:t>Atherosclerosis, 75% of cases, affects men over the age of 45yrs mostly</a:t>
            </a:r>
          </a:p>
          <a:p>
            <a:pPr marL="571500" indent="-571500">
              <a:buFont typeface="+mj-lt"/>
              <a:buAutoNum type="romanLcPeriod"/>
            </a:pPr>
            <a:r>
              <a:rPr lang="en-ZA" dirty="0" smtClean="0"/>
              <a:t>Fibromuscular dysplasia, 25% of cases, affects more women than men.</a:t>
            </a:r>
          </a:p>
          <a:p>
            <a:endParaRPr lang="en-ZA" dirty="0" smtClean="0"/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609561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Renal Renovascular Disease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ZA" dirty="0" smtClean="0"/>
              <a:t>3 anatomical types described</a:t>
            </a:r>
          </a:p>
          <a:p>
            <a:pPr marL="571500" indent="-571500">
              <a:buFont typeface="+mj-lt"/>
              <a:buAutoNum type="romanLcPeriod"/>
            </a:pPr>
            <a:r>
              <a:rPr lang="en-ZA" dirty="0" smtClean="0"/>
              <a:t>Unilateral Art. Stenosis </a:t>
            </a:r>
          </a:p>
          <a:p>
            <a:pPr marL="571500" indent="-571500">
              <a:buFont typeface="+mj-lt"/>
              <a:buAutoNum type="romanLcPeriod"/>
            </a:pPr>
            <a:r>
              <a:rPr lang="en-ZA" dirty="0" smtClean="0"/>
              <a:t>Bilateral renal Art. Stenosis</a:t>
            </a:r>
          </a:p>
          <a:p>
            <a:pPr marL="571500" indent="-571500">
              <a:buFont typeface="+mj-lt"/>
              <a:buAutoNum type="romanLcPeriod"/>
            </a:pPr>
            <a:r>
              <a:rPr lang="en-ZA" dirty="0" smtClean="0"/>
              <a:t>Stenosis in solitary Kidney</a:t>
            </a:r>
          </a:p>
          <a:p>
            <a:r>
              <a:rPr lang="en-ZA" dirty="0" smtClean="0"/>
              <a:t>Determining the type may be important for therapy.</a:t>
            </a:r>
          </a:p>
          <a:p>
            <a:r>
              <a:rPr lang="en-ZA" dirty="0" smtClean="0"/>
              <a:t>ACE inhibitors are useful in patient with unilateral Stenosis but contraindicated in the other 2 types.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228213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Renal Renovascular Disease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1412776"/>
            <a:ext cx="4896543" cy="54798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82572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Renal Renovascular Disease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ZA" dirty="0" smtClean="0"/>
              <a:t>Work up.</a:t>
            </a:r>
          </a:p>
          <a:p>
            <a:r>
              <a:rPr lang="en-ZA" dirty="0" smtClean="0"/>
              <a:t>Duplex Doppler U/S</a:t>
            </a:r>
          </a:p>
          <a:p>
            <a:r>
              <a:rPr lang="en-ZA" dirty="0" smtClean="0"/>
              <a:t>CT angiography</a:t>
            </a:r>
          </a:p>
          <a:p>
            <a:r>
              <a:rPr lang="en-ZA" dirty="0" smtClean="0"/>
              <a:t>MRI</a:t>
            </a:r>
          </a:p>
          <a:p>
            <a:r>
              <a:rPr lang="en-ZA" dirty="0" smtClean="0"/>
              <a:t>Arteriography; necessary to delineate subtle anomalies.</a:t>
            </a:r>
          </a:p>
          <a:p>
            <a:r>
              <a:rPr lang="en-ZA" dirty="0" smtClean="0"/>
              <a:t>Still considered a gold standard.</a:t>
            </a:r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356065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Renal Renovascular Disease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ZA" dirty="0" smtClean="0"/>
              <a:t>Treatment</a:t>
            </a:r>
          </a:p>
          <a:p>
            <a:pPr marL="571500" indent="-571500">
              <a:buFont typeface="+mj-lt"/>
              <a:buAutoNum type="romanLcPeriod"/>
            </a:pPr>
            <a:r>
              <a:rPr lang="en-ZA" dirty="0" smtClean="0"/>
              <a:t>Angioplasty</a:t>
            </a:r>
          </a:p>
          <a:p>
            <a:pPr marL="571500" indent="-571500">
              <a:buFont typeface="+mj-lt"/>
              <a:buAutoNum type="romanLcPeriod"/>
            </a:pPr>
            <a:r>
              <a:rPr lang="en-ZA" dirty="0" smtClean="0"/>
              <a:t>Endarterectomy </a:t>
            </a:r>
          </a:p>
          <a:p>
            <a:pPr marL="571500" indent="-571500">
              <a:buFont typeface="+mj-lt"/>
              <a:buAutoNum type="romanLcPeriod"/>
            </a:pPr>
            <a:r>
              <a:rPr lang="en-ZA" dirty="0" smtClean="0"/>
              <a:t>Bypass</a:t>
            </a:r>
          </a:p>
          <a:p>
            <a:pPr marL="0" indent="0">
              <a:buNone/>
            </a:pPr>
            <a:r>
              <a:rPr lang="en-ZA" dirty="0" smtClean="0"/>
              <a:t> </a:t>
            </a:r>
          </a:p>
          <a:p>
            <a:pPr marL="571500" indent="-571500">
              <a:buFont typeface="+mj-lt"/>
              <a:buAutoNum type="romanLcPeriod"/>
            </a:pP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4040255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480</TotalTime>
  <Words>869</Words>
  <Application>Microsoft Office PowerPoint</Application>
  <PresentationFormat>On-screen Show (4:3)</PresentationFormat>
  <Paragraphs>176</Paragraphs>
  <Slides>28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2" baseType="lpstr">
      <vt:lpstr>Algerian</vt:lpstr>
      <vt:lpstr>Arial</vt:lpstr>
      <vt:lpstr>Calibri</vt:lpstr>
      <vt:lpstr>Office Theme</vt:lpstr>
      <vt:lpstr>Surgical Hypertension</vt:lpstr>
      <vt:lpstr>Background </vt:lpstr>
      <vt:lpstr>Background</vt:lpstr>
      <vt:lpstr>Secondary HTN </vt:lpstr>
      <vt:lpstr>Renal Renovascular Disease</vt:lpstr>
      <vt:lpstr>Renal Renovascular Disease</vt:lpstr>
      <vt:lpstr>Renal Renovascular Disease</vt:lpstr>
      <vt:lpstr>Renal Renovascular Disease</vt:lpstr>
      <vt:lpstr>Renal Renovascular Disease</vt:lpstr>
      <vt:lpstr>Coarctation of the Aorta</vt:lpstr>
      <vt:lpstr>Coarctation of the Aorta</vt:lpstr>
      <vt:lpstr>Coarctation of the Aorta</vt:lpstr>
      <vt:lpstr>Coarctation of the Aorta</vt:lpstr>
      <vt:lpstr>Coarctation of the Aorta</vt:lpstr>
      <vt:lpstr>Coarctation of the Aorta</vt:lpstr>
      <vt:lpstr>Primary Hyperaldosteronism </vt:lpstr>
      <vt:lpstr>Primary Hyperaldosteronism </vt:lpstr>
      <vt:lpstr>Primary Hyperaldosteronism </vt:lpstr>
      <vt:lpstr>Primary Hyperaldosteronism </vt:lpstr>
      <vt:lpstr>Primary Hyperaldosteronism </vt:lpstr>
      <vt:lpstr>Pheochromocytoma </vt:lpstr>
      <vt:lpstr>Pheochromocytoma </vt:lpstr>
      <vt:lpstr>Pheochromocytoma </vt:lpstr>
      <vt:lpstr>Pheochromocytoma </vt:lpstr>
      <vt:lpstr>Pheochromocytoma </vt:lpstr>
      <vt:lpstr>Miscellaneous Surgical Disease that Contribute to HTN</vt:lpstr>
      <vt:lpstr>Summary</vt:lpstr>
      <vt:lpstr>end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Surgical Hypertension</dc:title>
  <dc:creator>User</dc:creator>
  <cp:lastModifiedBy>Nkhula</cp:lastModifiedBy>
  <cp:revision>56</cp:revision>
  <dcterms:created xsi:type="dcterms:W3CDTF">2019-10-30T10:20:48Z</dcterms:created>
  <dcterms:modified xsi:type="dcterms:W3CDTF">2020-03-13T06:06:39Z</dcterms:modified>
</cp:coreProperties>
</file>