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67" r:id="rId12"/>
    <p:sldId id="271" r:id="rId13"/>
    <p:sldId id="270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80" r:id="rId23"/>
    <p:sldId id="281" r:id="rId24"/>
    <p:sldId id="282" r:id="rId25"/>
    <p:sldId id="283" r:id="rId26"/>
    <p:sldId id="268" r:id="rId27"/>
    <p:sldId id="284" r:id="rId28"/>
    <p:sldId id="285" r:id="rId29"/>
    <p:sldId id="286" r:id="rId30"/>
    <p:sldId id="287" r:id="rId31"/>
    <p:sldId id="288" r:id="rId32"/>
    <p:sldId id="289" r:id="rId33"/>
    <p:sldId id="257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9DC-0B8D-4667-9EC7-0F0ED5F87A9A}" type="datetimeFigureOut">
              <a:rPr lang="en-GB" smtClean="0"/>
              <a:pPr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3331-4B46-4DCD-B8EA-02F1997343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COLOSTOMY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7</a:t>
            </a:r>
            <a:r>
              <a:rPr lang="en-GB" b="1" baseline="30000" dirty="0" smtClean="0"/>
              <a:t>TH</a:t>
            </a:r>
            <a:r>
              <a:rPr lang="en-GB" b="1" dirty="0" smtClean="0"/>
              <a:t> Year Tutorial</a:t>
            </a:r>
          </a:p>
          <a:p>
            <a:r>
              <a:rPr lang="en-GB" b="1" dirty="0" smtClean="0"/>
              <a:t>Dr </a:t>
            </a:r>
            <a:r>
              <a:rPr lang="en-GB" b="1" dirty="0" smtClean="0"/>
              <a:t>Mukonka</a:t>
            </a:r>
            <a:r>
              <a:rPr lang="en-GB" b="1" dirty="0" smtClean="0"/>
              <a:t> </a:t>
            </a:r>
            <a:r>
              <a:rPr lang="en-GB" dirty="0" smtClean="0"/>
              <a:t>( </a:t>
            </a:r>
            <a:r>
              <a:rPr lang="en-GB" dirty="0" err="1" smtClean="0"/>
              <a:t>Paeds</a:t>
            </a:r>
            <a:r>
              <a:rPr lang="en-GB" dirty="0" smtClean="0"/>
              <a:t> Surgery </a:t>
            </a:r>
            <a:r>
              <a:rPr lang="en-GB" dirty="0" smtClean="0"/>
              <a:t> Senior Registrar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Colostomy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Defn</a:t>
            </a:r>
            <a:r>
              <a:rPr lang="en-GB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stoma </a:t>
            </a:r>
            <a:r>
              <a:rPr lang="en-GB" dirty="0"/>
              <a:t>of the colon with the aim of </a:t>
            </a:r>
            <a:r>
              <a:rPr lang="en-GB" dirty="0" smtClean="0"/>
              <a:t>diverting </a:t>
            </a:r>
            <a:r>
              <a:rPr lang="en-GB" dirty="0"/>
              <a:t>faeces </a:t>
            </a:r>
            <a:r>
              <a:rPr lang="en-GB" dirty="0" smtClean="0"/>
              <a:t>and flatus.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</a:t>
            </a:r>
            <a:r>
              <a:rPr lang="en-GB" dirty="0"/>
              <a:t>a</a:t>
            </a:r>
            <a:r>
              <a:rPr lang="en-GB" dirty="0" smtClean="0"/>
              <a:t>trogenic Colocutaneous fistula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Indications </a:t>
            </a:r>
            <a:r>
              <a:rPr lang="en-GB" b="1" dirty="0"/>
              <a:t>F</a:t>
            </a:r>
            <a:r>
              <a:rPr lang="en-GB" b="1" dirty="0" smtClean="0"/>
              <a:t>or Colostomy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CONGENITAL OR ACQUIRED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Congenital </a:t>
            </a:r>
            <a:r>
              <a:rPr lang="en-GB" b="1" dirty="0"/>
              <a:t>indications</a:t>
            </a:r>
            <a:r>
              <a:rPr lang="en-GB" dirty="0"/>
              <a:t> </a:t>
            </a:r>
            <a:r>
              <a:rPr lang="en-GB" dirty="0" smtClean="0"/>
              <a:t>:common </a:t>
            </a:r>
          </a:p>
          <a:p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 err="1" smtClean="0"/>
              <a:t>anorectal</a:t>
            </a:r>
            <a:r>
              <a:rPr lang="en-GB" dirty="0" smtClean="0"/>
              <a:t> anomalies –ARM</a:t>
            </a:r>
          </a:p>
          <a:p>
            <a:pPr>
              <a:buNone/>
            </a:pPr>
            <a:r>
              <a:rPr lang="en-GB" dirty="0" smtClean="0"/>
              <a:t> (imperforate anus)</a:t>
            </a:r>
          </a:p>
          <a:p>
            <a:r>
              <a:rPr lang="en-GB" dirty="0" err="1" smtClean="0"/>
              <a:t>Rectovesical</a:t>
            </a:r>
            <a:r>
              <a:rPr lang="en-GB" dirty="0" smtClean="0"/>
              <a:t>/</a:t>
            </a:r>
            <a:r>
              <a:rPr lang="en-GB" dirty="0" err="1" smtClean="0"/>
              <a:t>rectovaginal</a:t>
            </a:r>
            <a:r>
              <a:rPr lang="en-GB" dirty="0" smtClean="0"/>
              <a:t> fistula, </a:t>
            </a:r>
            <a:r>
              <a:rPr lang="en-GB" dirty="0" err="1" smtClean="0"/>
              <a:t>cloacal</a:t>
            </a:r>
            <a:r>
              <a:rPr lang="en-GB" dirty="0" smtClean="0"/>
              <a:t> </a:t>
            </a:r>
            <a:r>
              <a:rPr lang="en-GB" dirty="0" err="1" smtClean="0"/>
              <a:t>exstrophy</a:t>
            </a:r>
            <a:r>
              <a:rPr lang="en-GB" dirty="0" smtClean="0"/>
              <a:t>, and severe </a:t>
            </a:r>
            <a:r>
              <a:rPr lang="en-GB" dirty="0" err="1" smtClean="0"/>
              <a:t>spina</a:t>
            </a:r>
            <a:r>
              <a:rPr lang="en-GB" dirty="0" smtClean="0"/>
              <a:t> bifida with incontinence.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Hirschsprung’s</a:t>
            </a:r>
            <a:r>
              <a:rPr lang="en-GB" dirty="0" smtClean="0"/>
              <a:t> </a:t>
            </a:r>
            <a:r>
              <a:rPr lang="en-GB" dirty="0"/>
              <a:t>disease. </a:t>
            </a:r>
            <a:endParaRPr lang="en-GB" dirty="0" smtClean="0"/>
          </a:p>
          <a:p>
            <a:r>
              <a:rPr lang="en-GB" dirty="0" smtClean="0"/>
              <a:t>Colonic </a:t>
            </a:r>
            <a:r>
              <a:rPr lang="en-GB" dirty="0" err="1" smtClean="0"/>
              <a:t>Atresia</a:t>
            </a:r>
            <a:endParaRPr lang="en-GB" dirty="0"/>
          </a:p>
          <a:p>
            <a:r>
              <a:rPr lang="en-GB" dirty="0" smtClean="0"/>
              <a:t>For faecal diversion </a:t>
            </a:r>
            <a:r>
              <a:rPr lang="en-GB" dirty="0"/>
              <a:t>prior to resection of large congenital </a:t>
            </a:r>
            <a:r>
              <a:rPr lang="en-GB" dirty="0" err="1"/>
              <a:t>intrapelvic</a:t>
            </a:r>
            <a:r>
              <a:rPr lang="en-GB" dirty="0"/>
              <a:t> masses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2670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429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185" y="1600200"/>
            <a:ext cx="68836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Indications For Colostomy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12800" dirty="0" smtClean="0"/>
              <a:t>ACQUIRED INDICATIONS</a:t>
            </a:r>
          </a:p>
          <a:p>
            <a:r>
              <a:rPr lang="en-GB" sz="12800" dirty="0" smtClean="0"/>
              <a:t>Intestinal obstruction e.g. sigmoid </a:t>
            </a:r>
            <a:r>
              <a:rPr lang="en-GB" sz="12800" dirty="0" err="1" smtClean="0"/>
              <a:t>volvulus</a:t>
            </a:r>
            <a:r>
              <a:rPr lang="en-GB" sz="12800" dirty="0" smtClean="0"/>
              <a:t> </a:t>
            </a:r>
          </a:p>
          <a:p>
            <a:r>
              <a:rPr lang="en-GB" sz="12800" dirty="0" smtClean="0"/>
              <a:t>Gangrenous bowel due </a:t>
            </a:r>
            <a:r>
              <a:rPr lang="en-GB" sz="12800" dirty="0"/>
              <a:t>to </a:t>
            </a:r>
            <a:r>
              <a:rPr lang="en-GB" sz="12800" dirty="0" smtClean="0"/>
              <a:t>strangulation</a:t>
            </a:r>
          </a:p>
          <a:p>
            <a:r>
              <a:rPr lang="en-GB" sz="12800" dirty="0" err="1" smtClean="0"/>
              <a:t>Ischaemic</a:t>
            </a:r>
            <a:r>
              <a:rPr lang="en-GB" sz="12800" dirty="0" smtClean="0"/>
              <a:t> bowel disease </a:t>
            </a:r>
            <a:endParaRPr lang="en-GB" sz="12800" dirty="0"/>
          </a:p>
          <a:p>
            <a:r>
              <a:rPr lang="en-GB" sz="12800" dirty="0" smtClean="0"/>
              <a:t>Penetrating </a:t>
            </a:r>
            <a:r>
              <a:rPr lang="en-GB" sz="12800" dirty="0"/>
              <a:t>trauma to the bowel </a:t>
            </a:r>
          </a:p>
          <a:p>
            <a:r>
              <a:rPr lang="en-GB" sz="12800" dirty="0" err="1" smtClean="0"/>
              <a:t>Rectovaginal</a:t>
            </a:r>
            <a:r>
              <a:rPr lang="en-GB" sz="12800" dirty="0" smtClean="0"/>
              <a:t> </a:t>
            </a:r>
            <a:r>
              <a:rPr lang="en-GB" sz="12800" dirty="0"/>
              <a:t>fistula prior to repair </a:t>
            </a:r>
          </a:p>
          <a:p>
            <a:r>
              <a:rPr lang="en-GB" sz="12800" dirty="0" err="1" smtClean="0"/>
              <a:t>Tumors</a:t>
            </a:r>
            <a:r>
              <a:rPr lang="en-GB" sz="12800" dirty="0" smtClean="0"/>
              <a:t> :Anal ca, </a:t>
            </a:r>
            <a:r>
              <a:rPr lang="en-GB" sz="12800" dirty="0"/>
              <a:t>Rectal ca </a:t>
            </a:r>
            <a:endParaRPr lang="en-GB" sz="12800" dirty="0" smtClean="0"/>
          </a:p>
          <a:p>
            <a:r>
              <a:rPr lang="en-GB" sz="12800" dirty="0" smtClean="0"/>
              <a:t> </a:t>
            </a:r>
            <a:r>
              <a:rPr lang="en-GB" sz="12800" dirty="0"/>
              <a:t>Protecting an </a:t>
            </a:r>
            <a:r>
              <a:rPr lang="en-GB" sz="12800" dirty="0" err="1"/>
              <a:t>anastomosis</a:t>
            </a:r>
            <a:r>
              <a:rPr lang="en-GB" sz="12800" dirty="0"/>
              <a:t> of gut resection </a:t>
            </a:r>
          </a:p>
          <a:p>
            <a:r>
              <a:rPr lang="en-GB" sz="12800" dirty="0" smtClean="0"/>
              <a:t> </a:t>
            </a:r>
            <a:r>
              <a:rPr lang="en-GB" sz="12800" dirty="0" err="1"/>
              <a:t>Stenosis</a:t>
            </a:r>
            <a:r>
              <a:rPr lang="en-GB" sz="12800" dirty="0"/>
              <a:t> or stricture </a:t>
            </a:r>
          </a:p>
          <a:p>
            <a:endParaRPr lang="en-GB" sz="12800" dirty="0"/>
          </a:p>
          <a:p>
            <a:endParaRPr lang="en-GB" sz="12800" dirty="0"/>
          </a:p>
          <a:p>
            <a:r>
              <a:rPr lang="en-GB" sz="12800" dirty="0" err="1"/>
              <a:t>i</a:t>
            </a:r>
            <a:r>
              <a:rPr lang="en-GB" sz="12800" dirty="0"/>
              <a:t>. Early complications </a:t>
            </a:r>
          </a:p>
          <a:p>
            <a:r>
              <a:rPr lang="en-GB" sz="12800" dirty="0"/>
              <a:t>- RXN to </a:t>
            </a:r>
            <a:r>
              <a:rPr lang="en-GB" sz="12800" dirty="0" err="1"/>
              <a:t>anastesis</a:t>
            </a:r>
            <a:r>
              <a:rPr lang="en-GB" sz="12800" dirty="0"/>
              <a:t> </a:t>
            </a:r>
          </a:p>
          <a:p>
            <a:r>
              <a:rPr lang="en-GB" sz="12800" dirty="0"/>
              <a:t>- </a:t>
            </a:r>
            <a:r>
              <a:rPr lang="en-GB" sz="12800" dirty="0" err="1"/>
              <a:t>Hemorrhage</a:t>
            </a:r>
            <a:r>
              <a:rPr lang="en-GB" sz="12800" dirty="0"/>
              <a:t> </a:t>
            </a:r>
          </a:p>
          <a:p>
            <a:r>
              <a:rPr lang="en-GB" sz="12800" dirty="0"/>
              <a:t>- </a:t>
            </a:r>
            <a:r>
              <a:rPr lang="en-GB" sz="12800" dirty="0" err="1"/>
              <a:t>Stomal</a:t>
            </a:r>
            <a:r>
              <a:rPr lang="en-GB" sz="12800" dirty="0"/>
              <a:t> </a:t>
            </a:r>
            <a:r>
              <a:rPr lang="en-GB" sz="12800" dirty="0" err="1"/>
              <a:t>diarrhea</a:t>
            </a:r>
            <a:r>
              <a:rPr lang="en-GB" sz="12800" dirty="0"/>
              <a:t>- water </a:t>
            </a:r>
          </a:p>
          <a:p>
            <a:r>
              <a:rPr lang="en-GB" sz="12800" dirty="0"/>
              <a:t>- Electrolyte imbalance </a:t>
            </a:r>
          </a:p>
          <a:p>
            <a:r>
              <a:rPr lang="en-GB" sz="12800" dirty="0"/>
              <a:t>- Skin excoriation </a:t>
            </a:r>
          </a:p>
          <a:p>
            <a:r>
              <a:rPr lang="en-GB" sz="12800" dirty="0"/>
              <a:t>- Ischemic gangrene- necrosis </a:t>
            </a:r>
          </a:p>
          <a:p>
            <a:r>
              <a:rPr lang="en-GB" sz="12800" dirty="0"/>
              <a:t>ii. Late </a:t>
            </a:r>
          </a:p>
          <a:p>
            <a:pPr>
              <a:buNone/>
            </a:pPr>
            <a:endParaRPr lang="en-GB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Indication for colostomy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500" dirty="0" smtClean="0"/>
              <a:t>Decompression </a:t>
            </a:r>
          </a:p>
          <a:p>
            <a:r>
              <a:rPr lang="en-GB" sz="3500" dirty="0" smtClean="0"/>
              <a:t> Diversion </a:t>
            </a:r>
          </a:p>
          <a:p>
            <a:pPr>
              <a:buNone/>
            </a:pPr>
            <a:r>
              <a:rPr lang="en-GB" sz="3500" dirty="0" smtClean="0"/>
              <a:t>- Urinary </a:t>
            </a:r>
          </a:p>
          <a:p>
            <a:pPr>
              <a:buFontTx/>
              <a:buChar char="-"/>
            </a:pPr>
            <a:r>
              <a:rPr lang="en-GB" sz="3500" dirty="0" smtClean="0"/>
              <a:t>Protect distal bowel </a:t>
            </a:r>
            <a:r>
              <a:rPr lang="en-GB" sz="3500" dirty="0" err="1" smtClean="0"/>
              <a:t>anastomosis</a:t>
            </a:r>
            <a:r>
              <a:rPr lang="en-GB" sz="3500" dirty="0" smtClean="0"/>
              <a:t> </a:t>
            </a:r>
          </a:p>
          <a:p>
            <a:pPr>
              <a:buFontTx/>
              <a:buChar char="-"/>
            </a:pPr>
            <a:endParaRPr lang="en-GB" sz="5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Classification of Colostomies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 on </a:t>
            </a:r>
            <a:r>
              <a:rPr lang="en-GB" dirty="0"/>
              <a:t>temporal, anatomical, or </a:t>
            </a:r>
            <a:r>
              <a:rPr lang="en-GB" dirty="0" smtClean="0"/>
              <a:t>constructional criteria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Temporal Classification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Temporal classification </a:t>
            </a:r>
            <a:r>
              <a:rPr lang="en-GB" i="1" dirty="0"/>
              <a:t>is based on the anticipated duration of </a:t>
            </a:r>
            <a:r>
              <a:rPr lang="en-GB" i="1" dirty="0" smtClean="0"/>
              <a:t>the </a:t>
            </a:r>
            <a:r>
              <a:rPr lang="en-GB" dirty="0" smtClean="0"/>
              <a:t>stoma </a:t>
            </a:r>
            <a:r>
              <a:rPr lang="en-GB" dirty="0"/>
              <a:t>and is either </a:t>
            </a:r>
            <a:r>
              <a:rPr lang="en-GB" b="1" dirty="0"/>
              <a:t>temporary or permanent.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Anatomical Classification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i="1" dirty="0"/>
              <a:t>Anatomical classification </a:t>
            </a:r>
            <a:r>
              <a:rPr lang="en-GB" i="1" dirty="0"/>
              <a:t>is based on the anatomical portion of </a:t>
            </a:r>
            <a:r>
              <a:rPr lang="en-GB" i="1" dirty="0" smtClean="0"/>
              <a:t>the </a:t>
            </a:r>
            <a:r>
              <a:rPr lang="en-GB" dirty="0" smtClean="0"/>
              <a:t>colon </a:t>
            </a:r>
            <a:r>
              <a:rPr lang="en-GB" dirty="0"/>
              <a:t>in which the stoma is sited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Sigmoid </a:t>
            </a:r>
            <a:r>
              <a:rPr lang="en-GB" dirty="0"/>
              <a:t>colostomy,</a:t>
            </a:r>
          </a:p>
          <a:p>
            <a:r>
              <a:rPr lang="en-GB" dirty="0"/>
              <a:t>T</a:t>
            </a:r>
            <a:r>
              <a:rPr lang="en-GB" dirty="0" smtClean="0"/>
              <a:t>ransverse </a:t>
            </a:r>
            <a:r>
              <a:rPr lang="en-GB" dirty="0"/>
              <a:t>colostomy,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right-transverse,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mid-transverse</a:t>
            </a:r>
            <a:r>
              <a:rPr lang="en-GB" dirty="0"/>
              <a:t>, 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left-transverse </a:t>
            </a:r>
            <a:r>
              <a:rPr lang="en-GB" dirty="0"/>
              <a:t>colostomy</a:t>
            </a:r>
            <a:r>
              <a:rPr lang="en-GB" dirty="0" smtClean="0"/>
              <a:t>;</a:t>
            </a:r>
          </a:p>
          <a:p>
            <a:r>
              <a:rPr lang="en-GB" dirty="0" smtClean="0"/>
              <a:t> </a:t>
            </a:r>
            <a:r>
              <a:rPr lang="en-GB" dirty="0" err="1"/>
              <a:t>C</a:t>
            </a:r>
            <a:r>
              <a:rPr lang="en-GB" dirty="0" err="1" smtClean="0"/>
              <a:t>aecostomy</a:t>
            </a:r>
            <a:r>
              <a:rPr lang="en-GB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Layout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</a:p>
          <a:p>
            <a:r>
              <a:rPr lang="en-GB" dirty="0" smtClean="0"/>
              <a:t>Definitions</a:t>
            </a:r>
          </a:p>
          <a:p>
            <a:r>
              <a:rPr lang="en-GB" dirty="0" smtClean="0"/>
              <a:t>Types of Stomas</a:t>
            </a:r>
          </a:p>
          <a:p>
            <a:r>
              <a:rPr lang="en-GB" dirty="0" smtClean="0"/>
              <a:t>Colostomy</a:t>
            </a:r>
          </a:p>
          <a:p>
            <a:r>
              <a:rPr lang="en-GB" dirty="0" smtClean="0"/>
              <a:t>Indications for colostomy</a:t>
            </a:r>
          </a:p>
          <a:p>
            <a:r>
              <a:rPr lang="en-GB" dirty="0" smtClean="0"/>
              <a:t>Types of colostomies</a:t>
            </a:r>
          </a:p>
          <a:p>
            <a:r>
              <a:rPr lang="en-GB" dirty="0" smtClean="0"/>
              <a:t>Complications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Places of colostom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Constructional Classification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Constructional classification </a:t>
            </a:r>
            <a:r>
              <a:rPr lang="en-GB" i="1" dirty="0"/>
              <a:t>is based on how the stoma is constructed,</a:t>
            </a:r>
          </a:p>
          <a:p>
            <a:r>
              <a:rPr lang="en-GB" dirty="0"/>
              <a:t>T</a:t>
            </a:r>
            <a:r>
              <a:rPr lang="en-GB" dirty="0" smtClean="0"/>
              <a:t>wo </a:t>
            </a:r>
            <a:r>
              <a:rPr lang="en-GB" dirty="0"/>
              <a:t>major types</a:t>
            </a:r>
            <a:r>
              <a:rPr lang="en-GB" b="1" dirty="0"/>
              <a:t>: loop colostomy </a:t>
            </a:r>
            <a:r>
              <a:rPr lang="en-GB" dirty="0"/>
              <a:t>and </a:t>
            </a:r>
            <a:r>
              <a:rPr lang="en-GB" b="1" dirty="0"/>
              <a:t>divided colostomy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Divided colostomy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/>
              <a:t>Divided </a:t>
            </a:r>
            <a:r>
              <a:rPr lang="en-GB" b="1" dirty="0" smtClean="0"/>
              <a:t>colostomy</a:t>
            </a:r>
          </a:p>
          <a:p>
            <a:r>
              <a:rPr lang="en-GB" dirty="0" smtClean="0"/>
              <a:t>the </a:t>
            </a:r>
            <a:r>
              <a:rPr lang="en-GB" dirty="0"/>
              <a:t>bowel is completely divided and the </a:t>
            </a:r>
            <a:r>
              <a:rPr lang="en-GB" dirty="0" smtClean="0"/>
              <a:t>bowel Continuity </a:t>
            </a:r>
            <a:r>
              <a:rPr lang="en-GB" dirty="0"/>
              <a:t>interrupted</a:t>
            </a:r>
            <a:r>
              <a:rPr lang="en-GB" dirty="0" smtClean="0"/>
              <a:t>.</a:t>
            </a:r>
          </a:p>
          <a:p>
            <a:r>
              <a:rPr lang="en-GB" dirty="0"/>
              <a:t>I</a:t>
            </a:r>
            <a:r>
              <a:rPr lang="en-GB" dirty="0" smtClean="0"/>
              <a:t>ntestinal </a:t>
            </a:r>
            <a:r>
              <a:rPr lang="en-GB" dirty="0"/>
              <a:t>content does not enter the </a:t>
            </a:r>
            <a:r>
              <a:rPr lang="en-GB" dirty="0" smtClean="0"/>
              <a:t>distal bowel,</a:t>
            </a:r>
          </a:p>
          <a:p>
            <a:r>
              <a:rPr lang="en-GB" dirty="0" smtClean="0"/>
              <a:t> Divided </a:t>
            </a:r>
            <a:r>
              <a:rPr lang="en-GB" dirty="0"/>
              <a:t>stomas are also called </a:t>
            </a:r>
            <a:r>
              <a:rPr lang="en-GB" dirty="0" err="1"/>
              <a:t>defunctioning</a:t>
            </a:r>
            <a:r>
              <a:rPr lang="en-GB" dirty="0"/>
              <a:t> stomas.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The most common variations are</a:t>
            </a:r>
          </a:p>
          <a:p>
            <a:pPr>
              <a:buNone/>
            </a:pPr>
            <a:r>
              <a:rPr lang="en-GB" dirty="0"/>
              <a:t>the </a:t>
            </a:r>
            <a:r>
              <a:rPr lang="en-GB" b="1" dirty="0"/>
              <a:t>double-barrel, Devine</a:t>
            </a:r>
            <a:r>
              <a:rPr lang="en-GB" dirty="0"/>
              <a:t>, </a:t>
            </a:r>
            <a:r>
              <a:rPr lang="en-GB" b="1" dirty="0"/>
              <a:t>and end </a:t>
            </a:r>
            <a:r>
              <a:rPr lang="en-GB" b="1" dirty="0" smtClean="0"/>
              <a:t>stomas</a:t>
            </a:r>
            <a:r>
              <a:rPr lang="en-GB" dirty="0" smtClean="0"/>
              <a:t>’,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Double-barrel stoma</a:t>
            </a:r>
          </a:p>
          <a:p>
            <a:r>
              <a:rPr lang="en-GB" dirty="0"/>
              <a:t>Both the proximal and distal limbs may or may not be </a:t>
            </a:r>
            <a:r>
              <a:rPr lang="en-GB" dirty="0" err="1"/>
              <a:t>plicated</a:t>
            </a:r>
            <a:r>
              <a:rPr lang="en-GB" dirty="0"/>
              <a:t> </a:t>
            </a:r>
            <a:r>
              <a:rPr lang="en-GB" dirty="0" smtClean="0"/>
              <a:t>together but </a:t>
            </a:r>
            <a:r>
              <a:rPr lang="en-GB" dirty="0"/>
              <a:t>are brought out side-by-side through the same wound like a </a:t>
            </a:r>
            <a:r>
              <a:rPr lang="en-GB" dirty="0" err="1" smtClean="0"/>
              <a:t>doublebarrel</a:t>
            </a:r>
            <a:r>
              <a:rPr lang="en-GB" dirty="0" smtClean="0"/>
              <a:t> gun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Devine stoma</a:t>
            </a:r>
          </a:p>
          <a:p>
            <a:r>
              <a:rPr lang="en-GB" dirty="0"/>
              <a:t>In a Devine stoma, both proximal and distal limbs are brought </a:t>
            </a:r>
            <a:r>
              <a:rPr lang="en-GB" dirty="0" smtClean="0"/>
              <a:t>out separately</a:t>
            </a:r>
            <a:r>
              <a:rPr lang="en-GB" dirty="0"/>
              <a:t>, sometimes through different incisions, and are separated </a:t>
            </a:r>
            <a:r>
              <a:rPr lang="en-GB" dirty="0" smtClean="0"/>
              <a:t>by a </a:t>
            </a:r>
            <a:r>
              <a:rPr lang="en-GB" dirty="0"/>
              <a:t>skin bridge.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End stoma</a:t>
            </a:r>
          </a:p>
          <a:p>
            <a:r>
              <a:rPr lang="en-GB" dirty="0"/>
              <a:t>Here the proximal limb is brought out to evacuate faeces and </a:t>
            </a:r>
            <a:r>
              <a:rPr lang="en-GB" dirty="0" smtClean="0"/>
              <a:t>flatus,</a:t>
            </a:r>
          </a:p>
          <a:p>
            <a:r>
              <a:rPr lang="en-GB" dirty="0" smtClean="0"/>
              <a:t> The </a:t>
            </a:r>
            <a:r>
              <a:rPr lang="en-GB" dirty="0"/>
              <a:t>distal limb is closed or </a:t>
            </a:r>
            <a:r>
              <a:rPr lang="en-GB" dirty="0" err="1"/>
              <a:t>oversewn</a:t>
            </a:r>
            <a:r>
              <a:rPr lang="en-GB" dirty="0"/>
              <a:t> and returned to the </a:t>
            </a:r>
            <a:r>
              <a:rPr lang="en-GB" dirty="0" smtClean="0"/>
              <a:t>peritoneal cavity</a:t>
            </a:r>
            <a:r>
              <a:rPr lang="en-GB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Loop colostomy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528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3- Hartmann’s Procedure:&#10;• This includes a proximal End Colostomy&#10;with a distal closed colonic segment.&#10;• This procedure c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492774" cy="369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Complications of Colostomies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</a:t>
            </a:r>
            <a:r>
              <a:rPr lang="en-GB" b="1" dirty="0" smtClean="0"/>
              <a:t>Early </a:t>
            </a:r>
            <a:r>
              <a:rPr lang="en-GB" dirty="0" smtClean="0"/>
              <a:t>or </a:t>
            </a:r>
            <a:r>
              <a:rPr lang="en-GB" b="1" dirty="0" smtClean="0"/>
              <a:t>Late</a:t>
            </a:r>
            <a:r>
              <a:rPr lang="en-GB" dirty="0" smtClean="0"/>
              <a:t> complications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Early complications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naesthetic related </a:t>
            </a:r>
            <a:endParaRPr lang="en-GB" dirty="0"/>
          </a:p>
          <a:p>
            <a:r>
              <a:rPr lang="en-GB" dirty="0" err="1" smtClean="0"/>
              <a:t>Hemorrhage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err="1" smtClean="0"/>
              <a:t>Stomal</a:t>
            </a:r>
            <a:r>
              <a:rPr lang="en-GB" dirty="0" smtClean="0"/>
              <a:t> </a:t>
            </a:r>
            <a:r>
              <a:rPr lang="en-GB" dirty="0" err="1" smtClean="0"/>
              <a:t>diarrhea</a:t>
            </a:r>
            <a:endParaRPr lang="en-GB" dirty="0"/>
          </a:p>
          <a:p>
            <a:r>
              <a:rPr lang="en-GB" dirty="0" smtClean="0"/>
              <a:t>Electrolyte </a:t>
            </a:r>
            <a:r>
              <a:rPr lang="en-GB" dirty="0"/>
              <a:t>imbalance </a:t>
            </a:r>
          </a:p>
          <a:p>
            <a:r>
              <a:rPr lang="en-GB" dirty="0" smtClean="0"/>
              <a:t>Skin </a:t>
            </a:r>
            <a:r>
              <a:rPr lang="en-GB" dirty="0"/>
              <a:t>excoriation </a:t>
            </a:r>
          </a:p>
          <a:p>
            <a:r>
              <a:rPr lang="en-GB" dirty="0" smtClean="0"/>
              <a:t>Ischemic </a:t>
            </a:r>
            <a:r>
              <a:rPr lang="en-GB" dirty="0"/>
              <a:t>gangrene- necrosis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9" descr="Stoma Examination&#10;&#10;• Introduction&#10;• name and role&#10;• explain to the patient what you will be&#10;doing&#10;• explain to the patient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Alexis Littre </a:t>
            </a:r>
            <a:r>
              <a:rPr lang="en-GB" dirty="0" smtClean="0"/>
              <a:t>(1658-1726): Anatomist.</a:t>
            </a:r>
          </a:p>
          <a:p>
            <a:r>
              <a:rPr lang="en-GB" b="1" dirty="0" err="1" smtClean="0"/>
              <a:t>Pillorie</a:t>
            </a:r>
            <a:r>
              <a:rPr lang="en-GB" b="1" dirty="0" smtClean="0"/>
              <a:t> of Rouen </a:t>
            </a:r>
            <a:r>
              <a:rPr lang="en-GB" dirty="0" smtClean="0"/>
              <a:t>:1776 performed the first colostomy in ca rectum pt.</a:t>
            </a:r>
          </a:p>
          <a:p>
            <a:r>
              <a:rPr lang="en-GB" b="1" dirty="0" err="1" smtClean="0"/>
              <a:t>Debois</a:t>
            </a:r>
            <a:r>
              <a:rPr lang="en-GB" dirty="0" smtClean="0"/>
              <a:t>: 1783 ,first paediatric colostomy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Late Complications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 smtClean="0"/>
              <a:t>Prolapsed</a:t>
            </a:r>
            <a:endParaRPr lang="en-GB" dirty="0"/>
          </a:p>
          <a:p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/>
              <a:t>R</a:t>
            </a:r>
            <a:r>
              <a:rPr lang="en-GB" dirty="0" smtClean="0"/>
              <a:t>etraction-</a:t>
            </a:r>
            <a:r>
              <a:rPr lang="en-GB" dirty="0"/>
              <a:t>--- peritonitis at site </a:t>
            </a:r>
          </a:p>
          <a:p>
            <a:r>
              <a:rPr lang="en-GB" dirty="0" smtClean="0"/>
              <a:t> Fistula </a:t>
            </a:r>
            <a:endParaRPr lang="en-GB" dirty="0"/>
          </a:p>
          <a:p>
            <a:r>
              <a:rPr lang="en-GB" dirty="0" err="1"/>
              <a:t>P</a:t>
            </a:r>
            <a:r>
              <a:rPr lang="en-GB" dirty="0" err="1" smtClean="0"/>
              <a:t>arastomal</a:t>
            </a:r>
            <a:r>
              <a:rPr lang="en-GB" dirty="0" smtClean="0"/>
              <a:t> </a:t>
            </a:r>
            <a:r>
              <a:rPr lang="en-GB" dirty="0"/>
              <a:t>hernia </a:t>
            </a:r>
          </a:p>
          <a:p>
            <a:r>
              <a:rPr lang="en-GB" dirty="0" err="1"/>
              <a:t>I</a:t>
            </a:r>
            <a:r>
              <a:rPr lang="en-GB" dirty="0" err="1" smtClean="0"/>
              <a:t>ncisional</a:t>
            </a:r>
            <a:r>
              <a:rPr lang="en-GB" dirty="0" smtClean="0"/>
              <a:t> </a:t>
            </a:r>
            <a:r>
              <a:rPr lang="en-GB" dirty="0"/>
              <a:t>hernia later </a:t>
            </a:r>
          </a:p>
          <a:p>
            <a:r>
              <a:rPr lang="en-GB" dirty="0"/>
              <a:t>N</a:t>
            </a:r>
            <a:r>
              <a:rPr lang="en-GB" dirty="0" smtClean="0"/>
              <a:t>utritional </a:t>
            </a:r>
            <a:r>
              <a:rPr lang="en-GB" dirty="0"/>
              <a:t>disorders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Late complications 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esidual disease </a:t>
            </a:r>
          </a:p>
          <a:p>
            <a:r>
              <a:rPr lang="en-GB" dirty="0" err="1"/>
              <a:t>P</a:t>
            </a:r>
            <a:r>
              <a:rPr lang="en-GB" dirty="0" err="1" smtClean="0"/>
              <a:t>arastoma</a:t>
            </a:r>
            <a:r>
              <a:rPr lang="en-GB" dirty="0" smtClean="0"/>
              <a:t> fistula </a:t>
            </a:r>
          </a:p>
          <a:p>
            <a:r>
              <a:rPr lang="en-GB" dirty="0" smtClean="0"/>
              <a:t> Psychosocial problems </a:t>
            </a:r>
          </a:p>
          <a:p>
            <a:r>
              <a:rPr lang="en-GB" dirty="0"/>
              <a:t>I</a:t>
            </a:r>
            <a:r>
              <a:rPr lang="en-GB" dirty="0" smtClean="0"/>
              <a:t>mpotence in men </a:t>
            </a:r>
          </a:p>
          <a:p>
            <a:r>
              <a:rPr lang="en-GB" dirty="0" smtClean="0"/>
              <a:t> Loss of libido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7645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Stomal</a:t>
            </a:r>
            <a:r>
              <a:rPr lang="en-GB" dirty="0" smtClean="0"/>
              <a:t> Retraction</a:t>
            </a:r>
            <a:endParaRPr lang="en-GB" dirty="0"/>
          </a:p>
        </p:txBody>
      </p:sp>
      <p:pic>
        <p:nvPicPr>
          <p:cNvPr id="4" name="Picture 8" descr="owm_0904_f3i10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Stomal</a:t>
            </a:r>
            <a:r>
              <a:rPr lang="en-GB" dirty="0" smtClean="0"/>
              <a:t> </a:t>
            </a:r>
            <a:r>
              <a:rPr lang="en-GB" dirty="0" err="1" smtClean="0"/>
              <a:t>Prolapse</a:t>
            </a:r>
            <a:endParaRPr lang="en-GB" dirty="0"/>
          </a:p>
        </p:txBody>
      </p:sp>
      <p:pic>
        <p:nvPicPr>
          <p:cNvPr id="4" name="Picture 11" descr="prolaps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5"/>
            <a:ext cx="53285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prolapsed-stoma-pi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09120"/>
            <a:ext cx="4086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Parastomal</a:t>
            </a:r>
            <a:r>
              <a:rPr lang="en-GB" b="1" dirty="0" smtClean="0"/>
              <a:t> Hernia</a:t>
            </a:r>
            <a:endParaRPr lang="en-GB" b="1" dirty="0"/>
          </a:p>
        </p:txBody>
      </p:sp>
      <p:pic>
        <p:nvPicPr>
          <p:cNvPr id="4" name="Picture 7" descr="parastomal-hernia-pic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8488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Definitions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Stoma</a:t>
            </a:r>
            <a:r>
              <a:rPr lang="en-GB" dirty="0" smtClean="0"/>
              <a:t>: from the Greek word ”</a:t>
            </a:r>
            <a:r>
              <a:rPr lang="en-GB" b="1" dirty="0" err="1" smtClean="0"/>
              <a:t>stomoun</a:t>
            </a:r>
            <a:r>
              <a:rPr lang="en-GB" dirty="0" smtClean="0"/>
              <a:t>” </a:t>
            </a:r>
          </a:p>
          <a:p>
            <a:pPr>
              <a:buNone/>
            </a:pPr>
            <a:r>
              <a:rPr lang="en-GB" dirty="0" smtClean="0"/>
              <a:t>                  to provide with an opening or mouth .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   Deliberate </a:t>
            </a:r>
            <a:r>
              <a:rPr lang="en-GB" dirty="0"/>
              <a:t>creation of an opening that </a:t>
            </a:r>
            <a:r>
              <a:rPr lang="en-GB" dirty="0" smtClean="0"/>
              <a:t>communicates between </a:t>
            </a:r>
            <a:r>
              <a:rPr lang="en-GB" dirty="0"/>
              <a:t>the GIT and the exterior.</a:t>
            </a:r>
            <a:r>
              <a:rPr lang="en-GB" dirty="0" smtClean="0"/>
              <a:t>         </a:t>
            </a:r>
          </a:p>
          <a:p>
            <a:pPr>
              <a:buNone/>
            </a:pP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Purpose of Stomas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n-GB" dirty="0" smtClean="0"/>
              <a:t>eeding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rug </a:t>
            </a:r>
            <a:r>
              <a:rPr lang="en-GB" dirty="0"/>
              <a:t>administration</a:t>
            </a:r>
            <a:r>
              <a:rPr lang="en-GB" dirty="0" smtClean="0"/>
              <a:t>,</a:t>
            </a:r>
          </a:p>
          <a:p>
            <a:r>
              <a:rPr lang="en-GB" dirty="0" smtClean="0"/>
              <a:t> Bowel </a:t>
            </a:r>
            <a:r>
              <a:rPr lang="en-GB" dirty="0"/>
              <a:t>decompression</a:t>
            </a:r>
            <a:r>
              <a:rPr lang="en-GB" dirty="0" smtClean="0"/>
              <a:t>,</a:t>
            </a:r>
          </a:p>
          <a:p>
            <a:r>
              <a:rPr lang="en-GB" dirty="0" smtClean="0"/>
              <a:t> Protecting distal </a:t>
            </a:r>
            <a:r>
              <a:rPr lang="en-GB" dirty="0" err="1" smtClean="0"/>
              <a:t>anastomosis</a:t>
            </a:r>
            <a:r>
              <a:rPr lang="en-GB" dirty="0" smtClean="0"/>
              <a:t> </a:t>
            </a:r>
            <a:r>
              <a:rPr lang="en-GB" dirty="0"/>
              <a:t>or other gut lesions</a:t>
            </a:r>
            <a:r>
              <a:rPr lang="en-GB" dirty="0" smtClean="0"/>
              <a:t>,</a:t>
            </a:r>
          </a:p>
          <a:p>
            <a:r>
              <a:rPr lang="en-GB" dirty="0" smtClean="0"/>
              <a:t> Controlling </a:t>
            </a:r>
            <a:r>
              <a:rPr lang="en-GB" dirty="0"/>
              <a:t>faecal effluent in </a:t>
            </a:r>
            <a:r>
              <a:rPr lang="en-GB" dirty="0" smtClean="0"/>
              <a:t>some cases </a:t>
            </a:r>
            <a:r>
              <a:rPr lang="en-GB" dirty="0"/>
              <a:t>of incontinence, 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combination of these indications.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Stomas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Gastrostomy</a:t>
            </a:r>
            <a:endParaRPr lang="en-GB" dirty="0" smtClean="0"/>
          </a:p>
          <a:p>
            <a:r>
              <a:rPr lang="en-GB" dirty="0" err="1" smtClean="0"/>
              <a:t>Enterostomy</a:t>
            </a:r>
            <a:endParaRPr lang="en-GB" dirty="0" smtClean="0"/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-</a:t>
            </a:r>
            <a:r>
              <a:rPr lang="en-GB" dirty="0" err="1" smtClean="0"/>
              <a:t>Duodonostomy</a:t>
            </a:r>
            <a:r>
              <a:rPr lang="en-GB" dirty="0" smtClean="0"/>
              <a:t>, </a:t>
            </a:r>
            <a:r>
              <a:rPr lang="en-GB" dirty="0" err="1" smtClean="0"/>
              <a:t>Jejunostomy</a:t>
            </a:r>
            <a:r>
              <a:rPr lang="en-GB" dirty="0" smtClean="0"/>
              <a:t>, </a:t>
            </a:r>
            <a:r>
              <a:rPr lang="en-GB" dirty="0" err="1" smtClean="0"/>
              <a:t>ileostomy</a:t>
            </a:r>
            <a:endParaRPr lang="en-GB" dirty="0" smtClean="0"/>
          </a:p>
          <a:p>
            <a:r>
              <a:rPr lang="en-GB" dirty="0" err="1" smtClean="0"/>
              <a:t>Caecostomy</a:t>
            </a:r>
            <a:endParaRPr lang="en-GB" dirty="0" smtClean="0"/>
          </a:p>
          <a:p>
            <a:r>
              <a:rPr lang="en-GB" dirty="0" err="1" smtClean="0"/>
              <a:t>Appendicostomy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Sigmoidostomy</a:t>
            </a:r>
            <a:endParaRPr lang="en-GB" dirty="0" smtClean="0"/>
          </a:p>
          <a:p>
            <a:r>
              <a:rPr lang="en-GB" dirty="0" smtClean="0"/>
              <a:t>Colostomy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Types of Stomas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4200" b="1" dirty="0" err="1"/>
              <a:t>Gastrostomy</a:t>
            </a:r>
            <a:endParaRPr lang="en-GB" sz="4200" b="1" dirty="0"/>
          </a:p>
          <a:p>
            <a:r>
              <a:rPr lang="en-GB" dirty="0" smtClean="0"/>
              <a:t>creation </a:t>
            </a:r>
            <a:r>
              <a:rPr lang="en-GB" dirty="0"/>
              <a:t>of an opening between the stomach </a:t>
            </a:r>
            <a:r>
              <a:rPr lang="en-GB" dirty="0" smtClean="0"/>
              <a:t>and the skin.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feeding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drug </a:t>
            </a:r>
            <a:r>
              <a:rPr lang="en-GB" dirty="0" smtClean="0"/>
              <a:t>administration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Proximal decompression </a:t>
            </a:r>
            <a:r>
              <a:rPr lang="en-GB" dirty="0"/>
              <a:t>of the GIT. 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/>
              <a:t>O</a:t>
            </a:r>
            <a:r>
              <a:rPr lang="en-GB" dirty="0" smtClean="0"/>
              <a:t>esophageal </a:t>
            </a:r>
            <a:r>
              <a:rPr lang="en-GB" dirty="0"/>
              <a:t>obstruction due to corrosive </a:t>
            </a:r>
            <a:r>
              <a:rPr lang="en-GB" dirty="0" smtClean="0"/>
              <a:t>oesophageal stricture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severe maxillofacial trauma</a:t>
            </a:r>
            <a:r>
              <a:rPr lang="en-GB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dirty="0" err="1" smtClean="0"/>
              <a:t>Achalasia</a:t>
            </a:r>
            <a:r>
              <a:rPr lang="en-GB" dirty="0" smtClean="0"/>
              <a:t> </a:t>
            </a:r>
            <a:r>
              <a:rPr lang="en-GB" dirty="0"/>
              <a:t>of the </a:t>
            </a:r>
            <a:r>
              <a:rPr lang="en-GB" dirty="0" err="1" smtClean="0"/>
              <a:t>cardia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oesophageal </a:t>
            </a:r>
            <a:r>
              <a:rPr lang="it-IT" dirty="0"/>
              <a:t>carcinoma (in adults).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Types of Stomas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/>
              <a:t>Jejunostomy</a:t>
            </a:r>
            <a:r>
              <a:rPr lang="en-GB" b="1" dirty="0"/>
              <a:t>/</a:t>
            </a:r>
            <a:r>
              <a:rPr lang="en-GB" b="1" dirty="0" err="1"/>
              <a:t>Ileostomy</a:t>
            </a:r>
            <a:endParaRPr lang="en-GB" b="1" dirty="0"/>
          </a:p>
          <a:p>
            <a:r>
              <a:rPr lang="en-GB" dirty="0"/>
              <a:t>C</a:t>
            </a:r>
            <a:r>
              <a:rPr lang="en-GB" dirty="0" smtClean="0"/>
              <a:t>ommonly </a:t>
            </a:r>
            <a:r>
              <a:rPr lang="en-GB" dirty="0"/>
              <a:t>used for </a:t>
            </a:r>
            <a:r>
              <a:rPr lang="en-GB" dirty="0" smtClean="0"/>
              <a:t>feeding</a:t>
            </a:r>
          </a:p>
          <a:p>
            <a:r>
              <a:rPr lang="en-GB" dirty="0" smtClean="0"/>
              <a:t> </a:t>
            </a:r>
            <a:r>
              <a:rPr lang="en-GB" dirty="0"/>
              <a:t>bowel </a:t>
            </a:r>
            <a:r>
              <a:rPr lang="en-GB" dirty="0" err="1" smtClean="0"/>
              <a:t>decompression,or</a:t>
            </a:r>
            <a:r>
              <a:rPr lang="en-GB" dirty="0" smtClean="0"/>
              <a:t> </a:t>
            </a:r>
            <a:r>
              <a:rPr lang="en-GB" dirty="0"/>
              <a:t>diversion of distal disease. </a:t>
            </a:r>
            <a:endParaRPr lang="en-GB" dirty="0" smtClean="0"/>
          </a:p>
          <a:p>
            <a:pPr>
              <a:buNone/>
            </a:pPr>
            <a:r>
              <a:rPr lang="en-GB" b="1" dirty="0" smtClean="0"/>
              <a:t>Specific </a:t>
            </a:r>
            <a:r>
              <a:rPr lang="en-GB" b="1" dirty="0"/>
              <a:t>indications include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dirty="0" smtClean="0"/>
              <a:t>Bypass </a:t>
            </a:r>
            <a:r>
              <a:rPr lang="en-GB" dirty="0"/>
              <a:t>of gastric outlet obstruction;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dirty="0" smtClean="0"/>
              <a:t>Protection </a:t>
            </a:r>
            <a:r>
              <a:rPr lang="en-GB" dirty="0"/>
              <a:t>of distal </a:t>
            </a:r>
            <a:r>
              <a:rPr lang="en-GB" dirty="0" err="1" smtClean="0"/>
              <a:t>anastomosis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bstructive </a:t>
            </a:r>
            <a:r>
              <a:rPr lang="en-GB" dirty="0"/>
              <a:t>distal bowel </a:t>
            </a:r>
            <a:r>
              <a:rPr lang="en-GB" dirty="0" smtClean="0"/>
              <a:t>lesions.</a:t>
            </a:r>
            <a:endParaRPr lang="en-GB" dirty="0"/>
          </a:p>
          <a:p>
            <a:pPr>
              <a:buNone/>
            </a:pPr>
            <a:r>
              <a:rPr lang="en-GB" dirty="0"/>
              <a:t>• </a:t>
            </a:r>
            <a:r>
              <a:rPr lang="en-GB" dirty="0" smtClean="0"/>
              <a:t>To </a:t>
            </a:r>
            <a:r>
              <a:rPr lang="en-GB" dirty="0"/>
              <a:t>rest and/or decompress distal bowel in cases of </a:t>
            </a:r>
            <a:r>
              <a:rPr lang="en-GB"/>
              <a:t>perforation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76871"/>
            <a:ext cx="7772400" cy="1368153"/>
          </a:xfrm>
        </p:spPr>
        <p:txBody>
          <a:bodyPr>
            <a:normAutofit/>
          </a:bodyPr>
          <a:lstStyle/>
          <a:p>
            <a:r>
              <a:rPr lang="en-GB" sz="5400" dirty="0" smtClean="0"/>
              <a:t>colostomies</a:t>
            </a:r>
            <a:endParaRPr lang="en-GB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691</Words>
  <Application>Microsoft Office PowerPoint</Application>
  <PresentationFormat>On-screen Show (4:3)</PresentationFormat>
  <Paragraphs>152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COLOSTOMY</vt:lpstr>
      <vt:lpstr>Layout</vt:lpstr>
      <vt:lpstr>HISTORY</vt:lpstr>
      <vt:lpstr>Definitions</vt:lpstr>
      <vt:lpstr>Purpose of Stomas</vt:lpstr>
      <vt:lpstr>Types Of Stomas</vt:lpstr>
      <vt:lpstr>Types of Stomas</vt:lpstr>
      <vt:lpstr>Types of Stomas</vt:lpstr>
      <vt:lpstr>colostomies</vt:lpstr>
      <vt:lpstr>Colostomy</vt:lpstr>
      <vt:lpstr>Indications For Colostomy</vt:lpstr>
      <vt:lpstr>PowerPoint Presentation</vt:lpstr>
      <vt:lpstr>PowerPoint Presentation</vt:lpstr>
      <vt:lpstr>PowerPoint Presentation</vt:lpstr>
      <vt:lpstr>Indications For Colostomy</vt:lpstr>
      <vt:lpstr>Indication for colostomy</vt:lpstr>
      <vt:lpstr>Classification of Colostomies</vt:lpstr>
      <vt:lpstr>Temporal Classification</vt:lpstr>
      <vt:lpstr>Anatomical Classification</vt:lpstr>
      <vt:lpstr>PowerPoint Presentation</vt:lpstr>
      <vt:lpstr>Constructional Classification</vt:lpstr>
      <vt:lpstr>Divided colostomy</vt:lpstr>
      <vt:lpstr>PowerPoint Presentation</vt:lpstr>
      <vt:lpstr>PowerPoint Presentation</vt:lpstr>
      <vt:lpstr>PowerPoint Presentation</vt:lpstr>
      <vt:lpstr>Loop colostomy</vt:lpstr>
      <vt:lpstr>Complications of Colostomies</vt:lpstr>
      <vt:lpstr>Early complications</vt:lpstr>
      <vt:lpstr>PowerPoint Presentation</vt:lpstr>
      <vt:lpstr>PowerPoint Presentation</vt:lpstr>
      <vt:lpstr>Late Complications</vt:lpstr>
      <vt:lpstr>Late complications ….</vt:lpstr>
      <vt:lpstr>PowerPoint Presentation</vt:lpstr>
      <vt:lpstr>Stomal Retraction</vt:lpstr>
      <vt:lpstr>Stomal Prolapse</vt:lpstr>
      <vt:lpstr>Parastomal Hernia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COLOSTOMY</dc:title>
  <dc:creator>user</dc:creator>
  <cp:lastModifiedBy>thorn</cp:lastModifiedBy>
  <cp:revision>15</cp:revision>
  <dcterms:created xsi:type="dcterms:W3CDTF">2017-02-20T18:50:16Z</dcterms:created>
  <dcterms:modified xsi:type="dcterms:W3CDTF">2022-03-28T20:56:43Z</dcterms:modified>
</cp:coreProperties>
</file>