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2" r:id="rId1"/>
  </p:sldMasterIdLst>
  <p:handoutMasterIdLst>
    <p:handoutMasterId r:id="rId10"/>
  </p:handoutMasterIdLst>
  <p:sldIdLst>
    <p:sldId id="256" r:id="rId2"/>
    <p:sldId id="257" r:id="rId3"/>
    <p:sldId id="259" r:id="rId4"/>
    <p:sldId id="269" r:id="rId5"/>
    <p:sldId id="270" r:id="rId6"/>
    <p:sldId id="261" r:id="rId7"/>
    <p:sldId id="262" r:id="rId8"/>
    <p:sldId id="263" r:id="rId9"/>
  </p:sldIdLst>
  <p:sldSz cx="13004800" cy="9753600"/>
  <p:notesSz cx="6858000" cy="97107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8036" autoAdjust="0"/>
    <p:restoredTop sz="90929"/>
  </p:normalViewPr>
  <p:slideViewPr>
    <p:cSldViewPr>
      <p:cViewPr varScale="1">
        <p:scale>
          <a:sx n="32" d="100"/>
          <a:sy n="32" d="100"/>
        </p:scale>
        <p:origin x="-582" y="-96"/>
      </p:cViewPr>
      <p:guideLst>
        <p:guide orient="horz" pos="3072"/>
        <p:guide pos="409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24963"/>
            <a:ext cx="29718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99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9224963"/>
            <a:ext cx="29718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2ABD52B-7370-4A9C-B28F-DDA6E0B0343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3468688"/>
            <a:ext cx="12812713" cy="1495425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8"/>
              <a:chOff x="720" y="336"/>
              <a:chExt cx="624" cy="431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1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1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2" y="1868"/>
              <a:ext cx="466" cy="298"/>
              <a:chOff x="912" y="2640"/>
              <a:chExt cx="673" cy="431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1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6" cy="431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408113" y="2600325"/>
            <a:ext cx="110553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1408113" y="8886825"/>
            <a:ext cx="2709862" cy="649288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4876800" y="8886825"/>
            <a:ext cx="4117975" cy="649288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9753600" y="8886825"/>
            <a:ext cx="2709863" cy="649288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9B2E0528-56C7-4D26-8111-93574B57E8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552641-646A-44A3-911A-EDC7D26FB7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961563" y="877888"/>
            <a:ext cx="2774950" cy="78438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36713" y="877888"/>
            <a:ext cx="8172450" cy="78438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4FC11E-4AB9-48C2-9397-B0A6D1D100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2BCFC1-15F7-49C6-9358-4218F31441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B6AC5C-B715-4F9B-986C-4BFAA5A129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82750" y="2870200"/>
            <a:ext cx="5449888" cy="5851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85038" y="2870200"/>
            <a:ext cx="5451475" cy="5851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05AB57-55D6-43E4-B655-715467DD3F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06F38D-6D80-44C0-A4F8-934CD48F36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F247DB-0518-44DF-BCEA-D67D2561EC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5402A2-7F88-4298-9AA2-493032899A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31CE4A-68E5-4A1B-B196-8A9971E311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0E2886-44FD-4E65-AFEE-0601021DC6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ChangeArrowheads="1"/>
          </p:cNvSpPr>
          <p:nvPr/>
        </p:nvSpPr>
        <p:spPr bwMode="ltGray">
          <a:xfrm>
            <a:off x="593725" y="1562100"/>
            <a:ext cx="623888" cy="674688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130046" tIns="65023" rIns="130046" bIns="65023" anchor="ctr"/>
          <a:lstStyle/>
          <a:p>
            <a:pPr algn="ctr" defTabSz="1300163">
              <a:defRPr/>
            </a:pPr>
            <a:endParaRPr kumimoji="1" lang="en-GB" sz="3400"/>
          </a:p>
        </p:txBody>
      </p:sp>
      <p:sp>
        <p:nvSpPr>
          <p:cNvPr id="36867" name="Rectangle 3"/>
          <p:cNvSpPr>
            <a:spLocks noChangeArrowheads="1"/>
          </p:cNvSpPr>
          <p:nvPr/>
        </p:nvSpPr>
        <p:spPr bwMode="ltGray">
          <a:xfrm>
            <a:off x="1138238" y="1562100"/>
            <a:ext cx="466725" cy="674688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lIns="130046" tIns="65023" rIns="130046" bIns="65023" anchor="ctr"/>
          <a:lstStyle/>
          <a:p>
            <a:pPr algn="ctr" defTabSz="1300163">
              <a:defRPr/>
            </a:pPr>
            <a:endParaRPr kumimoji="1" lang="en-GB" sz="3400"/>
          </a:p>
        </p:txBody>
      </p:sp>
      <p:sp>
        <p:nvSpPr>
          <p:cNvPr id="36868" name="Rectangle 4"/>
          <p:cNvSpPr>
            <a:spLocks noChangeArrowheads="1"/>
          </p:cNvSpPr>
          <p:nvPr/>
        </p:nvSpPr>
        <p:spPr bwMode="ltGray">
          <a:xfrm>
            <a:off x="769938" y="2162175"/>
            <a:ext cx="600075" cy="676275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130046" tIns="65023" rIns="130046" bIns="65023" anchor="ctr"/>
          <a:lstStyle/>
          <a:p>
            <a:pPr algn="ctr" defTabSz="1300163">
              <a:defRPr/>
            </a:pPr>
            <a:endParaRPr kumimoji="1" lang="en-GB" sz="3400"/>
          </a:p>
        </p:txBody>
      </p:sp>
      <p:sp>
        <p:nvSpPr>
          <p:cNvPr id="36869" name="Rectangle 5"/>
          <p:cNvSpPr>
            <a:spLocks noChangeArrowheads="1"/>
          </p:cNvSpPr>
          <p:nvPr/>
        </p:nvSpPr>
        <p:spPr bwMode="ltGray">
          <a:xfrm>
            <a:off x="1295400" y="2162175"/>
            <a:ext cx="523875" cy="676275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lIns="130046" tIns="65023" rIns="130046" bIns="65023" anchor="ctr"/>
          <a:lstStyle/>
          <a:p>
            <a:pPr algn="ctr" defTabSz="1300163">
              <a:defRPr/>
            </a:pPr>
            <a:endParaRPr kumimoji="1" lang="en-GB" sz="3400"/>
          </a:p>
        </p:txBody>
      </p:sp>
      <p:sp>
        <p:nvSpPr>
          <p:cNvPr id="36870" name="Rectangle 6"/>
          <p:cNvSpPr>
            <a:spLocks noChangeArrowheads="1"/>
          </p:cNvSpPr>
          <p:nvPr/>
        </p:nvSpPr>
        <p:spPr bwMode="ltGray">
          <a:xfrm>
            <a:off x="180975" y="2058988"/>
            <a:ext cx="796925" cy="6000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lIns="130046" tIns="65023" rIns="130046" bIns="65023" anchor="ctr"/>
          <a:lstStyle/>
          <a:p>
            <a:pPr algn="ctr" defTabSz="1300163">
              <a:defRPr/>
            </a:pPr>
            <a:endParaRPr kumimoji="1" lang="en-GB" sz="3400"/>
          </a:p>
        </p:txBody>
      </p:sp>
      <p:sp>
        <p:nvSpPr>
          <p:cNvPr id="36871" name="Rectangle 7"/>
          <p:cNvSpPr>
            <a:spLocks noChangeArrowheads="1"/>
          </p:cNvSpPr>
          <p:nvPr/>
        </p:nvSpPr>
        <p:spPr bwMode="gray">
          <a:xfrm>
            <a:off x="1084263" y="1408113"/>
            <a:ext cx="44450" cy="1497012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130046" tIns="65023" rIns="130046" bIns="65023" anchor="ctr"/>
          <a:lstStyle/>
          <a:p>
            <a:pPr algn="ctr" defTabSz="1300163">
              <a:defRPr/>
            </a:pPr>
            <a:endParaRPr kumimoji="1" lang="en-GB" sz="3400"/>
          </a:p>
        </p:txBody>
      </p:sp>
      <p:sp>
        <p:nvSpPr>
          <p:cNvPr id="36872" name="Rectangle 8"/>
          <p:cNvSpPr>
            <a:spLocks noChangeArrowheads="1"/>
          </p:cNvSpPr>
          <p:nvPr/>
        </p:nvSpPr>
        <p:spPr bwMode="gray">
          <a:xfrm>
            <a:off x="630238" y="2533650"/>
            <a:ext cx="11699875" cy="444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lIns="130046" tIns="65023" rIns="130046" bIns="65023" anchor="ctr"/>
          <a:lstStyle/>
          <a:p>
            <a:pPr algn="ctr" defTabSz="1300163">
              <a:defRPr/>
            </a:pPr>
            <a:endParaRPr kumimoji="1" lang="en-GB" sz="3400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636713" y="877888"/>
            <a:ext cx="11083925" cy="162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30046" tIns="65023" rIns="130046" bIns="65023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82750" y="2870200"/>
            <a:ext cx="11053763" cy="585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30046" tIns="65023" rIns="130046" bIns="650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00163" y="8994775"/>
            <a:ext cx="2709862" cy="65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0046" tIns="65023" rIns="130046" bIns="65023" numCol="1" anchor="b" anchorCtr="0" compatLnSpc="1">
            <a:prstTxWarp prst="textNoShape">
              <a:avLst/>
            </a:prstTxWarp>
          </a:bodyPr>
          <a:lstStyle>
            <a:lvl1pPr>
              <a:defRPr sz="20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768850" y="8994775"/>
            <a:ext cx="4117975" cy="65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0046" tIns="65023" rIns="130046" bIns="65023" numCol="1" anchor="b" anchorCtr="0" compatLnSpc="1">
            <a:prstTxWarp prst="textNoShape">
              <a:avLst/>
            </a:prstTxWarp>
          </a:bodyPr>
          <a:lstStyle>
            <a:lvl1pPr algn="ctr">
              <a:defRPr sz="20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645650" y="8994775"/>
            <a:ext cx="2708275" cy="65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0046" tIns="65023" rIns="130046" bIns="65023" numCol="1" anchor="b" anchorCtr="0" compatLnSpc="1">
            <a:prstTxWarp prst="textNoShape">
              <a:avLst/>
            </a:prstTxWarp>
          </a:bodyPr>
          <a:lstStyle>
            <a:lvl1pPr algn="r">
              <a:defRPr sz="2000" smtClean="0"/>
            </a:lvl1pPr>
          </a:lstStyle>
          <a:p>
            <a:pPr>
              <a:defRPr/>
            </a:pPr>
            <a:fld id="{D963C85D-6766-42B2-91E5-14BE2A5ED1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l" defTabSz="1300163" rtl="0" eaLnBrk="0" fontAlgn="base" hangingPunct="0">
        <a:spcBef>
          <a:spcPct val="0"/>
        </a:spcBef>
        <a:spcAft>
          <a:spcPct val="0"/>
        </a:spcAft>
        <a:defRPr sz="6300">
          <a:solidFill>
            <a:schemeClr val="tx2"/>
          </a:solidFill>
          <a:latin typeface="+mj-lt"/>
          <a:ea typeface="+mj-ea"/>
          <a:cs typeface="+mj-cs"/>
        </a:defRPr>
      </a:lvl1pPr>
      <a:lvl2pPr algn="l" defTabSz="1300163" rtl="0" eaLnBrk="0" fontAlgn="base" hangingPunct="0">
        <a:spcBef>
          <a:spcPct val="0"/>
        </a:spcBef>
        <a:spcAft>
          <a:spcPct val="0"/>
        </a:spcAft>
        <a:defRPr sz="6300">
          <a:solidFill>
            <a:schemeClr val="tx2"/>
          </a:solidFill>
          <a:latin typeface="Tahoma" pitchFamily="34" charset="0"/>
          <a:cs typeface="Times New Roman" pitchFamily="18" charset="0"/>
        </a:defRPr>
      </a:lvl2pPr>
      <a:lvl3pPr algn="l" defTabSz="1300163" rtl="0" eaLnBrk="0" fontAlgn="base" hangingPunct="0">
        <a:spcBef>
          <a:spcPct val="0"/>
        </a:spcBef>
        <a:spcAft>
          <a:spcPct val="0"/>
        </a:spcAft>
        <a:defRPr sz="6300">
          <a:solidFill>
            <a:schemeClr val="tx2"/>
          </a:solidFill>
          <a:latin typeface="Tahoma" pitchFamily="34" charset="0"/>
          <a:cs typeface="Times New Roman" pitchFamily="18" charset="0"/>
        </a:defRPr>
      </a:lvl3pPr>
      <a:lvl4pPr algn="l" defTabSz="1300163" rtl="0" eaLnBrk="0" fontAlgn="base" hangingPunct="0">
        <a:spcBef>
          <a:spcPct val="0"/>
        </a:spcBef>
        <a:spcAft>
          <a:spcPct val="0"/>
        </a:spcAft>
        <a:defRPr sz="6300">
          <a:solidFill>
            <a:schemeClr val="tx2"/>
          </a:solidFill>
          <a:latin typeface="Tahoma" pitchFamily="34" charset="0"/>
          <a:cs typeface="Times New Roman" pitchFamily="18" charset="0"/>
        </a:defRPr>
      </a:lvl4pPr>
      <a:lvl5pPr algn="l" defTabSz="1300163" rtl="0" eaLnBrk="0" fontAlgn="base" hangingPunct="0">
        <a:spcBef>
          <a:spcPct val="0"/>
        </a:spcBef>
        <a:spcAft>
          <a:spcPct val="0"/>
        </a:spcAft>
        <a:defRPr sz="6300">
          <a:solidFill>
            <a:schemeClr val="tx2"/>
          </a:solidFill>
          <a:latin typeface="Tahoma" pitchFamily="34" charset="0"/>
          <a:cs typeface="Times New Roman" pitchFamily="18" charset="0"/>
        </a:defRPr>
      </a:lvl5pPr>
      <a:lvl6pPr marL="457200" algn="l" defTabSz="1300163" rtl="0" fontAlgn="base">
        <a:spcBef>
          <a:spcPct val="0"/>
        </a:spcBef>
        <a:spcAft>
          <a:spcPct val="0"/>
        </a:spcAft>
        <a:defRPr sz="6300">
          <a:solidFill>
            <a:schemeClr val="tx2"/>
          </a:solidFill>
          <a:latin typeface="Tahoma" pitchFamily="34" charset="0"/>
          <a:cs typeface="Times New Roman" pitchFamily="18" charset="0"/>
        </a:defRPr>
      </a:lvl6pPr>
      <a:lvl7pPr marL="914400" algn="l" defTabSz="1300163" rtl="0" fontAlgn="base">
        <a:spcBef>
          <a:spcPct val="0"/>
        </a:spcBef>
        <a:spcAft>
          <a:spcPct val="0"/>
        </a:spcAft>
        <a:defRPr sz="6300">
          <a:solidFill>
            <a:schemeClr val="tx2"/>
          </a:solidFill>
          <a:latin typeface="Tahoma" pitchFamily="34" charset="0"/>
          <a:cs typeface="Times New Roman" pitchFamily="18" charset="0"/>
        </a:defRPr>
      </a:lvl7pPr>
      <a:lvl8pPr marL="1371600" algn="l" defTabSz="1300163" rtl="0" fontAlgn="base">
        <a:spcBef>
          <a:spcPct val="0"/>
        </a:spcBef>
        <a:spcAft>
          <a:spcPct val="0"/>
        </a:spcAft>
        <a:defRPr sz="6300">
          <a:solidFill>
            <a:schemeClr val="tx2"/>
          </a:solidFill>
          <a:latin typeface="Tahoma" pitchFamily="34" charset="0"/>
          <a:cs typeface="Times New Roman" pitchFamily="18" charset="0"/>
        </a:defRPr>
      </a:lvl8pPr>
      <a:lvl9pPr marL="1828800" algn="l" defTabSz="1300163" rtl="0" fontAlgn="base">
        <a:spcBef>
          <a:spcPct val="0"/>
        </a:spcBef>
        <a:spcAft>
          <a:spcPct val="0"/>
        </a:spcAft>
        <a:defRPr sz="6300">
          <a:solidFill>
            <a:schemeClr val="tx2"/>
          </a:solidFill>
          <a:latin typeface="Tahoma" pitchFamily="34" charset="0"/>
          <a:cs typeface="Times New Roman" pitchFamily="18" charset="0"/>
        </a:defRPr>
      </a:lvl9pPr>
    </p:titleStyle>
    <p:bodyStyle>
      <a:lvl1pPr marL="487363" indent="-487363" algn="l" defTabSz="1300163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4600">
          <a:solidFill>
            <a:schemeClr val="tx1"/>
          </a:solidFill>
          <a:latin typeface="+mn-lt"/>
          <a:ea typeface="+mn-ea"/>
          <a:cs typeface="+mn-cs"/>
        </a:defRPr>
      </a:lvl1pPr>
      <a:lvl2pPr marL="1057275" indent="-406400" algn="l" defTabSz="1300163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4000">
          <a:solidFill>
            <a:schemeClr val="tx1"/>
          </a:solidFill>
          <a:latin typeface="+mn-lt"/>
          <a:cs typeface="+mn-cs"/>
        </a:defRPr>
      </a:lvl2pPr>
      <a:lvl3pPr marL="1625600" indent="-325438" algn="l" defTabSz="1300163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3400">
          <a:solidFill>
            <a:schemeClr val="tx1"/>
          </a:solidFill>
          <a:latin typeface="+mn-lt"/>
          <a:cs typeface="+mn-cs"/>
        </a:defRPr>
      </a:lvl3pPr>
      <a:lvl4pPr marL="2276475" indent="-325438" algn="l" defTabSz="1300163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cs typeface="+mn-cs"/>
        </a:defRPr>
      </a:lvl4pPr>
      <a:lvl5pPr marL="2925763" indent="-325438" algn="l" defTabSz="1300163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800">
          <a:solidFill>
            <a:schemeClr val="tx1"/>
          </a:solidFill>
          <a:latin typeface="+mn-lt"/>
          <a:cs typeface="+mn-cs"/>
        </a:defRPr>
      </a:lvl5pPr>
      <a:lvl6pPr marL="3382963" indent="-325438" algn="l" defTabSz="1300163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800">
          <a:solidFill>
            <a:schemeClr val="tx1"/>
          </a:solidFill>
          <a:latin typeface="+mn-lt"/>
          <a:cs typeface="+mn-cs"/>
        </a:defRPr>
      </a:lvl6pPr>
      <a:lvl7pPr marL="3840163" indent="-325438" algn="l" defTabSz="1300163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800">
          <a:solidFill>
            <a:schemeClr val="tx1"/>
          </a:solidFill>
          <a:latin typeface="+mn-lt"/>
          <a:cs typeface="+mn-cs"/>
        </a:defRPr>
      </a:lvl7pPr>
      <a:lvl8pPr marL="4297363" indent="-325438" algn="l" defTabSz="1300163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800">
          <a:solidFill>
            <a:schemeClr val="tx1"/>
          </a:solidFill>
          <a:latin typeface="+mn-lt"/>
          <a:cs typeface="+mn-cs"/>
        </a:defRPr>
      </a:lvl8pPr>
      <a:lvl9pPr marL="4754563" indent="-325438" algn="l" defTabSz="1300163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8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Grp="1" noChangeArrowheads="1"/>
          </p:cNvSpPr>
          <p:nvPr>
            <p:ph type="title"/>
          </p:nvPr>
        </p:nvSpPr>
        <p:spPr>
          <a:xfrm>
            <a:off x="307975" y="0"/>
            <a:ext cx="12696825" cy="5513388"/>
          </a:xfrm>
          <a:solidFill>
            <a:schemeClr val="accent1"/>
          </a:solidFill>
        </p:spPr>
        <p:txBody>
          <a:bodyPr rIns="50800"/>
          <a:lstStyle/>
          <a:p>
            <a:pPr eaLnBrk="1" hangingPunct="1"/>
            <a:r>
              <a:rPr lang="en-US" sz="4400" smtClean="0">
                <a:solidFill>
                  <a:schemeClr val="tx1"/>
                </a:solidFill>
              </a:rPr>
              <a:t>ACUTE LEUKAEMIAS</a:t>
            </a:r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270000" y="6070600"/>
            <a:ext cx="10528300" cy="1625600"/>
          </a:xfrm>
        </p:spPr>
        <p:txBody>
          <a:bodyPr rIns="50800"/>
          <a:lstStyle/>
          <a:p>
            <a:pPr eaLnBrk="1" hangingPunct="1">
              <a:lnSpc>
                <a:spcPct val="90000"/>
              </a:lnSpc>
            </a:pPr>
            <a:r>
              <a:rPr lang="en-US" sz="4000" smtClean="0"/>
              <a:t>Medical Licentiates Lecture</a:t>
            </a:r>
          </a:p>
          <a:p>
            <a:pPr eaLnBrk="1" hangingPunct="1">
              <a:lnSpc>
                <a:spcPct val="90000"/>
              </a:lnSpc>
            </a:pPr>
            <a:endParaRPr lang="en-US" sz="40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Grp="1" noChangeArrowheads="1"/>
          </p:cNvSpPr>
          <p:nvPr>
            <p:ph type="title"/>
          </p:nvPr>
        </p:nvSpPr>
        <p:spPr>
          <a:xfrm>
            <a:off x="1600200" y="914400"/>
            <a:ext cx="11083925" cy="1625600"/>
          </a:xfrm>
        </p:spPr>
        <p:txBody>
          <a:bodyPr rIns="50800" anchor="ctr"/>
          <a:lstStyle/>
          <a:p>
            <a:pPr eaLnBrk="1" hangingPunct="1"/>
            <a:r>
              <a:rPr lang="en-US" sz="4400" smtClean="0">
                <a:solidFill>
                  <a:schemeClr val="tx1"/>
                </a:solidFill>
              </a:rPr>
              <a:t>Acute Leukaemia</a:t>
            </a:r>
          </a:p>
        </p:txBody>
      </p:sp>
      <p:sp>
        <p:nvSpPr>
          <p:cNvPr id="4099" name="Rectangle 2"/>
          <p:cNvSpPr>
            <a:spLocks/>
          </p:cNvSpPr>
          <p:nvPr/>
        </p:nvSpPr>
        <p:spPr bwMode="auto">
          <a:xfrm>
            <a:off x="444500" y="2349500"/>
            <a:ext cx="12115800" cy="6540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r>
              <a:rPr lang="en-US" sz="3600">
                <a:solidFill>
                  <a:srgbClr val="FF2712"/>
                </a:solidFill>
                <a:latin typeface="Gill Sans" charset="0"/>
                <a:sym typeface="Gill Sans" charset="0"/>
              </a:rPr>
              <a:t>Introduction</a:t>
            </a:r>
          </a:p>
          <a:p>
            <a:r>
              <a:rPr lang="en-US" sz="3600">
                <a:latin typeface="Gill Sans" charset="0"/>
                <a:sym typeface="Gill Sans" charset="0"/>
              </a:rPr>
              <a:t>- Blastic transformation of cells of haematologic origin representing a clonal expansion and arrest at a specific stage of normal myeloid or lymphoid hematopoiesis</a:t>
            </a:r>
          </a:p>
          <a:p>
            <a:r>
              <a:rPr lang="en-US" sz="3600">
                <a:latin typeface="Gill Sans" charset="0"/>
                <a:sym typeface="Gill Sans" charset="0"/>
              </a:rPr>
              <a:t>- Blast cells may express both myeloid and lymphoid features</a:t>
            </a:r>
          </a:p>
          <a:p>
            <a:r>
              <a:rPr lang="en-US" sz="3600">
                <a:latin typeface="Gill Sans" charset="0"/>
                <a:sym typeface="Gill Sans" charset="0"/>
              </a:rPr>
              <a:t>- Constitute 97% of all childhood leaukaemias</a:t>
            </a:r>
          </a:p>
          <a:p>
            <a:r>
              <a:rPr lang="en-US" sz="3600">
                <a:solidFill>
                  <a:srgbClr val="FF0000"/>
                </a:solidFill>
                <a:latin typeface="Gill Sans" charset="0"/>
                <a:sym typeface="Gill Sans" charset="0"/>
              </a:rPr>
              <a:t>Types</a:t>
            </a:r>
            <a:endParaRPr lang="en-US" sz="3600">
              <a:latin typeface="Gill Sans" charset="0"/>
              <a:sym typeface="Gill Sans" charset="0"/>
            </a:endParaRPr>
          </a:p>
          <a:p>
            <a:r>
              <a:rPr lang="en-US" sz="3600">
                <a:latin typeface="Gill Sans" charset="0"/>
                <a:sym typeface="Gill Sans" charset="0"/>
              </a:rPr>
              <a:t>1. Acute Lymphocytic leukaemia</a:t>
            </a:r>
          </a:p>
          <a:p>
            <a:r>
              <a:rPr lang="en-US" sz="3600">
                <a:latin typeface="Gill Sans" charset="0"/>
                <a:sym typeface="Gill Sans" charset="0"/>
              </a:rPr>
              <a:t>2. Acute myeloid leukaemia</a:t>
            </a:r>
          </a:p>
          <a:p>
            <a:r>
              <a:rPr lang="en-US" sz="3600">
                <a:latin typeface="Gill Sans" charset="0"/>
                <a:sym typeface="Gill Sans" charset="0"/>
              </a:rPr>
              <a:t>3. Acute undifferentiated leukaemia</a:t>
            </a:r>
          </a:p>
          <a:p>
            <a:r>
              <a:rPr lang="en-US" sz="3600">
                <a:latin typeface="Gill Sans" charset="0"/>
                <a:sym typeface="Gill Sans" charset="0"/>
              </a:rPr>
              <a:t>4. Acute mixed lineage leukaemia</a:t>
            </a:r>
          </a:p>
          <a:p>
            <a:r>
              <a:rPr lang="en-US">
                <a:latin typeface="Gill Sans" charset="0"/>
                <a:sym typeface="Gill Sans" charset="0"/>
              </a:rPr>
              <a:t>a. Acute lymphoblastic leukaemia expressing ≥ 2 myeloid associated antigens MY+ ALL</a:t>
            </a:r>
          </a:p>
          <a:p>
            <a:r>
              <a:rPr lang="en-US">
                <a:latin typeface="Gill Sans" charset="0"/>
                <a:sym typeface="Gill Sans" charset="0"/>
              </a:rPr>
              <a:t>b. Acute myeloid leukaemia expressing ≥ 2 lymphoid associated antigens LY+ AML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>
          <a:xfrm>
            <a:off x="1295400" y="0"/>
            <a:ext cx="10464800" cy="1422400"/>
          </a:xfrm>
        </p:spPr>
        <p:txBody>
          <a:bodyPr rIns="50800" anchor="ctr"/>
          <a:lstStyle/>
          <a:p>
            <a:pPr eaLnBrk="1" hangingPunct="1"/>
            <a:r>
              <a:rPr lang="en-US" sz="4400" smtClean="0">
                <a:solidFill>
                  <a:schemeClr val="tx1"/>
                </a:solidFill>
              </a:rPr>
              <a:t>Epidemiology</a:t>
            </a:r>
          </a:p>
        </p:txBody>
      </p:sp>
      <p:sp>
        <p:nvSpPr>
          <p:cNvPr id="17410" name="Rectangle 2"/>
          <p:cNvSpPr>
            <a:spLocks/>
          </p:cNvSpPr>
          <p:nvPr/>
        </p:nvSpPr>
        <p:spPr bwMode="auto">
          <a:xfrm>
            <a:off x="393700" y="2311400"/>
            <a:ext cx="5588000" cy="2781300"/>
          </a:xfrm>
          <a:prstGeom prst="rect">
            <a:avLst/>
          </a:prstGeom>
          <a:solidFill>
            <a:schemeClr val="accent1"/>
          </a:solidFill>
          <a:ln w="254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>
              <a:defRPr/>
            </a:pPr>
            <a:r>
              <a:rPr lang="en-US" sz="30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ea typeface="Gill Sans" charset="0"/>
                <a:cs typeface="Gill Sans" charset="0"/>
                <a:sym typeface="Gill Sans" charset="0"/>
              </a:rPr>
              <a:t>Incidence</a:t>
            </a:r>
            <a:endParaRPr lang="en-US" sz="3000">
              <a:effectLst>
                <a:outerShdw blurRad="38100" dist="38100" dir="2700000" algn="tl">
                  <a:srgbClr val="FFFFFF"/>
                </a:outerShdw>
              </a:effectLst>
              <a:latin typeface="Gill Sans" charset="0"/>
              <a:ea typeface="Gill Sans" charset="0"/>
              <a:cs typeface="Gill Sans" charset="0"/>
              <a:sym typeface="Gill Sans" charset="0"/>
            </a:endParaRPr>
          </a:p>
          <a:p>
            <a:pPr>
              <a:defRPr/>
            </a:pPr>
            <a:r>
              <a:rPr lang="en-US" sz="3000">
                <a:effectLst>
                  <a:outerShdw blurRad="38100" dist="38100" dir="2700000" algn="tl">
                    <a:srgbClr val="FFFFFF"/>
                  </a:outerShdw>
                </a:effectLst>
                <a:latin typeface="Gill Sans" charset="0"/>
                <a:ea typeface="Gill Sans" charset="0"/>
                <a:cs typeface="Gill Sans" charset="0"/>
                <a:sym typeface="Gill Sans" charset="0"/>
              </a:rPr>
              <a:t>Peak incidence between 2 and 5 years of age</a:t>
            </a:r>
          </a:p>
          <a:p>
            <a:pPr>
              <a:defRPr/>
            </a:pPr>
            <a:r>
              <a:rPr lang="en-US" sz="3000">
                <a:effectLst>
                  <a:outerShdw blurRad="38100" dist="38100" dir="2700000" algn="tl">
                    <a:srgbClr val="FFFFFF"/>
                  </a:outerShdw>
                </a:effectLst>
                <a:latin typeface="Gill Sans" charset="0"/>
                <a:ea typeface="Gill Sans" charset="0"/>
                <a:cs typeface="Gill Sans" charset="0"/>
                <a:sym typeface="Gill Sans" charset="0"/>
              </a:rPr>
              <a:t>Accounts for 25-30% of childhood cancers world wide</a:t>
            </a:r>
          </a:p>
          <a:p>
            <a:pPr>
              <a:defRPr/>
            </a:pPr>
            <a:endParaRPr lang="en-US" sz="3000">
              <a:effectLst>
                <a:outerShdw blurRad="38100" dist="38100" dir="2700000" algn="tl">
                  <a:srgbClr val="FFFFFF"/>
                </a:outerShdw>
              </a:effectLst>
              <a:latin typeface="Gill Sans" charset="0"/>
              <a:ea typeface="Gill Sans" charset="0"/>
              <a:cs typeface="Gill Sans" charset="0"/>
              <a:sym typeface="Gill Sans" charset="0"/>
            </a:endParaRPr>
          </a:p>
          <a:p>
            <a:pPr>
              <a:defRPr/>
            </a:pPr>
            <a:endParaRPr lang="en-US" sz="3000">
              <a:effectLst>
                <a:outerShdw blurRad="38100" dist="38100" dir="2700000" algn="tl">
                  <a:srgbClr val="FFFFFF"/>
                </a:outerShdw>
              </a:effectLst>
              <a:latin typeface="Gill Sans" charset="0"/>
              <a:ea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7411" name="Rectangle 3"/>
          <p:cNvSpPr>
            <a:spLocks/>
          </p:cNvSpPr>
          <p:nvPr/>
        </p:nvSpPr>
        <p:spPr bwMode="auto">
          <a:xfrm>
            <a:off x="6413500" y="2273300"/>
            <a:ext cx="6261100" cy="7035800"/>
          </a:xfrm>
          <a:prstGeom prst="rect">
            <a:avLst/>
          </a:prstGeom>
          <a:solidFill>
            <a:schemeClr val="accent1"/>
          </a:solidFill>
          <a:ln w="254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>
              <a:defRPr/>
            </a:pPr>
            <a:r>
              <a:rPr lang="en-US" sz="30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ea typeface="Gill Sans" charset="0"/>
                <a:cs typeface="Gill Sans" charset="0"/>
                <a:sym typeface="Gill Sans" charset="0"/>
              </a:rPr>
              <a:t>Etiology</a:t>
            </a:r>
            <a:endParaRPr lang="en-US" sz="3000">
              <a:effectLst>
                <a:outerShdw blurRad="38100" dist="38100" dir="2700000" algn="tl">
                  <a:srgbClr val="FFFFFF"/>
                </a:outerShdw>
              </a:effectLst>
              <a:latin typeface="Gill Sans" charset="0"/>
              <a:ea typeface="Gill Sans" charset="0"/>
              <a:cs typeface="Gill Sans" charset="0"/>
              <a:sym typeface="Gill Sans" charset="0"/>
            </a:endParaRPr>
          </a:p>
          <a:p>
            <a:pPr>
              <a:defRPr/>
            </a:pPr>
            <a:r>
              <a:rPr lang="en-US" sz="3000">
                <a:effectLst>
                  <a:outerShdw blurRad="38100" dist="38100" dir="2700000" algn="tl">
                    <a:srgbClr val="FFFFFF"/>
                  </a:outerShdw>
                </a:effectLst>
                <a:latin typeface="Gill Sans" charset="0"/>
                <a:ea typeface="Gill Sans" charset="0"/>
                <a:cs typeface="Gill Sans" charset="0"/>
                <a:sym typeface="Gill Sans" charset="0"/>
              </a:rPr>
              <a:t>Unknown</a:t>
            </a:r>
          </a:p>
          <a:p>
            <a:pPr>
              <a:defRPr/>
            </a:pPr>
            <a:r>
              <a:rPr lang="en-US" sz="3000">
                <a:effectLst>
                  <a:outerShdw blurRad="38100" dist="38100" dir="2700000" algn="tl">
                    <a:srgbClr val="FFFFFF"/>
                  </a:outerShdw>
                </a:effectLst>
                <a:latin typeface="Gill Sans" charset="0"/>
                <a:ea typeface="Gill Sans" charset="0"/>
                <a:cs typeface="Gill Sans" charset="0"/>
                <a:sym typeface="Gill Sans" charset="0"/>
              </a:rPr>
              <a:t>Important pathogenetic factors include</a:t>
            </a:r>
          </a:p>
          <a:p>
            <a:pPr>
              <a:defRPr/>
            </a:pPr>
            <a:r>
              <a:rPr lang="en-US" sz="3000">
                <a:effectLst>
                  <a:outerShdw blurRad="38100" dist="38100" dir="2700000" algn="tl">
                    <a:srgbClr val="FFFFFF"/>
                  </a:outerShdw>
                </a:effectLst>
                <a:latin typeface="Gill Sans" charset="0"/>
                <a:ea typeface="Gill Sans" charset="0"/>
                <a:cs typeface="Gill Sans" charset="0"/>
                <a:sym typeface="Gill Sans" charset="0"/>
              </a:rPr>
              <a:t>1. Ionizing radiation</a:t>
            </a:r>
          </a:p>
          <a:p>
            <a:pPr>
              <a:defRPr/>
            </a:pPr>
            <a:r>
              <a:rPr lang="en-US" sz="3000">
                <a:effectLst>
                  <a:outerShdw blurRad="38100" dist="38100" dir="2700000" algn="tl">
                    <a:srgbClr val="FFFFFF"/>
                  </a:outerShdw>
                </a:effectLst>
                <a:latin typeface="Gill Sans" charset="0"/>
                <a:ea typeface="Gill Sans" charset="0"/>
                <a:cs typeface="Gill Sans" charset="0"/>
                <a:sym typeface="Gill Sans" charset="0"/>
              </a:rPr>
              <a:t>2. Chemicals eg benzene, heavy metals</a:t>
            </a:r>
          </a:p>
          <a:p>
            <a:pPr>
              <a:defRPr/>
            </a:pPr>
            <a:r>
              <a:rPr lang="en-US" sz="3000">
                <a:effectLst>
                  <a:outerShdw blurRad="38100" dist="38100" dir="2700000" algn="tl">
                    <a:srgbClr val="FFFFFF"/>
                  </a:outerShdw>
                </a:effectLst>
                <a:latin typeface="Gill Sans" charset="0"/>
                <a:ea typeface="Gill Sans" charset="0"/>
                <a:cs typeface="Gill Sans" charset="0"/>
                <a:sym typeface="Gill Sans" charset="0"/>
              </a:rPr>
              <a:t>3. Drugs eg alkylating agents</a:t>
            </a:r>
          </a:p>
          <a:p>
            <a:pPr>
              <a:defRPr/>
            </a:pPr>
            <a:r>
              <a:rPr lang="en-US" sz="3000">
                <a:effectLst>
                  <a:outerShdw blurRad="38100" dist="38100" dir="2700000" algn="tl">
                    <a:srgbClr val="FFFFFF"/>
                  </a:outerShdw>
                </a:effectLst>
                <a:latin typeface="Gill Sans" charset="0"/>
                <a:ea typeface="Gill Sans" charset="0"/>
                <a:cs typeface="Gill Sans" charset="0"/>
                <a:sym typeface="Gill Sans" charset="0"/>
              </a:rPr>
              <a:t>4. Genetic considerations</a:t>
            </a:r>
          </a:p>
          <a:p>
            <a:pPr>
              <a:defRPr/>
            </a:pPr>
            <a:r>
              <a:rPr lang="en-US" sz="3000">
                <a:effectLst>
                  <a:outerShdw blurRad="38100" dist="38100" dir="2700000" algn="tl">
                    <a:srgbClr val="FFFFFF"/>
                  </a:outerShdw>
                </a:effectLst>
                <a:latin typeface="Gill Sans" charset="0"/>
                <a:ea typeface="Gill Sans" charset="0"/>
                <a:cs typeface="Gill Sans" charset="0"/>
                <a:sym typeface="Gill Sans" charset="0"/>
              </a:rPr>
              <a:t>a. 20% risk of leukaemia in other twin if identical twin develops disease</a:t>
            </a:r>
          </a:p>
          <a:p>
            <a:pPr>
              <a:defRPr/>
            </a:pPr>
            <a:r>
              <a:rPr lang="en-US" sz="3000">
                <a:effectLst>
                  <a:outerShdw blurRad="38100" dist="38100" dir="2700000" algn="tl">
                    <a:srgbClr val="FFFFFF"/>
                  </a:outerShdw>
                </a:effectLst>
                <a:latin typeface="Gill Sans" charset="0"/>
                <a:ea typeface="Gill Sans" charset="0"/>
                <a:cs typeface="Gill Sans" charset="0"/>
                <a:sym typeface="Gill Sans" charset="0"/>
              </a:rPr>
              <a:t>b. 4 times greater incidence of leukaemia in siblings of patient compared to general population</a:t>
            </a:r>
          </a:p>
          <a:p>
            <a:pPr>
              <a:defRPr/>
            </a:pPr>
            <a:r>
              <a:rPr lang="en-US" sz="3000">
                <a:effectLst>
                  <a:outerShdw blurRad="38100" dist="38100" dir="2700000" algn="tl">
                    <a:srgbClr val="FFFFFF"/>
                  </a:outerShdw>
                </a:effectLst>
                <a:latin typeface="Gill Sans" charset="0"/>
                <a:ea typeface="Gill Sans" charset="0"/>
                <a:cs typeface="Gill Sans" charset="0"/>
                <a:sym typeface="Gill Sans" charset="0"/>
              </a:rPr>
              <a:t>c. Chromasomal abnormalities eg Down syndrome, Fanconi’s</a:t>
            </a:r>
          </a:p>
          <a:p>
            <a:pPr>
              <a:defRPr/>
            </a:pPr>
            <a:r>
              <a:rPr lang="en-US" sz="3000">
                <a:effectLst>
                  <a:outerShdw blurRad="38100" dist="38100" dir="2700000" algn="tl">
                    <a:srgbClr val="FFFFFF"/>
                  </a:outerShdw>
                </a:effectLst>
                <a:latin typeface="Gill Sans" charset="0"/>
                <a:ea typeface="Gill Sans" charset="0"/>
                <a:cs typeface="Gill Sans" charset="0"/>
                <a:sym typeface="Gill Sans" charset="0"/>
              </a:rPr>
              <a:t>d. Genetic conditions</a:t>
            </a:r>
          </a:p>
          <a:p>
            <a:pPr>
              <a:defRPr/>
            </a:pPr>
            <a:endParaRPr lang="en-US" sz="3000">
              <a:effectLst>
                <a:outerShdw blurRad="38100" dist="38100" dir="2700000" algn="tl">
                  <a:srgbClr val="FFFFFF"/>
                </a:outerShdw>
              </a:effectLst>
              <a:latin typeface="Gill Sans" charset="0"/>
              <a:ea typeface="Gill Sans" charset="0"/>
              <a:cs typeface="Gill Sans" charset="0"/>
              <a:sym typeface="Gill Sans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Grp="1" noChangeArrowheads="1"/>
          </p:cNvSpPr>
          <p:nvPr>
            <p:ph type="title"/>
          </p:nvPr>
        </p:nvSpPr>
        <p:spPr>
          <a:xfrm>
            <a:off x="1270000" y="-63500"/>
            <a:ext cx="10464800" cy="2438400"/>
          </a:xfrm>
        </p:spPr>
        <p:txBody>
          <a:bodyPr rIns="50800" anchor="ctr"/>
          <a:lstStyle/>
          <a:p>
            <a:pPr eaLnBrk="1" hangingPunct="1"/>
            <a:r>
              <a:rPr lang="en-US" sz="4400" smtClean="0">
                <a:solidFill>
                  <a:schemeClr val="tx1"/>
                </a:solidFill>
              </a:rPr>
              <a:t>Clinical Features</a:t>
            </a:r>
          </a:p>
        </p:txBody>
      </p:sp>
      <p:sp>
        <p:nvSpPr>
          <p:cNvPr id="6147" name="Rectangle 2"/>
          <p:cNvSpPr>
            <a:spLocks/>
          </p:cNvSpPr>
          <p:nvPr/>
        </p:nvSpPr>
        <p:spPr bwMode="auto">
          <a:xfrm>
            <a:off x="152400" y="2273300"/>
            <a:ext cx="5041900" cy="622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en-US" sz="3600">
                <a:solidFill>
                  <a:srgbClr val="FF0000"/>
                </a:solidFill>
                <a:latin typeface="Gill Sans" charset="0"/>
                <a:sym typeface="Gill Sans" charset="0"/>
              </a:rPr>
              <a:t>General systemic effects</a:t>
            </a:r>
          </a:p>
        </p:txBody>
      </p:sp>
      <p:sp>
        <p:nvSpPr>
          <p:cNvPr id="6148" name="Rectangle 3"/>
          <p:cNvSpPr>
            <a:spLocks/>
          </p:cNvSpPr>
          <p:nvPr/>
        </p:nvSpPr>
        <p:spPr bwMode="auto">
          <a:xfrm>
            <a:off x="7408863" y="2197100"/>
            <a:ext cx="4524375" cy="622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algn="ctr"/>
            <a:r>
              <a:rPr lang="en-US" sz="3600">
                <a:solidFill>
                  <a:srgbClr val="FF0000"/>
                </a:solidFill>
                <a:latin typeface="Gill Sans" charset="0"/>
                <a:sym typeface="Gill Sans" charset="0"/>
              </a:rPr>
              <a:t>Extramedullary invasion</a:t>
            </a:r>
          </a:p>
        </p:txBody>
      </p:sp>
      <p:sp>
        <p:nvSpPr>
          <p:cNvPr id="18436" name="AutoShape 4"/>
          <p:cNvSpPr>
            <a:spLocks/>
          </p:cNvSpPr>
          <p:nvPr/>
        </p:nvSpPr>
        <p:spPr bwMode="auto">
          <a:xfrm>
            <a:off x="292100" y="3009900"/>
            <a:ext cx="4762500" cy="1308100"/>
          </a:xfrm>
          <a:prstGeom prst="roundRect">
            <a:avLst>
              <a:gd name="adj" fmla="val 14560"/>
            </a:avLst>
          </a:prstGeom>
          <a:solidFill>
            <a:schemeClr val="accent1"/>
          </a:solidFill>
          <a:ln w="25400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457200" indent="-457200">
              <a:buFontTx/>
              <a:buAutoNum type="arabicPeriod"/>
              <a:defRPr/>
            </a:pPr>
            <a:r>
              <a:rPr lang="en-US" dirty="0">
                <a:effectLst>
                  <a:outerShdw blurRad="38100" dist="38100" dir="2700000" algn="tl">
                    <a:srgbClr val="FFFFFF"/>
                  </a:outerShdw>
                </a:effectLst>
                <a:latin typeface="Gill Sans" charset="0"/>
                <a:ea typeface="Gill Sans" charset="0"/>
                <a:cs typeface="Gill Sans" charset="0"/>
                <a:sym typeface="Gill Sans" charset="0"/>
              </a:rPr>
              <a:t>Fever (60%) signs of infections</a:t>
            </a:r>
          </a:p>
          <a:p>
            <a:pPr marL="457200" indent="-457200">
              <a:buFontTx/>
              <a:buAutoNum type="arabicPeriod"/>
              <a:defRPr/>
            </a:pPr>
            <a:r>
              <a:rPr lang="en-US" dirty="0">
                <a:effectLst>
                  <a:outerShdw blurRad="38100" dist="38100" dir="2700000" algn="tl">
                    <a:srgbClr val="FFFFFF"/>
                  </a:outerShdw>
                </a:effectLst>
                <a:latin typeface="Gill Sans" charset="0"/>
                <a:ea typeface="Gill Sans" charset="0"/>
                <a:cs typeface="Gill Sans" charset="0"/>
                <a:sym typeface="Gill Sans" charset="0"/>
              </a:rPr>
              <a:t> Pallor (40%)</a:t>
            </a:r>
          </a:p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FFFFFF"/>
                  </a:outerShdw>
                </a:effectLst>
                <a:latin typeface="Gill Sans" charset="0"/>
                <a:ea typeface="Gill Sans" charset="0"/>
                <a:cs typeface="Gill Sans" charset="0"/>
                <a:sym typeface="Gill Sans" charset="0"/>
              </a:rPr>
              <a:t>3. Signs of bleeding</a:t>
            </a:r>
          </a:p>
        </p:txBody>
      </p:sp>
      <p:sp>
        <p:nvSpPr>
          <p:cNvPr id="18437" name="AutoShape 5"/>
          <p:cNvSpPr>
            <a:spLocks/>
          </p:cNvSpPr>
          <p:nvPr/>
        </p:nvSpPr>
        <p:spPr bwMode="auto">
          <a:xfrm>
            <a:off x="5778500" y="2844800"/>
            <a:ext cx="6997700" cy="3987800"/>
          </a:xfrm>
          <a:prstGeom prst="roundRect">
            <a:avLst>
              <a:gd name="adj" fmla="val 4773"/>
            </a:avLst>
          </a:prstGeom>
          <a:solidFill>
            <a:schemeClr val="accent1"/>
          </a:solidFill>
          <a:ln w="25400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FFFFFF"/>
                  </a:outerShdw>
                </a:effectLst>
                <a:latin typeface="Gill Sans" charset="0"/>
                <a:ea typeface="Gill Sans" charset="0"/>
                <a:cs typeface="Gill Sans" charset="0"/>
                <a:sym typeface="Gill Sans" charset="0"/>
              </a:rPr>
              <a:t>CNS involvement</a:t>
            </a:r>
          </a:p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FFFFFF"/>
                  </a:outerShdw>
                </a:effectLst>
                <a:latin typeface="Gill Sans" charset="0"/>
                <a:ea typeface="Gill Sans" charset="0"/>
                <a:cs typeface="Gill Sans" charset="0"/>
                <a:sym typeface="Gill Sans" charset="0"/>
              </a:rPr>
              <a:t>1. Signs and sympyoms of raised ICP</a:t>
            </a:r>
          </a:p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FFFFFF"/>
                  </a:outerShdw>
                </a:effectLst>
                <a:latin typeface="Gill Sans" charset="0"/>
                <a:ea typeface="Gill Sans" charset="0"/>
                <a:cs typeface="Gill Sans" charset="0"/>
                <a:sym typeface="Gill Sans" charset="0"/>
              </a:rPr>
              <a:t>2. Signs and symptoms of parenchymal involvement</a:t>
            </a:r>
          </a:p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FFFFFF"/>
                  </a:outerShdw>
                </a:effectLst>
                <a:latin typeface="Gill Sans" charset="0"/>
                <a:ea typeface="Gill Sans" charset="0"/>
                <a:cs typeface="Gill Sans" charset="0"/>
                <a:sym typeface="Gill Sans" charset="0"/>
              </a:rPr>
              <a:t>a. focal neurologic involvement</a:t>
            </a:r>
          </a:p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FFFFFF"/>
                  </a:outerShdw>
                </a:effectLst>
                <a:latin typeface="Gill Sans" charset="0"/>
                <a:ea typeface="Gill Sans" charset="0"/>
                <a:cs typeface="Gill Sans" charset="0"/>
                <a:sym typeface="Gill Sans" charset="0"/>
              </a:rPr>
              <a:t>b. cerebellar involvement</a:t>
            </a:r>
          </a:p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FFFFFF"/>
                  </a:outerShdw>
                </a:effectLst>
                <a:latin typeface="Gill Sans" charset="0"/>
                <a:ea typeface="Gill Sans" charset="0"/>
                <a:cs typeface="Gill Sans" charset="0"/>
                <a:sym typeface="Gill Sans" charset="0"/>
              </a:rPr>
              <a:t>3. Hypothalamic syndrome - polyphagia with weight gain, hirsutism, behavioral disturbances</a:t>
            </a:r>
          </a:p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FFFFFF"/>
                  </a:outerShdw>
                </a:effectLst>
                <a:latin typeface="Gill Sans" charset="0"/>
                <a:ea typeface="Gill Sans" charset="0"/>
                <a:cs typeface="Gill Sans" charset="0"/>
                <a:sym typeface="Gill Sans" charset="0"/>
              </a:rPr>
              <a:t>4. Diabetes insipidus</a:t>
            </a:r>
          </a:p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FFFFFF"/>
                  </a:outerShdw>
                </a:effectLst>
                <a:latin typeface="Gill Sans" charset="0"/>
                <a:ea typeface="Gill Sans" charset="0"/>
                <a:cs typeface="Gill Sans" charset="0"/>
                <a:sym typeface="Gill Sans" charset="0"/>
              </a:rPr>
              <a:t>5. Chloromas</a:t>
            </a:r>
          </a:p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FFFFFF"/>
                  </a:outerShdw>
                </a:effectLst>
                <a:latin typeface="Gill Sans" charset="0"/>
                <a:ea typeface="Gill Sans" charset="0"/>
                <a:cs typeface="Gill Sans" charset="0"/>
                <a:sym typeface="Gill Sans" charset="0"/>
              </a:rPr>
              <a:t>6. CNS haemorrhage</a:t>
            </a:r>
          </a:p>
        </p:txBody>
      </p:sp>
      <p:sp>
        <p:nvSpPr>
          <p:cNvPr id="6151" name="Rectangle 6"/>
          <p:cNvSpPr>
            <a:spLocks/>
          </p:cNvSpPr>
          <p:nvPr/>
        </p:nvSpPr>
        <p:spPr bwMode="auto">
          <a:xfrm>
            <a:off x="246063" y="4368800"/>
            <a:ext cx="4270375" cy="622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algn="ctr"/>
            <a:r>
              <a:rPr lang="en-US" sz="3600">
                <a:solidFill>
                  <a:srgbClr val="FF0000"/>
                </a:solidFill>
                <a:latin typeface="Gill Sans" charset="0"/>
                <a:sym typeface="Gill Sans" charset="0"/>
              </a:rPr>
              <a:t>Bone marrow invasion</a:t>
            </a:r>
          </a:p>
        </p:txBody>
      </p:sp>
      <p:sp>
        <p:nvSpPr>
          <p:cNvPr id="18439" name="AutoShape 7"/>
          <p:cNvSpPr>
            <a:spLocks/>
          </p:cNvSpPr>
          <p:nvPr/>
        </p:nvSpPr>
        <p:spPr bwMode="auto">
          <a:xfrm>
            <a:off x="215900" y="5118100"/>
            <a:ext cx="4927600" cy="1219200"/>
          </a:xfrm>
          <a:prstGeom prst="roundRect">
            <a:avLst>
              <a:gd name="adj" fmla="val 15625"/>
            </a:avLst>
          </a:prstGeom>
          <a:solidFill>
            <a:schemeClr val="accent1"/>
          </a:solidFill>
          <a:ln w="25400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FFFFFF"/>
                  </a:outerShdw>
                </a:effectLst>
                <a:latin typeface="Gill Sans" charset="0"/>
                <a:ea typeface="Gill Sans" charset="0"/>
                <a:cs typeface="Gill Sans" charset="0"/>
                <a:sym typeface="Gill Sans" charset="0"/>
              </a:rPr>
              <a:t>1. </a:t>
            </a:r>
            <a:r>
              <a:rPr lang="en-US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Gill Sans" charset="0"/>
                <a:ea typeface="Gill Sans" charset="0"/>
                <a:cs typeface="Gill Sans" charset="0"/>
                <a:sym typeface="Gill Sans" charset="0"/>
              </a:rPr>
              <a:t>Anaemia</a:t>
            </a:r>
            <a:endParaRPr lang="en-US" dirty="0">
              <a:effectLst>
                <a:outerShdw blurRad="38100" dist="38100" dir="2700000" algn="tl">
                  <a:srgbClr val="FFFFFF"/>
                </a:outerShdw>
              </a:effectLst>
              <a:latin typeface="Gill Sans" charset="0"/>
              <a:ea typeface="Gill Sans" charset="0"/>
              <a:cs typeface="Gill Sans" charset="0"/>
              <a:sym typeface="Gill Sans" charset="0"/>
            </a:endParaRPr>
          </a:p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FFFFFF"/>
                  </a:outerShdw>
                </a:effectLst>
                <a:latin typeface="Gill Sans" charset="0"/>
                <a:ea typeface="Gill Sans" charset="0"/>
                <a:cs typeface="Gill Sans" charset="0"/>
                <a:sym typeface="Gill Sans" charset="0"/>
              </a:rPr>
              <a:t>2. </a:t>
            </a:r>
            <a:r>
              <a:rPr lang="en-US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Gill Sans" charset="0"/>
                <a:ea typeface="Gill Sans" charset="0"/>
                <a:cs typeface="Gill Sans" charset="0"/>
                <a:sym typeface="Gill Sans" charset="0"/>
              </a:rPr>
              <a:t>Neutropenia</a:t>
            </a:r>
            <a:r>
              <a:rPr lang="en-US" dirty="0">
                <a:effectLst>
                  <a:outerShdw blurRad="38100" dist="38100" dir="2700000" algn="tl">
                    <a:srgbClr val="FFFFFF"/>
                  </a:outerShdw>
                </a:effectLst>
                <a:latin typeface="Gill Sans" charset="0"/>
                <a:ea typeface="Gill Sans" charset="0"/>
                <a:cs typeface="Gill Sans" charset="0"/>
                <a:sym typeface="Gill Sans" charset="0"/>
              </a:rPr>
              <a:t>/</a:t>
            </a:r>
            <a:r>
              <a:rPr lang="en-US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Gill Sans" charset="0"/>
                <a:ea typeface="Gill Sans" charset="0"/>
                <a:cs typeface="Gill Sans" charset="0"/>
                <a:sym typeface="Gill Sans" charset="0"/>
              </a:rPr>
              <a:t>neutrophilia</a:t>
            </a:r>
            <a:r>
              <a:rPr lang="en-US" dirty="0">
                <a:effectLst>
                  <a:outerShdw blurRad="38100" dist="38100" dir="2700000" algn="tl">
                    <a:srgbClr val="FFFFFF"/>
                  </a:outerShdw>
                </a:effectLst>
                <a:latin typeface="Gill Sans" charset="0"/>
                <a:ea typeface="Gill Sans" charset="0"/>
                <a:cs typeface="Gill Sans" charset="0"/>
                <a:sym typeface="Gill Sans" charset="0"/>
              </a:rPr>
              <a:t> -blasts</a:t>
            </a:r>
          </a:p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FFFFFF"/>
                  </a:outerShdw>
                </a:effectLst>
                <a:latin typeface="Gill Sans" charset="0"/>
                <a:ea typeface="Gill Sans" charset="0"/>
                <a:cs typeface="Gill Sans" charset="0"/>
                <a:sym typeface="Gill Sans" charset="0"/>
              </a:rPr>
              <a:t>3. Thrombocytopenia</a:t>
            </a:r>
          </a:p>
        </p:txBody>
      </p:sp>
      <p:sp>
        <p:nvSpPr>
          <p:cNvPr id="18440" name="AutoShape 8"/>
          <p:cNvSpPr>
            <a:spLocks/>
          </p:cNvSpPr>
          <p:nvPr/>
        </p:nvSpPr>
        <p:spPr bwMode="auto">
          <a:xfrm>
            <a:off x="5829300" y="7340600"/>
            <a:ext cx="6553200" cy="2362200"/>
          </a:xfrm>
          <a:prstGeom prst="roundRect">
            <a:avLst>
              <a:gd name="adj" fmla="val 8060"/>
            </a:avLst>
          </a:prstGeom>
          <a:solidFill>
            <a:schemeClr val="accent1"/>
          </a:solidFill>
          <a:ln w="25400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FFFFFF"/>
                  </a:outerShdw>
                </a:effectLst>
                <a:latin typeface="Gill Sans" charset="0"/>
                <a:ea typeface="Gill Sans" charset="0"/>
                <a:cs typeface="Gill Sans" charset="0"/>
                <a:sym typeface="Gill Sans" charset="0"/>
              </a:rPr>
              <a:t>GUT - testicular enlargement, ovarian, </a:t>
            </a:r>
            <a:r>
              <a:rPr lang="en-US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Gill Sans" charset="0"/>
                <a:ea typeface="Gill Sans" charset="0"/>
                <a:cs typeface="Gill Sans" charset="0"/>
                <a:sym typeface="Gill Sans" charset="0"/>
              </a:rPr>
              <a:t>priapism</a:t>
            </a:r>
            <a:r>
              <a:rPr lang="en-US" dirty="0">
                <a:effectLst>
                  <a:outerShdw blurRad="38100" dist="38100" dir="2700000" algn="tl">
                    <a:srgbClr val="FFFFFF"/>
                  </a:outerShdw>
                </a:effectLst>
                <a:latin typeface="Gill Sans" charset="0"/>
                <a:ea typeface="Gill Sans" charset="0"/>
                <a:cs typeface="Gill Sans" charset="0"/>
                <a:sym typeface="Gill Sans" charset="0"/>
              </a:rPr>
              <a:t>, renal, </a:t>
            </a:r>
          </a:p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FFFFFF"/>
                  </a:outerShdw>
                </a:effectLst>
                <a:latin typeface="Gill Sans" charset="0"/>
                <a:ea typeface="Gill Sans" charset="0"/>
                <a:cs typeface="Gill Sans" charset="0"/>
                <a:sym typeface="Gill Sans" charset="0"/>
              </a:rPr>
              <a:t>Bone and Joint - Bone pain, Radiologic changes</a:t>
            </a:r>
          </a:p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FFFFFF"/>
                  </a:outerShdw>
                </a:effectLst>
                <a:latin typeface="Gill Sans" charset="0"/>
                <a:ea typeface="Gill Sans" charset="0"/>
                <a:cs typeface="Gill Sans" charset="0"/>
                <a:sym typeface="Gill Sans" charset="0"/>
              </a:rPr>
              <a:t>Skin infiltration</a:t>
            </a:r>
          </a:p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FFFFFF"/>
                  </a:outerShdw>
                </a:effectLst>
                <a:latin typeface="Gill Sans" charset="0"/>
                <a:ea typeface="Gill Sans" charset="0"/>
                <a:cs typeface="Gill Sans" charset="0"/>
                <a:sym typeface="Gill Sans" charset="0"/>
              </a:rPr>
              <a:t>Cardiac involvement - Myocardial infiltrate and </a:t>
            </a:r>
            <a:r>
              <a:rPr lang="en-US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Gill Sans" charset="0"/>
                <a:ea typeface="Gill Sans" charset="0"/>
                <a:cs typeface="Gill Sans" charset="0"/>
                <a:sym typeface="Gill Sans" charset="0"/>
              </a:rPr>
              <a:t>haemorrhage</a:t>
            </a:r>
            <a:endParaRPr lang="en-US" dirty="0">
              <a:effectLst>
                <a:outerShdw blurRad="38100" dist="38100" dir="2700000" algn="tl">
                  <a:srgbClr val="FFFFFF"/>
                </a:outerShdw>
              </a:effectLst>
              <a:latin typeface="Gill Sans" charset="0"/>
              <a:ea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6154" name="Rectangle 9"/>
          <p:cNvSpPr>
            <a:spLocks/>
          </p:cNvSpPr>
          <p:nvPr/>
        </p:nvSpPr>
        <p:spPr bwMode="auto">
          <a:xfrm>
            <a:off x="6875463" y="6743700"/>
            <a:ext cx="4805362" cy="622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algn="ctr"/>
            <a:r>
              <a:rPr lang="en-US" sz="3600">
                <a:solidFill>
                  <a:srgbClr val="FF0000"/>
                </a:solidFill>
                <a:latin typeface="Gill Sans" charset="0"/>
                <a:sym typeface="Gill Sans" charset="0"/>
              </a:rPr>
              <a:t>Other organ involvement</a:t>
            </a:r>
          </a:p>
        </p:txBody>
      </p:sp>
      <p:sp>
        <p:nvSpPr>
          <p:cNvPr id="6155" name="Rectangle 10"/>
          <p:cNvSpPr>
            <a:spLocks/>
          </p:cNvSpPr>
          <p:nvPr/>
        </p:nvSpPr>
        <p:spPr bwMode="auto">
          <a:xfrm>
            <a:off x="0" y="6324600"/>
            <a:ext cx="5295900" cy="622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en-US" sz="3600">
                <a:solidFill>
                  <a:srgbClr val="FF0000"/>
                </a:solidFill>
                <a:latin typeface="Gill Sans" charset="0"/>
                <a:sym typeface="Gill Sans" charset="0"/>
              </a:rPr>
              <a:t>Lymphoid tissue invasion</a:t>
            </a:r>
            <a:r>
              <a:rPr lang="en-US" sz="3600">
                <a:latin typeface="Gill Sans" charset="0"/>
                <a:sym typeface="Gill Sans" charset="0"/>
              </a:rPr>
              <a:t> </a:t>
            </a:r>
          </a:p>
        </p:txBody>
      </p:sp>
      <p:sp>
        <p:nvSpPr>
          <p:cNvPr id="18443" name="AutoShape 11"/>
          <p:cNvSpPr>
            <a:spLocks/>
          </p:cNvSpPr>
          <p:nvPr/>
        </p:nvSpPr>
        <p:spPr bwMode="auto">
          <a:xfrm>
            <a:off x="0" y="7086600"/>
            <a:ext cx="4927600" cy="1219200"/>
          </a:xfrm>
          <a:prstGeom prst="roundRect">
            <a:avLst>
              <a:gd name="adj" fmla="val 15625"/>
            </a:avLst>
          </a:prstGeom>
          <a:solidFill>
            <a:schemeClr val="accent1"/>
          </a:solidFill>
          <a:ln w="25400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FFFFFF"/>
                  </a:outerShdw>
                </a:effectLst>
                <a:latin typeface="Gill Sans" charset="0"/>
                <a:ea typeface="Gill Sans" charset="0"/>
                <a:cs typeface="Gill Sans" charset="0"/>
                <a:sym typeface="Gill Sans" charset="0"/>
              </a:rPr>
              <a:t>1. Lymphadenopathy</a:t>
            </a:r>
          </a:p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FFFFFF"/>
                  </a:outerShdw>
                </a:effectLst>
                <a:latin typeface="Gill Sans" charset="0"/>
                <a:ea typeface="Gill Sans" charset="0"/>
                <a:cs typeface="Gill Sans" charset="0"/>
                <a:sym typeface="Gill Sans" charset="0"/>
              </a:rPr>
              <a:t>2. Splenomegaly</a:t>
            </a:r>
          </a:p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FFFFFF"/>
                  </a:outerShdw>
                </a:effectLst>
                <a:latin typeface="Gill Sans" charset="0"/>
                <a:ea typeface="Gill Sans" charset="0"/>
                <a:cs typeface="Gill Sans" charset="0"/>
                <a:sym typeface="Gill Sans" charset="0"/>
              </a:rPr>
              <a:t>3. Hepatomegaly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DIC</a:t>
            </a:r>
          </a:p>
          <a:p>
            <a:r>
              <a:rPr lang="en-US" smtClean="0"/>
              <a:t>Gum hypertrophy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/>
          <p:cNvSpPr>
            <a:spLocks noGrp="1" noChangeArrowheads="1"/>
          </p:cNvSpPr>
          <p:nvPr>
            <p:ph type="title"/>
          </p:nvPr>
        </p:nvSpPr>
        <p:spPr>
          <a:xfrm>
            <a:off x="1270000" y="-63500"/>
            <a:ext cx="10464800" cy="2438400"/>
          </a:xfrm>
        </p:spPr>
        <p:txBody>
          <a:bodyPr rIns="50800" anchor="ctr"/>
          <a:lstStyle/>
          <a:p>
            <a:pPr eaLnBrk="1" hangingPunct="1"/>
            <a:r>
              <a:rPr lang="en-US" sz="4400" smtClean="0">
                <a:solidFill>
                  <a:schemeClr val="tx1"/>
                </a:solidFill>
              </a:rPr>
              <a:t>Diagnosis</a:t>
            </a:r>
          </a:p>
        </p:txBody>
      </p:sp>
      <p:sp>
        <p:nvSpPr>
          <p:cNvPr id="8195" name="Rectangle 2"/>
          <p:cNvSpPr>
            <a:spLocks/>
          </p:cNvSpPr>
          <p:nvPr/>
        </p:nvSpPr>
        <p:spPr bwMode="auto">
          <a:xfrm>
            <a:off x="152400" y="2184400"/>
            <a:ext cx="5041900" cy="622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en-US" sz="3600">
                <a:solidFill>
                  <a:srgbClr val="FF0000"/>
                </a:solidFill>
                <a:latin typeface="Gill Sans" charset="0"/>
                <a:sym typeface="Gill Sans" charset="0"/>
              </a:rPr>
              <a:t>Clinical Manifestations</a:t>
            </a:r>
          </a:p>
        </p:txBody>
      </p:sp>
      <p:sp>
        <p:nvSpPr>
          <p:cNvPr id="8196" name="Rectangle 3"/>
          <p:cNvSpPr>
            <a:spLocks/>
          </p:cNvSpPr>
          <p:nvPr/>
        </p:nvSpPr>
        <p:spPr bwMode="auto">
          <a:xfrm>
            <a:off x="7334250" y="2273300"/>
            <a:ext cx="3327400" cy="622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algn="ctr"/>
            <a:r>
              <a:rPr lang="en-US" sz="3600">
                <a:solidFill>
                  <a:srgbClr val="FF0000"/>
                </a:solidFill>
                <a:latin typeface="Gill Sans" charset="0"/>
                <a:sym typeface="Gill Sans" charset="0"/>
              </a:rPr>
              <a:t>Chest radiograph</a:t>
            </a:r>
          </a:p>
        </p:txBody>
      </p:sp>
      <p:sp>
        <p:nvSpPr>
          <p:cNvPr id="19460" name="AutoShape 4"/>
          <p:cNvSpPr>
            <a:spLocks/>
          </p:cNvSpPr>
          <p:nvPr/>
        </p:nvSpPr>
        <p:spPr bwMode="auto">
          <a:xfrm>
            <a:off x="7327900" y="2794000"/>
            <a:ext cx="5029200" cy="838200"/>
          </a:xfrm>
          <a:prstGeom prst="roundRect">
            <a:avLst>
              <a:gd name="adj" fmla="val 22727"/>
            </a:avLst>
          </a:prstGeom>
          <a:solidFill>
            <a:schemeClr val="accent1"/>
          </a:solidFill>
          <a:ln w="25400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FFFFFF"/>
                  </a:outerShdw>
                </a:effectLst>
                <a:latin typeface="Gill Sans" charset="0"/>
                <a:ea typeface="Gill Sans" charset="0"/>
                <a:cs typeface="Gill Sans" charset="0"/>
                <a:sym typeface="Gill Sans" charset="0"/>
              </a:rPr>
              <a:t>Mediastinal mass in T-cell leukaemia</a:t>
            </a:r>
          </a:p>
        </p:txBody>
      </p:sp>
      <p:sp>
        <p:nvSpPr>
          <p:cNvPr id="8198" name="Rectangle 5"/>
          <p:cNvSpPr>
            <a:spLocks/>
          </p:cNvSpPr>
          <p:nvPr/>
        </p:nvSpPr>
        <p:spPr bwMode="auto">
          <a:xfrm>
            <a:off x="623888" y="2895600"/>
            <a:ext cx="2398712" cy="622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algn="ctr"/>
            <a:r>
              <a:rPr lang="en-US" sz="3600">
                <a:solidFill>
                  <a:srgbClr val="FF0000"/>
                </a:solidFill>
                <a:latin typeface="Gill Sans" charset="0"/>
                <a:sym typeface="Gill Sans" charset="0"/>
              </a:rPr>
              <a:t>Blood count</a:t>
            </a:r>
          </a:p>
        </p:txBody>
      </p:sp>
      <p:sp>
        <p:nvSpPr>
          <p:cNvPr id="19462" name="AutoShape 6"/>
          <p:cNvSpPr>
            <a:spLocks/>
          </p:cNvSpPr>
          <p:nvPr/>
        </p:nvSpPr>
        <p:spPr bwMode="auto">
          <a:xfrm>
            <a:off x="381000" y="3581400"/>
            <a:ext cx="4559300" cy="1752600"/>
          </a:xfrm>
          <a:prstGeom prst="roundRect">
            <a:avLst>
              <a:gd name="adj" fmla="val 10866"/>
            </a:avLst>
          </a:prstGeom>
          <a:solidFill>
            <a:schemeClr val="accent1"/>
          </a:solidFill>
          <a:ln w="25400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FFFFFF"/>
                  </a:outerShdw>
                </a:effectLst>
                <a:latin typeface="Gill Sans" charset="0"/>
                <a:ea typeface="Gill Sans" charset="0"/>
                <a:cs typeface="Gill Sans" charset="0"/>
                <a:sym typeface="Gill Sans" charset="0"/>
              </a:rPr>
              <a:t>a. Reduced Hb</a:t>
            </a:r>
          </a:p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FFFFFF"/>
                  </a:outerShdw>
                </a:effectLst>
                <a:latin typeface="Gill Sans" charset="0"/>
                <a:ea typeface="Gill Sans" charset="0"/>
                <a:cs typeface="Gill Sans" charset="0"/>
                <a:sym typeface="Gill Sans" charset="0"/>
              </a:rPr>
              <a:t>b. WBC - low, normal or Increased</a:t>
            </a:r>
          </a:p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FFFFFF"/>
                  </a:outerShdw>
                </a:effectLst>
                <a:latin typeface="Gill Sans" charset="0"/>
                <a:ea typeface="Gill Sans" charset="0"/>
                <a:cs typeface="Gill Sans" charset="0"/>
                <a:sym typeface="Gill Sans" charset="0"/>
              </a:rPr>
              <a:t>c. Thrombocytopenia</a:t>
            </a:r>
          </a:p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FFFFFF"/>
                  </a:outerShdw>
                </a:effectLst>
                <a:latin typeface="Gill Sans" charset="0"/>
                <a:ea typeface="Gill Sans" charset="0"/>
                <a:cs typeface="Gill Sans" charset="0"/>
                <a:sym typeface="Gill Sans" charset="0"/>
              </a:rPr>
              <a:t>d. Blood smear - blasts few to none</a:t>
            </a:r>
          </a:p>
        </p:txBody>
      </p:sp>
      <p:sp>
        <p:nvSpPr>
          <p:cNvPr id="19463" name="AutoShape 7"/>
          <p:cNvSpPr>
            <a:spLocks/>
          </p:cNvSpPr>
          <p:nvPr/>
        </p:nvSpPr>
        <p:spPr bwMode="auto">
          <a:xfrm>
            <a:off x="7353300" y="5588000"/>
            <a:ext cx="2882900" cy="546100"/>
          </a:xfrm>
          <a:prstGeom prst="roundRect">
            <a:avLst>
              <a:gd name="adj" fmla="val 34880"/>
            </a:avLst>
          </a:prstGeom>
          <a:solidFill>
            <a:schemeClr val="accent1"/>
          </a:solidFill>
          <a:ln w="25400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FFFFFF"/>
                  </a:outerShdw>
                </a:effectLst>
                <a:latin typeface="Gill Sans" charset="0"/>
                <a:ea typeface="Gill Sans" charset="0"/>
                <a:cs typeface="Gill Sans" charset="0"/>
                <a:sym typeface="Gill Sans" charset="0"/>
              </a:rPr>
              <a:t>Chemistry and cells</a:t>
            </a:r>
          </a:p>
        </p:txBody>
      </p:sp>
      <p:sp>
        <p:nvSpPr>
          <p:cNvPr id="8201" name="Rectangle 8"/>
          <p:cNvSpPr>
            <a:spLocks/>
          </p:cNvSpPr>
          <p:nvPr/>
        </p:nvSpPr>
        <p:spPr bwMode="auto">
          <a:xfrm>
            <a:off x="7372350" y="3530600"/>
            <a:ext cx="2844800" cy="622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algn="ctr"/>
            <a:r>
              <a:rPr lang="en-US" sz="3600">
                <a:solidFill>
                  <a:srgbClr val="FF0000"/>
                </a:solidFill>
                <a:latin typeface="Gill Sans" charset="0"/>
                <a:sym typeface="Gill Sans" charset="0"/>
              </a:rPr>
              <a:t>Skeletal survey</a:t>
            </a:r>
          </a:p>
        </p:txBody>
      </p:sp>
      <p:sp>
        <p:nvSpPr>
          <p:cNvPr id="8202" name="Rectangle 9"/>
          <p:cNvSpPr>
            <a:spLocks/>
          </p:cNvSpPr>
          <p:nvPr/>
        </p:nvSpPr>
        <p:spPr bwMode="auto">
          <a:xfrm>
            <a:off x="0" y="5410200"/>
            <a:ext cx="3670300" cy="622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en-US" sz="3600">
                <a:solidFill>
                  <a:srgbClr val="FF0000"/>
                </a:solidFill>
                <a:latin typeface="Gill Sans" charset="0"/>
                <a:sym typeface="Gill Sans" charset="0"/>
              </a:rPr>
              <a:t>Bone marrow</a:t>
            </a:r>
          </a:p>
        </p:txBody>
      </p:sp>
      <p:sp>
        <p:nvSpPr>
          <p:cNvPr id="19466" name="AutoShape 10"/>
          <p:cNvSpPr>
            <a:spLocks/>
          </p:cNvSpPr>
          <p:nvPr/>
        </p:nvSpPr>
        <p:spPr bwMode="auto">
          <a:xfrm>
            <a:off x="558800" y="6083300"/>
            <a:ext cx="3581400" cy="1866900"/>
          </a:xfrm>
          <a:prstGeom prst="roundRect">
            <a:avLst>
              <a:gd name="adj" fmla="val 10204"/>
            </a:avLst>
          </a:prstGeom>
          <a:solidFill>
            <a:schemeClr val="accent1"/>
          </a:solidFill>
          <a:ln w="25400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FFFFFF"/>
                  </a:outerShdw>
                </a:effectLst>
                <a:latin typeface="Gill Sans" charset="0"/>
                <a:ea typeface="Gill Sans" charset="0"/>
                <a:cs typeface="Gill Sans" charset="0"/>
                <a:sym typeface="Gill Sans" charset="0"/>
              </a:rPr>
              <a:t>Required for diagnosis</a:t>
            </a:r>
          </a:p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FFFFFF"/>
                  </a:outerShdw>
                </a:effectLst>
                <a:latin typeface="Gill Sans" charset="0"/>
                <a:ea typeface="Gill Sans" charset="0"/>
                <a:cs typeface="Gill Sans" charset="0"/>
                <a:sym typeface="Gill Sans" charset="0"/>
              </a:rPr>
              <a:t>&gt; 5% blasts for diagnosis</a:t>
            </a:r>
          </a:p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FFFFFF"/>
                  </a:outerShdw>
                </a:effectLst>
                <a:latin typeface="Gill Sans" charset="0"/>
                <a:ea typeface="Gill Sans" charset="0"/>
                <a:cs typeface="Gill Sans" charset="0"/>
                <a:sym typeface="Gill Sans" charset="0"/>
              </a:rPr>
              <a:t>Usually 80-100% blasts</a:t>
            </a:r>
          </a:p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FFFFFF"/>
                  </a:outerShdw>
                </a:effectLst>
                <a:latin typeface="Gill Sans" charset="0"/>
                <a:ea typeface="Gill Sans" charset="0"/>
                <a:cs typeface="Gill Sans" charset="0"/>
                <a:sym typeface="Gill Sans" charset="0"/>
              </a:rPr>
              <a:t>Megakaryocytes absent</a:t>
            </a:r>
          </a:p>
          <a:p>
            <a:pPr>
              <a:defRPr/>
            </a:pPr>
            <a:endParaRPr lang="en-US">
              <a:effectLst>
                <a:outerShdw blurRad="38100" dist="38100" dir="2700000" algn="tl">
                  <a:srgbClr val="FFFFFF"/>
                </a:outerShdw>
              </a:effectLst>
              <a:latin typeface="Gill Sans" charset="0"/>
              <a:ea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8204" name="Rectangle 11"/>
          <p:cNvSpPr>
            <a:spLocks/>
          </p:cNvSpPr>
          <p:nvPr/>
        </p:nvSpPr>
        <p:spPr bwMode="auto">
          <a:xfrm>
            <a:off x="7367588" y="4279900"/>
            <a:ext cx="3160712" cy="622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algn="ctr"/>
            <a:r>
              <a:rPr lang="en-US" sz="3600">
                <a:solidFill>
                  <a:srgbClr val="FF0000"/>
                </a:solidFill>
                <a:latin typeface="Gill Sans" charset="0"/>
                <a:sym typeface="Gill Sans" charset="0"/>
              </a:rPr>
              <a:t>Blood chemistry</a:t>
            </a:r>
          </a:p>
        </p:txBody>
      </p:sp>
      <p:sp>
        <p:nvSpPr>
          <p:cNvPr id="8205" name="Rectangle 12"/>
          <p:cNvSpPr>
            <a:spLocks/>
          </p:cNvSpPr>
          <p:nvPr/>
        </p:nvSpPr>
        <p:spPr bwMode="auto">
          <a:xfrm>
            <a:off x="7377113" y="4965700"/>
            <a:ext cx="3825875" cy="622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algn="ctr"/>
            <a:r>
              <a:rPr lang="en-US" sz="3600">
                <a:solidFill>
                  <a:srgbClr val="FF0000"/>
                </a:solidFill>
                <a:latin typeface="Gill Sans" charset="0"/>
                <a:sym typeface="Gill Sans" charset="0"/>
              </a:rPr>
              <a:t>Cerebral spinal fluid</a:t>
            </a:r>
          </a:p>
        </p:txBody>
      </p:sp>
      <p:sp>
        <p:nvSpPr>
          <p:cNvPr id="8206" name="Rectangle 13"/>
          <p:cNvSpPr>
            <a:spLocks/>
          </p:cNvSpPr>
          <p:nvPr/>
        </p:nvSpPr>
        <p:spPr bwMode="auto">
          <a:xfrm>
            <a:off x="7470775" y="6350000"/>
            <a:ext cx="3663950" cy="622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algn="ctr"/>
            <a:r>
              <a:rPr lang="en-US" sz="3600">
                <a:solidFill>
                  <a:srgbClr val="FF0000"/>
                </a:solidFill>
                <a:latin typeface="Gill Sans" charset="0"/>
                <a:sym typeface="Gill Sans" charset="0"/>
              </a:rPr>
              <a:t>Coagulation profile</a:t>
            </a:r>
          </a:p>
        </p:txBody>
      </p:sp>
      <p:sp>
        <p:nvSpPr>
          <p:cNvPr id="8207" name="Rectangle 14"/>
          <p:cNvSpPr>
            <a:spLocks/>
          </p:cNvSpPr>
          <p:nvPr/>
        </p:nvSpPr>
        <p:spPr bwMode="auto">
          <a:xfrm>
            <a:off x="7515225" y="6946900"/>
            <a:ext cx="3168650" cy="622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algn="ctr"/>
            <a:r>
              <a:rPr lang="en-US" sz="3600">
                <a:solidFill>
                  <a:srgbClr val="FF0000"/>
                </a:solidFill>
                <a:latin typeface="Gill Sans" charset="0"/>
                <a:sym typeface="Gill Sans" charset="0"/>
              </a:rPr>
              <a:t>Cardiac function</a:t>
            </a:r>
          </a:p>
        </p:txBody>
      </p:sp>
      <p:sp>
        <p:nvSpPr>
          <p:cNvPr id="8208" name="Rectangle 15"/>
          <p:cNvSpPr>
            <a:spLocks/>
          </p:cNvSpPr>
          <p:nvPr/>
        </p:nvSpPr>
        <p:spPr bwMode="auto">
          <a:xfrm>
            <a:off x="7504113" y="7620000"/>
            <a:ext cx="4665662" cy="622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algn="ctr"/>
            <a:r>
              <a:rPr lang="en-US" sz="3600">
                <a:solidFill>
                  <a:srgbClr val="FF0000"/>
                </a:solidFill>
                <a:latin typeface="Gill Sans" charset="0"/>
                <a:sym typeface="Gill Sans" charset="0"/>
              </a:rPr>
              <a:t>Infectious disease profile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/>
          <p:cNvSpPr>
            <a:spLocks noGrp="1" noChangeArrowheads="1"/>
          </p:cNvSpPr>
          <p:nvPr>
            <p:ph type="title"/>
          </p:nvPr>
        </p:nvSpPr>
        <p:spPr>
          <a:xfrm>
            <a:off x="1270000" y="-63500"/>
            <a:ext cx="10464800" cy="2438400"/>
          </a:xfrm>
        </p:spPr>
        <p:txBody>
          <a:bodyPr rIns="50800" anchor="ctr"/>
          <a:lstStyle/>
          <a:p>
            <a:pPr eaLnBrk="1" hangingPunct="1"/>
            <a:r>
              <a:rPr lang="en-US" sz="4400" smtClean="0">
                <a:solidFill>
                  <a:schemeClr val="tx1"/>
                </a:solidFill>
              </a:rPr>
              <a:t>Classification</a:t>
            </a:r>
          </a:p>
        </p:txBody>
      </p:sp>
      <p:sp>
        <p:nvSpPr>
          <p:cNvPr id="9219" name="Rectangle 2"/>
          <p:cNvSpPr>
            <a:spLocks/>
          </p:cNvSpPr>
          <p:nvPr/>
        </p:nvSpPr>
        <p:spPr bwMode="auto">
          <a:xfrm>
            <a:off x="152400" y="2273300"/>
            <a:ext cx="5041900" cy="622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en-US" sz="3600">
                <a:solidFill>
                  <a:srgbClr val="FF0000"/>
                </a:solidFill>
                <a:latin typeface="Gill Sans" charset="0"/>
                <a:sym typeface="Gill Sans" charset="0"/>
              </a:rPr>
              <a:t>Morphology</a:t>
            </a:r>
          </a:p>
        </p:txBody>
      </p:sp>
      <p:sp>
        <p:nvSpPr>
          <p:cNvPr id="9220" name="Rectangle 3"/>
          <p:cNvSpPr>
            <a:spLocks/>
          </p:cNvSpPr>
          <p:nvPr/>
        </p:nvSpPr>
        <p:spPr bwMode="auto">
          <a:xfrm>
            <a:off x="7553325" y="2197100"/>
            <a:ext cx="4237038" cy="622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algn="ctr"/>
            <a:r>
              <a:rPr lang="en-US" sz="3600">
                <a:solidFill>
                  <a:srgbClr val="FF0000"/>
                </a:solidFill>
                <a:latin typeface="Gill Sans" charset="0"/>
                <a:sym typeface="Gill Sans" charset="0"/>
              </a:rPr>
              <a:t>Cytochemical features</a:t>
            </a:r>
          </a:p>
        </p:txBody>
      </p:sp>
      <p:sp>
        <p:nvSpPr>
          <p:cNvPr id="20484" name="AutoShape 4"/>
          <p:cNvSpPr>
            <a:spLocks/>
          </p:cNvSpPr>
          <p:nvPr/>
        </p:nvSpPr>
        <p:spPr bwMode="auto">
          <a:xfrm>
            <a:off x="457200" y="3111500"/>
            <a:ext cx="5219700" cy="2489200"/>
          </a:xfrm>
          <a:prstGeom prst="roundRect">
            <a:avLst>
              <a:gd name="adj" fmla="val 7653"/>
            </a:avLst>
          </a:prstGeom>
          <a:solidFill>
            <a:schemeClr val="accent1"/>
          </a:solidFill>
          <a:ln w="25400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FFFFFF"/>
                  </a:outerShdw>
                </a:effectLst>
                <a:latin typeface="Gill Sans" charset="0"/>
                <a:ea typeface="Gill Sans" charset="0"/>
                <a:cs typeface="Gill Sans" charset="0"/>
                <a:sym typeface="Gill Sans" charset="0"/>
              </a:rPr>
              <a:t>FAB classification for ALL</a:t>
            </a:r>
          </a:p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FFFFFF"/>
                  </a:outerShdw>
                </a:effectLst>
                <a:latin typeface="Gill Sans" charset="0"/>
                <a:ea typeface="Gill Sans" charset="0"/>
                <a:cs typeface="Gill Sans" charset="0"/>
                <a:sym typeface="Gill Sans" charset="0"/>
              </a:rPr>
              <a:t>L1, L2, L3</a:t>
            </a:r>
          </a:p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FFFFFF"/>
                  </a:outerShdw>
                </a:effectLst>
                <a:latin typeface="Gill Sans" charset="0"/>
                <a:ea typeface="Gill Sans" charset="0"/>
                <a:cs typeface="Gill Sans" charset="0"/>
                <a:sym typeface="Gill Sans" charset="0"/>
              </a:rPr>
              <a:t>FAB classification for AML</a:t>
            </a:r>
          </a:p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FFFFFF"/>
                  </a:outerShdw>
                </a:effectLst>
                <a:latin typeface="Gill Sans" charset="0"/>
                <a:ea typeface="Gill Sans" charset="0"/>
                <a:cs typeface="Gill Sans" charset="0"/>
                <a:sym typeface="Gill Sans" charset="0"/>
              </a:rPr>
              <a:t>M0, M1, M2, M3, M3V, M4, M4EOS, M5, M6, M7</a:t>
            </a:r>
          </a:p>
          <a:p>
            <a:pPr>
              <a:defRPr/>
            </a:pPr>
            <a:endParaRPr lang="en-US">
              <a:effectLst>
                <a:outerShdw blurRad="38100" dist="38100" dir="2700000" algn="tl">
                  <a:srgbClr val="FFFFFF"/>
                </a:outerShdw>
              </a:effectLst>
              <a:latin typeface="Gill Sans" charset="0"/>
              <a:ea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9222" name="Rectangle 5"/>
          <p:cNvSpPr>
            <a:spLocks/>
          </p:cNvSpPr>
          <p:nvPr/>
        </p:nvSpPr>
        <p:spPr bwMode="auto">
          <a:xfrm>
            <a:off x="6616700" y="4730750"/>
            <a:ext cx="57150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en-US" sz="3600">
                <a:solidFill>
                  <a:srgbClr val="FF0000"/>
                </a:solidFill>
                <a:latin typeface="Gill Sans" charset="0"/>
                <a:sym typeface="Gill Sans" charset="0"/>
              </a:rPr>
              <a:t>Cytogenetics and</a:t>
            </a:r>
          </a:p>
          <a:p>
            <a:pPr algn="ctr"/>
            <a:r>
              <a:rPr lang="en-US" sz="3600">
                <a:solidFill>
                  <a:srgbClr val="FF0000"/>
                </a:solidFill>
                <a:latin typeface="Gill Sans" charset="0"/>
                <a:sym typeface="Gill Sans" charset="0"/>
              </a:rPr>
              <a:t> Molecular characteristics</a:t>
            </a:r>
          </a:p>
        </p:txBody>
      </p:sp>
      <p:sp>
        <p:nvSpPr>
          <p:cNvPr id="9223" name="Rectangle 6"/>
          <p:cNvSpPr>
            <a:spLocks/>
          </p:cNvSpPr>
          <p:nvPr/>
        </p:nvSpPr>
        <p:spPr bwMode="auto">
          <a:xfrm>
            <a:off x="25400" y="5600700"/>
            <a:ext cx="5295900" cy="622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en-US" sz="3600">
                <a:solidFill>
                  <a:srgbClr val="FF0000"/>
                </a:solidFill>
                <a:latin typeface="Gill Sans" charset="0"/>
                <a:sym typeface="Gill Sans" charset="0"/>
              </a:rPr>
              <a:t>Immunological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Grp="1" noChangeArrowheads="1"/>
          </p:cNvSpPr>
          <p:nvPr>
            <p:ph type="title"/>
          </p:nvPr>
        </p:nvSpPr>
        <p:spPr>
          <a:xfrm>
            <a:off x="1270000" y="50800"/>
            <a:ext cx="10464800" cy="2438400"/>
          </a:xfrm>
        </p:spPr>
        <p:txBody>
          <a:bodyPr rIns="50800" anchor="ctr"/>
          <a:lstStyle/>
          <a:p>
            <a:pPr eaLnBrk="1" hangingPunct="1"/>
            <a:r>
              <a:rPr lang="en-US" sz="4400" smtClean="0">
                <a:solidFill>
                  <a:schemeClr val="tx1"/>
                </a:solidFill>
              </a:rPr>
              <a:t>Treatment</a:t>
            </a:r>
          </a:p>
        </p:txBody>
      </p:sp>
      <p:sp>
        <p:nvSpPr>
          <p:cNvPr id="10243" name="Rectangle 2"/>
          <p:cNvSpPr>
            <a:spLocks/>
          </p:cNvSpPr>
          <p:nvPr/>
        </p:nvSpPr>
        <p:spPr bwMode="auto">
          <a:xfrm>
            <a:off x="444500" y="2400300"/>
            <a:ext cx="12115800" cy="5880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r>
              <a:rPr lang="en-US" sz="3000">
                <a:solidFill>
                  <a:srgbClr val="FF2712"/>
                </a:solidFill>
                <a:latin typeface="Gill Sans" charset="0"/>
                <a:sym typeface="Gill Sans" charset="0"/>
              </a:rPr>
              <a:t>Supportive psychologic care</a:t>
            </a:r>
          </a:p>
          <a:p>
            <a:r>
              <a:rPr lang="en-US" sz="3000">
                <a:solidFill>
                  <a:srgbClr val="FF0000"/>
                </a:solidFill>
                <a:latin typeface="Gill Sans" charset="0"/>
                <a:sym typeface="Gill Sans" charset="0"/>
              </a:rPr>
              <a:t>Supportive medical care</a:t>
            </a:r>
            <a:endParaRPr lang="en-US" sz="3000">
              <a:latin typeface="Gill Sans" charset="0"/>
              <a:sym typeface="Gill Sans" charset="0"/>
            </a:endParaRPr>
          </a:p>
          <a:p>
            <a:r>
              <a:rPr lang="en-US" sz="3000">
                <a:latin typeface="Gill Sans" charset="0"/>
                <a:sym typeface="Gill Sans" charset="0"/>
              </a:rPr>
              <a:t>1. Blood component therapy</a:t>
            </a:r>
          </a:p>
          <a:p>
            <a:r>
              <a:rPr lang="en-US" sz="3000">
                <a:latin typeface="Gill Sans" charset="0"/>
                <a:sym typeface="Gill Sans" charset="0"/>
              </a:rPr>
              <a:t>2. Infectious complications</a:t>
            </a:r>
          </a:p>
          <a:p>
            <a:r>
              <a:rPr lang="en-US" sz="3000">
                <a:latin typeface="Gill Sans" charset="0"/>
                <a:sym typeface="Gill Sans" charset="0"/>
              </a:rPr>
              <a:t>3. Pain management</a:t>
            </a:r>
          </a:p>
          <a:p>
            <a:r>
              <a:rPr lang="en-US" sz="3000">
                <a:latin typeface="Gill Sans" charset="0"/>
                <a:sym typeface="Gill Sans" charset="0"/>
              </a:rPr>
              <a:t>4. Management of Nausea and Vomiting</a:t>
            </a:r>
          </a:p>
          <a:p>
            <a:r>
              <a:rPr lang="en-US" sz="3000">
                <a:latin typeface="Gill Sans" charset="0"/>
                <a:sym typeface="Gill Sans" charset="0"/>
              </a:rPr>
              <a:t>5. Nutritional support</a:t>
            </a:r>
          </a:p>
          <a:p>
            <a:r>
              <a:rPr lang="en-US" sz="3000">
                <a:latin typeface="Gill Sans" charset="0"/>
                <a:sym typeface="Gill Sans" charset="0"/>
              </a:rPr>
              <a:t>6. Haematopoietic growth factor support</a:t>
            </a:r>
          </a:p>
          <a:p>
            <a:r>
              <a:rPr lang="en-US" sz="3000">
                <a:solidFill>
                  <a:srgbClr val="FF0000"/>
                </a:solidFill>
                <a:latin typeface="Gill Sans" charset="0"/>
                <a:sym typeface="Gill Sans" charset="0"/>
              </a:rPr>
              <a:t>Specific therapy</a:t>
            </a:r>
          </a:p>
          <a:p>
            <a:r>
              <a:rPr lang="en-US" sz="3000">
                <a:latin typeface="Gill Sans" charset="0"/>
                <a:sym typeface="Gill Sans" charset="0"/>
              </a:rPr>
              <a:t>Aims of therapy</a:t>
            </a:r>
          </a:p>
          <a:p>
            <a:r>
              <a:rPr lang="en-US" sz="3000">
                <a:latin typeface="Gill Sans" charset="0"/>
                <a:sym typeface="Gill Sans" charset="0"/>
              </a:rPr>
              <a:t>1. Induce clinical and hematological remission</a:t>
            </a:r>
          </a:p>
          <a:p>
            <a:r>
              <a:rPr lang="en-US" sz="3000">
                <a:latin typeface="Gill Sans" charset="0"/>
                <a:sym typeface="Gill Sans" charset="0"/>
              </a:rPr>
              <a:t>2. Maintain remission by systemic chemotherapy and CNS prophylaxis</a:t>
            </a:r>
          </a:p>
          <a:p>
            <a:r>
              <a:rPr lang="en-US" sz="3000">
                <a:latin typeface="Gill Sans" charset="0"/>
                <a:sym typeface="Gill Sans" charset="0"/>
              </a:rPr>
              <a:t>3. Treat complications of therapy and of disease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Times New Roman"/>
      </a:majorFont>
      <a:minorFont>
        <a:latin typeface="Tahoma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cs typeface="Times New Roman" pitchFamily="18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Designs\Blends.pot</Template>
  <TotalTime>213</TotalTime>
  <Pages>0</Pages>
  <Words>510</Words>
  <Characters>0</Characters>
  <PresentationFormat>Custom</PresentationFormat>
  <Lines>0</Lines>
  <Paragraphs>104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Tahoma</vt:lpstr>
      <vt:lpstr>Times New Roman</vt:lpstr>
      <vt:lpstr>Arial</vt:lpstr>
      <vt:lpstr>Wingdings</vt:lpstr>
      <vt:lpstr>Calibri</vt:lpstr>
      <vt:lpstr>Gill Sans</vt:lpstr>
      <vt:lpstr>Blends</vt:lpstr>
      <vt:lpstr>ACUTE LEUKAEMIAS</vt:lpstr>
      <vt:lpstr>Acute Leukaemia</vt:lpstr>
      <vt:lpstr>Epidemiology</vt:lpstr>
      <vt:lpstr>Clinical Features</vt:lpstr>
      <vt:lpstr>Slide 5</vt:lpstr>
      <vt:lpstr>Diagnosis</vt:lpstr>
      <vt:lpstr>Classification</vt:lpstr>
      <vt:lpstr>Treatment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ACUTE LEUKAEMIAS</dc:title>
  <dc:creator>user</dc:creator>
  <cp:lastModifiedBy>user</cp:lastModifiedBy>
  <cp:revision>9</cp:revision>
  <cp:lastPrinted>2008-05-07T20:16:50Z</cp:lastPrinted>
  <dcterms:modified xsi:type="dcterms:W3CDTF">2007-04-25T23:08:22Z</dcterms:modified>
</cp:coreProperties>
</file>