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69" r:id="rId14"/>
    <p:sldId id="270" r:id="rId15"/>
    <p:sldId id="271" r:id="rId16"/>
    <p:sldId id="272" r:id="rId17"/>
    <p:sldId id="273" r:id="rId18"/>
    <p:sldId id="274"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p:scale>
          <a:sx n="80" d="100"/>
          <a:sy n="80" d="100"/>
        </p:scale>
        <p:origin x="-1062" y="6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87D6D48-6029-4E6C-BC5F-87D80AA2DC45}" type="datetimeFigureOut">
              <a:rPr lang="en-GB" smtClean="0"/>
              <a:pPr/>
              <a:t>05/08/2021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C2373C1-E9AB-4C1C-A3EC-D50513460B70}" type="slidenum">
              <a:rPr lang="en-GB" smtClean="0"/>
              <a:pPr/>
              <a:t>‹#›</a:t>
            </a:fld>
            <a:endParaRPr lang="en-GB"/>
          </a:p>
        </p:txBody>
      </p:sp>
    </p:spTree>
    <p:extLst>
      <p:ext uri="{BB962C8B-B14F-4D97-AF65-F5344CB8AC3E}">
        <p14:creationId xmlns="" xmlns:p14="http://schemas.microsoft.com/office/powerpoint/2010/main" val="18684890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87D6D48-6029-4E6C-BC5F-87D80AA2DC45}" type="datetimeFigureOut">
              <a:rPr lang="en-GB" smtClean="0"/>
              <a:pPr/>
              <a:t>05/08/2021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C2373C1-E9AB-4C1C-A3EC-D50513460B70}" type="slidenum">
              <a:rPr lang="en-GB" smtClean="0"/>
              <a:pPr/>
              <a:t>‹#›</a:t>
            </a:fld>
            <a:endParaRPr lang="en-GB"/>
          </a:p>
        </p:txBody>
      </p:sp>
    </p:spTree>
    <p:extLst>
      <p:ext uri="{BB962C8B-B14F-4D97-AF65-F5344CB8AC3E}">
        <p14:creationId xmlns="" xmlns:p14="http://schemas.microsoft.com/office/powerpoint/2010/main" val="42890506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87D6D48-6029-4E6C-BC5F-87D80AA2DC45}" type="datetimeFigureOut">
              <a:rPr lang="en-GB" smtClean="0"/>
              <a:pPr/>
              <a:t>05/08/2021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C2373C1-E9AB-4C1C-A3EC-D50513460B70}" type="slidenum">
              <a:rPr lang="en-GB" smtClean="0"/>
              <a:pPr/>
              <a:t>‹#›</a:t>
            </a:fld>
            <a:endParaRPr lang="en-GB"/>
          </a:p>
        </p:txBody>
      </p:sp>
    </p:spTree>
    <p:extLst>
      <p:ext uri="{BB962C8B-B14F-4D97-AF65-F5344CB8AC3E}">
        <p14:creationId xmlns="" xmlns:p14="http://schemas.microsoft.com/office/powerpoint/2010/main" val="3038809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87D6D48-6029-4E6C-BC5F-87D80AA2DC45}" type="datetimeFigureOut">
              <a:rPr lang="en-GB" smtClean="0"/>
              <a:pPr/>
              <a:t>05/08/2021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C2373C1-E9AB-4C1C-A3EC-D50513460B70}" type="slidenum">
              <a:rPr lang="en-GB" smtClean="0"/>
              <a:pPr/>
              <a:t>‹#›</a:t>
            </a:fld>
            <a:endParaRPr lang="en-GB"/>
          </a:p>
        </p:txBody>
      </p:sp>
    </p:spTree>
    <p:extLst>
      <p:ext uri="{BB962C8B-B14F-4D97-AF65-F5344CB8AC3E}">
        <p14:creationId xmlns="" xmlns:p14="http://schemas.microsoft.com/office/powerpoint/2010/main" val="28358252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87D6D48-6029-4E6C-BC5F-87D80AA2DC45}" type="datetimeFigureOut">
              <a:rPr lang="en-GB" smtClean="0"/>
              <a:pPr/>
              <a:t>05/08/2021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C2373C1-E9AB-4C1C-A3EC-D50513460B70}" type="slidenum">
              <a:rPr lang="en-GB" smtClean="0"/>
              <a:pPr/>
              <a:t>‹#›</a:t>
            </a:fld>
            <a:endParaRPr lang="en-GB"/>
          </a:p>
        </p:txBody>
      </p:sp>
    </p:spTree>
    <p:extLst>
      <p:ext uri="{BB962C8B-B14F-4D97-AF65-F5344CB8AC3E}">
        <p14:creationId xmlns="" xmlns:p14="http://schemas.microsoft.com/office/powerpoint/2010/main" val="525387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87D6D48-6029-4E6C-BC5F-87D80AA2DC45}" type="datetimeFigureOut">
              <a:rPr lang="en-GB" smtClean="0"/>
              <a:pPr/>
              <a:t>05/08/2021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C2373C1-E9AB-4C1C-A3EC-D50513460B70}" type="slidenum">
              <a:rPr lang="en-GB" smtClean="0"/>
              <a:pPr/>
              <a:t>‹#›</a:t>
            </a:fld>
            <a:endParaRPr lang="en-GB"/>
          </a:p>
        </p:txBody>
      </p:sp>
    </p:spTree>
    <p:extLst>
      <p:ext uri="{BB962C8B-B14F-4D97-AF65-F5344CB8AC3E}">
        <p14:creationId xmlns="" xmlns:p14="http://schemas.microsoft.com/office/powerpoint/2010/main" val="6212084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87D6D48-6029-4E6C-BC5F-87D80AA2DC45}" type="datetimeFigureOut">
              <a:rPr lang="en-GB" smtClean="0"/>
              <a:pPr/>
              <a:t>05/08/2021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C2373C1-E9AB-4C1C-A3EC-D50513460B70}" type="slidenum">
              <a:rPr lang="en-GB" smtClean="0"/>
              <a:pPr/>
              <a:t>‹#›</a:t>
            </a:fld>
            <a:endParaRPr lang="en-GB"/>
          </a:p>
        </p:txBody>
      </p:sp>
    </p:spTree>
    <p:extLst>
      <p:ext uri="{BB962C8B-B14F-4D97-AF65-F5344CB8AC3E}">
        <p14:creationId xmlns="" xmlns:p14="http://schemas.microsoft.com/office/powerpoint/2010/main" val="18292712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87D6D48-6029-4E6C-BC5F-87D80AA2DC45}" type="datetimeFigureOut">
              <a:rPr lang="en-GB" smtClean="0"/>
              <a:pPr/>
              <a:t>05/08/2021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C2373C1-E9AB-4C1C-A3EC-D50513460B70}" type="slidenum">
              <a:rPr lang="en-GB" smtClean="0"/>
              <a:pPr/>
              <a:t>‹#›</a:t>
            </a:fld>
            <a:endParaRPr lang="en-GB"/>
          </a:p>
        </p:txBody>
      </p:sp>
    </p:spTree>
    <p:extLst>
      <p:ext uri="{BB962C8B-B14F-4D97-AF65-F5344CB8AC3E}">
        <p14:creationId xmlns="" xmlns:p14="http://schemas.microsoft.com/office/powerpoint/2010/main" val="36760897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7D6D48-6029-4E6C-BC5F-87D80AA2DC45}" type="datetimeFigureOut">
              <a:rPr lang="en-GB" smtClean="0"/>
              <a:pPr/>
              <a:t>05/08/2021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C2373C1-E9AB-4C1C-A3EC-D50513460B70}" type="slidenum">
              <a:rPr lang="en-GB" smtClean="0"/>
              <a:pPr/>
              <a:t>‹#›</a:t>
            </a:fld>
            <a:endParaRPr lang="en-GB"/>
          </a:p>
        </p:txBody>
      </p:sp>
    </p:spTree>
    <p:extLst>
      <p:ext uri="{BB962C8B-B14F-4D97-AF65-F5344CB8AC3E}">
        <p14:creationId xmlns="" xmlns:p14="http://schemas.microsoft.com/office/powerpoint/2010/main" val="12210061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7D6D48-6029-4E6C-BC5F-87D80AA2DC45}" type="datetimeFigureOut">
              <a:rPr lang="en-GB" smtClean="0"/>
              <a:pPr/>
              <a:t>05/08/2021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C2373C1-E9AB-4C1C-A3EC-D50513460B70}" type="slidenum">
              <a:rPr lang="en-GB" smtClean="0"/>
              <a:pPr/>
              <a:t>‹#›</a:t>
            </a:fld>
            <a:endParaRPr lang="en-GB"/>
          </a:p>
        </p:txBody>
      </p:sp>
    </p:spTree>
    <p:extLst>
      <p:ext uri="{BB962C8B-B14F-4D97-AF65-F5344CB8AC3E}">
        <p14:creationId xmlns="" xmlns:p14="http://schemas.microsoft.com/office/powerpoint/2010/main" val="33982884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7D6D48-6029-4E6C-BC5F-87D80AA2DC45}" type="datetimeFigureOut">
              <a:rPr lang="en-GB" smtClean="0"/>
              <a:pPr/>
              <a:t>05/08/2021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C2373C1-E9AB-4C1C-A3EC-D50513460B70}" type="slidenum">
              <a:rPr lang="en-GB" smtClean="0"/>
              <a:pPr/>
              <a:t>‹#›</a:t>
            </a:fld>
            <a:endParaRPr lang="en-GB"/>
          </a:p>
        </p:txBody>
      </p:sp>
    </p:spTree>
    <p:extLst>
      <p:ext uri="{BB962C8B-B14F-4D97-AF65-F5344CB8AC3E}">
        <p14:creationId xmlns="" xmlns:p14="http://schemas.microsoft.com/office/powerpoint/2010/main" val="689667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7D6D48-6029-4E6C-BC5F-87D80AA2DC45}" type="datetimeFigureOut">
              <a:rPr lang="en-GB" smtClean="0"/>
              <a:pPr/>
              <a:t>05/08/2021</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2373C1-E9AB-4C1C-A3EC-D50513460B70}" type="slidenum">
              <a:rPr lang="en-GB" smtClean="0"/>
              <a:pPr/>
              <a:t>‹#›</a:t>
            </a:fld>
            <a:endParaRPr lang="en-GB"/>
          </a:p>
        </p:txBody>
      </p:sp>
    </p:spTree>
    <p:extLst>
      <p:ext uri="{BB962C8B-B14F-4D97-AF65-F5344CB8AC3E}">
        <p14:creationId xmlns="" xmlns:p14="http://schemas.microsoft.com/office/powerpoint/2010/main" val="30178959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file:///C:\Users\Samuel%20Munjita\Desktop\Immunology\Antigens%20and%20Immunogens%20-%20Ask4Biology_files\Immunogenicity-factor-1024x522.jpg" TargetMode="External"/><Relationship Id="rId2" Type="http://schemas.openxmlformats.org/officeDocument/2006/relationships/hyperlink" Target="http://www.ask4biology.com/antigen-and-immunogen/immunogenicity-factor/"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7163" y="272357"/>
            <a:ext cx="8239260" cy="2387600"/>
          </a:xfrm>
        </p:spPr>
        <p:txBody>
          <a:bodyPr/>
          <a:lstStyle/>
          <a:p>
            <a:r>
              <a:rPr lang="en-GB" b="1" dirty="0" smtClean="0"/>
              <a:t>Antigens and Immunogens</a:t>
            </a:r>
            <a:endParaRPr lang="en-GB" b="1" dirty="0"/>
          </a:p>
        </p:txBody>
      </p:sp>
      <p:sp>
        <p:nvSpPr>
          <p:cNvPr id="3" name="Subtitle 2"/>
          <p:cNvSpPr>
            <a:spLocks noGrp="1"/>
          </p:cNvSpPr>
          <p:nvPr>
            <p:ph type="subTitle" idx="1"/>
          </p:nvPr>
        </p:nvSpPr>
        <p:spPr>
          <a:xfrm>
            <a:off x="1143000" y="5018714"/>
            <a:ext cx="6858000" cy="1655762"/>
          </a:xfrm>
        </p:spPr>
        <p:txBody>
          <a:bodyPr/>
          <a:lstStyle/>
          <a:p>
            <a:r>
              <a:rPr lang="en-GB" dirty="0" smtClean="0"/>
              <a:t>Dr Samuel Munjita</a:t>
            </a:r>
            <a:endParaRPr lang="en-GB" dirty="0"/>
          </a:p>
        </p:txBody>
      </p:sp>
    </p:spTree>
    <p:extLst>
      <p:ext uri="{BB962C8B-B14F-4D97-AF65-F5344CB8AC3E}">
        <p14:creationId xmlns="" xmlns:p14="http://schemas.microsoft.com/office/powerpoint/2010/main" val="34344174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325563"/>
          </a:xfrm>
        </p:spPr>
        <p:txBody>
          <a:bodyPr/>
          <a:lstStyle/>
          <a:p>
            <a:r>
              <a:rPr lang="en-GB" b="1" dirty="0" smtClean="0"/>
              <a:t>Types of Antigens</a:t>
            </a:r>
            <a:endParaRPr lang="en-GB" b="1" dirty="0"/>
          </a:p>
        </p:txBody>
      </p:sp>
      <p:sp>
        <p:nvSpPr>
          <p:cNvPr id="3" name="Content Placeholder 2"/>
          <p:cNvSpPr>
            <a:spLocks noGrp="1"/>
          </p:cNvSpPr>
          <p:nvPr>
            <p:ph idx="1"/>
          </p:nvPr>
        </p:nvSpPr>
        <p:spPr>
          <a:xfrm>
            <a:off x="0" y="1027134"/>
            <a:ext cx="9144000" cy="5830865"/>
          </a:xfrm>
        </p:spPr>
        <p:txBody>
          <a:bodyPr>
            <a:normAutofit fontScale="85000" lnSpcReduction="20000"/>
          </a:bodyPr>
          <a:lstStyle/>
          <a:p>
            <a:pPr marL="0" indent="0">
              <a:buNone/>
            </a:pPr>
            <a:r>
              <a:rPr lang="en-GB" b="1" dirty="0" smtClean="0"/>
              <a:t>Incomplete antigens continued</a:t>
            </a:r>
            <a:r>
              <a:rPr lang="en-GB" dirty="0"/>
              <a:t> </a:t>
            </a:r>
            <a:endParaRPr lang="en-GB" dirty="0" smtClean="0"/>
          </a:p>
          <a:p>
            <a:pPr algn="just"/>
            <a:r>
              <a:rPr lang="en-GB" dirty="0" smtClean="0"/>
              <a:t>The </a:t>
            </a:r>
            <a:r>
              <a:rPr lang="en-GB" dirty="0"/>
              <a:t>carrier molecule is a non-antigenic component and helps in provoking the immune response. </a:t>
            </a:r>
            <a:endParaRPr lang="en-GB" dirty="0" smtClean="0"/>
          </a:p>
          <a:p>
            <a:pPr marL="0" indent="0" algn="just">
              <a:buNone/>
            </a:pPr>
            <a:endParaRPr lang="en-GB" dirty="0" smtClean="0"/>
          </a:p>
          <a:p>
            <a:pPr algn="just"/>
            <a:r>
              <a:rPr lang="en-GB" b="1" dirty="0" smtClean="0"/>
              <a:t>Example of carrier molecules</a:t>
            </a:r>
            <a:r>
              <a:rPr lang="en-GB" dirty="0" smtClean="0"/>
              <a:t>: </a:t>
            </a:r>
            <a:r>
              <a:rPr lang="en-GB" dirty="0"/>
              <a:t>Serum Protein such as Albumin or Globulin</a:t>
            </a:r>
            <a:r>
              <a:rPr lang="en-GB" dirty="0" smtClean="0"/>
              <a:t>.</a:t>
            </a:r>
          </a:p>
          <a:p>
            <a:pPr algn="just"/>
            <a:r>
              <a:rPr lang="en-GB" b="1" dirty="0"/>
              <a:t>Examples of Haptens include nickel</a:t>
            </a:r>
            <a:r>
              <a:rPr lang="en-GB" dirty="0"/>
              <a:t>. Nickel is a substance of small molecular weight which is incapable of provoking an immune response in its own right. Nickel allergy, however, is a common cause of contact dermatitis. </a:t>
            </a:r>
            <a:endParaRPr lang="en-GB" dirty="0" smtClean="0"/>
          </a:p>
          <a:p>
            <a:pPr marL="0" indent="0" algn="just">
              <a:buNone/>
            </a:pPr>
            <a:endParaRPr lang="en-GB" dirty="0" smtClean="0"/>
          </a:p>
          <a:p>
            <a:pPr algn="just"/>
            <a:r>
              <a:rPr lang="en-GB" dirty="0" smtClean="0"/>
              <a:t>This </a:t>
            </a:r>
            <a:r>
              <a:rPr lang="en-GB" dirty="0"/>
              <a:t>results when nickel combines with protein in the patient’s skin. The nickel-protein complex is </a:t>
            </a:r>
            <a:r>
              <a:rPr lang="en-GB" dirty="0" smtClean="0"/>
              <a:t>recognised </a:t>
            </a:r>
            <a:r>
              <a:rPr lang="en-GB" dirty="0"/>
              <a:t>as foreign and an immune response is mounted. </a:t>
            </a:r>
            <a:endParaRPr lang="en-GB" dirty="0" smtClean="0"/>
          </a:p>
          <a:p>
            <a:pPr algn="just"/>
            <a:endParaRPr lang="en-GB" dirty="0" smtClean="0"/>
          </a:p>
          <a:p>
            <a:pPr algn="just"/>
            <a:r>
              <a:rPr lang="en-GB" dirty="0" smtClean="0"/>
              <a:t>Penicillins</a:t>
            </a:r>
            <a:r>
              <a:rPr lang="en-GB" dirty="0"/>
              <a:t>, capsular polysaccharide of pneumococcus, polysaccharide “C” of beta haemolytic streptococci, and cardiolipin antigens are other examples of </a:t>
            </a:r>
            <a:r>
              <a:rPr lang="en-GB" dirty="0" smtClean="0"/>
              <a:t>Haptens.</a:t>
            </a:r>
            <a:endParaRPr lang="en-GB" dirty="0"/>
          </a:p>
          <a:p>
            <a:pPr algn="just"/>
            <a:endParaRPr lang="en-GB" dirty="0"/>
          </a:p>
          <a:p>
            <a:pPr marL="0" indent="0">
              <a:buNone/>
            </a:pPr>
            <a:endParaRPr lang="en-GB" b="1" dirty="0" smtClean="0"/>
          </a:p>
          <a:p>
            <a:pPr marL="0" indent="0">
              <a:buNone/>
            </a:pPr>
            <a:endParaRPr lang="en-GB" b="1" dirty="0"/>
          </a:p>
        </p:txBody>
      </p:sp>
    </p:spTree>
    <p:extLst>
      <p:ext uri="{BB962C8B-B14F-4D97-AF65-F5344CB8AC3E}">
        <p14:creationId xmlns="" xmlns:p14="http://schemas.microsoft.com/office/powerpoint/2010/main" val="583115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97701"/>
            <a:ext cx="9028090" cy="1325563"/>
          </a:xfrm>
        </p:spPr>
        <p:txBody>
          <a:bodyPr>
            <a:normAutofit fontScale="90000"/>
          </a:bodyPr>
          <a:lstStyle/>
          <a:p>
            <a:r>
              <a:rPr lang="en-US" b="1" dirty="0" smtClean="0"/>
              <a:t/>
            </a:r>
            <a:br>
              <a:rPr lang="en-US" b="1" dirty="0" smtClean="0"/>
            </a:br>
            <a:r>
              <a:rPr lang="en-US" b="1" dirty="0" smtClean="0"/>
              <a:t>Factors </a:t>
            </a:r>
            <a:r>
              <a:rPr lang="en-US" b="1" dirty="0"/>
              <a:t>affect the immunogenicity (ability to induce immune responses:</a:t>
            </a:r>
            <a:r>
              <a:rPr lang="en-GB" dirty="0"/>
              <a:t/>
            </a:r>
            <a:br>
              <a:rPr lang="en-GB" dirty="0"/>
            </a:br>
            <a:endParaRPr lang="en-GB" dirty="0"/>
          </a:p>
        </p:txBody>
      </p:sp>
      <p:pic>
        <p:nvPicPr>
          <p:cNvPr id="4" name="Content Placeholder 3" descr="Immunogenicity factor">
            <a:hlinkClick r:id="rId2"/>
          </p:cNvPr>
          <p:cNvPicPr>
            <a:picLocks noGrp="1"/>
          </p:cNvPicPr>
          <p:nvPr>
            <p:ph idx="1"/>
          </p:nvPr>
        </p:nvPicPr>
        <p:blipFill>
          <a:blip r:link="rId3" cstate="print">
            <a:extLst>
              <a:ext uri="{28A0092B-C50C-407E-A947-70E740481C1C}">
                <a14:useLocalDpi xmlns="" xmlns:a14="http://schemas.microsoft.com/office/drawing/2010/main" val="0"/>
              </a:ext>
            </a:extLst>
          </a:blip>
          <a:srcRect/>
          <a:stretch>
            <a:fillRect/>
          </a:stretch>
        </p:blipFill>
        <p:spPr bwMode="auto">
          <a:xfrm>
            <a:off x="502276" y="1828800"/>
            <a:ext cx="8190963" cy="4572000"/>
          </a:xfrm>
          <a:prstGeom prst="rect">
            <a:avLst/>
          </a:prstGeom>
          <a:noFill/>
          <a:ln>
            <a:noFill/>
          </a:ln>
        </p:spPr>
      </p:pic>
    </p:spTree>
    <p:extLst>
      <p:ext uri="{BB962C8B-B14F-4D97-AF65-F5344CB8AC3E}">
        <p14:creationId xmlns="" xmlns:p14="http://schemas.microsoft.com/office/powerpoint/2010/main" val="40066761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9405" y="146185"/>
            <a:ext cx="8811564" cy="1399280"/>
          </a:xfrm>
        </p:spPr>
        <p:txBody>
          <a:bodyPr>
            <a:normAutofit fontScale="90000"/>
          </a:bodyPr>
          <a:lstStyle/>
          <a:p>
            <a:r>
              <a:rPr lang="en-US" b="1" dirty="0" smtClean="0"/>
              <a:t/>
            </a:r>
            <a:br>
              <a:rPr lang="en-US" b="1" dirty="0" smtClean="0"/>
            </a:br>
            <a:r>
              <a:rPr lang="en-US" b="1" dirty="0" smtClean="0"/>
              <a:t>Factors </a:t>
            </a:r>
            <a:r>
              <a:rPr lang="en-US" b="1" dirty="0"/>
              <a:t>affect the immunogenicity (ability to induce immune responses:</a:t>
            </a:r>
            <a:r>
              <a:rPr lang="en-GB" dirty="0"/>
              <a:t/>
            </a:r>
            <a:br>
              <a:rPr lang="en-GB" dirty="0"/>
            </a:br>
            <a:endParaRPr lang="en-GB" dirty="0"/>
          </a:p>
        </p:txBody>
      </p:sp>
      <p:sp>
        <p:nvSpPr>
          <p:cNvPr id="3" name="Content Placeholder 2"/>
          <p:cNvSpPr>
            <a:spLocks noGrp="1"/>
          </p:cNvSpPr>
          <p:nvPr>
            <p:ph idx="1"/>
          </p:nvPr>
        </p:nvSpPr>
        <p:spPr>
          <a:xfrm>
            <a:off x="244699" y="1825625"/>
            <a:ext cx="8641724" cy="4884268"/>
          </a:xfrm>
        </p:spPr>
        <p:txBody>
          <a:bodyPr>
            <a:normAutofit lnSpcReduction="10000"/>
          </a:bodyPr>
          <a:lstStyle/>
          <a:p>
            <a:pPr marL="514350" indent="-514350" algn="just">
              <a:buAutoNum type="arabicPeriod"/>
            </a:pPr>
            <a:r>
              <a:rPr lang="en-US" b="1" dirty="0" smtClean="0"/>
              <a:t>Foreignness</a:t>
            </a:r>
          </a:p>
          <a:p>
            <a:pPr algn="just"/>
            <a:r>
              <a:rPr lang="en-US" dirty="0" smtClean="0"/>
              <a:t>Immune </a:t>
            </a:r>
            <a:r>
              <a:rPr lang="en-US" dirty="0"/>
              <a:t>system usually differentiate self and non self (Remember positive and negative selection). </a:t>
            </a:r>
            <a:endParaRPr lang="en-US" dirty="0" smtClean="0"/>
          </a:p>
          <a:p>
            <a:pPr algn="just"/>
            <a:r>
              <a:rPr lang="en-US" dirty="0" smtClean="0"/>
              <a:t>Therefore</a:t>
            </a:r>
            <a:r>
              <a:rPr lang="en-US" dirty="0"/>
              <a:t>, the more foreignness of substances toward host, thee more immunogenic</a:t>
            </a:r>
            <a:r>
              <a:rPr lang="en-US" dirty="0" smtClean="0"/>
              <a:t>.</a:t>
            </a:r>
          </a:p>
          <a:p>
            <a:pPr algn="just"/>
            <a:endParaRPr lang="en-GB" dirty="0"/>
          </a:p>
          <a:p>
            <a:pPr marL="0" indent="0" algn="just">
              <a:buNone/>
            </a:pPr>
            <a:r>
              <a:rPr lang="en-US" b="1" dirty="0" smtClean="0"/>
              <a:t>2. Molecular Size</a:t>
            </a:r>
            <a:endParaRPr lang="en-US" dirty="0"/>
          </a:p>
          <a:p>
            <a:pPr algn="just"/>
            <a:r>
              <a:rPr lang="en-US" dirty="0" smtClean="0"/>
              <a:t>Immunogens </a:t>
            </a:r>
            <a:r>
              <a:rPr lang="en-US" dirty="0"/>
              <a:t>with molecular mass of 100,000 daltons (Da) are more immunogenic. </a:t>
            </a:r>
            <a:endParaRPr lang="en-US" dirty="0" smtClean="0"/>
          </a:p>
          <a:p>
            <a:pPr algn="just"/>
            <a:r>
              <a:rPr lang="en-US" dirty="0" smtClean="0"/>
              <a:t>Substances </a:t>
            </a:r>
            <a:r>
              <a:rPr lang="en-US" dirty="0"/>
              <a:t>with a molecular mass less than 5000–10,000 Da are poor immunogens.</a:t>
            </a:r>
            <a:endParaRPr lang="en-GB" dirty="0"/>
          </a:p>
          <a:p>
            <a:endParaRPr lang="en-GB" dirty="0"/>
          </a:p>
        </p:txBody>
      </p:sp>
    </p:spTree>
    <p:extLst>
      <p:ext uri="{BB962C8B-B14F-4D97-AF65-F5344CB8AC3E}">
        <p14:creationId xmlns="" xmlns:p14="http://schemas.microsoft.com/office/powerpoint/2010/main" val="25953219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325563"/>
          </a:xfrm>
        </p:spPr>
        <p:txBody>
          <a:bodyPr>
            <a:normAutofit fontScale="90000"/>
          </a:bodyPr>
          <a:lstStyle/>
          <a:p>
            <a:pPr algn="ctr"/>
            <a:r>
              <a:rPr lang="en-US" b="1" dirty="0" smtClean="0"/>
              <a:t/>
            </a:r>
            <a:br>
              <a:rPr lang="en-US" b="1" dirty="0" smtClean="0"/>
            </a:br>
            <a:r>
              <a:rPr lang="en-US" b="1" dirty="0" smtClean="0"/>
              <a:t>Factors </a:t>
            </a:r>
            <a:r>
              <a:rPr lang="en-US" b="1" dirty="0"/>
              <a:t>affect the immunogenicity (ability to induce immune responses:</a:t>
            </a:r>
            <a:r>
              <a:rPr lang="en-GB" dirty="0"/>
              <a:t/>
            </a:r>
            <a:br>
              <a:rPr lang="en-GB" dirty="0"/>
            </a:br>
            <a:endParaRPr lang="en-GB" dirty="0"/>
          </a:p>
        </p:txBody>
      </p:sp>
      <p:sp>
        <p:nvSpPr>
          <p:cNvPr id="3" name="Content Placeholder 2"/>
          <p:cNvSpPr>
            <a:spLocks noGrp="1"/>
          </p:cNvSpPr>
          <p:nvPr>
            <p:ph idx="1"/>
          </p:nvPr>
        </p:nvSpPr>
        <p:spPr>
          <a:xfrm>
            <a:off x="180303" y="1223494"/>
            <a:ext cx="8796272" cy="5634506"/>
          </a:xfrm>
        </p:spPr>
        <p:txBody>
          <a:bodyPr>
            <a:normAutofit fontScale="85000" lnSpcReduction="20000"/>
          </a:bodyPr>
          <a:lstStyle/>
          <a:p>
            <a:pPr marL="0" indent="0">
              <a:buNone/>
            </a:pPr>
            <a:r>
              <a:rPr lang="en-US" b="1" dirty="0" smtClean="0"/>
              <a:t>3. Chemical </a:t>
            </a:r>
            <a:r>
              <a:rPr lang="en-US" b="1" dirty="0"/>
              <a:t>composition and </a:t>
            </a:r>
            <a:r>
              <a:rPr lang="en-US" b="1" dirty="0" smtClean="0"/>
              <a:t>heterogeneity</a:t>
            </a:r>
          </a:p>
          <a:p>
            <a:pPr algn="just"/>
            <a:r>
              <a:rPr lang="en-US" dirty="0" smtClean="0"/>
              <a:t>Proteins </a:t>
            </a:r>
            <a:r>
              <a:rPr lang="en-US" dirty="0"/>
              <a:t>are more immunogenic compared to other </a:t>
            </a:r>
            <a:r>
              <a:rPr lang="en-US" dirty="0" smtClean="0"/>
              <a:t>macromolecules. </a:t>
            </a:r>
            <a:r>
              <a:rPr lang="en-US" b="1" dirty="0" smtClean="0"/>
              <a:t>Nucleic </a:t>
            </a:r>
            <a:r>
              <a:rPr lang="en-US" b="1" dirty="0"/>
              <a:t>acids and lipids are not immunogenic</a:t>
            </a:r>
            <a:r>
              <a:rPr lang="en-US" dirty="0"/>
              <a:t>. Antibodies still can bind to them when they bind with proteins in form of nucleoproteins and lipoproteins. </a:t>
            </a:r>
            <a:r>
              <a:rPr lang="en-US" dirty="0" smtClean="0"/>
              <a:t>Thus</a:t>
            </a:r>
            <a:r>
              <a:rPr lang="en-US" dirty="0"/>
              <a:t>, nucleic acids and lipids are antigenic but not immunogenic</a:t>
            </a:r>
            <a:r>
              <a:rPr lang="en-US" dirty="0" smtClean="0"/>
              <a:t>.</a:t>
            </a:r>
          </a:p>
          <a:p>
            <a:endParaRPr lang="en-GB" dirty="0"/>
          </a:p>
          <a:p>
            <a:pPr marL="0" indent="0">
              <a:buNone/>
            </a:pPr>
            <a:r>
              <a:rPr lang="en-US" b="1" dirty="0" smtClean="0"/>
              <a:t>4. Degradability/capacity </a:t>
            </a:r>
            <a:r>
              <a:rPr lang="en-US" b="1" dirty="0"/>
              <a:t>to be </a:t>
            </a:r>
            <a:r>
              <a:rPr lang="en-US" b="1" dirty="0" smtClean="0"/>
              <a:t>phagocytosed</a:t>
            </a:r>
          </a:p>
          <a:p>
            <a:pPr algn="just"/>
            <a:r>
              <a:rPr lang="en-US" dirty="0"/>
              <a:t>H</a:t>
            </a:r>
            <a:r>
              <a:rPr lang="en-US" dirty="0" smtClean="0"/>
              <a:t>umoral </a:t>
            </a:r>
            <a:r>
              <a:rPr lang="en-US" dirty="0"/>
              <a:t>and cell mediated immunity normally involve the interaction of T cells and antigens where the antigens must be processed and complexed by MHC of antigen presenting cells (APCs). </a:t>
            </a:r>
            <a:endParaRPr lang="en-US" dirty="0" smtClean="0"/>
          </a:p>
          <a:p>
            <a:pPr algn="just"/>
            <a:r>
              <a:rPr lang="en-US" dirty="0" smtClean="0"/>
              <a:t>Large </a:t>
            </a:r>
            <a:r>
              <a:rPr lang="en-US" dirty="0"/>
              <a:t>and insoluble substances are more immunogenic than smaller and soluble because the large substances are more likely to be phagocytosed and processed by APCs. </a:t>
            </a:r>
            <a:endParaRPr lang="en-US" dirty="0" smtClean="0"/>
          </a:p>
          <a:p>
            <a:pPr algn="just"/>
            <a:r>
              <a:rPr lang="en-US" dirty="0" smtClean="0"/>
              <a:t>Thus</a:t>
            </a:r>
            <a:r>
              <a:rPr lang="en-US" dirty="0"/>
              <a:t>, they are more likely to be expressed at MHC complex. </a:t>
            </a:r>
            <a:endParaRPr lang="en-US" dirty="0" smtClean="0"/>
          </a:p>
          <a:p>
            <a:pPr algn="just"/>
            <a:r>
              <a:rPr lang="en-US" dirty="0" smtClean="0"/>
              <a:t>Substances </a:t>
            </a:r>
            <a:r>
              <a:rPr lang="en-US" dirty="0"/>
              <a:t>that are difficult to phagocytose are poor immunogens.</a:t>
            </a:r>
            <a:endParaRPr lang="en-GB" dirty="0"/>
          </a:p>
          <a:p>
            <a:endParaRPr lang="en-GB" dirty="0"/>
          </a:p>
        </p:txBody>
      </p:sp>
    </p:spTree>
    <p:extLst>
      <p:ext uri="{BB962C8B-B14F-4D97-AF65-F5344CB8AC3E}">
        <p14:creationId xmlns="" xmlns:p14="http://schemas.microsoft.com/office/powerpoint/2010/main" val="49614151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325563"/>
          </a:xfrm>
        </p:spPr>
        <p:txBody>
          <a:bodyPr>
            <a:normAutofit fontScale="90000"/>
          </a:bodyPr>
          <a:lstStyle/>
          <a:p>
            <a:pPr algn="ctr"/>
            <a:r>
              <a:rPr lang="en-US" b="1" dirty="0" smtClean="0"/>
              <a:t/>
            </a:r>
            <a:br>
              <a:rPr lang="en-US" b="1" dirty="0" smtClean="0"/>
            </a:br>
            <a:r>
              <a:rPr lang="en-US" b="1" dirty="0" smtClean="0"/>
              <a:t>Factors </a:t>
            </a:r>
            <a:r>
              <a:rPr lang="en-US" b="1" dirty="0"/>
              <a:t>affect the immunogenicity (ability to induce immune responses:</a:t>
            </a:r>
            <a:r>
              <a:rPr lang="en-GB" dirty="0"/>
              <a:t/>
            </a:r>
            <a:br>
              <a:rPr lang="en-GB" dirty="0"/>
            </a:br>
            <a:endParaRPr lang="en-GB" dirty="0"/>
          </a:p>
        </p:txBody>
      </p:sp>
      <p:sp>
        <p:nvSpPr>
          <p:cNvPr id="3" name="Content Placeholder 2"/>
          <p:cNvSpPr>
            <a:spLocks noGrp="1"/>
          </p:cNvSpPr>
          <p:nvPr>
            <p:ph idx="1"/>
          </p:nvPr>
        </p:nvSpPr>
        <p:spPr>
          <a:xfrm>
            <a:off x="167425" y="1390918"/>
            <a:ext cx="8886423" cy="5331853"/>
          </a:xfrm>
        </p:spPr>
        <p:txBody>
          <a:bodyPr>
            <a:normAutofit lnSpcReduction="10000"/>
          </a:bodyPr>
          <a:lstStyle/>
          <a:p>
            <a:pPr marL="0" indent="0">
              <a:buNone/>
            </a:pPr>
            <a:r>
              <a:rPr lang="en-US" b="1" dirty="0" smtClean="0"/>
              <a:t>5. Genetics </a:t>
            </a:r>
            <a:r>
              <a:rPr lang="en-US" b="1" dirty="0"/>
              <a:t>(or genotype) of </a:t>
            </a:r>
            <a:r>
              <a:rPr lang="en-US" b="1" dirty="0" smtClean="0"/>
              <a:t>recipient</a:t>
            </a:r>
          </a:p>
          <a:p>
            <a:r>
              <a:rPr lang="en-US" dirty="0" smtClean="0"/>
              <a:t>Differences </a:t>
            </a:r>
            <a:r>
              <a:rPr lang="en-US" dirty="0"/>
              <a:t>in our genetic makeup means that we respond differently to immunogens </a:t>
            </a:r>
            <a:endParaRPr lang="en-US" dirty="0" smtClean="0"/>
          </a:p>
          <a:p>
            <a:pPr marL="0" indent="0">
              <a:buNone/>
            </a:pPr>
            <a:endParaRPr lang="en-GB" dirty="0"/>
          </a:p>
          <a:p>
            <a:pPr marL="0" indent="0">
              <a:buNone/>
            </a:pPr>
            <a:r>
              <a:rPr lang="en-US" b="1" dirty="0" smtClean="0"/>
              <a:t>6. Immunogens dosage</a:t>
            </a:r>
          </a:p>
          <a:p>
            <a:pPr algn="just"/>
            <a:r>
              <a:rPr lang="en-US" dirty="0"/>
              <a:t>D</a:t>
            </a:r>
            <a:r>
              <a:rPr lang="en-US" dirty="0" smtClean="0"/>
              <a:t>ifferent </a:t>
            </a:r>
            <a:r>
              <a:rPr lang="en-US" dirty="0"/>
              <a:t>of immunogen dosage affects the immunogenicity. </a:t>
            </a:r>
            <a:endParaRPr lang="en-US" dirty="0" smtClean="0"/>
          </a:p>
          <a:p>
            <a:pPr algn="just"/>
            <a:r>
              <a:rPr lang="en-US" dirty="0" smtClean="0"/>
              <a:t>In </a:t>
            </a:r>
            <a:r>
              <a:rPr lang="en-US" dirty="0"/>
              <a:t>the case of vaccines, specific dosages must be administered to elicit the required immune responses. </a:t>
            </a:r>
            <a:endParaRPr lang="en-US" dirty="0" smtClean="0"/>
          </a:p>
          <a:p>
            <a:pPr algn="just"/>
            <a:r>
              <a:rPr lang="en-US" dirty="0" smtClean="0"/>
              <a:t>Repeated </a:t>
            </a:r>
            <a:r>
              <a:rPr lang="en-US" dirty="0"/>
              <a:t>administrations, or boosters, increase the immunogenicity by increasing the clonal proliferation of antigen-specific T cells or B cells.</a:t>
            </a:r>
            <a:endParaRPr lang="en-GB" dirty="0"/>
          </a:p>
          <a:p>
            <a:endParaRPr lang="en-GB" dirty="0"/>
          </a:p>
        </p:txBody>
      </p:sp>
    </p:spTree>
    <p:extLst>
      <p:ext uri="{BB962C8B-B14F-4D97-AF65-F5344CB8AC3E}">
        <p14:creationId xmlns="" xmlns:p14="http://schemas.microsoft.com/office/powerpoint/2010/main" val="3883713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325563"/>
          </a:xfrm>
        </p:spPr>
        <p:txBody>
          <a:bodyPr>
            <a:normAutofit fontScale="90000"/>
          </a:bodyPr>
          <a:lstStyle/>
          <a:p>
            <a:pPr algn="ctr"/>
            <a:r>
              <a:rPr lang="en-US" b="1" dirty="0" smtClean="0"/>
              <a:t/>
            </a:r>
            <a:br>
              <a:rPr lang="en-US" b="1" dirty="0" smtClean="0"/>
            </a:br>
            <a:r>
              <a:rPr lang="en-US" b="1" dirty="0" smtClean="0"/>
              <a:t>Factors </a:t>
            </a:r>
            <a:r>
              <a:rPr lang="en-US" b="1" dirty="0"/>
              <a:t>affect the immunogenicity (ability to induce immune responses:</a:t>
            </a:r>
            <a:r>
              <a:rPr lang="en-GB" dirty="0"/>
              <a:t/>
            </a:r>
            <a:br>
              <a:rPr lang="en-GB" dirty="0"/>
            </a:br>
            <a:endParaRPr lang="en-GB" dirty="0"/>
          </a:p>
        </p:txBody>
      </p:sp>
      <p:sp>
        <p:nvSpPr>
          <p:cNvPr id="3" name="Content Placeholder 2"/>
          <p:cNvSpPr>
            <a:spLocks noGrp="1"/>
          </p:cNvSpPr>
          <p:nvPr>
            <p:ph idx="1"/>
          </p:nvPr>
        </p:nvSpPr>
        <p:spPr>
          <a:xfrm>
            <a:off x="180305" y="1210613"/>
            <a:ext cx="8847785" cy="5518597"/>
          </a:xfrm>
        </p:spPr>
        <p:txBody>
          <a:bodyPr>
            <a:normAutofit fontScale="85000" lnSpcReduction="10000"/>
          </a:bodyPr>
          <a:lstStyle/>
          <a:p>
            <a:pPr marL="0" indent="0">
              <a:buNone/>
            </a:pPr>
            <a:r>
              <a:rPr lang="en-US" b="1" dirty="0" smtClean="0"/>
              <a:t>7. Route </a:t>
            </a:r>
            <a:r>
              <a:rPr lang="en-US" b="1" dirty="0"/>
              <a:t>of </a:t>
            </a:r>
            <a:r>
              <a:rPr lang="en-US" b="1" dirty="0" smtClean="0"/>
              <a:t>administration</a:t>
            </a:r>
          </a:p>
          <a:p>
            <a:pPr algn="just"/>
            <a:r>
              <a:rPr lang="en-US" dirty="0" smtClean="0"/>
              <a:t>Administration </a:t>
            </a:r>
            <a:r>
              <a:rPr lang="en-US" dirty="0"/>
              <a:t>route also affect the immunogenicity.  </a:t>
            </a:r>
            <a:endParaRPr lang="en-US" dirty="0" smtClean="0"/>
          </a:p>
          <a:p>
            <a:pPr algn="just"/>
            <a:r>
              <a:rPr lang="en-US" dirty="0" smtClean="0"/>
              <a:t>The </a:t>
            </a:r>
            <a:r>
              <a:rPr lang="en-US" dirty="0"/>
              <a:t>common administration routes are: intravenous (into vein), intradermal (into skin), subcutaneous (beneath skin), intramuscular (into muscle) and intraperitoneal (into peritoneal cavity</a:t>
            </a:r>
            <a:r>
              <a:rPr lang="en-US" dirty="0" smtClean="0"/>
              <a:t>).</a:t>
            </a:r>
          </a:p>
          <a:p>
            <a:pPr algn="just"/>
            <a:endParaRPr lang="en-GB" dirty="0"/>
          </a:p>
          <a:p>
            <a:pPr marL="0" indent="0">
              <a:buNone/>
            </a:pPr>
            <a:r>
              <a:rPr lang="en-US" b="1" dirty="0" smtClean="0"/>
              <a:t>8. Adjuvants</a:t>
            </a:r>
          </a:p>
          <a:p>
            <a:pPr algn="just"/>
            <a:r>
              <a:rPr lang="en-US" dirty="0"/>
              <a:t>A</a:t>
            </a:r>
            <a:r>
              <a:rPr lang="en-US" dirty="0" smtClean="0"/>
              <a:t>djuvants</a:t>
            </a:r>
            <a:r>
              <a:rPr lang="en-US" dirty="0"/>
              <a:t> are substances that, when mixed with an antigen and injected with it, enhance the immunogenicity of that antigen. </a:t>
            </a:r>
            <a:endParaRPr lang="en-US" dirty="0" smtClean="0"/>
          </a:p>
          <a:p>
            <a:pPr algn="just"/>
            <a:r>
              <a:rPr lang="en-US" dirty="0" smtClean="0"/>
              <a:t>Adjuvants </a:t>
            </a:r>
            <a:r>
              <a:rPr lang="en-US" dirty="0"/>
              <a:t>are often used to boost the immune response when an antigen has low or poor immunogenicity or when only small amounts of an antigen are available. </a:t>
            </a:r>
            <a:endParaRPr lang="en-US" dirty="0" smtClean="0"/>
          </a:p>
          <a:p>
            <a:pPr algn="just"/>
            <a:endParaRPr lang="en-US" dirty="0" smtClean="0"/>
          </a:p>
          <a:p>
            <a:pPr algn="just"/>
            <a:r>
              <a:rPr lang="en-US" dirty="0" smtClean="0"/>
              <a:t>Examples </a:t>
            </a:r>
            <a:r>
              <a:rPr lang="en-US" dirty="0"/>
              <a:t>of adjuvants</a:t>
            </a:r>
            <a:r>
              <a:rPr lang="en-US" dirty="0" smtClean="0"/>
              <a:t>: </a:t>
            </a:r>
            <a:r>
              <a:rPr lang="en-GB" dirty="0" smtClean="0"/>
              <a:t>Freund’s adjuvants and alum precipitate</a:t>
            </a:r>
            <a:endParaRPr lang="en-GB" dirty="0"/>
          </a:p>
          <a:p>
            <a:pPr algn="just"/>
            <a:endParaRPr lang="en-GB" dirty="0"/>
          </a:p>
        </p:txBody>
      </p:sp>
    </p:spTree>
    <p:extLst>
      <p:ext uri="{BB962C8B-B14F-4D97-AF65-F5344CB8AC3E}">
        <p14:creationId xmlns="" xmlns:p14="http://schemas.microsoft.com/office/powerpoint/2010/main" val="217297749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 xmlns:p14="http://schemas.microsoft.com/office/powerpoint/2010/main" val="2429115761"/>
              </p:ext>
            </p:extLst>
          </p:nvPr>
        </p:nvGraphicFramePr>
        <p:xfrm>
          <a:off x="0" y="0"/>
          <a:ext cx="9144000" cy="7477217"/>
        </p:xfrm>
        <a:graphic>
          <a:graphicData uri="http://schemas.openxmlformats.org/drawingml/2006/table">
            <a:tbl>
              <a:tblPr firstRow="1" firstCol="1" bandRow="1">
                <a:tableStyleId>{D7AC3CCA-C797-4891-BE02-D94E43425B78}</a:tableStyleId>
              </a:tblPr>
              <a:tblGrid>
                <a:gridCol w="1922930"/>
                <a:gridCol w="2299446"/>
                <a:gridCol w="4921624"/>
              </a:tblGrid>
              <a:tr h="385682">
                <a:tc>
                  <a:txBody>
                    <a:bodyPr/>
                    <a:lstStyle/>
                    <a:p>
                      <a:pPr>
                        <a:lnSpc>
                          <a:spcPct val="150000"/>
                        </a:lnSpc>
                        <a:spcAft>
                          <a:spcPts val="0"/>
                        </a:spcAft>
                      </a:pPr>
                      <a:r>
                        <a:rPr lang="en-GB" sz="1800" dirty="0">
                          <a:effectLst/>
                        </a:rPr>
                        <a:t>Adjuvant name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9447" marR="49447" marT="0" marB="0"/>
                </a:tc>
                <a:tc>
                  <a:txBody>
                    <a:bodyPr/>
                    <a:lstStyle/>
                    <a:p>
                      <a:pPr>
                        <a:lnSpc>
                          <a:spcPct val="150000"/>
                        </a:lnSpc>
                        <a:spcAft>
                          <a:spcPts val="0"/>
                        </a:spcAft>
                      </a:pPr>
                      <a:r>
                        <a:rPr lang="en-GB" sz="1800">
                          <a:effectLst/>
                        </a:rPr>
                        <a:t>Composition</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49447" marR="49447" marT="0" marB="0"/>
                </a:tc>
                <a:tc>
                  <a:txBody>
                    <a:bodyPr/>
                    <a:lstStyle/>
                    <a:p>
                      <a:pPr>
                        <a:lnSpc>
                          <a:spcPct val="150000"/>
                        </a:lnSpc>
                        <a:spcAft>
                          <a:spcPts val="0"/>
                        </a:spcAft>
                      </a:pPr>
                      <a:r>
                        <a:rPr lang="en-GB" sz="1800" dirty="0">
                          <a:effectLst/>
                        </a:rPr>
                        <a:t>Mechanism of action</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9447" marR="49447" marT="0" marB="0"/>
                </a:tc>
              </a:tr>
              <a:tr h="1246073">
                <a:tc>
                  <a:txBody>
                    <a:bodyPr/>
                    <a:lstStyle/>
                    <a:p>
                      <a:pPr>
                        <a:lnSpc>
                          <a:spcPct val="150000"/>
                        </a:lnSpc>
                        <a:spcAft>
                          <a:spcPts val="0"/>
                        </a:spcAft>
                      </a:pPr>
                      <a:r>
                        <a:rPr lang="en-GB" sz="2000" dirty="0">
                          <a:effectLst/>
                        </a:rPr>
                        <a:t>Incomplete Freund’s</a:t>
                      </a:r>
                    </a:p>
                    <a:p>
                      <a:pPr>
                        <a:lnSpc>
                          <a:spcPct val="150000"/>
                        </a:lnSpc>
                        <a:spcAft>
                          <a:spcPts val="0"/>
                        </a:spcAft>
                      </a:pPr>
                      <a:r>
                        <a:rPr lang="en-GB" sz="2000" dirty="0">
                          <a:effectLst/>
                        </a:rPr>
                        <a:t>adjuvants</a:t>
                      </a:r>
                    </a:p>
                    <a:p>
                      <a:pPr>
                        <a:lnSpc>
                          <a:spcPct val="150000"/>
                        </a:lnSpc>
                        <a:spcAft>
                          <a:spcPts val="0"/>
                        </a:spcAft>
                      </a:pPr>
                      <a:r>
                        <a:rPr lang="en-GB" sz="2000" dirty="0">
                          <a:effectLst/>
                        </a:rPr>
                        <a:t>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9447" marR="49447" marT="0" marB="0"/>
                </a:tc>
                <a:tc>
                  <a:txBody>
                    <a:bodyPr/>
                    <a:lstStyle/>
                    <a:p>
                      <a:pPr>
                        <a:lnSpc>
                          <a:spcPct val="150000"/>
                        </a:lnSpc>
                        <a:spcAft>
                          <a:spcPts val="0"/>
                        </a:spcAft>
                      </a:pPr>
                      <a:r>
                        <a:rPr lang="en-GB" sz="2000" dirty="0">
                          <a:effectLst/>
                        </a:rPr>
                        <a:t>Oil in water emulsion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9447" marR="49447" marT="0" marB="0"/>
                </a:tc>
                <a:tc>
                  <a:txBody>
                    <a:bodyPr/>
                    <a:lstStyle/>
                    <a:p>
                      <a:pPr>
                        <a:lnSpc>
                          <a:spcPct val="150000"/>
                        </a:lnSpc>
                        <a:spcAft>
                          <a:spcPts val="0"/>
                        </a:spcAft>
                      </a:pPr>
                      <a:r>
                        <a:rPr lang="en-GB" sz="2400" dirty="0">
                          <a:effectLst/>
                        </a:rPr>
                        <a:t>D</a:t>
                      </a:r>
                      <a:r>
                        <a:rPr lang="en-GB" sz="2000" dirty="0">
                          <a:effectLst/>
                        </a:rPr>
                        <a:t>elayed release of </a:t>
                      </a:r>
                      <a:r>
                        <a:rPr lang="en-GB" sz="2000" dirty="0" smtClean="0">
                          <a:effectLst/>
                        </a:rPr>
                        <a:t>antigen;</a:t>
                      </a:r>
                      <a:r>
                        <a:rPr lang="en-GB" sz="2000" baseline="0" dirty="0" smtClean="0">
                          <a:effectLst/>
                        </a:rPr>
                        <a:t> </a:t>
                      </a:r>
                      <a:r>
                        <a:rPr lang="en-GB" sz="2000" dirty="0" smtClean="0">
                          <a:effectLst/>
                        </a:rPr>
                        <a:t>enhanced </a:t>
                      </a:r>
                      <a:r>
                        <a:rPr lang="en-GB" sz="2000" dirty="0">
                          <a:effectLst/>
                        </a:rPr>
                        <a:t>uptake </a:t>
                      </a:r>
                      <a:r>
                        <a:rPr lang="en-GB" sz="2000" dirty="0" smtClean="0">
                          <a:effectLst/>
                        </a:rPr>
                        <a:t>by</a:t>
                      </a:r>
                      <a:r>
                        <a:rPr lang="en-GB" sz="2000" baseline="0" dirty="0" smtClean="0">
                          <a:effectLst/>
                        </a:rPr>
                        <a:t> </a:t>
                      </a:r>
                      <a:r>
                        <a:rPr lang="en-GB" sz="2000" dirty="0" smtClean="0">
                          <a:effectLst/>
                        </a:rPr>
                        <a:t>macrophage</a:t>
                      </a:r>
                      <a:endParaRPr lang="en-GB" sz="2000" dirty="0">
                        <a:effectLst/>
                      </a:endParaRPr>
                    </a:p>
                    <a:p>
                      <a:pPr>
                        <a:lnSpc>
                          <a:spcPct val="150000"/>
                        </a:lnSpc>
                        <a:spcAft>
                          <a:spcPts val="0"/>
                        </a:spcAft>
                      </a:pPr>
                      <a:r>
                        <a:rPr lang="en-GB" sz="2400" dirty="0">
                          <a:effectLst/>
                        </a:rPr>
                        <a:t> </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49447" marR="49447" marT="0" marB="0"/>
                </a:tc>
              </a:tr>
              <a:tr h="1477150">
                <a:tc>
                  <a:txBody>
                    <a:bodyPr/>
                    <a:lstStyle/>
                    <a:p>
                      <a:pPr>
                        <a:lnSpc>
                          <a:spcPct val="150000"/>
                        </a:lnSpc>
                        <a:spcAft>
                          <a:spcPts val="0"/>
                        </a:spcAft>
                      </a:pPr>
                      <a:r>
                        <a:rPr lang="en-GB" sz="2000" dirty="0">
                          <a:effectLst/>
                        </a:rPr>
                        <a:t>Complete Freund’s</a:t>
                      </a:r>
                    </a:p>
                    <a:p>
                      <a:pPr>
                        <a:lnSpc>
                          <a:spcPct val="150000"/>
                        </a:lnSpc>
                        <a:spcAft>
                          <a:spcPts val="0"/>
                        </a:spcAft>
                      </a:pPr>
                      <a:r>
                        <a:rPr lang="en-GB" sz="2000" dirty="0">
                          <a:effectLst/>
                        </a:rPr>
                        <a:t>adjuvants</a:t>
                      </a:r>
                    </a:p>
                    <a:p>
                      <a:pPr algn="just">
                        <a:lnSpc>
                          <a:spcPct val="150000"/>
                        </a:lnSpc>
                        <a:spcAft>
                          <a:spcPts val="0"/>
                        </a:spcAft>
                      </a:pPr>
                      <a:r>
                        <a:rPr lang="en-GB" sz="2000" dirty="0">
                          <a:effectLst/>
                        </a:rPr>
                        <a:t>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9447" marR="49447" marT="0" marB="0"/>
                </a:tc>
                <a:tc>
                  <a:txBody>
                    <a:bodyPr/>
                    <a:lstStyle/>
                    <a:p>
                      <a:pPr>
                        <a:lnSpc>
                          <a:spcPct val="150000"/>
                        </a:lnSpc>
                        <a:spcAft>
                          <a:spcPts val="0"/>
                        </a:spcAft>
                      </a:pPr>
                      <a:r>
                        <a:rPr lang="en-GB" sz="2000" dirty="0">
                          <a:effectLst/>
                        </a:rPr>
                        <a:t>Oil in water emulsion</a:t>
                      </a:r>
                    </a:p>
                    <a:p>
                      <a:pPr>
                        <a:lnSpc>
                          <a:spcPct val="150000"/>
                        </a:lnSpc>
                        <a:spcAft>
                          <a:spcPts val="0"/>
                        </a:spcAft>
                      </a:pPr>
                      <a:r>
                        <a:rPr lang="en-GB" sz="2000" dirty="0">
                          <a:effectLst/>
                        </a:rPr>
                        <a:t>with dead mycobacteria</a:t>
                      </a:r>
                    </a:p>
                    <a:p>
                      <a:pPr>
                        <a:lnSpc>
                          <a:spcPct val="150000"/>
                        </a:lnSpc>
                        <a:spcAft>
                          <a:spcPts val="0"/>
                        </a:spcAft>
                      </a:pPr>
                      <a:r>
                        <a:rPr lang="en-GB" sz="2000" dirty="0">
                          <a:effectLst/>
                        </a:rPr>
                        <a:t>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9447" marR="49447" marT="0" marB="0"/>
                </a:tc>
                <a:tc>
                  <a:txBody>
                    <a:bodyPr/>
                    <a:lstStyle/>
                    <a:p>
                      <a:pPr>
                        <a:lnSpc>
                          <a:spcPct val="150000"/>
                        </a:lnSpc>
                        <a:spcAft>
                          <a:spcPts val="0"/>
                        </a:spcAft>
                      </a:pPr>
                      <a:r>
                        <a:rPr lang="en-GB" sz="2000" dirty="0">
                          <a:effectLst/>
                        </a:rPr>
                        <a:t>Delayed release of </a:t>
                      </a:r>
                      <a:r>
                        <a:rPr lang="en-GB" sz="2000" dirty="0" smtClean="0">
                          <a:effectLst/>
                        </a:rPr>
                        <a:t>antigen;</a:t>
                      </a:r>
                      <a:r>
                        <a:rPr lang="en-GB" sz="2000" baseline="0" dirty="0" smtClean="0">
                          <a:effectLst/>
                        </a:rPr>
                        <a:t> </a:t>
                      </a:r>
                      <a:r>
                        <a:rPr lang="en-GB" sz="2000" dirty="0" smtClean="0">
                          <a:effectLst/>
                        </a:rPr>
                        <a:t>enhanced </a:t>
                      </a:r>
                      <a:r>
                        <a:rPr lang="en-GB" sz="2000" dirty="0">
                          <a:effectLst/>
                        </a:rPr>
                        <a:t>uptake </a:t>
                      </a:r>
                      <a:r>
                        <a:rPr lang="en-GB" sz="2000" dirty="0" smtClean="0">
                          <a:effectLst/>
                        </a:rPr>
                        <a:t>and</a:t>
                      </a:r>
                      <a:r>
                        <a:rPr lang="en-GB" sz="2000" baseline="0" dirty="0" smtClean="0">
                          <a:effectLst/>
                        </a:rPr>
                        <a:t> </a:t>
                      </a:r>
                      <a:r>
                        <a:rPr lang="en-GB" sz="2000" dirty="0" smtClean="0">
                          <a:effectLst/>
                        </a:rPr>
                        <a:t>induction </a:t>
                      </a:r>
                      <a:r>
                        <a:rPr lang="en-GB" sz="2000" dirty="0">
                          <a:effectLst/>
                        </a:rPr>
                        <a:t>of </a:t>
                      </a:r>
                      <a:r>
                        <a:rPr lang="en-GB" sz="2000" dirty="0" smtClean="0">
                          <a:effectLst/>
                        </a:rPr>
                        <a:t>co-stimulators</a:t>
                      </a:r>
                      <a:r>
                        <a:rPr lang="en-GB" sz="2000" baseline="0" dirty="0" smtClean="0">
                          <a:effectLst/>
                        </a:rPr>
                        <a:t> </a:t>
                      </a:r>
                      <a:r>
                        <a:rPr lang="en-GB" sz="2000" dirty="0" smtClean="0">
                          <a:effectLst/>
                        </a:rPr>
                        <a:t>in </a:t>
                      </a:r>
                      <a:r>
                        <a:rPr lang="en-GB" sz="2000" dirty="0">
                          <a:effectLst/>
                        </a:rPr>
                        <a:t>macrophages</a:t>
                      </a:r>
                    </a:p>
                    <a:p>
                      <a:pPr>
                        <a:lnSpc>
                          <a:spcPct val="150000"/>
                        </a:lnSpc>
                        <a:spcAft>
                          <a:spcPts val="0"/>
                        </a:spcAft>
                      </a:pPr>
                      <a:r>
                        <a:rPr lang="en-GB" sz="1800" dirty="0">
                          <a:effectLst/>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9447" marR="49447" marT="0" marB="0"/>
                </a:tc>
              </a:tr>
              <a:tr h="3408137">
                <a:tc>
                  <a:txBody>
                    <a:bodyPr/>
                    <a:lstStyle/>
                    <a:p>
                      <a:pPr>
                        <a:lnSpc>
                          <a:spcPct val="150000"/>
                        </a:lnSpc>
                        <a:spcAft>
                          <a:spcPts val="0"/>
                        </a:spcAft>
                      </a:pPr>
                      <a:r>
                        <a:rPr lang="en-GB" sz="2000" dirty="0" smtClean="0">
                          <a:effectLst/>
                        </a:rPr>
                        <a:t>Alum </a:t>
                      </a:r>
                      <a:r>
                        <a:rPr lang="en-GB" sz="2000" dirty="0">
                          <a:effectLst/>
                        </a:rPr>
                        <a:t>precipitate</a:t>
                      </a:r>
                    </a:p>
                    <a:p>
                      <a:pPr>
                        <a:lnSpc>
                          <a:spcPct val="150000"/>
                        </a:lnSpc>
                        <a:spcAft>
                          <a:spcPts val="0"/>
                        </a:spcAft>
                      </a:pPr>
                      <a:r>
                        <a:rPr lang="en-GB" sz="1800" dirty="0">
                          <a:effectLst/>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9447" marR="49447" marT="0" marB="0"/>
                </a:tc>
                <a:tc>
                  <a:txBody>
                    <a:bodyPr/>
                    <a:lstStyle/>
                    <a:p>
                      <a:pPr>
                        <a:lnSpc>
                          <a:spcPct val="150000"/>
                        </a:lnSpc>
                        <a:spcAft>
                          <a:spcPts val="0"/>
                        </a:spcAft>
                      </a:pPr>
                      <a:r>
                        <a:rPr lang="en-GB" sz="2000" dirty="0">
                          <a:effectLst/>
                        </a:rPr>
                        <a:t>A suspension of</a:t>
                      </a:r>
                    </a:p>
                    <a:p>
                      <a:pPr>
                        <a:lnSpc>
                          <a:spcPct val="150000"/>
                        </a:lnSpc>
                        <a:spcAft>
                          <a:spcPts val="0"/>
                        </a:spcAft>
                      </a:pPr>
                      <a:r>
                        <a:rPr lang="en-GB" sz="2000" dirty="0" err="1">
                          <a:effectLst/>
                        </a:rPr>
                        <a:t>aluminum</a:t>
                      </a:r>
                      <a:r>
                        <a:rPr lang="en-GB" sz="2000" dirty="0">
                          <a:effectLst/>
                        </a:rPr>
                        <a:t> hydroxide on which the antigen is absorbed</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9447" marR="49447" marT="0" marB="0"/>
                </a:tc>
                <a:tc>
                  <a:txBody>
                    <a:bodyPr/>
                    <a:lstStyle/>
                    <a:p>
                      <a:pPr>
                        <a:lnSpc>
                          <a:spcPct val="150000"/>
                        </a:lnSpc>
                        <a:spcAft>
                          <a:spcPts val="0"/>
                        </a:spcAft>
                      </a:pPr>
                      <a:r>
                        <a:rPr lang="en-GB" sz="2000" dirty="0">
                          <a:effectLst/>
                        </a:rPr>
                        <a:t>This adjuvant </a:t>
                      </a:r>
                      <a:r>
                        <a:rPr lang="en-GB" sz="2000" dirty="0" smtClean="0">
                          <a:effectLst/>
                        </a:rPr>
                        <a:t>causes</a:t>
                      </a:r>
                      <a:r>
                        <a:rPr lang="en-GB" sz="2000" baseline="0" dirty="0" smtClean="0">
                          <a:effectLst/>
                        </a:rPr>
                        <a:t> </a:t>
                      </a:r>
                      <a:r>
                        <a:rPr lang="en-GB" sz="2000" dirty="0" smtClean="0">
                          <a:effectLst/>
                        </a:rPr>
                        <a:t>aggregation </a:t>
                      </a:r>
                      <a:r>
                        <a:rPr lang="en-GB" sz="2000" dirty="0">
                          <a:effectLst/>
                        </a:rPr>
                        <a:t>of a soluble antigen and allows continuous slow release of </a:t>
                      </a:r>
                      <a:r>
                        <a:rPr lang="en-GB" sz="2000" dirty="0" smtClean="0">
                          <a:effectLst/>
                        </a:rPr>
                        <a:t>antigen.</a:t>
                      </a:r>
                      <a:r>
                        <a:rPr lang="en-GB" sz="2000" baseline="0" dirty="0" smtClean="0">
                          <a:effectLst/>
                        </a:rPr>
                        <a:t> </a:t>
                      </a:r>
                      <a:r>
                        <a:rPr lang="en-GB" sz="2000" dirty="0" smtClean="0">
                          <a:effectLst/>
                        </a:rPr>
                        <a:t>In </a:t>
                      </a:r>
                      <a:r>
                        <a:rPr lang="en-GB" sz="2000" dirty="0">
                          <a:effectLst/>
                        </a:rPr>
                        <a:t>addition, it has a slight irritant effect that enhances the ingestion </a:t>
                      </a:r>
                      <a:r>
                        <a:rPr lang="en-GB" sz="2000" dirty="0" smtClean="0">
                          <a:effectLst/>
                        </a:rPr>
                        <a:t>and</a:t>
                      </a:r>
                      <a:r>
                        <a:rPr lang="en-GB" sz="2000" baseline="0" dirty="0" smtClean="0">
                          <a:effectLst/>
                        </a:rPr>
                        <a:t> </a:t>
                      </a:r>
                      <a:r>
                        <a:rPr lang="en-GB" sz="2000" dirty="0" smtClean="0">
                          <a:effectLst/>
                        </a:rPr>
                        <a:t>processing </a:t>
                      </a:r>
                      <a:r>
                        <a:rPr lang="en-GB" sz="2000" dirty="0">
                          <a:effectLst/>
                        </a:rPr>
                        <a:t>of an antigen by macrophages which present the antigen to T </a:t>
                      </a:r>
                      <a:r>
                        <a:rPr lang="en-GB" sz="2000" dirty="0" smtClean="0">
                          <a:effectLst/>
                        </a:rPr>
                        <a:t>cells,</a:t>
                      </a:r>
                      <a:r>
                        <a:rPr lang="en-GB" sz="2000" baseline="0" dirty="0" smtClean="0">
                          <a:effectLst/>
                        </a:rPr>
                        <a:t> </a:t>
                      </a:r>
                      <a:r>
                        <a:rPr lang="en-GB" sz="2000" dirty="0" smtClean="0">
                          <a:effectLst/>
                        </a:rPr>
                        <a:t>leading </a:t>
                      </a:r>
                      <a:r>
                        <a:rPr lang="en-GB" sz="2000" dirty="0">
                          <a:effectLst/>
                        </a:rPr>
                        <a:t>to T-cell activation.</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9447" marR="49447" marT="0" marB="0"/>
                </a:tc>
              </a:tr>
            </a:tbl>
          </a:graphicData>
        </a:graphic>
      </p:graphicFrame>
    </p:spTree>
    <p:extLst>
      <p:ext uri="{BB962C8B-B14F-4D97-AF65-F5344CB8AC3E}">
        <p14:creationId xmlns="" xmlns:p14="http://schemas.microsoft.com/office/powerpoint/2010/main" val="369746437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325563"/>
          </a:xfrm>
        </p:spPr>
        <p:txBody>
          <a:bodyPr>
            <a:normAutofit fontScale="90000"/>
          </a:bodyPr>
          <a:lstStyle/>
          <a:p>
            <a:pPr algn="ctr"/>
            <a:r>
              <a:rPr lang="en-US" b="1" dirty="0" smtClean="0"/>
              <a:t/>
            </a:r>
            <a:br>
              <a:rPr lang="en-US" b="1" dirty="0" smtClean="0"/>
            </a:br>
            <a:r>
              <a:rPr lang="en-US" b="1" dirty="0" smtClean="0"/>
              <a:t>Factors </a:t>
            </a:r>
            <a:r>
              <a:rPr lang="en-US" b="1" dirty="0"/>
              <a:t>affect the immunogenicity (ability to induce immune responses:</a:t>
            </a:r>
            <a:r>
              <a:rPr lang="en-GB" dirty="0"/>
              <a:t/>
            </a:r>
            <a:br>
              <a:rPr lang="en-GB" dirty="0"/>
            </a:br>
            <a:endParaRPr lang="en-GB" dirty="0"/>
          </a:p>
        </p:txBody>
      </p:sp>
      <p:sp>
        <p:nvSpPr>
          <p:cNvPr id="3" name="Content Placeholder 2"/>
          <p:cNvSpPr>
            <a:spLocks noGrp="1"/>
          </p:cNvSpPr>
          <p:nvPr>
            <p:ph idx="1"/>
          </p:nvPr>
        </p:nvSpPr>
        <p:spPr>
          <a:xfrm>
            <a:off x="100616" y="1426379"/>
            <a:ext cx="8888837" cy="5309271"/>
          </a:xfrm>
        </p:spPr>
        <p:txBody>
          <a:bodyPr>
            <a:normAutofit/>
          </a:bodyPr>
          <a:lstStyle/>
          <a:p>
            <a:pPr marL="0" indent="0">
              <a:buNone/>
            </a:pPr>
            <a:r>
              <a:rPr lang="en-GB" b="1" dirty="0" smtClean="0"/>
              <a:t>Note</a:t>
            </a:r>
          </a:p>
          <a:p>
            <a:r>
              <a:rPr lang="en-GB" dirty="0" smtClean="0"/>
              <a:t>It </a:t>
            </a:r>
            <a:r>
              <a:rPr lang="en-GB" dirty="0"/>
              <a:t>is important to distinguish between a carrier for a H</a:t>
            </a:r>
            <a:r>
              <a:rPr lang="en-GB" dirty="0" smtClean="0"/>
              <a:t>apten </a:t>
            </a:r>
            <a:r>
              <a:rPr lang="en-GB" dirty="0"/>
              <a:t>and an adjuvant. </a:t>
            </a:r>
            <a:endParaRPr lang="en-GB" dirty="0" smtClean="0"/>
          </a:p>
          <a:p>
            <a:r>
              <a:rPr lang="en-GB" dirty="0" smtClean="0"/>
              <a:t>A </a:t>
            </a:r>
            <a:r>
              <a:rPr lang="en-GB" dirty="0"/>
              <a:t>H</a:t>
            </a:r>
            <a:r>
              <a:rPr lang="en-GB" dirty="0" smtClean="0"/>
              <a:t>apten </a:t>
            </a:r>
            <a:r>
              <a:rPr lang="en-GB" dirty="0"/>
              <a:t>will become immunogenic when conjugated covalently to a carrier; it will not become immunogenic if mixed with an adjuvant. Thus, an adjuvant enhances the immune response to immunogens but does not confer immunogenicity to H</a:t>
            </a:r>
            <a:r>
              <a:rPr lang="en-GB" dirty="0" smtClean="0"/>
              <a:t>aptens</a:t>
            </a:r>
            <a:r>
              <a:rPr lang="en-GB" dirty="0"/>
              <a:t>.</a:t>
            </a:r>
          </a:p>
          <a:p>
            <a:pPr marL="0" indent="0">
              <a:buNone/>
            </a:pPr>
            <a:endParaRPr lang="en-GB" dirty="0"/>
          </a:p>
          <a:p>
            <a:pPr marL="0" indent="0">
              <a:buNone/>
            </a:pPr>
            <a:r>
              <a:rPr lang="en-US" b="1" dirty="0" smtClean="0"/>
              <a:t>9. Age:</a:t>
            </a:r>
            <a:r>
              <a:rPr lang="en-US" dirty="0"/>
              <a:t> </a:t>
            </a:r>
            <a:r>
              <a:rPr lang="en-GB" dirty="0" smtClean="0"/>
              <a:t>Age </a:t>
            </a:r>
            <a:r>
              <a:rPr lang="en-GB" dirty="0"/>
              <a:t>can also influence immunogenicity. Usually the very young and the very old have a diminished ability to elicit and immune response in response to an immunogen.</a:t>
            </a:r>
          </a:p>
          <a:p>
            <a:endParaRPr lang="en-GB" dirty="0"/>
          </a:p>
        </p:txBody>
      </p:sp>
    </p:spTree>
    <p:extLst>
      <p:ext uri="{BB962C8B-B14F-4D97-AF65-F5344CB8AC3E}">
        <p14:creationId xmlns="" xmlns:p14="http://schemas.microsoft.com/office/powerpoint/2010/main" val="204397976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GB" dirty="0" smtClean="0"/>
              <a:t>End of Lecture</a:t>
            </a:r>
            <a:endParaRPr lang="en-GB" dirty="0"/>
          </a:p>
        </p:txBody>
      </p:sp>
    </p:spTree>
    <p:extLst>
      <p:ext uri="{BB962C8B-B14F-4D97-AF65-F5344CB8AC3E}">
        <p14:creationId xmlns="" xmlns:p14="http://schemas.microsoft.com/office/powerpoint/2010/main" val="26499928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Introduction</a:t>
            </a:r>
            <a:endParaRPr lang="en-GB" b="1" dirty="0"/>
          </a:p>
        </p:txBody>
      </p:sp>
      <p:sp>
        <p:nvSpPr>
          <p:cNvPr id="3" name="Content Placeholder 2"/>
          <p:cNvSpPr>
            <a:spLocks noGrp="1"/>
          </p:cNvSpPr>
          <p:nvPr>
            <p:ph idx="1"/>
          </p:nvPr>
        </p:nvSpPr>
        <p:spPr>
          <a:xfrm>
            <a:off x="463639" y="1661376"/>
            <a:ext cx="8152327" cy="4765182"/>
          </a:xfrm>
        </p:spPr>
        <p:txBody>
          <a:bodyPr>
            <a:normAutofit lnSpcReduction="10000"/>
          </a:bodyPr>
          <a:lstStyle/>
          <a:p>
            <a:pPr algn="just"/>
            <a:r>
              <a:rPr lang="en-GB" dirty="0"/>
              <a:t>Whenever we refer </a:t>
            </a:r>
            <a:r>
              <a:rPr lang="en-GB" dirty="0" smtClean="0"/>
              <a:t>to a </a:t>
            </a:r>
            <a:r>
              <a:rPr lang="en-GB" dirty="0"/>
              <a:t>pathogen, most often we may think the entire microbe is responsible for the </a:t>
            </a:r>
            <a:r>
              <a:rPr lang="en-GB" dirty="0" smtClean="0"/>
              <a:t>inducing the immune system. </a:t>
            </a:r>
          </a:p>
          <a:p>
            <a:pPr algn="just"/>
            <a:endParaRPr lang="en-GB" dirty="0" smtClean="0"/>
          </a:p>
          <a:p>
            <a:pPr algn="just"/>
            <a:r>
              <a:rPr lang="en-GB" dirty="0" smtClean="0"/>
              <a:t>However, these </a:t>
            </a:r>
            <a:r>
              <a:rPr lang="en-GB" dirty="0"/>
              <a:t>organisms possess numerous sites </a:t>
            </a:r>
            <a:r>
              <a:rPr lang="en-GB" dirty="0" smtClean="0"/>
              <a:t>that </a:t>
            </a:r>
            <a:r>
              <a:rPr lang="en-GB" dirty="0"/>
              <a:t>are </a:t>
            </a:r>
            <a:r>
              <a:rPr lang="en-GB" dirty="0" smtClean="0"/>
              <a:t>recognised</a:t>
            </a:r>
            <a:r>
              <a:rPr lang="en-GB" dirty="0"/>
              <a:t> by antibodies or receptors on the cells </a:t>
            </a:r>
            <a:r>
              <a:rPr lang="en-GB" dirty="0" smtClean="0"/>
              <a:t>such as B and </a:t>
            </a:r>
            <a:r>
              <a:rPr lang="en-GB" dirty="0"/>
              <a:t>T cells. </a:t>
            </a:r>
            <a:endParaRPr lang="en-GB" dirty="0" smtClean="0"/>
          </a:p>
          <a:p>
            <a:pPr algn="just"/>
            <a:endParaRPr lang="en-GB" dirty="0" smtClean="0"/>
          </a:p>
          <a:p>
            <a:pPr algn="just"/>
            <a:r>
              <a:rPr lang="en-GB" dirty="0" smtClean="0"/>
              <a:t>In this lecture, we shall discuss antigens, immunogens, epitopes and the factors that influence immunogenicity</a:t>
            </a:r>
            <a:endParaRPr lang="en-GB" dirty="0"/>
          </a:p>
        </p:txBody>
      </p:sp>
    </p:spTree>
    <p:extLst>
      <p:ext uri="{BB962C8B-B14F-4D97-AF65-F5344CB8AC3E}">
        <p14:creationId xmlns="" xmlns:p14="http://schemas.microsoft.com/office/powerpoint/2010/main" val="30456638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152" y="365126"/>
            <a:ext cx="8899301" cy="1325563"/>
          </a:xfrm>
        </p:spPr>
        <p:txBody>
          <a:bodyPr/>
          <a:lstStyle/>
          <a:p>
            <a:r>
              <a:rPr lang="en-GB" b="1" dirty="0" smtClean="0"/>
              <a:t>Definitions: antigens and immunogens</a:t>
            </a:r>
            <a:endParaRPr lang="en-GB" b="1" dirty="0"/>
          </a:p>
        </p:txBody>
      </p:sp>
      <p:sp>
        <p:nvSpPr>
          <p:cNvPr id="3" name="Content Placeholder 2"/>
          <p:cNvSpPr>
            <a:spLocks noGrp="1"/>
          </p:cNvSpPr>
          <p:nvPr>
            <p:ph idx="1"/>
          </p:nvPr>
        </p:nvSpPr>
        <p:spPr>
          <a:xfrm>
            <a:off x="360609" y="1378040"/>
            <a:ext cx="8474298" cy="5022760"/>
          </a:xfrm>
        </p:spPr>
        <p:txBody>
          <a:bodyPr/>
          <a:lstStyle/>
          <a:p>
            <a:pPr algn="just"/>
            <a:r>
              <a:rPr lang="en-GB" b="1" dirty="0"/>
              <a:t>Antigen </a:t>
            </a:r>
            <a:r>
              <a:rPr lang="en-GB" dirty="0"/>
              <a:t>is any agent that is recognised by specific components of immune responses such as lymphocytes or antibodies and is capable of binding specifically to these components</a:t>
            </a:r>
            <a:r>
              <a:rPr lang="en-GB" dirty="0" smtClean="0"/>
              <a:t>.</a:t>
            </a:r>
          </a:p>
          <a:p>
            <a:pPr marL="0" indent="0" algn="just">
              <a:buNone/>
            </a:pPr>
            <a:endParaRPr lang="en-GB" dirty="0" smtClean="0"/>
          </a:p>
          <a:p>
            <a:pPr algn="just"/>
            <a:r>
              <a:rPr lang="en-GB" dirty="0" smtClean="0"/>
              <a:t> </a:t>
            </a:r>
            <a:r>
              <a:rPr lang="en-GB" b="1" dirty="0"/>
              <a:t>Remember:</a:t>
            </a:r>
            <a:r>
              <a:rPr lang="en-GB" dirty="0"/>
              <a:t> </a:t>
            </a:r>
            <a:r>
              <a:rPr lang="en-US" dirty="0"/>
              <a:t>T cell receptors only recognise antigens complexed with MHC molecules. </a:t>
            </a:r>
            <a:endParaRPr lang="en-US" dirty="0" smtClean="0"/>
          </a:p>
          <a:p>
            <a:pPr marL="0" indent="0" algn="just">
              <a:buNone/>
            </a:pPr>
            <a:endParaRPr lang="en-US" dirty="0" smtClean="0"/>
          </a:p>
          <a:p>
            <a:pPr algn="just"/>
            <a:r>
              <a:rPr lang="en-US" b="1" dirty="0" smtClean="0"/>
              <a:t>Antigenicity</a:t>
            </a:r>
            <a:r>
              <a:rPr lang="en-US" dirty="0" smtClean="0"/>
              <a:t> </a:t>
            </a:r>
            <a:r>
              <a:rPr lang="en-US" dirty="0"/>
              <a:t>is the ability of antibody or lymphocytes to bind specifically to antigens.	</a:t>
            </a:r>
            <a:endParaRPr lang="en-GB" dirty="0"/>
          </a:p>
          <a:p>
            <a:endParaRPr lang="en-GB" dirty="0"/>
          </a:p>
        </p:txBody>
      </p:sp>
    </p:spTree>
    <p:extLst>
      <p:ext uri="{BB962C8B-B14F-4D97-AF65-F5344CB8AC3E}">
        <p14:creationId xmlns="" xmlns:p14="http://schemas.microsoft.com/office/powerpoint/2010/main" val="25725343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8789" y="365127"/>
            <a:ext cx="8809149" cy="1167460"/>
          </a:xfrm>
        </p:spPr>
        <p:txBody>
          <a:bodyPr/>
          <a:lstStyle/>
          <a:p>
            <a:r>
              <a:rPr lang="en-GB" b="1" dirty="0"/>
              <a:t>Definitions: antigens and immunogens</a:t>
            </a:r>
            <a:endParaRPr lang="en-GB" dirty="0"/>
          </a:p>
        </p:txBody>
      </p:sp>
      <p:sp>
        <p:nvSpPr>
          <p:cNvPr id="3" name="Content Placeholder 2"/>
          <p:cNvSpPr>
            <a:spLocks noGrp="1"/>
          </p:cNvSpPr>
          <p:nvPr>
            <p:ph idx="1"/>
          </p:nvPr>
        </p:nvSpPr>
        <p:spPr>
          <a:xfrm>
            <a:off x="321972" y="1390918"/>
            <a:ext cx="8551572" cy="5293217"/>
          </a:xfrm>
        </p:spPr>
        <p:txBody>
          <a:bodyPr>
            <a:normAutofit fontScale="92500" lnSpcReduction="10000"/>
          </a:bodyPr>
          <a:lstStyle/>
          <a:p>
            <a:pPr algn="just"/>
            <a:r>
              <a:rPr lang="en-GB" dirty="0"/>
              <a:t>Although all antigens are recognised by specific lymphocytes or by antibodies, </a:t>
            </a:r>
            <a:r>
              <a:rPr lang="en-GB" b="1" dirty="0"/>
              <a:t>only some antigens are capable of activating immune responses</a:t>
            </a:r>
            <a:r>
              <a:rPr lang="en-GB" dirty="0" smtClean="0"/>
              <a:t>.</a:t>
            </a:r>
          </a:p>
          <a:p>
            <a:pPr algn="just"/>
            <a:endParaRPr lang="en-GB" dirty="0" smtClean="0"/>
          </a:p>
          <a:p>
            <a:pPr algn="just"/>
            <a:r>
              <a:rPr lang="en-GB" dirty="0" smtClean="0"/>
              <a:t>Antigens </a:t>
            </a:r>
            <a:r>
              <a:rPr lang="en-GB" dirty="0"/>
              <a:t>that are able to induce humoral or cell mediated immune responses or both are known as </a:t>
            </a:r>
            <a:r>
              <a:rPr lang="en-GB" b="1" dirty="0"/>
              <a:t>immunogens. </a:t>
            </a:r>
            <a:r>
              <a:rPr lang="en-US" b="1" dirty="0"/>
              <a:t>Immunogenicity</a:t>
            </a:r>
            <a:r>
              <a:rPr lang="en-US" dirty="0"/>
              <a:t> is the ability to induce humoral and cellular immune responses</a:t>
            </a:r>
            <a:r>
              <a:rPr lang="en-US" dirty="0" smtClean="0"/>
              <a:t>.</a:t>
            </a:r>
          </a:p>
          <a:p>
            <a:pPr algn="just"/>
            <a:endParaRPr lang="en-GB" dirty="0"/>
          </a:p>
          <a:p>
            <a:pPr algn="just"/>
            <a:r>
              <a:rPr lang="en-US" b="1" dirty="0"/>
              <a:t>All immunogens are also antigens</a:t>
            </a:r>
            <a:r>
              <a:rPr lang="en-US" dirty="0"/>
              <a:t>. But, not all antigens are immunogens (not every antigen is able to trigger an immune response).</a:t>
            </a:r>
            <a:endParaRPr lang="en-GB" dirty="0"/>
          </a:p>
          <a:p>
            <a:r>
              <a:rPr lang="en-US" dirty="0"/>
              <a:t> </a:t>
            </a:r>
            <a:endParaRPr lang="en-GB" dirty="0"/>
          </a:p>
          <a:p>
            <a:endParaRPr lang="en-GB" dirty="0"/>
          </a:p>
        </p:txBody>
      </p:sp>
    </p:spTree>
    <p:extLst>
      <p:ext uri="{BB962C8B-B14F-4D97-AF65-F5344CB8AC3E}">
        <p14:creationId xmlns="" xmlns:p14="http://schemas.microsoft.com/office/powerpoint/2010/main" val="23607717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5619" y="184822"/>
            <a:ext cx="7886700" cy="1325563"/>
          </a:xfrm>
        </p:spPr>
        <p:txBody>
          <a:bodyPr/>
          <a:lstStyle/>
          <a:p>
            <a:r>
              <a:rPr lang="en-GB" b="1" dirty="0"/>
              <a:t>Types of Antigens</a:t>
            </a:r>
            <a:r>
              <a:rPr lang="en-GB" dirty="0"/>
              <a:t/>
            </a:r>
            <a:br>
              <a:rPr lang="en-GB" dirty="0"/>
            </a:br>
            <a:endParaRPr lang="en-GB" dirty="0"/>
          </a:p>
        </p:txBody>
      </p:sp>
      <p:sp>
        <p:nvSpPr>
          <p:cNvPr id="3" name="Content Placeholder 2"/>
          <p:cNvSpPr>
            <a:spLocks noGrp="1"/>
          </p:cNvSpPr>
          <p:nvPr>
            <p:ph idx="1"/>
          </p:nvPr>
        </p:nvSpPr>
        <p:spPr>
          <a:xfrm>
            <a:off x="268041" y="911224"/>
            <a:ext cx="8734291" cy="5721396"/>
          </a:xfrm>
        </p:spPr>
        <p:txBody>
          <a:bodyPr>
            <a:normAutofit fontScale="92500" lnSpcReduction="10000"/>
          </a:bodyPr>
          <a:lstStyle/>
          <a:p>
            <a:pPr algn="just"/>
            <a:r>
              <a:rPr lang="en-GB" sz="3000" dirty="0" smtClean="0"/>
              <a:t>Antigens can be classified on the basis of their origin or </a:t>
            </a:r>
            <a:r>
              <a:rPr lang="en-GB" sz="3000" dirty="0"/>
              <a:t>o</a:t>
            </a:r>
            <a:r>
              <a:rPr lang="en-GB" sz="3000" dirty="0" smtClean="0"/>
              <a:t>n </a:t>
            </a:r>
            <a:r>
              <a:rPr lang="en-GB" sz="3000" dirty="0"/>
              <a:t>the basis of immune </a:t>
            </a:r>
            <a:r>
              <a:rPr lang="en-GB" sz="3000" dirty="0" smtClean="0"/>
              <a:t>responses</a:t>
            </a:r>
          </a:p>
          <a:p>
            <a:pPr marL="0" lvl="0" indent="0">
              <a:buNone/>
            </a:pPr>
            <a:endParaRPr lang="en-GB" sz="3000" dirty="0" smtClean="0"/>
          </a:p>
          <a:p>
            <a:pPr marL="514350" lvl="0" indent="-514350">
              <a:buAutoNum type="alphaUcPeriod"/>
            </a:pPr>
            <a:r>
              <a:rPr lang="en-GB" sz="3000" b="1" u="sng" dirty="0" smtClean="0"/>
              <a:t>On </a:t>
            </a:r>
            <a:r>
              <a:rPr lang="en-GB" sz="3000" b="1" u="sng" dirty="0"/>
              <a:t>the basis of </a:t>
            </a:r>
            <a:r>
              <a:rPr lang="en-GB" sz="3000" b="1" u="sng" dirty="0" smtClean="0"/>
              <a:t>their Origin</a:t>
            </a:r>
            <a:r>
              <a:rPr lang="en-GB" sz="3000" b="1" dirty="0"/>
              <a:t> </a:t>
            </a:r>
            <a:endParaRPr lang="en-GB" sz="3000" b="1" dirty="0" smtClean="0"/>
          </a:p>
          <a:p>
            <a:pPr marL="0" lvl="0" indent="0">
              <a:buNone/>
            </a:pPr>
            <a:r>
              <a:rPr lang="en-GB" sz="3000" b="1" dirty="0" smtClean="0"/>
              <a:t>1. Exogenous </a:t>
            </a:r>
            <a:r>
              <a:rPr lang="en-GB" sz="3000" b="1" dirty="0"/>
              <a:t>antigens</a:t>
            </a:r>
            <a:endParaRPr lang="en-GB" sz="3000" dirty="0"/>
          </a:p>
          <a:p>
            <a:pPr lvl="0" algn="just"/>
            <a:r>
              <a:rPr lang="en-GB" sz="3000" dirty="0"/>
              <a:t>These antigens enters the body or system and start circulating in the body fluids and trapped by the APCs (Antigen presenting cells such as macrophages, dendritic cells, and activated B lymphocytes.)</a:t>
            </a:r>
          </a:p>
          <a:p>
            <a:pPr lvl="0" algn="just"/>
            <a:r>
              <a:rPr lang="en-GB" sz="3000" dirty="0"/>
              <a:t>The uptakes of these exogenous antigens by APCs are mainly mediated by the phagocytosis. </a:t>
            </a:r>
            <a:endParaRPr lang="en-GB" sz="3000" dirty="0" smtClean="0"/>
          </a:p>
          <a:p>
            <a:pPr lvl="0" algn="just"/>
            <a:r>
              <a:rPr lang="en-GB" sz="3000" dirty="0" smtClean="0"/>
              <a:t>Some </a:t>
            </a:r>
            <a:r>
              <a:rPr lang="en-GB" sz="3000" dirty="0"/>
              <a:t>antigens start out as exogenous antigens, and later become endogenous (for example, intracellular viruses e.g. HIV)</a:t>
            </a:r>
          </a:p>
          <a:p>
            <a:endParaRPr lang="en-GB" dirty="0"/>
          </a:p>
        </p:txBody>
      </p:sp>
    </p:spTree>
    <p:extLst>
      <p:ext uri="{BB962C8B-B14F-4D97-AF65-F5344CB8AC3E}">
        <p14:creationId xmlns="" xmlns:p14="http://schemas.microsoft.com/office/powerpoint/2010/main" val="33070669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6678" y="0"/>
            <a:ext cx="7886700" cy="1325563"/>
          </a:xfrm>
        </p:spPr>
        <p:txBody>
          <a:bodyPr/>
          <a:lstStyle/>
          <a:p>
            <a:r>
              <a:rPr lang="en-GB" b="1" dirty="0"/>
              <a:t>Types of Antigens</a:t>
            </a:r>
            <a:endParaRPr lang="en-GB" dirty="0"/>
          </a:p>
        </p:txBody>
      </p:sp>
      <p:sp>
        <p:nvSpPr>
          <p:cNvPr id="3" name="Content Placeholder 2"/>
          <p:cNvSpPr>
            <a:spLocks noGrp="1"/>
          </p:cNvSpPr>
          <p:nvPr>
            <p:ph idx="1"/>
          </p:nvPr>
        </p:nvSpPr>
        <p:spPr>
          <a:xfrm>
            <a:off x="0" y="991673"/>
            <a:ext cx="8963696" cy="5718220"/>
          </a:xfrm>
        </p:spPr>
        <p:txBody>
          <a:bodyPr>
            <a:normAutofit fontScale="92500" lnSpcReduction="10000"/>
          </a:bodyPr>
          <a:lstStyle/>
          <a:p>
            <a:pPr marL="0" indent="0" algn="just">
              <a:buNone/>
            </a:pPr>
            <a:r>
              <a:rPr lang="en-GB" b="1" dirty="0" smtClean="0"/>
              <a:t>2. Endogenous </a:t>
            </a:r>
            <a:r>
              <a:rPr lang="en-GB" b="1" dirty="0"/>
              <a:t>antigens</a:t>
            </a:r>
            <a:endParaRPr lang="en-GB" dirty="0"/>
          </a:p>
          <a:p>
            <a:pPr algn="just"/>
            <a:r>
              <a:rPr lang="en-GB" dirty="0"/>
              <a:t>These are body’s own cells or sub fragments or compounds or the antigenic products that are produced. Examples: Blood group antigens</a:t>
            </a:r>
            <a:r>
              <a:rPr lang="en-GB" dirty="0" smtClean="0"/>
              <a:t>.</a:t>
            </a:r>
          </a:p>
          <a:p>
            <a:pPr marL="0" indent="0" algn="just">
              <a:buNone/>
            </a:pPr>
            <a:endParaRPr lang="en-GB" b="1" dirty="0"/>
          </a:p>
          <a:p>
            <a:pPr marL="0" indent="0" algn="just">
              <a:buNone/>
            </a:pPr>
            <a:r>
              <a:rPr lang="en-GB" b="1" dirty="0" smtClean="0"/>
              <a:t> </a:t>
            </a:r>
            <a:r>
              <a:rPr lang="en-GB" b="1" dirty="0"/>
              <a:t>3. Autoantigens</a:t>
            </a:r>
            <a:endParaRPr lang="en-GB" dirty="0"/>
          </a:p>
          <a:p>
            <a:pPr lvl="0" algn="just"/>
            <a:r>
              <a:rPr lang="en-GB" dirty="0"/>
              <a:t>An autoantigen is usually a normal protein or complex of proteins (and sometimes DNA or RNA) that is recognised by the immune system of patients suffering from a specific autoimmune </a:t>
            </a:r>
            <a:r>
              <a:rPr lang="en-GB" dirty="0" smtClean="0"/>
              <a:t>disease</a:t>
            </a:r>
          </a:p>
          <a:p>
            <a:pPr lvl="0" algn="just"/>
            <a:endParaRPr lang="en-GB" dirty="0"/>
          </a:p>
          <a:p>
            <a:pPr lvl="0" algn="just"/>
            <a:r>
              <a:rPr lang="en-GB" dirty="0"/>
              <a:t>These antigens should not be, under normal conditions, the target of the immune system, but, due mainly to genetic and environmental factors, the normal immunological tolerance for such an antigen has been lost in these patients.</a:t>
            </a:r>
          </a:p>
          <a:p>
            <a:pPr lvl="0" algn="just"/>
            <a:endParaRPr lang="en-GB" dirty="0" smtClean="0"/>
          </a:p>
          <a:p>
            <a:pPr lvl="0" algn="just"/>
            <a:endParaRPr lang="en-GB" dirty="0"/>
          </a:p>
          <a:p>
            <a:pPr lvl="0" algn="just"/>
            <a:endParaRPr lang="en-GB" dirty="0"/>
          </a:p>
          <a:p>
            <a:pPr algn="just"/>
            <a:endParaRPr lang="en-GB" dirty="0"/>
          </a:p>
        </p:txBody>
      </p:sp>
    </p:spTree>
    <p:extLst>
      <p:ext uri="{BB962C8B-B14F-4D97-AF65-F5344CB8AC3E}">
        <p14:creationId xmlns="" xmlns:p14="http://schemas.microsoft.com/office/powerpoint/2010/main" val="8871848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7886700" cy="1325563"/>
          </a:xfrm>
        </p:spPr>
        <p:txBody>
          <a:bodyPr/>
          <a:lstStyle/>
          <a:p>
            <a:r>
              <a:rPr lang="en-GB" b="1" dirty="0" smtClean="0"/>
              <a:t>Types of Antigens</a:t>
            </a:r>
            <a:endParaRPr lang="en-GB" b="1" dirty="0"/>
          </a:p>
        </p:txBody>
      </p:sp>
      <p:sp>
        <p:nvSpPr>
          <p:cNvPr id="3" name="Content Placeholder 2"/>
          <p:cNvSpPr>
            <a:spLocks noGrp="1"/>
          </p:cNvSpPr>
          <p:nvPr>
            <p:ph idx="1"/>
          </p:nvPr>
        </p:nvSpPr>
        <p:spPr>
          <a:xfrm>
            <a:off x="309093" y="1439258"/>
            <a:ext cx="8564451" cy="5077451"/>
          </a:xfrm>
        </p:spPr>
        <p:txBody>
          <a:bodyPr/>
          <a:lstStyle/>
          <a:p>
            <a:pPr marL="514350" indent="-514350">
              <a:buAutoNum type="alphaUcPeriod" startAt="2"/>
            </a:pPr>
            <a:r>
              <a:rPr lang="en-GB" b="1" u="sng" dirty="0" smtClean="0"/>
              <a:t>On </a:t>
            </a:r>
            <a:r>
              <a:rPr lang="en-GB" b="1" u="sng" dirty="0"/>
              <a:t>the basis of immune </a:t>
            </a:r>
            <a:r>
              <a:rPr lang="en-GB" b="1" u="sng" dirty="0" smtClean="0"/>
              <a:t>response</a:t>
            </a:r>
            <a:endParaRPr lang="en-GB" u="sng" dirty="0"/>
          </a:p>
          <a:p>
            <a:pPr marL="0" indent="0">
              <a:buNone/>
            </a:pPr>
            <a:endParaRPr lang="en-GB" b="1" dirty="0" smtClean="0"/>
          </a:p>
          <a:p>
            <a:pPr marL="0" indent="0" algn="just">
              <a:buNone/>
            </a:pPr>
            <a:r>
              <a:rPr lang="en-GB" b="1" dirty="0" smtClean="0"/>
              <a:t>1</a:t>
            </a:r>
            <a:r>
              <a:rPr lang="en-GB" b="1" dirty="0"/>
              <a:t>. Complete Antigen or Immunogen</a:t>
            </a:r>
            <a:endParaRPr lang="en-GB" dirty="0"/>
          </a:p>
          <a:p>
            <a:pPr lvl="0" algn="just"/>
            <a:r>
              <a:rPr lang="en-GB" dirty="0"/>
              <a:t>These antigens are able to generate an immune response by themselves</a:t>
            </a:r>
            <a:r>
              <a:rPr lang="en-GB" dirty="0" smtClean="0"/>
              <a:t>.</a:t>
            </a:r>
          </a:p>
          <a:p>
            <a:pPr lvl="0" algn="just"/>
            <a:endParaRPr lang="en-GB" dirty="0"/>
          </a:p>
          <a:p>
            <a:pPr lvl="0" algn="just"/>
            <a:r>
              <a:rPr lang="en-GB" dirty="0"/>
              <a:t>High molecular weight (more than </a:t>
            </a:r>
            <a:r>
              <a:rPr lang="en-GB" dirty="0" smtClean="0"/>
              <a:t>10,000 Da)</a:t>
            </a:r>
          </a:p>
          <a:p>
            <a:pPr lvl="0" algn="just"/>
            <a:endParaRPr lang="en-GB" dirty="0"/>
          </a:p>
          <a:p>
            <a:pPr algn="just"/>
            <a:r>
              <a:rPr lang="en-GB" dirty="0"/>
              <a:t>May be proteins or polysaccharides</a:t>
            </a:r>
          </a:p>
        </p:txBody>
      </p:sp>
    </p:spTree>
    <p:extLst>
      <p:ext uri="{BB962C8B-B14F-4D97-AF65-F5344CB8AC3E}">
        <p14:creationId xmlns="" xmlns:p14="http://schemas.microsoft.com/office/powerpoint/2010/main" val="22419317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7886700" cy="1210614"/>
          </a:xfrm>
        </p:spPr>
        <p:txBody>
          <a:bodyPr/>
          <a:lstStyle/>
          <a:p>
            <a:r>
              <a:rPr lang="en-GB" b="1" dirty="0" smtClean="0"/>
              <a:t>Types of antigens</a:t>
            </a:r>
            <a:endParaRPr lang="en-GB" b="1" dirty="0"/>
          </a:p>
        </p:txBody>
      </p:sp>
      <p:sp>
        <p:nvSpPr>
          <p:cNvPr id="3" name="Content Placeholder 2"/>
          <p:cNvSpPr>
            <a:spLocks noGrp="1"/>
          </p:cNvSpPr>
          <p:nvPr>
            <p:ph idx="1"/>
          </p:nvPr>
        </p:nvSpPr>
        <p:spPr>
          <a:xfrm>
            <a:off x="139252" y="1297590"/>
            <a:ext cx="8888837" cy="5399423"/>
          </a:xfrm>
        </p:spPr>
        <p:txBody>
          <a:bodyPr>
            <a:normAutofit/>
          </a:bodyPr>
          <a:lstStyle/>
          <a:p>
            <a:pPr marL="0" indent="0">
              <a:buNone/>
            </a:pPr>
            <a:r>
              <a:rPr lang="en-GB" dirty="0" smtClean="0"/>
              <a:t>2. </a:t>
            </a:r>
            <a:r>
              <a:rPr lang="en-GB" b="1" dirty="0" smtClean="0"/>
              <a:t>Incomplete antigens</a:t>
            </a:r>
          </a:p>
          <a:p>
            <a:pPr algn="just"/>
            <a:r>
              <a:rPr lang="en-GB" dirty="0"/>
              <a:t>Incomplete antigens are incapable of inducing immune responses by themselves but can induce immune responses upon binding to larger molecules called carriers</a:t>
            </a:r>
            <a:r>
              <a:rPr lang="en-GB" dirty="0" smtClean="0"/>
              <a:t>.</a:t>
            </a:r>
          </a:p>
          <a:p>
            <a:pPr marL="0" indent="0" algn="just">
              <a:buNone/>
            </a:pPr>
            <a:endParaRPr lang="en-GB" dirty="0" smtClean="0"/>
          </a:p>
          <a:p>
            <a:pPr algn="just"/>
            <a:r>
              <a:rPr lang="en-GB" dirty="0" smtClean="0"/>
              <a:t>Incomplete </a:t>
            </a:r>
            <a:r>
              <a:rPr lang="en-GB" dirty="0"/>
              <a:t>antigens are referred to as </a:t>
            </a:r>
            <a:r>
              <a:rPr lang="en-GB" b="1" dirty="0"/>
              <a:t>Haptens</a:t>
            </a:r>
            <a:r>
              <a:rPr lang="en-GB" b="1" dirty="0" smtClean="0"/>
              <a:t>.</a:t>
            </a:r>
          </a:p>
          <a:p>
            <a:pPr algn="just"/>
            <a:endParaRPr lang="en-GB" b="1" dirty="0" smtClean="0"/>
          </a:p>
          <a:p>
            <a:pPr algn="just"/>
            <a:r>
              <a:rPr lang="en-GB" b="1" dirty="0" smtClean="0"/>
              <a:t> </a:t>
            </a:r>
            <a:r>
              <a:rPr lang="en-GB" dirty="0"/>
              <a:t>Haptens are low molecular </a:t>
            </a:r>
            <a:r>
              <a:rPr lang="en-GB" dirty="0" smtClean="0"/>
              <a:t>weight</a:t>
            </a:r>
            <a:r>
              <a:rPr lang="en-GB" dirty="0"/>
              <a:t> (Less than </a:t>
            </a:r>
            <a:r>
              <a:rPr lang="en-GB" dirty="0" smtClean="0"/>
              <a:t>10,000 Da) </a:t>
            </a:r>
            <a:r>
              <a:rPr lang="en-GB" dirty="0"/>
              <a:t>compounds that can combine with antibody but cannot initiate an immune response unless it is coupled to a larger carrier molecule. </a:t>
            </a:r>
            <a:endParaRPr lang="en-GB" dirty="0" smtClean="0"/>
          </a:p>
          <a:p>
            <a:pPr marL="0" indent="0" algn="just">
              <a:buNone/>
            </a:pPr>
            <a:endParaRPr lang="en-GB" dirty="0"/>
          </a:p>
          <a:p>
            <a:pPr marL="0" indent="0" algn="just">
              <a:buNone/>
            </a:pPr>
            <a:endParaRPr lang="en-GB" dirty="0"/>
          </a:p>
        </p:txBody>
      </p:sp>
    </p:spTree>
    <p:extLst>
      <p:ext uri="{BB962C8B-B14F-4D97-AF65-F5344CB8AC3E}">
        <p14:creationId xmlns="" xmlns:p14="http://schemas.microsoft.com/office/powerpoint/2010/main" val="38596660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7886700" cy="1325563"/>
          </a:xfrm>
        </p:spPr>
        <p:txBody>
          <a:bodyPr/>
          <a:lstStyle/>
          <a:p>
            <a:r>
              <a:rPr lang="en-GB" dirty="0" smtClean="0"/>
              <a:t>Types of Antigens</a:t>
            </a:r>
            <a:endParaRPr lang="en-GB" dirty="0"/>
          </a:p>
        </p:txBody>
      </p:sp>
      <p:sp>
        <p:nvSpPr>
          <p:cNvPr id="3" name="Content Placeholder 2"/>
          <p:cNvSpPr>
            <a:spLocks noGrp="1"/>
          </p:cNvSpPr>
          <p:nvPr>
            <p:ph idx="1"/>
          </p:nvPr>
        </p:nvSpPr>
        <p:spPr>
          <a:xfrm>
            <a:off x="-1" y="1143045"/>
            <a:ext cx="9040969" cy="5541089"/>
          </a:xfrm>
        </p:spPr>
        <p:txBody>
          <a:bodyPr/>
          <a:lstStyle/>
          <a:p>
            <a:pPr marL="0" indent="0">
              <a:buNone/>
            </a:pPr>
            <a:r>
              <a:rPr lang="en-GB" b="1" dirty="0" smtClean="0"/>
              <a:t>Incomplete antigens continued</a:t>
            </a:r>
          </a:p>
          <a:p>
            <a:pPr marL="0" indent="0">
              <a:buNone/>
            </a:pPr>
            <a:endParaRPr lang="en-GB" b="1" dirty="0"/>
          </a:p>
        </p:txBody>
      </p:sp>
      <p:pic>
        <p:nvPicPr>
          <p:cNvPr id="4" name="Picture 3"/>
          <p:cNvPicPr>
            <a:picLocks noChangeAspect="1"/>
          </p:cNvPicPr>
          <p:nvPr/>
        </p:nvPicPr>
        <p:blipFill>
          <a:blip r:embed="rId2" cstate="print"/>
          <a:stretch>
            <a:fillRect/>
          </a:stretch>
        </p:blipFill>
        <p:spPr>
          <a:xfrm>
            <a:off x="1210451" y="2060253"/>
            <a:ext cx="6825965" cy="3439026"/>
          </a:xfrm>
          <a:prstGeom prst="rect">
            <a:avLst/>
          </a:prstGeom>
        </p:spPr>
      </p:pic>
    </p:spTree>
    <p:extLst>
      <p:ext uri="{BB962C8B-B14F-4D97-AF65-F5344CB8AC3E}">
        <p14:creationId xmlns="" xmlns:p14="http://schemas.microsoft.com/office/powerpoint/2010/main" val="230696242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136</TotalTime>
  <Words>899</Words>
  <Application>Microsoft Office PowerPoint</Application>
  <PresentationFormat>On-screen Show (4:3)</PresentationFormat>
  <Paragraphs>133</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Antigens and Immunogens</vt:lpstr>
      <vt:lpstr>Introduction</vt:lpstr>
      <vt:lpstr>Definitions: antigens and immunogens</vt:lpstr>
      <vt:lpstr>Definitions: antigens and immunogens</vt:lpstr>
      <vt:lpstr>Types of Antigens </vt:lpstr>
      <vt:lpstr>Types of Antigens</vt:lpstr>
      <vt:lpstr>Types of Antigens</vt:lpstr>
      <vt:lpstr>Types of antigens</vt:lpstr>
      <vt:lpstr>Types of Antigens</vt:lpstr>
      <vt:lpstr>Types of Antigens</vt:lpstr>
      <vt:lpstr> Factors affect the immunogenicity (ability to induce immune responses: </vt:lpstr>
      <vt:lpstr> Factors affect the immunogenicity (ability to induce immune responses: </vt:lpstr>
      <vt:lpstr> Factors affect the immunogenicity (ability to induce immune responses: </vt:lpstr>
      <vt:lpstr> Factors affect the immunogenicity (ability to induce immune responses: </vt:lpstr>
      <vt:lpstr> Factors affect the immunogenicity (ability to induce immune responses: </vt:lpstr>
      <vt:lpstr>Slide 16</vt:lpstr>
      <vt:lpstr> Factors affect the immunogenicity (ability to induce immune responses: </vt:lpstr>
      <vt:lpstr>End of Lecture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SAMUEL MUNJITA</dc:creator>
  <cp:lastModifiedBy>kasimba phebby</cp:lastModifiedBy>
  <cp:revision>20</cp:revision>
  <dcterms:created xsi:type="dcterms:W3CDTF">2017-02-20T05:28:46Z</dcterms:created>
  <dcterms:modified xsi:type="dcterms:W3CDTF">2021-08-05T20:32:58Z</dcterms:modified>
</cp:coreProperties>
</file>