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6" r:id="rId3"/>
    <p:sldId id="305" r:id="rId4"/>
    <p:sldId id="306" r:id="rId5"/>
    <p:sldId id="257" r:id="rId6"/>
    <p:sldId id="294" r:id="rId7"/>
    <p:sldId id="259" r:id="rId8"/>
    <p:sldId id="295" r:id="rId9"/>
    <p:sldId id="308" r:id="rId10"/>
    <p:sldId id="261" r:id="rId11"/>
    <p:sldId id="342" r:id="rId12"/>
    <p:sldId id="343" r:id="rId13"/>
    <p:sldId id="262" r:id="rId14"/>
    <p:sldId id="296" r:id="rId15"/>
    <p:sldId id="310" r:id="rId16"/>
    <p:sldId id="311" r:id="rId17"/>
    <p:sldId id="312" r:id="rId18"/>
    <p:sldId id="341" r:id="rId19"/>
    <p:sldId id="263" r:id="rId20"/>
    <p:sldId id="313" r:id="rId21"/>
    <p:sldId id="299" r:id="rId22"/>
    <p:sldId id="268" r:id="rId23"/>
    <p:sldId id="300" r:id="rId24"/>
    <p:sldId id="267" r:id="rId25"/>
    <p:sldId id="315"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1" d="100"/>
          <a:sy n="91" d="100"/>
        </p:scale>
        <p:origin x="-87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353374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204391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9827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399070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197987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179548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216483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275709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122922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285088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3A4A1-A12E-442A-9353-199270E013B5}" type="datetimeFigureOut">
              <a:rPr lang="en-GB" smtClean="0"/>
              <a:pPr/>
              <a:t>30/05/2018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143960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3A4A1-A12E-442A-9353-199270E013B5}" type="datetimeFigureOut">
              <a:rPr lang="en-GB" smtClean="0"/>
              <a:pPr/>
              <a:t>30/05/2018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960A0-9502-4415-BAC1-9246D61A614D}" type="slidenum">
              <a:rPr lang="en-GB" smtClean="0"/>
              <a:pPr/>
              <a:t>‹#›</a:t>
            </a:fld>
            <a:endParaRPr lang="en-GB"/>
          </a:p>
        </p:txBody>
      </p:sp>
    </p:spTree>
    <p:extLst>
      <p:ext uri="{BB962C8B-B14F-4D97-AF65-F5344CB8AC3E}">
        <p14:creationId xmlns="" xmlns:p14="http://schemas.microsoft.com/office/powerpoint/2010/main" val="1495984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Lymphocyte </a:t>
            </a:r>
            <a:r>
              <a:rPr lang="en-US" b="1" dirty="0" smtClean="0"/>
              <a:t>Development</a:t>
            </a:r>
            <a:endParaRPr lang="en-GB" b="1" dirty="0"/>
          </a:p>
        </p:txBody>
      </p:sp>
      <p:sp>
        <p:nvSpPr>
          <p:cNvPr id="3" name="Subtitle 2"/>
          <p:cNvSpPr>
            <a:spLocks noGrp="1"/>
          </p:cNvSpPr>
          <p:nvPr>
            <p:ph type="subTitle" idx="1"/>
          </p:nvPr>
        </p:nvSpPr>
        <p:spPr>
          <a:xfrm>
            <a:off x="2286000" y="4758928"/>
            <a:ext cx="6858000" cy="1241822"/>
          </a:xfrm>
        </p:spPr>
        <p:txBody>
          <a:bodyPr>
            <a:normAutofit fontScale="70000" lnSpcReduction="20000"/>
          </a:bodyPr>
          <a:lstStyle/>
          <a:p>
            <a:endParaRPr lang="en-GB" dirty="0" smtClean="0"/>
          </a:p>
          <a:p>
            <a:endParaRPr lang="en-GB" dirty="0"/>
          </a:p>
          <a:p>
            <a:endParaRPr lang="en-GB" b="1" dirty="0" smtClean="0"/>
          </a:p>
          <a:p>
            <a:r>
              <a:rPr lang="en-GB" b="1" dirty="0"/>
              <a:t> </a:t>
            </a:r>
            <a:r>
              <a:rPr lang="en-GB" b="1" dirty="0" smtClean="0"/>
              <a:t>                                                                                          Dr Samuel Munjita</a:t>
            </a:r>
            <a:endParaRPr lang="en-GB" b="1" dirty="0"/>
          </a:p>
        </p:txBody>
      </p:sp>
    </p:spTree>
    <p:extLst>
      <p:ext uri="{BB962C8B-B14F-4D97-AF65-F5344CB8AC3E}">
        <p14:creationId xmlns="" xmlns:p14="http://schemas.microsoft.com/office/powerpoint/2010/main" val="65921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7127"/>
          </a:xfrm>
        </p:spPr>
        <p:txBody>
          <a:bodyPr>
            <a:normAutofit/>
          </a:bodyPr>
          <a:lstStyle/>
          <a:p>
            <a:pPr algn="ctr"/>
            <a:r>
              <a:rPr lang="en-GB" b="1" dirty="0" smtClean="0"/>
              <a:t>Stages in B-cell development</a:t>
            </a:r>
            <a:endParaRPr lang="en-GB" dirty="0"/>
          </a:p>
        </p:txBody>
      </p:sp>
      <p:sp>
        <p:nvSpPr>
          <p:cNvPr id="3" name="Content Placeholder 2"/>
          <p:cNvSpPr>
            <a:spLocks noGrp="1"/>
          </p:cNvSpPr>
          <p:nvPr>
            <p:ph idx="1"/>
          </p:nvPr>
        </p:nvSpPr>
        <p:spPr>
          <a:xfrm>
            <a:off x="154547" y="785610"/>
            <a:ext cx="8731876" cy="5847009"/>
          </a:xfrm>
        </p:spPr>
        <p:txBody>
          <a:bodyPr>
            <a:normAutofit/>
          </a:bodyPr>
          <a:lstStyle/>
          <a:p>
            <a:pPr algn="just"/>
            <a:r>
              <a:rPr lang="en-GB" dirty="0" smtClean="0"/>
              <a:t>Stages in B-cell development are </a:t>
            </a:r>
            <a:r>
              <a:rPr lang="en-GB" b="1" dirty="0" smtClean="0"/>
              <a:t>distinguished by the expression of immunoglobulin chains and particular cell-surface proteins</a:t>
            </a:r>
          </a:p>
          <a:p>
            <a:pPr algn="just"/>
            <a:endParaRPr lang="en-GB" dirty="0" smtClean="0"/>
          </a:p>
          <a:p>
            <a:pPr algn="just"/>
            <a:r>
              <a:rPr lang="en-GB" dirty="0" smtClean="0"/>
              <a:t>The stages in </a:t>
            </a:r>
            <a:r>
              <a:rPr lang="en-GB" dirty="0" smtClean="0"/>
              <a:t>B-cell </a:t>
            </a:r>
            <a:r>
              <a:rPr lang="en-GB" dirty="0" smtClean="0"/>
              <a:t>development are defined by the </a:t>
            </a:r>
            <a:r>
              <a:rPr lang="en-GB" b="1" dirty="0" smtClean="0"/>
              <a:t>sequential rearrangement and expression of heavy- and light-chain immunoglobulin genes (Fig. </a:t>
            </a:r>
            <a:r>
              <a:rPr lang="en-GB" b="1" dirty="0"/>
              <a:t>2</a:t>
            </a:r>
            <a:r>
              <a:rPr lang="en-GB" b="1" dirty="0" smtClean="0"/>
              <a:t>). </a:t>
            </a:r>
          </a:p>
          <a:p>
            <a:pPr algn="just"/>
            <a:endParaRPr lang="en-GB" b="1" dirty="0"/>
          </a:p>
          <a:p>
            <a:pPr algn="just"/>
            <a:r>
              <a:rPr lang="en-GB" dirty="0" smtClean="0"/>
              <a:t>However, the </a:t>
            </a:r>
            <a:r>
              <a:rPr lang="en-GB" dirty="0"/>
              <a:t>stem </a:t>
            </a:r>
            <a:r>
              <a:rPr lang="en-GB" dirty="0" smtClean="0"/>
              <a:t>cells in </a:t>
            </a:r>
            <a:r>
              <a:rPr lang="en-GB" dirty="0"/>
              <a:t>the germline </a:t>
            </a:r>
            <a:r>
              <a:rPr lang="en-GB" dirty="0" smtClean="0"/>
              <a:t>configuration </a:t>
            </a:r>
            <a:r>
              <a:rPr lang="en-GB" dirty="0" smtClean="0"/>
              <a:t>are not linked to rearrangement of </a:t>
            </a:r>
            <a:r>
              <a:rPr lang="en-GB" dirty="0" smtClean="0"/>
              <a:t>their </a:t>
            </a:r>
            <a:r>
              <a:rPr lang="en-GB" dirty="0"/>
              <a:t>immunoglobulin (Ig) gene </a:t>
            </a:r>
            <a:r>
              <a:rPr lang="en-GB" dirty="0" smtClean="0"/>
              <a:t>segments</a:t>
            </a:r>
            <a:endParaRPr lang="en-GB" dirty="0"/>
          </a:p>
          <a:p>
            <a:pPr algn="just"/>
            <a:endParaRPr lang="en-GB" b="1" dirty="0" smtClean="0"/>
          </a:p>
          <a:p>
            <a:pPr algn="just"/>
            <a:endParaRPr lang="en-GB" dirty="0" smtClean="0"/>
          </a:p>
          <a:p>
            <a:endParaRPr lang="en-GB" dirty="0"/>
          </a:p>
        </p:txBody>
      </p:sp>
    </p:spTree>
    <p:extLst>
      <p:ext uri="{BB962C8B-B14F-4D97-AF65-F5344CB8AC3E}">
        <p14:creationId xmlns="" xmlns:p14="http://schemas.microsoft.com/office/powerpoint/2010/main" val="404383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16" y="165430"/>
            <a:ext cx="7886700" cy="780502"/>
          </a:xfrm>
        </p:spPr>
        <p:txBody>
          <a:bodyPr>
            <a:normAutofit/>
          </a:bodyPr>
          <a:lstStyle/>
          <a:p>
            <a:r>
              <a:rPr lang="en-GB" sz="3600" b="1" dirty="0" smtClean="0"/>
              <a:t>Stages in B-cell development</a:t>
            </a:r>
            <a:endParaRPr lang="en-ZA"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28159" y="974287"/>
            <a:ext cx="7372978" cy="4351338"/>
          </a:xfrm>
          <a:prstGeom prst="rect">
            <a:avLst/>
          </a:prstGeom>
          <a:noFill/>
          <a:ln w="9525">
            <a:noFill/>
            <a:miter lim="800000"/>
            <a:headEnd/>
            <a:tailEnd/>
          </a:ln>
        </p:spPr>
      </p:pic>
      <p:sp>
        <p:nvSpPr>
          <p:cNvPr id="5" name="TextBox 4"/>
          <p:cNvSpPr txBox="1"/>
          <p:nvPr/>
        </p:nvSpPr>
        <p:spPr>
          <a:xfrm>
            <a:off x="157655" y="5528442"/>
            <a:ext cx="8828689" cy="1200329"/>
          </a:xfrm>
          <a:prstGeom prst="rect">
            <a:avLst/>
          </a:prstGeom>
          <a:noFill/>
        </p:spPr>
        <p:txBody>
          <a:bodyPr wrap="square" rtlCol="0">
            <a:spAutoFit/>
          </a:bodyPr>
          <a:lstStyle/>
          <a:p>
            <a:pPr algn="just"/>
            <a:r>
              <a:rPr lang="en-ZA" b="1" dirty="0" smtClean="0"/>
              <a:t>Antibody </a:t>
            </a:r>
            <a:r>
              <a:rPr lang="en-ZA" b="1" dirty="0" smtClean="0"/>
              <a:t>structure</a:t>
            </a:r>
            <a:r>
              <a:rPr lang="en-ZA" dirty="0" smtClean="0"/>
              <a:t>: The </a:t>
            </a:r>
            <a:r>
              <a:rPr lang="en-ZA" dirty="0" smtClean="0"/>
              <a:t>left-hand image shows a schematic of a B-cell receptor/antibody. </a:t>
            </a:r>
            <a:r>
              <a:rPr lang="en-ZA" dirty="0" smtClean="0"/>
              <a:t>VL-variable </a:t>
            </a:r>
            <a:r>
              <a:rPr lang="en-ZA" dirty="0" smtClean="0"/>
              <a:t>region of light chain; </a:t>
            </a:r>
            <a:r>
              <a:rPr lang="en-ZA" dirty="0" smtClean="0"/>
              <a:t>VH-variable </a:t>
            </a:r>
            <a:r>
              <a:rPr lang="en-ZA" dirty="0" smtClean="0"/>
              <a:t>region of </a:t>
            </a:r>
            <a:r>
              <a:rPr lang="en-ZA" dirty="0" smtClean="0"/>
              <a:t>heavy chain</a:t>
            </a:r>
            <a:r>
              <a:rPr lang="en-ZA" dirty="0" smtClean="0"/>
              <a:t>; </a:t>
            </a:r>
            <a:r>
              <a:rPr lang="en-ZA" dirty="0" smtClean="0"/>
              <a:t>CL-constant </a:t>
            </a:r>
            <a:r>
              <a:rPr lang="en-ZA" dirty="0" smtClean="0"/>
              <a:t>region of light chain; </a:t>
            </a:r>
            <a:r>
              <a:rPr lang="en-ZA" dirty="0" smtClean="0"/>
              <a:t>CH-constant </a:t>
            </a:r>
            <a:r>
              <a:rPr lang="en-ZA" dirty="0" smtClean="0"/>
              <a:t>region of heavy chain. The right-hand image is a 3D structure of an IgG </a:t>
            </a:r>
            <a:r>
              <a:rPr lang="en-ZA" dirty="0" smtClean="0"/>
              <a:t>antibody (</a:t>
            </a:r>
            <a:r>
              <a:rPr lang="it-IT" dirty="0" smtClean="0"/>
              <a:t>Lauren M.F. Merlo, Laura </a:t>
            </a:r>
            <a:r>
              <a:rPr lang="it-IT" dirty="0" smtClean="0"/>
              <a:t>Mandik-Nayak, 2013)</a:t>
            </a:r>
            <a:endParaRPr lang="en-Z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33" y="175941"/>
            <a:ext cx="7886700" cy="654376"/>
          </a:xfrm>
        </p:spPr>
        <p:txBody>
          <a:bodyPr>
            <a:normAutofit/>
          </a:bodyPr>
          <a:lstStyle/>
          <a:p>
            <a:pPr algn="ctr"/>
            <a:r>
              <a:rPr lang="en-ZA" sz="3600" b="1" dirty="0" smtClean="0"/>
              <a:t>Stages in B-cell Development</a:t>
            </a:r>
            <a:endParaRPr lang="en-ZA" sz="3600" b="1" dirty="0"/>
          </a:p>
        </p:txBody>
      </p:sp>
      <p:sp>
        <p:nvSpPr>
          <p:cNvPr id="3" name="Content Placeholder 2"/>
          <p:cNvSpPr>
            <a:spLocks noGrp="1"/>
          </p:cNvSpPr>
          <p:nvPr>
            <p:ph idx="1"/>
          </p:nvPr>
        </p:nvSpPr>
        <p:spPr>
          <a:xfrm>
            <a:off x="0" y="956440"/>
            <a:ext cx="9017876" cy="5759669"/>
          </a:xfrm>
        </p:spPr>
        <p:txBody>
          <a:bodyPr>
            <a:normAutofit lnSpcReduction="10000"/>
          </a:bodyPr>
          <a:lstStyle/>
          <a:p>
            <a:pPr algn="just">
              <a:buNone/>
            </a:pPr>
            <a:r>
              <a:rPr lang="en-ZA" b="1" dirty="0" smtClean="0"/>
              <a:t>GENE REARANGEMENT</a:t>
            </a:r>
          </a:p>
          <a:p>
            <a:pPr algn="just"/>
            <a:r>
              <a:rPr lang="en-ZA" dirty="0" smtClean="0"/>
              <a:t>The </a:t>
            </a:r>
            <a:r>
              <a:rPr lang="en-ZA" dirty="0" smtClean="0"/>
              <a:t>portion of the B-cell receptor (BCR) that recognizes antigens is made up of three </a:t>
            </a:r>
            <a:r>
              <a:rPr lang="en-ZA" dirty="0" smtClean="0"/>
              <a:t>disparate genetic </a:t>
            </a:r>
            <a:r>
              <a:rPr lang="en-ZA" dirty="0" smtClean="0"/>
              <a:t>regions, termed V, D, and J, that are spliced and recombined at the genetic level </a:t>
            </a:r>
            <a:r>
              <a:rPr lang="en-ZA" dirty="0" smtClean="0"/>
              <a:t>in a </a:t>
            </a:r>
            <a:r>
              <a:rPr lang="en-ZA" dirty="0" smtClean="0"/>
              <a:t>combinatorial process unique to the immune system. </a:t>
            </a:r>
            <a:endParaRPr lang="en-ZA" dirty="0" smtClean="0"/>
          </a:p>
          <a:p>
            <a:pPr algn="just"/>
            <a:r>
              <a:rPr lang="en-ZA" dirty="0" smtClean="0"/>
              <a:t>Multiple </a:t>
            </a:r>
            <a:r>
              <a:rPr lang="en-ZA" dirty="0" smtClean="0"/>
              <a:t>genes encoding each of </a:t>
            </a:r>
            <a:r>
              <a:rPr lang="en-ZA" dirty="0" smtClean="0"/>
              <a:t>these regions </a:t>
            </a:r>
            <a:r>
              <a:rPr lang="en-ZA" dirty="0" smtClean="0"/>
              <a:t>exist in the genome and can be joined in different ways to produce a diverse </a:t>
            </a:r>
            <a:r>
              <a:rPr lang="en-ZA" dirty="0" smtClean="0"/>
              <a:t>repertoire of </a:t>
            </a:r>
            <a:r>
              <a:rPr lang="en-ZA" dirty="0" smtClean="0"/>
              <a:t>receptor molecules. </a:t>
            </a:r>
            <a:endParaRPr lang="en-ZA" dirty="0" smtClean="0"/>
          </a:p>
          <a:p>
            <a:pPr algn="just"/>
            <a:r>
              <a:rPr lang="en-ZA" dirty="0" smtClean="0"/>
              <a:t>The </a:t>
            </a:r>
            <a:r>
              <a:rPr lang="en-ZA" dirty="0" smtClean="0"/>
              <a:t>generation of this diversity is critical; because the body </a:t>
            </a:r>
            <a:r>
              <a:rPr lang="en-ZA" dirty="0" smtClean="0"/>
              <a:t>may encounter </a:t>
            </a:r>
            <a:r>
              <a:rPr lang="en-ZA" dirty="0" smtClean="0"/>
              <a:t>many more antigens than there are available genes, this process provides a way </a:t>
            </a:r>
            <a:r>
              <a:rPr lang="en-ZA" dirty="0" smtClean="0"/>
              <a:t>to produce </a:t>
            </a:r>
            <a:r>
              <a:rPr lang="en-ZA" dirty="0" smtClean="0"/>
              <a:t>millions of different combinations of antigen-recognizing receptor molecules.</a:t>
            </a:r>
            <a:endParaRPr lang="en-Z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48519"/>
          </a:xfrm>
        </p:spPr>
        <p:txBody>
          <a:bodyPr>
            <a:normAutofit/>
          </a:bodyPr>
          <a:lstStyle/>
          <a:p>
            <a:pPr algn="ctr"/>
            <a:r>
              <a:rPr lang="en-GB" sz="4000" b="1" dirty="0" smtClean="0"/>
              <a:t>Stages in B-cell development</a:t>
            </a:r>
            <a:endParaRPr lang="en-GB" sz="4000" dirty="0"/>
          </a:p>
        </p:txBody>
      </p:sp>
      <p:pic>
        <p:nvPicPr>
          <p:cNvPr id="2050" name="Picture 2" descr="Figure 7.5. The development of a B-lineage cell proceeds through several stages marked by the rearrangement and expression of the immunoglobulin genes."/>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64558" y="757337"/>
            <a:ext cx="8219137" cy="366749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0" y="4449135"/>
            <a:ext cx="8954814" cy="2862322"/>
          </a:xfrm>
          <a:prstGeom prst="rect">
            <a:avLst/>
          </a:prstGeom>
          <a:noFill/>
        </p:spPr>
        <p:txBody>
          <a:bodyPr wrap="square" rtlCol="0">
            <a:spAutoFit/>
          </a:bodyPr>
          <a:lstStyle/>
          <a:p>
            <a:pPr algn="just"/>
            <a:r>
              <a:rPr lang="en-GB" sz="2400" b="1" dirty="0"/>
              <a:t>Figure </a:t>
            </a:r>
            <a:r>
              <a:rPr lang="en-GB" sz="2400" b="1" dirty="0" smtClean="0"/>
              <a:t>2:  </a:t>
            </a:r>
            <a:r>
              <a:rPr lang="en-GB" dirty="0" smtClean="0"/>
              <a:t>The </a:t>
            </a:r>
            <a:r>
              <a:rPr lang="en-GB" dirty="0"/>
              <a:t>development of a B-lineage cell proceeds through several </a:t>
            </a:r>
            <a:r>
              <a:rPr lang="en-GB" dirty="0" smtClean="0"/>
              <a:t>stages </a:t>
            </a:r>
            <a:r>
              <a:rPr lang="en-GB" dirty="0"/>
              <a:t>marked </a:t>
            </a:r>
            <a:r>
              <a:rPr lang="en-GB" dirty="0" smtClean="0"/>
              <a:t>by </a:t>
            </a:r>
            <a:r>
              <a:rPr lang="en-GB" dirty="0"/>
              <a:t>the rearrangement and expression of the immunoglobulin </a:t>
            </a:r>
            <a:r>
              <a:rPr lang="en-GB" dirty="0" smtClean="0"/>
              <a:t>genes (Variable (</a:t>
            </a:r>
            <a:r>
              <a:rPr lang="en-GB" i="1" dirty="0" smtClean="0"/>
              <a:t>V</a:t>
            </a:r>
            <a:r>
              <a:rPr lang="en-GB" dirty="0" smtClean="0"/>
              <a:t>); </a:t>
            </a:r>
            <a:r>
              <a:rPr lang="en-GB" i="1" dirty="0" smtClean="0"/>
              <a:t>D</a:t>
            </a:r>
            <a:r>
              <a:rPr lang="en-GB" dirty="0" smtClean="0"/>
              <a:t> (diversity), </a:t>
            </a:r>
            <a:r>
              <a:rPr lang="en-GB" i="1" dirty="0" smtClean="0"/>
              <a:t>J</a:t>
            </a:r>
            <a:r>
              <a:rPr lang="en-GB" dirty="0" smtClean="0"/>
              <a:t> (joining)  and C(Constant) gene </a:t>
            </a:r>
            <a:r>
              <a:rPr lang="en-GB" dirty="0" smtClean="0"/>
              <a:t>segments). A </a:t>
            </a:r>
            <a:r>
              <a:rPr lang="en-GB" dirty="0" smtClean="0"/>
              <a:t>successful VDJ</a:t>
            </a:r>
            <a:r>
              <a:rPr lang="en-GB" baseline="-25000" dirty="0" smtClean="0"/>
              <a:t>H</a:t>
            </a:r>
            <a:r>
              <a:rPr lang="en-GB" dirty="0" smtClean="0"/>
              <a:t> rearrangement leads to the expression of a complete immunoglobulin heavy chain as part of the pre-B-cell </a:t>
            </a:r>
            <a:r>
              <a:rPr lang="en-GB" dirty="0" smtClean="0"/>
              <a:t>receptor, </a:t>
            </a:r>
            <a:r>
              <a:rPr lang="en-GB" dirty="0" smtClean="0"/>
              <a:t>which is found mainly in the cytoplasm and to some degree on the surface of the </a:t>
            </a:r>
            <a:r>
              <a:rPr lang="en-GB" dirty="0" smtClean="0"/>
              <a:t>cell. Once </a:t>
            </a:r>
            <a:r>
              <a:rPr lang="en-GB" dirty="0" smtClean="0"/>
              <a:t>the VDJ</a:t>
            </a:r>
            <a:r>
              <a:rPr lang="en-GB" baseline="-25000" dirty="0" smtClean="0"/>
              <a:t>H</a:t>
            </a:r>
            <a:r>
              <a:rPr lang="en-GB" dirty="0" smtClean="0"/>
              <a:t> rearrangement is complete, the cell is stimulated to become a </a:t>
            </a:r>
            <a:r>
              <a:rPr lang="en-GB" b="1" dirty="0" smtClean="0"/>
              <a:t>large pre-B cell </a:t>
            </a:r>
            <a:r>
              <a:rPr lang="en-GB" dirty="0" smtClean="0">
                <a:solidFill>
                  <a:srgbClr val="FF0000"/>
                </a:solidFill>
              </a:rPr>
              <a:t>which actively divides. </a:t>
            </a:r>
            <a:endParaRPr lang="en-GB" dirty="0" smtClean="0"/>
          </a:p>
          <a:p>
            <a:pPr algn="just"/>
            <a:endParaRPr lang="en-GB" sz="2400" dirty="0"/>
          </a:p>
          <a:p>
            <a:endParaRPr lang="en-GB" sz="2400" dirty="0"/>
          </a:p>
        </p:txBody>
      </p:sp>
    </p:spTree>
    <p:extLst>
      <p:ext uri="{BB962C8B-B14F-4D97-AF65-F5344CB8AC3E}">
        <p14:creationId xmlns="" xmlns:p14="http://schemas.microsoft.com/office/powerpoint/2010/main" val="65616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0310"/>
          </a:xfrm>
        </p:spPr>
        <p:txBody>
          <a:bodyPr>
            <a:normAutofit/>
          </a:bodyPr>
          <a:lstStyle/>
          <a:p>
            <a:pPr algn="ctr"/>
            <a:r>
              <a:rPr lang="en-GB" b="1" dirty="0"/>
              <a:t>Stages in B-cell development</a:t>
            </a:r>
            <a:endParaRPr lang="en-GB" dirty="0"/>
          </a:p>
        </p:txBody>
      </p:sp>
      <p:sp>
        <p:nvSpPr>
          <p:cNvPr id="4" name="Content Placeholder 3"/>
          <p:cNvSpPr>
            <a:spLocks noGrp="1"/>
          </p:cNvSpPr>
          <p:nvPr>
            <p:ph idx="1"/>
          </p:nvPr>
        </p:nvSpPr>
        <p:spPr>
          <a:xfrm>
            <a:off x="141668" y="888642"/>
            <a:ext cx="8750084" cy="5732875"/>
          </a:xfrm>
        </p:spPr>
        <p:txBody>
          <a:bodyPr>
            <a:normAutofit fontScale="92500"/>
          </a:bodyPr>
          <a:lstStyle/>
          <a:p>
            <a:pPr algn="just"/>
            <a:r>
              <a:rPr lang="en-GB" dirty="0"/>
              <a:t>The </a:t>
            </a:r>
            <a:r>
              <a:rPr lang="en-GB" dirty="0" smtClean="0"/>
              <a:t>μ-chain </a:t>
            </a:r>
            <a:r>
              <a:rPr lang="en-GB" dirty="0"/>
              <a:t>in large pre-B cells is expressed intracellularly and possibly in small amounts at the cell surface, </a:t>
            </a:r>
            <a:r>
              <a:rPr lang="en-GB" b="1" dirty="0"/>
              <a:t>in combination with a surrogate light chain, to form the pre-B-cell </a:t>
            </a:r>
            <a:r>
              <a:rPr lang="en-GB" b="1" dirty="0" smtClean="0"/>
              <a:t>receptor. </a:t>
            </a:r>
          </a:p>
          <a:p>
            <a:pPr algn="just"/>
            <a:r>
              <a:rPr lang="en-GB" dirty="0" smtClean="0"/>
              <a:t>When Large </a:t>
            </a:r>
            <a:r>
              <a:rPr lang="en-GB" dirty="0"/>
              <a:t>pre-B cells </a:t>
            </a:r>
            <a:r>
              <a:rPr lang="en-GB" dirty="0" smtClean="0"/>
              <a:t>cease to divide, they enter into the resting phase</a:t>
            </a:r>
          </a:p>
          <a:p>
            <a:pPr algn="just"/>
            <a:endParaRPr lang="en-GB" dirty="0" smtClean="0"/>
          </a:p>
          <a:p>
            <a:pPr algn="just"/>
            <a:r>
              <a:rPr lang="en-GB" dirty="0" smtClean="0"/>
              <a:t>Resting non-dividing Large </a:t>
            </a:r>
            <a:r>
              <a:rPr lang="en-GB" dirty="0"/>
              <a:t>pre-B cells </a:t>
            </a:r>
            <a:r>
              <a:rPr lang="en-GB" b="1" dirty="0" smtClean="0"/>
              <a:t>become </a:t>
            </a:r>
            <a:r>
              <a:rPr lang="en-GB" b="1" dirty="0"/>
              <a:t>small resting pre-B cells</a:t>
            </a:r>
            <a:r>
              <a:rPr lang="en-GB" dirty="0"/>
              <a:t>, at which point they cease expression of the </a:t>
            </a:r>
            <a:r>
              <a:rPr lang="en-GB" dirty="0" smtClean="0"/>
              <a:t>surrogate light </a:t>
            </a:r>
            <a:r>
              <a:rPr lang="en-GB" dirty="0"/>
              <a:t>chains and express the </a:t>
            </a:r>
            <a:r>
              <a:rPr lang="en-GB" dirty="0" smtClean="0">
                <a:solidFill>
                  <a:srgbClr val="FF0000"/>
                </a:solidFill>
              </a:rPr>
              <a:t>μ-heavy </a:t>
            </a:r>
            <a:r>
              <a:rPr lang="en-GB" dirty="0">
                <a:solidFill>
                  <a:srgbClr val="FF0000"/>
                </a:solidFill>
              </a:rPr>
              <a:t>chain alone in the cytoplasm. </a:t>
            </a:r>
            <a:endParaRPr lang="en-GB" dirty="0" smtClean="0">
              <a:solidFill>
                <a:srgbClr val="FF0000"/>
              </a:solidFill>
            </a:endParaRPr>
          </a:p>
          <a:p>
            <a:pPr algn="just"/>
            <a:endParaRPr lang="en-GB" dirty="0" smtClean="0"/>
          </a:p>
          <a:p>
            <a:pPr algn="just"/>
            <a:r>
              <a:rPr lang="en-GB" b="1" dirty="0" smtClean="0"/>
              <a:t>Small </a:t>
            </a:r>
            <a:r>
              <a:rPr lang="en-GB" b="1" dirty="0"/>
              <a:t>resting pre-B cells </a:t>
            </a:r>
            <a:r>
              <a:rPr lang="en-GB" dirty="0" smtClean="0"/>
              <a:t>express </a:t>
            </a:r>
            <a:r>
              <a:rPr lang="en-GB" dirty="0"/>
              <a:t>the RAG proteins and start to rearrange the light-chain (L-chain) </a:t>
            </a:r>
            <a:r>
              <a:rPr lang="en-GB" dirty="0" smtClean="0"/>
              <a:t>genes (</a:t>
            </a:r>
            <a:r>
              <a:rPr lang="en-GB" b="1" dirty="0" smtClean="0"/>
              <a:t>figure 2</a:t>
            </a:r>
            <a:r>
              <a:rPr lang="en-GB" dirty="0" smtClean="0"/>
              <a:t>). </a:t>
            </a:r>
          </a:p>
          <a:p>
            <a:endParaRPr lang="en-GB" dirty="0"/>
          </a:p>
        </p:txBody>
      </p:sp>
    </p:spTree>
    <p:extLst>
      <p:ext uri="{BB962C8B-B14F-4D97-AF65-F5344CB8AC3E}">
        <p14:creationId xmlns="" xmlns:p14="http://schemas.microsoft.com/office/powerpoint/2010/main" val="108938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78794"/>
          </a:xfrm>
        </p:spPr>
        <p:txBody>
          <a:bodyPr/>
          <a:lstStyle/>
          <a:p>
            <a:pPr algn="ctr"/>
            <a:r>
              <a:rPr lang="en-GB" b="1" dirty="0"/>
              <a:t>Stages in B-cell development</a:t>
            </a:r>
            <a:endParaRPr lang="en-GB" dirty="0"/>
          </a:p>
        </p:txBody>
      </p:sp>
      <p:sp>
        <p:nvSpPr>
          <p:cNvPr id="3" name="Content Placeholder 2"/>
          <p:cNvSpPr>
            <a:spLocks noGrp="1"/>
          </p:cNvSpPr>
          <p:nvPr>
            <p:ph idx="1"/>
          </p:nvPr>
        </p:nvSpPr>
        <p:spPr>
          <a:xfrm>
            <a:off x="128790" y="837128"/>
            <a:ext cx="8899300" cy="5885644"/>
          </a:xfrm>
        </p:spPr>
        <p:txBody>
          <a:bodyPr>
            <a:normAutofit/>
          </a:bodyPr>
          <a:lstStyle/>
          <a:p>
            <a:pPr algn="just"/>
            <a:r>
              <a:rPr lang="en-GB" b="1" dirty="0" smtClean="0"/>
              <a:t>Once </a:t>
            </a:r>
            <a:r>
              <a:rPr lang="en-GB" b="1" dirty="0"/>
              <a:t>a light-chain gene </a:t>
            </a:r>
            <a:r>
              <a:rPr lang="en-GB" dirty="0"/>
              <a:t>is assembled and a complete IgM molecule is expressed on the cell surface, the cell is defined as an </a:t>
            </a:r>
            <a:r>
              <a:rPr lang="en-GB" b="1" dirty="0"/>
              <a:t>immature B cell</a:t>
            </a:r>
            <a:r>
              <a:rPr lang="en-GB" dirty="0"/>
              <a:t>. </a:t>
            </a:r>
            <a:endParaRPr lang="en-GB" dirty="0" smtClean="0"/>
          </a:p>
          <a:p>
            <a:pPr marL="0" indent="0" algn="just">
              <a:buNone/>
            </a:pPr>
            <a:endParaRPr lang="en-GB" dirty="0"/>
          </a:p>
          <a:p>
            <a:pPr algn="just"/>
            <a:r>
              <a:rPr lang="en-GB" dirty="0" smtClean="0"/>
              <a:t>At this stage, immature B cells are expressing the </a:t>
            </a:r>
            <a:r>
              <a:rPr lang="en-GB" dirty="0"/>
              <a:t>immunoglobulin heavy and light </a:t>
            </a:r>
            <a:r>
              <a:rPr lang="en-GB" dirty="0" smtClean="0"/>
              <a:t>chains. </a:t>
            </a:r>
          </a:p>
          <a:p>
            <a:pPr algn="just"/>
            <a:endParaRPr lang="en-GB" dirty="0"/>
          </a:p>
          <a:p>
            <a:pPr algn="just"/>
            <a:r>
              <a:rPr lang="en-GB" b="1" dirty="0" smtClean="0"/>
              <a:t>NB: All </a:t>
            </a:r>
            <a:r>
              <a:rPr lang="en-GB" b="1" dirty="0"/>
              <a:t>development up to this point has taken place in the bone marrow/foetal liver and is independent of antigen</a:t>
            </a:r>
            <a:r>
              <a:rPr lang="en-GB" dirty="0"/>
              <a:t>.</a:t>
            </a:r>
          </a:p>
          <a:p>
            <a:endParaRPr lang="en-GB" dirty="0"/>
          </a:p>
          <a:p>
            <a:pPr marL="0" indent="0" algn="just">
              <a:buNone/>
            </a:pPr>
            <a:endParaRPr lang="en-GB" dirty="0"/>
          </a:p>
          <a:p>
            <a:endParaRPr lang="en-GB" dirty="0"/>
          </a:p>
        </p:txBody>
      </p:sp>
    </p:spTree>
    <p:extLst>
      <p:ext uri="{BB962C8B-B14F-4D97-AF65-F5344CB8AC3E}">
        <p14:creationId xmlns="" xmlns:p14="http://schemas.microsoft.com/office/powerpoint/2010/main" val="408380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40158"/>
          </a:xfrm>
        </p:spPr>
        <p:txBody>
          <a:bodyPr/>
          <a:lstStyle/>
          <a:p>
            <a:pPr algn="ctr"/>
            <a:r>
              <a:rPr lang="en-GB" b="1" dirty="0" smtClean="0"/>
              <a:t>Stages in B-cell development</a:t>
            </a:r>
            <a:endParaRPr lang="en-GB" b="1" dirty="0"/>
          </a:p>
        </p:txBody>
      </p:sp>
      <p:sp>
        <p:nvSpPr>
          <p:cNvPr id="3" name="Content Placeholder 2"/>
          <p:cNvSpPr>
            <a:spLocks noGrp="1"/>
          </p:cNvSpPr>
          <p:nvPr>
            <p:ph idx="1"/>
          </p:nvPr>
        </p:nvSpPr>
        <p:spPr>
          <a:xfrm>
            <a:off x="167425" y="1004552"/>
            <a:ext cx="8796271" cy="5537916"/>
          </a:xfrm>
        </p:spPr>
        <p:txBody>
          <a:bodyPr/>
          <a:lstStyle/>
          <a:p>
            <a:pPr algn="just"/>
            <a:r>
              <a:rPr lang="en-GB" dirty="0"/>
              <a:t>The immature B cells that successfully make it through this process (only about 10%) enter into the bloodstream and migrate to the spleen.  </a:t>
            </a:r>
            <a:endParaRPr lang="en-GB" dirty="0" smtClean="0"/>
          </a:p>
          <a:p>
            <a:pPr marL="0" indent="0" algn="just">
              <a:buNone/>
            </a:pPr>
            <a:endParaRPr lang="en-GB" dirty="0" smtClean="0"/>
          </a:p>
          <a:p>
            <a:pPr algn="just"/>
            <a:r>
              <a:rPr lang="en-GB" dirty="0" smtClean="0"/>
              <a:t>The </a:t>
            </a:r>
            <a:r>
              <a:rPr lang="en-GB" dirty="0"/>
              <a:t>immature B cells have both IgM and IgG </a:t>
            </a:r>
            <a:r>
              <a:rPr lang="en-GB" dirty="0" smtClean="0"/>
              <a:t>(B cell receptors-BCRs</a:t>
            </a:r>
            <a:r>
              <a:rPr lang="en-GB" dirty="0"/>
              <a:t>) expressed on their surface at this point and once they enter into the spleen are called </a:t>
            </a:r>
            <a:r>
              <a:rPr lang="en-GB" b="1" dirty="0"/>
              <a:t>transitional type 1 (T1) B </a:t>
            </a:r>
            <a:r>
              <a:rPr lang="en-GB" b="1" dirty="0" smtClean="0"/>
              <a:t>cells</a:t>
            </a:r>
          </a:p>
          <a:p>
            <a:pPr algn="just"/>
            <a:endParaRPr lang="en-GB" b="1" dirty="0"/>
          </a:p>
          <a:p>
            <a:pPr algn="just"/>
            <a:r>
              <a:rPr lang="en-GB" dirty="0" smtClean="0"/>
              <a:t>They </a:t>
            </a:r>
            <a:r>
              <a:rPr lang="en-GB" dirty="0"/>
              <a:t>are </a:t>
            </a:r>
            <a:r>
              <a:rPr lang="en-GB" dirty="0" smtClean="0"/>
              <a:t>also marked </a:t>
            </a:r>
            <a:r>
              <a:rPr lang="en-GB" dirty="0"/>
              <a:t>by the additional appearance of IgD on the cell surface.</a:t>
            </a:r>
          </a:p>
          <a:p>
            <a:pPr algn="just"/>
            <a:endParaRPr lang="en-GB" b="1" dirty="0"/>
          </a:p>
        </p:txBody>
      </p:sp>
    </p:spTree>
    <p:extLst>
      <p:ext uri="{BB962C8B-B14F-4D97-AF65-F5344CB8AC3E}">
        <p14:creationId xmlns="" xmlns:p14="http://schemas.microsoft.com/office/powerpoint/2010/main" val="26986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2885"/>
          </a:xfrm>
        </p:spPr>
        <p:txBody>
          <a:bodyPr/>
          <a:lstStyle/>
          <a:p>
            <a:pPr algn="ctr"/>
            <a:r>
              <a:rPr lang="en-GB" b="1" dirty="0" smtClean="0"/>
              <a:t>Stages in B-cell development</a:t>
            </a:r>
            <a:endParaRPr lang="en-GB" b="1" dirty="0"/>
          </a:p>
        </p:txBody>
      </p:sp>
      <p:sp>
        <p:nvSpPr>
          <p:cNvPr id="3" name="Content Placeholder 2"/>
          <p:cNvSpPr>
            <a:spLocks noGrp="1"/>
          </p:cNvSpPr>
          <p:nvPr>
            <p:ph idx="1"/>
          </p:nvPr>
        </p:nvSpPr>
        <p:spPr>
          <a:xfrm>
            <a:off x="115910" y="875764"/>
            <a:ext cx="8925059" cy="5782614"/>
          </a:xfrm>
        </p:spPr>
        <p:txBody>
          <a:bodyPr>
            <a:normAutofit/>
          </a:bodyPr>
          <a:lstStyle/>
          <a:p>
            <a:pPr algn="just"/>
            <a:r>
              <a:rPr lang="en-GB" dirty="0"/>
              <a:t>At this point, the T1 B cells are exposed to more self cells and circulating proteins and if they respond strongly it would indicate autoreactivity and the cells are typically induced to become T3 B cells, which are anergic </a:t>
            </a:r>
            <a:r>
              <a:rPr lang="en-GB" dirty="0" smtClean="0"/>
              <a:t>and </a:t>
            </a:r>
            <a:r>
              <a:rPr lang="en-GB" dirty="0"/>
              <a:t>will </a:t>
            </a:r>
            <a:r>
              <a:rPr lang="en-GB" dirty="0" smtClean="0"/>
              <a:t>undergo apoptosis.</a:t>
            </a:r>
            <a:endParaRPr lang="en-GB" dirty="0"/>
          </a:p>
          <a:p>
            <a:pPr algn="just"/>
            <a:endParaRPr lang="en-GB" dirty="0" smtClean="0"/>
          </a:p>
          <a:p>
            <a:pPr algn="just"/>
            <a:r>
              <a:rPr lang="en-GB" dirty="0"/>
              <a:t>If the T1 B cells survive through this they can then migrate into the </a:t>
            </a:r>
            <a:r>
              <a:rPr lang="en-GB" dirty="0" smtClean="0"/>
              <a:t>follicle of the lymphoid tissue and </a:t>
            </a:r>
            <a:r>
              <a:rPr lang="en-GB" dirty="0"/>
              <a:t>become T2 B </a:t>
            </a:r>
            <a:r>
              <a:rPr lang="en-GB" dirty="0" smtClean="0"/>
              <a:t>cells. </a:t>
            </a:r>
            <a:r>
              <a:rPr lang="en-GB" dirty="0"/>
              <a:t> </a:t>
            </a:r>
            <a:endParaRPr lang="en-GB" dirty="0" smtClean="0"/>
          </a:p>
          <a:p>
            <a:pPr marL="0" indent="0" algn="just">
              <a:buNone/>
            </a:pPr>
            <a:endParaRPr lang="en-GB" dirty="0" smtClean="0"/>
          </a:p>
          <a:p>
            <a:pPr algn="just"/>
            <a:r>
              <a:rPr lang="en-GB" dirty="0" smtClean="0"/>
              <a:t>At </a:t>
            </a:r>
            <a:r>
              <a:rPr lang="en-GB" dirty="0"/>
              <a:t>this point they will be responsive to antigen, and become naive follicular B cells, which are fully mature B cells that can participate in immune responses.  </a:t>
            </a:r>
          </a:p>
        </p:txBody>
      </p:sp>
    </p:spTree>
    <p:extLst>
      <p:ext uri="{BB962C8B-B14F-4D97-AF65-F5344CB8AC3E}">
        <p14:creationId xmlns="" xmlns:p14="http://schemas.microsoft.com/office/powerpoint/2010/main" val="104026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71" y="133898"/>
            <a:ext cx="7886700" cy="738461"/>
          </a:xfrm>
        </p:spPr>
        <p:txBody>
          <a:bodyPr>
            <a:normAutofit/>
          </a:bodyPr>
          <a:lstStyle/>
          <a:p>
            <a:r>
              <a:rPr lang="en-ZA" sz="4000" b="1" dirty="0" smtClean="0"/>
              <a:t>Stages in B cell Development</a:t>
            </a:r>
            <a:endParaRPr lang="en-ZA" sz="4000" b="1"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0" y="1061545"/>
            <a:ext cx="5002924" cy="4855779"/>
          </a:xfrm>
          <a:prstGeom prst="rect">
            <a:avLst/>
          </a:prstGeom>
          <a:noFill/>
          <a:ln w="9525">
            <a:noFill/>
            <a:miter lim="800000"/>
            <a:headEnd/>
            <a:tailEnd/>
          </a:ln>
        </p:spPr>
      </p:pic>
      <p:sp>
        <p:nvSpPr>
          <p:cNvPr id="5" name="Content Placeholder 4"/>
          <p:cNvSpPr>
            <a:spLocks noGrp="1"/>
          </p:cNvSpPr>
          <p:nvPr>
            <p:ph sz="half" idx="2"/>
          </p:nvPr>
        </p:nvSpPr>
        <p:spPr>
          <a:xfrm>
            <a:off x="4960883" y="1124607"/>
            <a:ext cx="4056993" cy="5591503"/>
          </a:xfrm>
        </p:spPr>
        <p:txBody>
          <a:bodyPr>
            <a:normAutofit fontScale="55000" lnSpcReduction="20000"/>
          </a:bodyPr>
          <a:lstStyle/>
          <a:p>
            <a:pPr>
              <a:buNone/>
            </a:pPr>
            <a:r>
              <a:rPr lang="en-ZA" b="1" dirty="0" smtClean="0"/>
              <a:t>     </a:t>
            </a:r>
            <a:r>
              <a:rPr lang="en-ZA" sz="3600" b="1" dirty="0" smtClean="0"/>
              <a:t>Fig 3: </a:t>
            </a:r>
            <a:r>
              <a:rPr lang="en-ZA" sz="3600" b="1" dirty="0" smtClean="0"/>
              <a:t> B-cell </a:t>
            </a:r>
            <a:r>
              <a:rPr lang="en-ZA" sz="3600" b="1" dirty="0" smtClean="0"/>
              <a:t>Development</a:t>
            </a:r>
            <a:r>
              <a:rPr lang="en-ZA" sz="3600" dirty="0" smtClean="0"/>
              <a:t>.</a:t>
            </a:r>
            <a:endParaRPr lang="en-ZA" dirty="0" smtClean="0"/>
          </a:p>
          <a:p>
            <a:r>
              <a:rPr lang="en-ZA" sz="3600" dirty="0" smtClean="0"/>
              <a:t>B cells are derived from hematopoietic stem cells. </a:t>
            </a:r>
            <a:endParaRPr lang="en-ZA" sz="3600" dirty="0" smtClean="0"/>
          </a:p>
          <a:p>
            <a:r>
              <a:rPr lang="en-ZA" sz="3600" dirty="0" smtClean="0"/>
              <a:t>In </a:t>
            </a:r>
            <a:r>
              <a:rPr lang="en-ZA" sz="3600" dirty="0" smtClean="0"/>
              <a:t>the bone marrow VDJ recombination of the heavy chain and VJ recombination of the light chain occur to produce a B-cell receptor. </a:t>
            </a:r>
            <a:endParaRPr lang="en-ZA" sz="3600" dirty="0" smtClean="0"/>
          </a:p>
          <a:p>
            <a:pPr algn="just"/>
            <a:r>
              <a:rPr lang="en-ZA" sz="3600" dirty="0" smtClean="0"/>
              <a:t>The </a:t>
            </a:r>
            <a:r>
              <a:rPr lang="en-ZA" sz="3600" dirty="0" smtClean="0"/>
              <a:t>IgM-expressing immature B-cell can leave the bone marrow and enter the periphery, where it can become activated upon encounter with antigen, generating an initial, short-lived immune response or forming a germinal </a:t>
            </a:r>
            <a:r>
              <a:rPr lang="en-ZA" sz="3600" dirty="0" err="1" smtClean="0"/>
              <a:t>center</a:t>
            </a:r>
            <a:r>
              <a:rPr lang="en-ZA" sz="3600" dirty="0" smtClean="0"/>
              <a:t> where affinity maturation further refines the specificity of the BCR and differentiation of both short- and long-lived plasma cells as well as memory B cells occurs. </a:t>
            </a:r>
            <a:endParaRPr lang="en-ZA" sz="3600" dirty="0" smtClean="0"/>
          </a:p>
          <a:p>
            <a:r>
              <a:rPr lang="en-ZA" sz="3600" dirty="0" smtClean="0"/>
              <a:t>Plasma </a:t>
            </a:r>
            <a:r>
              <a:rPr lang="en-ZA" sz="3600" dirty="0" smtClean="0"/>
              <a:t>cells secrete antibodies that allow for the elimination of pathogens.</a:t>
            </a:r>
          </a:p>
          <a:p>
            <a:endParaRPr lang="en-Z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788" y="0"/>
            <a:ext cx="9015211" cy="1107583"/>
          </a:xfrm>
        </p:spPr>
        <p:txBody>
          <a:bodyPr>
            <a:normAutofit fontScale="90000"/>
          </a:bodyPr>
          <a:lstStyle/>
          <a:p>
            <a:pPr algn="ctr"/>
            <a:r>
              <a:rPr lang="en-GB" sz="3000" dirty="0"/>
              <a:t/>
            </a:r>
            <a:br>
              <a:rPr lang="en-GB" sz="3000" dirty="0"/>
            </a:br>
            <a:r>
              <a:rPr lang="en-GB" sz="3000" dirty="0" smtClean="0"/>
              <a:t/>
            </a:r>
            <a:br>
              <a:rPr lang="en-GB" sz="3000" dirty="0" smtClean="0"/>
            </a:br>
            <a:r>
              <a:rPr lang="en-GB" sz="4000" b="1" dirty="0" smtClean="0"/>
              <a:t>Useful </a:t>
            </a:r>
            <a:r>
              <a:rPr lang="en-GB" sz="4000" b="1" dirty="0"/>
              <a:t>markers for B-lineage cells at different developmental </a:t>
            </a:r>
            <a:r>
              <a:rPr lang="en-GB" sz="4000" b="1" dirty="0" smtClean="0"/>
              <a:t>stages</a:t>
            </a:r>
            <a:r>
              <a:rPr lang="en-GB" b="1" dirty="0" smtClean="0"/>
              <a:t> </a:t>
            </a:r>
            <a:br>
              <a:rPr lang="en-GB" b="1" dirty="0" smtClean="0"/>
            </a:br>
            <a:endParaRPr lang="en-GB" b="1" dirty="0"/>
          </a:p>
        </p:txBody>
      </p:sp>
      <p:sp>
        <p:nvSpPr>
          <p:cNvPr id="6" name="Content Placeholder 5"/>
          <p:cNvSpPr>
            <a:spLocks noGrp="1"/>
          </p:cNvSpPr>
          <p:nvPr>
            <p:ph idx="1"/>
          </p:nvPr>
        </p:nvSpPr>
        <p:spPr>
          <a:xfrm>
            <a:off x="112690" y="1313645"/>
            <a:ext cx="8825248" cy="5422006"/>
          </a:xfrm>
        </p:spPr>
        <p:txBody>
          <a:bodyPr>
            <a:normAutofit/>
          </a:bodyPr>
          <a:lstStyle/>
          <a:p>
            <a:pPr algn="just"/>
            <a:r>
              <a:rPr lang="en-GB" dirty="0" smtClean="0"/>
              <a:t>As B cells develop from pro-B cells to mature B cells, they express proteins other than immunoglobulin </a:t>
            </a:r>
            <a:r>
              <a:rPr lang="en-GB" dirty="0" smtClean="0"/>
              <a:t>receptors that </a:t>
            </a:r>
            <a:r>
              <a:rPr lang="en-GB" dirty="0" smtClean="0"/>
              <a:t>are characteristic of each stage. </a:t>
            </a:r>
          </a:p>
          <a:p>
            <a:pPr marL="0" indent="0" algn="just">
              <a:buNone/>
            </a:pPr>
            <a:endParaRPr lang="en-GB" dirty="0" smtClean="0"/>
          </a:p>
          <a:p>
            <a:pPr algn="just"/>
            <a:r>
              <a:rPr lang="en-GB" dirty="0" smtClean="0"/>
              <a:t>Many of these proteins are expressed on the cell surface and are useful markers for B-lineage cells at different developmental stages. </a:t>
            </a:r>
          </a:p>
          <a:p>
            <a:pPr algn="just"/>
            <a:endParaRPr lang="en-GB" dirty="0" smtClean="0"/>
          </a:p>
          <a:p>
            <a:endParaRPr lang="en-GB" dirty="0"/>
          </a:p>
        </p:txBody>
      </p:sp>
    </p:spTree>
    <p:extLst>
      <p:ext uri="{BB962C8B-B14F-4D97-AF65-F5344CB8AC3E}">
        <p14:creationId xmlns="" xmlns:p14="http://schemas.microsoft.com/office/powerpoint/2010/main" val="165748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3341"/>
          </a:xfrm>
        </p:spPr>
        <p:txBody>
          <a:bodyPr/>
          <a:lstStyle/>
          <a:p>
            <a:pPr algn="ctr"/>
            <a:r>
              <a:rPr lang="en-GB" b="1" dirty="0" smtClean="0"/>
              <a:t>Lecture objectives</a:t>
            </a:r>
            <a:endParaRPr lang="en-GB" b="1" dirty="0"/>
          </a:p>
        </p:txBody>
      </p:sp>
      <p:sp>
        <p:nvSpPr>
          <p:cNvPr id="3" name="Content Placeholder 2"/>
          <p:cNvSpPr>
            <a:spLocks noGrp="1"/>
          </p:cNvSpPr>
          <p:nvPr>
            <p:ph idx="1"/>
          </p:nvPr>
        </p:nvSpPr>
        <p:spPr>
          <a:xfrm>
            <a:off x="283335" y="1300766"/>
            <a:ext cx="8680361" cy="4876197"/>
          </a:xfrm>
        </p:spPr>
        <p:txBody>
          <a:bodyPr/>
          <a:lstStyle/>
          <a:p>
            <a:r>
              <a:rPr lang="en-GB" dirty="0" smtClean="0"/>
              <a:t>At the end of this lecture, you should be able to</a:t>
            </a:r>
          </a:p>
          <a:p>
            <a:pPr marL="514350" indent="-514350">
              <a:buAutoNum type="arabicPeriod"/>
            </a:pPr>
            <a:r>
              <a:rPr lang="en-GB" dirty="0" smtClean="0"/>
              <a:t>Provide </a:t>
            </a:r>
            <a:r>
              <a:rPr lang="en-GB" dirty="0"/>
              <a:t>an overview of B </a:t>
            </a:r>
            <a:r>
              <a:rPr lang="en-GB" dirty="0" smtClean="0"/>
              <a:t>and T cell </a:t>
            </a:r>
            <a:r>
              <a:rPr lang="en-GB" dirty="0"/>
              <a:t>development </a:t>
            </a:r>
            <a:endParaRPr lang="en-GB" dirty="0" smtClean="0"/>
          </a:p>
          <a:p>
            <a:pPr marL="514350" indent="-514350">
              <a:buAutoNum type="arabicPeriod"/>
            </a:pPr>
            <a:r>
              <a:rPr lang="en-GB" dirty="0" smtClean="0"/>
              <a:t>List the markers for specific stages of B and T cell development</a:t>
            </a:r>
          </a:p>
          <a:p>
            <a:pPr marL="514350" indent="-514350">
              <a:buAutoNum type="arabicPeriod"/>
            </a:pPr>
            <a:r>
              <a:rPr lang="en-GB" dirty="0" smtClean="0"/>
              <a:t>Explain the role of specific molecules in T and B-cell growth and </a:t>
            </a:r>
            <a:r>
              <a:rPr lang="en-GB" dirty="0" smtClean="0"/>
              <a:t>development</a:t>
            </a:r>
          </a:p>
          <a:p>
            <a:pPr marL="514350" indent="-514350">
              <a:buAutoNum type="arabicPeriod"/>
            </a:pPr>
            <a:r>
              <a:rPr lang="en-GB" dirty="0" smtClean="0"/>
              <a:t>Compare and contrast the development of T and B lymphocytes and phagocytic cells</a:t>
            </a:r>
            <a:endParaRPr lang="en-GB" dirty="0" smtClean="0"/>
          </a:p>
        </p:txBody>
      </p:sp>
    </p:spTree>
    <p:extLst>
      <p:ext uri="{BB962C8B-B14F-4D97-AF65-F5344CB8AC3E}">
        <p14:creationId xmlns="" xmlns:p14="http://schemas.microsoft.com/office/powerpoint/2010/main" val="166945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GB" b="1" dirty="0"/>
              <a:t>Useful markers for B-lineage cells at different developmental stages</a:t>
            </a:r>
            <a:endParaRPr lang="en-GB" dirty="0"/>
          </a:p>
        </p:txBody>
      </p:sp>
      <p:sp>
        <p:nvSpPr>
          <p:cNvPr id="3" name="Content Placeholder 2"/>
          <p:cNvSpPr>
            <a:spLocks noGrp="1"/>
          </p:cNvSpPr>
          <p:nvPr>
            <p:ph idx="1"/>
          </p:nvPr>
        </p:nvSpPr>
        <p:spPr>
          <a:xfrm>
            <a:off x="115909" y="1429556"/>
            <a:ext cx="8899301" cy="5267458"/>
          </a:xfrm>
        </p:spPr>
        <p:txBody>
          <a:bodyPr>
            <a:normAutofit/>
          </a:bodyPr>
          <a:lstStyle/>
          <a:p>
            <a:pPr algn="just"/>
            <a:r>
              <a:rPr lang="en-GB" b="1" dirty="0"/>
              <a:t>One of the first identifiable proteins </a:t>
            </a:r>
            <a:r>
              <a:rPr lang="en-GB" dirty="0"/>
              <a:t>expressed on the surface of B-lineage cells </a:t>
            </a:r>
            <a:r>
              <a:rPr lang="en-GB" b="1" dirty="0"/>
              <a:t>is </a:t>
            </a:r>
            <a:r>
              <a:rPr lang="en-GB" b="1" dirty="0" smtClean="0"/>
              <a:t>CD45R</a:t>
            </a:r>
          </a:p>
          <a:p>
            <a:pPr marL="0" indent="0" algn="just">
              <a:buNone/>
            </a:pPr>
            <a:endParaRPr lang="en-GB" dirty="0"/>
          </a:p>
          <a:p>
            <a:pPr algn="just"/>
            <a:r>
              <a:rPr lang="en-GB" dirty="0" smtClean="0"/>
              <a:t>CD45R is </a:t>
            </a:r>
            <a:r>
              <a:rPr lang="en-GB" dirty="0"/>
              <a:t>a protein tyrosine phosphatase that functions in B-cell receptor signaling. </a:t>
            </a:r>
            <a:endParaRPr lang="en-GB" dirty="0" smtClean="0"/>
          </a:p>
          <a:p>
            <a:pPr algn="just"/>
            <a:endParaRPr lang="en-GB" dirty="0"/>
          </a:p>
          <a:p>
            <a:pPr algn="just"/>
            <a:r>
              <a:rPr lang="en-GB" dirty="0" smtClean="0"/>
              <a:t>It is expressed </a:t>
            </a:r>
            <a:r>
              <a:rPr lang="en-GB" dirty="0"/>
              <a:t>throughout B-cell development from pro-B cells right up to the antibody-secreting plasma cells,</a:t>
            </a:r>
          </a:p>
          <a:p>
            <a:endParaRPr lang="en-GB" dirty="0"/>
          </a:p>
        </p:txBody>
      </p:sp>
    </p:spTree>
    <p:extLst>
      <p:ext uri="{BB962C8B-B14F-4D97-AF65-F5344CB8AC3E}">
        <p14:creationId xmlns="" xmlns:p14="http://schemas.microsoft.com/office/powerpoint/2010/main" val="1255785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2130"/>
          </a:xfrm>
        </p:spPr>
        <p:txBody>
          <a:bodyPr>
            <a:normAutofit fontScale="90000"/>
          </a:bodyPr>
          <a:lstStyle/>
          <a:p>
            <a:pPr algn="ctr"/>
            <a:r>
              <a:rPr lang="en-GB" b="1" dirty="0" smtClean="0"/>
              <a:t> </a:t>
            </a:r>
            <a:br>
              <a:rPr lang="en-GB" b="1" dirty="0" smtClean="0"/>
            </a:br>
            <a:r>
              <a:rPr lang="en-GB" b="1" dirty="0" smtClean="0"/>
              <a:t>Useful </a:t>
            </a:r>
            <a:r>
              <a:rPr lang="en-GB" b="1" dirty="0"/>
              <a:t>markers for B-lineage cells at different developmental stages. </a:t>
            </a:r>
            <a:br>
              <a:rPr lang="en-GB" b="1" dirty="0"/>
            </a:br>
            <a:endParaRPr lang="en-GB" dirty="0"/>
          </a:p>
        </p:txBody>
      </p:sp>
      <p:sp>
        <p:nvSpPr>
          <p:cNvPr id="3" name="Content Placeholder 2"/>
          <p:cNvSpPr>
            <a:spLocks noGrp="1"/>
          </p:cNvSpPr>
          <p:nvPr>
            <p:ph idx="1"/>
          </p:nvPr>
        </p:nvSpPr>
        <p:spPr>
          <a:xfrm>
            <a:off x="154547" y="1390919"/>
            <a:ext cx="8783392" cy="5306096"/>
          </a:xfrm>
        </p:spPr>
        <p:txBody>
          <a:bodyPr>
            <a:normAutofit/>
          </a:bodyPr>
          <a:lstStyle/>
          <a:p>
            <a:pPr algn="just"/>
            <a:r>
              <a:rPr lang="en-GB" b="1" dirty="0"/>
              <a:t>Another protein </a:t>
            </a:r>
            <a:r>
              <a:rPr lang="en-GB" dirty="0"/>
              <a:t>that is expressed throughout B-cell development is </a:t>
            </a:r>
            <a:r>
              <a:rPr lang="en-GB" b="1" dirty="0"/>
              <a:t>CD19</a:t>
            </a:r>
            <a:r>
              <a:rPr lang="en-GB" dirty="0"/>
              <a:t>, which also participates in B-cell receptor signaling. </a:t>
            </a:r>
          </a:p>
          <a:p>
            <a:pPr marL="0" indent="0" algn="just">
              <a:buNone/>
            </a:pPr>
            <a:endParaRPr lang="en-GB" dirty="0"/>
          </a:p>
          <a:p>
            <a:pPr algn="just"/>
            <a:r>
              <a:rPr lang="en-GB" dirty="0"/>
              <a:t>The </a:t>
            </a:r>
            <a:r>
              <a:rPr lang="en-GB" b="1" dirty="0"/>
              <a:t>earliest B-cell precursors </a:t>
            </a:r>
            <a:r>
              <a:rPr lang="en-GB" dirty="0"/>
              <a:t>also express the </a:t>
            </a:r>
            <a:r>
              <a:rPr lang="en-GB" b="1" dirty="0"/>
              <a:t>receptor for IL-7,</a:t>
            </a:r>
            <a:r>
              <a:rPr lang="en-GB" dirty="0"/>
              <a:t> which is an essential growth factor for both developing B cells and T cells. </a:t>
            </a:r>
            <a:endParaRPr lang="en-GB" dirty="0" smtClean="0"/>
          </a:p>
          <a:p>
            <a:pPr algn="just"/>
            <a:endParaRPr lang="en-GB" dirty="0"/>
          </a:p>
          <a:p>
            <a:pPr algn="just"/>
            <a:r>
              <a:rPr lang="en-GB" dirty="0" smtClean="0"/>
              <a:t>Blocking </a:t>
            </a:r>
            <a:r>
              <a:rPr lang="en-GB" dirty="0"/>
              <a:t>signaling by infusion of an anti-IL-7 antibody will halt B-cell development, as will mutations that inactivate either IL-7 or its receptor. </a:t>
            </a:r>
          </a:p>
          <a:p>
            <a:endParaRPr lang="en-GB" dirty="0"/>
          </a:p>
        </p:txBody>
      </p:sp>
    </p:spTree>
    <p:extLst>
      <p:ext uri="{BB962C8B-B14F-4D97-AF65-F5344CB8AC3E}">
        <p14:creationId xmlns="" xmlns:p14="http://schemas.microsoft.com/office/powerpoint/2010/main" val="404032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1403797"/>
          </a:xfrm>
        </p:spPr>
        <p:txBody>
          <a:bodyPr>
            <a:normAutofit/>
          </a:bodyPr>
          <a:lstStyle/>
          <a:p>
            <a:pPr algn="ctr"/>
            <a:r>
              <a:rPr lang="en-GB" b="1" dirty="0" smtClean="0"/>
              <a:t>Useful markers for B-lineage cells at different developmental stages</a:t>
            </a:r>
            <a:endParaRPr lang="en-GB" b="1" dirty="0"/>
          </a:p>
        </p:txBody>
      </p:sp>
      <p:sp>
        <p:nvSpPr>
          <p:cNvPr id="6" name="Content Placeholder 5"/>
          <p:cNvSpPr>
            <a:spLocks noGrp="1"/>
          </p:cNvSpPr>
          <p:nvPr>
            <p:ph idx="1"/>
          </p:nvPr>
        </p:nvSpPr>
        <p:spPr>
          <a:xfrm>
            <a:off x="115909" y="1571223"/>
            <a:ext cx="8838127" cy="5164428"/>
          </a:xfrm>
        </p:spPr>
        <p:txBody>
          <a:bodyPr>
            <a:noAutofit/>
          </a:bodyPr>
          <a:lstStyle/>
          <a:p>
            <a:pPr algn="just"/>
            <a:r>
              <a:rPr lang="en-GB" b="1" dirty="0"/>
              <a:t>Another cell-surface protein first detected at the pro-B cell stage is CD43 </a:t>
            </a:r>
            <a:r>
              <a:rPr lang="en-GB" dirty="0"/>
              <a:t>(the mucin leukosialin), but this is lost as cells progress to become immature B cells. </a:t>
            </a:r>
          </a:p>
          <a:p>
            <a:pPr marL="0" indent="0" algn="just">
              <a:buNone/>
            </a:pPr>
            <a:endParaRPr lang="en-GB" dirty="0"/>
          </a:p>
          <a:p>
            <a:pPr algn="just"/>
            <a:r>
              <a:rPr lang="en-GB" dirty="0"/>
              <a:t>CD43 </a:t>
            </a:r>
            <a:r>
              <a:rPr lang="en-GB" b="1" dirty="0"/>
              <a:t>functions both as an adhesion molecule </a:t>
            </a:r>
            <a:r>
              <a:rPr lang="en-GB" dirty="0"/>
              <a:t>that may guide cell-cell interactions: for example those of B-cell precursors with stromal cells—and also as a signaling </a:t>
            </a:r>
            <a:r>
              <a:rPr lang="en-GB" dirty="0" smtClean="0"/>
              <a:t>molecule.</a:t>
            </a:r>
            <a:endParaRPr lang="en-GB" dirty="0"/>
          </a:p>
          <a:p>
            <a:pPr marL="0" indent="0" algn="just">
              <a:buNone/>
            </a:pPr>
            <a:endParaRPr lang="en-GB" dirty="0"/>
          </a:p>
          <a:p>
            <a:pPr algn="just"/>
            <a:r>
              <a:rPr lang="en-GB" dirty="0"/>
              <a:t> Exactly why CD43 is expressed at these early stages of B-cell development, but not later, is not yet known. </a:t>
            </a:r>
          </a:p>
        </p:txBody>
      </p:sp>
    </p:spTree>
    <p:extLst>
      <p:ext uri="{BB962C8B-B14F-4D97-AF65-F5344CB8AC3E}">
        <p14:creationId xmlns="" xmlns:p14="http://schemas.microsoft.com/office/powerpoint/2010/main" val="19125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7159"/>
          </a:xfrm>
        </p:spPr>
        <p:txBody>
          <a:bodyPr>
            <a:normAutofit/>
          </a:bodyPr>
          <a:lstStyle/>
          <a:p>
            <a:pPr algn="ctr"/>
            <a:r>
              <a:rPr lang="en-GB" sz="3600" b="1" dirty="0"/>
              <a:t>Useful markers for B-lineage cells at different developmental stages</a:t>
            </a:r>
            <a:endParaRPr lang="en-GB" sz="3600" dirty="0"/>
          </a:p>
        </p:txBody>
      </p:sp>
      <p:sp>
        <p:nvSpPr>
          <p:cNvPr id="3" name="Content Placeholder 2"/>
          <p:cNvSpPr>
            <a:spLocks noGrp="1"/>
          </p:cNvSpPr>
          <p:nvPr>
            <p:ph idx="1"/>
          </p:nvPr>
        </p:nvSpPr>
        <p:spPr>
          <a:xfrm>
            <a:off x="199697" y="1352282"/>
            <a:ext cx="8702565" cy="5505718"/>
          </a:xfrm>
        </p:spPr>
        <p:txBody>
          <a:bodyPr>
            <a:normAutofit fontScale="92500" lnSpcReduction="20000"/>
          </a:bodyPr>
          <a:lstStyle/>
          <a:p>
            <a:pPr algn="just"/>
            <a:r>
              <a:rPr lang="en-GB" b="1" dirty="0"/>
              <a:t>Other cell-surface molecules </a:t>
            </a:r>
            <a:r>
              <a:rPr lang="en-GB" dirty="0"/>
              <a:t>expressed during early stages of B-cell development include the </a:t>
            </a:r>
            <a:r>
              <a:rPr lang="en-GB" b="1" dirty="0"/>
              <a:t>heat-stable antigen </a:t>
            </a:r>
            <a:r>
              <a:rPr lang="en-GB" dirty="0"/>
              <a:t>(HSA, CD24) and the </a:t>
            </a:r>
            <a:r>
              <a:rPr lang="en-GB" b="1" dirty="0"/>
              <a:t>aminopeptidase BP-1. </a:t>
            </a:r>
            <a:endParaRPr lang="en-GB" b="1" dirty="0" smtClean="0"/>
          </a:p>
          <a:p>
            <a:pPr algn="just"/>
            <a:endParaRPr lang="en-GB" dirty="0"/>
          </a:p>
          <a:p>
            <a:pPr algn="just"/>
            <a:r>
              <a:rPr lang="en-GB" dirty="0"/>
              <a:t>The functions of these molecules in B-cell development are unknown, although B cells apparently develop normally in mice lacking BP-1. </a:t>
            </a:r>
            <a:endParaRPr lang="en-GB" dirty="0" smtClean="0"/>
          </a:p>
          <a:p>
            <a:pPr algn="just"/>
            <a:endParaRPr lang="en-GB" dirty="0"/>
          </a:p>
          <a:p>
            <a:pPr algn="just"/>
            <a:r>
              <a:rPr lang="en-GB" b="1" dirty="0"/>
              <a:t>At the late pro-B cell stage</a:t>
            </a:r>
            <a:r>
              <a:rPr lang="en-GB" dirty="0"/>
              <a:t>, Kit, the receptor for </a:t>
            </a:r>
            <a:r>
              <a:rPr lang="en-GB" dirty="0" smtClean="0"/>
              <a:t>Stem cell factor-2 (SCF-1) </a:t>
            </a:r>
            <a:r>
              <a:rPr lang="en-GB" dirty="0"/>
              <a:t>mutates. </a:t>
            </a:r>
            <a:r>
              <a:rPr lang="en-GB" dirty="0" err="1" smtClean="0"/>
              <a:t>Signaling</a:t>
            </a:r>
            <a:r>
              <a:rPr lang="en-GB" dirty="0" smtClean="0"/>
              <a:t> through Kit, in concert with IL-7 and other </a:t>
            </a:r>
            <a:r>
              <a:rPr lang="en-GB" dirty="0" err="1" smtClean="0"/>
              <a:t>stromal</a:t>
            </a:r>
            <a:r>
              <a:rPr lang="en-GB" dirty="0" smtClean="0"/>
              <a:t>-derived signals, promotes pro- and pre-B cell proliferation.</a:t>
            </a:r>
            <a:endParaRPr lang="en-GB" dirty="0" smtClean="0"/>
          </a:p>
          <a:p>
            <a:pPr algn="just"/>
            <a:endParaRPr lang="en-GB" dirty="0"/>
          </a:p>
          <a:p>
            <a:pPr algn="just"/>
            <a:r>
              <a:rPr lang="en-GB" b="1" dirty="0"/>
              <a:t>After Kit turns off, at the large pre-B cell stage, the low affinity IL-2 receptor, CD25, is expressed. </a:t>
            </a:r>
            <a:endParaRPr lang="en-GB" dirty="0"/>
          </a:p>
          <a:p>
            <a:endParaRPr lang="en-GB" dirty="0"/>
          </a:p>
        </p:txBody>
      </p:sp>
    </p:spTree>
    <p:extLst>
      <p:ext uri="{BB962C8B-B14F-4D97-AF65-F5344CB8AC3E}">
        <p14:creationId xmlns="" xmlns:p14="http://schemas.microsoft.com/office/powerpoint/2010/main" val="2908799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5563"/>
          </a:xfrm>
        </p:spPr>
        <p:txBody>
          <a:bodyPr>
            <a:normAutofit/>
          </a:bodyPr>
          <a:lstStyle/>
          <a:p>
            <a:pPr algn="ctr"/>
            <a:r>
              <a:rPr lang="en-GB" sz="3600" b="1" dirty="0" smtClean="0"/>
              <a:t>Useful markers for B-lineage cells at different developmental stages</a:t>
            </a:r>
            <a:endParaRPr lang="en-GB" sz="3600" b="1" dirty="0"/>
          </a:p>
        </p:txBody>
      </p:sp>
      <p:pic>
        <p:nvPicPr>
          <p:cNvPr id="3074" name="Picture 2" descr="Figure 7.6. The correlation of the stages of B-cell development with immunoglobulin gene segment rearrangement and expression of cell-surface proteins."/>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21972" y="1825624"/>
            <a:ext cx="8615966" cy="44206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09512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3037"/>
          </a:xfrm>
        </p:spPr>
        <p:txBody>
          <a:bodyPr/>
          <a:lstStyle/>
          <a:p>
            <a:pPr algn="ctr"/>
            <a:r>
              <a:rPr lang="en-GB" b="1" dirty="0" smtClean="0"/>
              <a:t>Conclusion</a:t>
            </a:r>
            <a:endParaRPr lang="en-GB" b="1" dirty="0"/>
          </a:p>
        </p:txBody>
      </p:sp>
      <p:sp>
        <p:nvSpPr>
          <p:cNvPr id="3" name="Content Placeholder 2"/>
          <p:cNvSpPr>
            <a:spLocks noGrp="1"/>
          </p:cNvSpPr>
          <p:nvPr>
            <p:ph idx="1"/>
          </p:nvPr>
        </p:nvSpPr>
        <p:spPr>
          <a:xfrm>
            <a:off x="0" y="746976"/>
            <a:ext cx="9143999" cy="6014432"/>
          </a:xfrm>
        </p:spPr>
        <p:txBody>
          <a:bodyPr>
            <a:normAutofit/>
          </a:bodyPr>
          <a:lstStyle/>
          <a:p>
            <a:pPr algn="just"/>
            <a:r>
              <a:rPr lang="en-GB" dirty="0" smtClean="0"/>
              <a:t>The </a:t>
            </a:r>
            <a:r>
              <a:rPr lang="en-GB" dirty="0"/>
              <a:t>terminal differentiation of a B cell is becoming a plasma cell which is essentially a cell devoted to secreting antibodies.  </a:t>
            </a:r>
            <a:endParaRPr lang="en-GB" dirty="0" smtClean="0"/>
          </a:p>
          <a:p>
            <a:pPr marL="0" indent="0" algn="just">
              <a:buNone/>
            </a:pPr>
            <a:endParaRPr lang="en-GB" dirty="0" smtClean="0"/>
          </a:p>
          <a:p>
            <a:pPr algn="just"/>
            <a:r>
              <a:rPr lang="en-GB" dirty="0" smtClean="0"/>
              <a:t>From </a:t>
            </a:r>
            <a:r>
              <a:rPr lang="en-GB" dirty="0"/>
              <a:t>the germinal </a:t>
            </a:r>
            <a:r>
              <a:rPr lang="en-GB" dirty="0" smtClean="0"/>
              <a:t>centre </a:t>
            </a:r>
            <a:r>
              <a:rPr lang="en-GB" dirty="0"/>
              <a:t>or the memory B </a:t>
            </a:r>
            <a:r>
              <a:rPr lang="en-GB" dirty="0" smtClean="0"/>
              <a:t>cell population</a:t>
            </a:r>
            <a:r>
              <a:rPr lang="en-GB" dirty="0"/>
              <a:t>, antigen specific B cells will proliferate (in the presence of the antigen) and become plasmablasts and then plasma cells.  </a:t>
            </a:r>
            <a:endParaRPr lang="en-GB" dirty="0" smtClean="0"/>
          </a:p>
        </p:txBody>
      </p:sp>
    </p:spTree>
    <p:extLst>
      <p:ext uri="{BB962C8B-B14F-4D97-AF65-F5344CB8AC3E}">
        <p14:creationId xmlns="" xmlns:p14="http://schemas.microsoft.com/office/powerpoint/2010/main" val="25765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Development of T-Lymphocytes</a:t>
            </a:r>
            <a:endParaRPr lang="en-GB" b="1" dirty="0"/>
          </a:p>
        </p:txBody>
      </p:sp>
      <p:sp>
        <p:nvSpPr>
          <p:cNvPr id="3" name="Subtitle 2"/>
          <p:cNvSpPr>
            <a:spLocks noGrp="1"/>
          </p:cNvSpPr>
          <p:nvPr>
            <p:ph type="subTitle" idx="1"/>
          </p:nvPr>
        </p:nvSpPr>
        <p:spPr>
          <a:xfrm>
            <a:off x="2286000" y="4758928"/>
            <a:ext cx="6858000" cy="1241822"/>
          </a:xfrm>
        </p:spPr>
        <p:txBody>
          <a:bodyPr>
            <a:normAutofit fontScale="70000" lnSpcReduction="20000"/>
          </a:bodyPr>
          <a:lstStyle/>
          <a:p>
            <a:endParaRPr lang="en-GB" dirty="0" smtClean="0"/>
          </a:p>
          <a:p>
            <a:endParaRPr lang="en-GB" dirty="0"/>
          </a:p>
          <a:p>
            <a:endParaRPr lang="en-GB" b="1" dirty="0" smtClean="0"/>
          </a:p>
          <a:p>
            <a:r>
              <a:rPr lang="en-GB" b="1" dirty="0"/>
              <a:t> </a:t>
            </a:r>
            <a:r>
              <a:rPr lang="en-GB" b="1" dirty="0" smtClean="0"/>
              <a:t>                                                                                          Dr Samuel Munjita</a:t>
            </a:r>
            <a:endParaRPr lang="en-GB" b="1" dirty="0"/>
          </a:p>
        </p:txBody>
      </p:sp>
    </p:spTree>
    <p:extLst>
      <p:ext uri="{BB962C8B-B14F-4D97-AF65-F5344CB8AC3E}">
        <p14:creationId xmlns="" xmlns:p14="http://schemas.microsoft.com/office/powerpoint/2010/main" val="65921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845"/>
          </a:xfrm>
        </p:spPr>
        <p:txBody>
          <a:bodyPr>
            <a:normAutofit fontScale="90000"/>
          </a:bodyPr>
          <a:lstStyle/>
          <a:p>
            <a:pPr algn="ctr"/>
            <a:r>
              <a:rPr lang="en-GB" b="1" dirty="0" smtClean="0"/>
              <a:t>Development of T lymphocytes</a:t>
            </a:r>
            <a:endParaRPr lang="en-GB" b="1" dirty="0"/>
          </a:p>
        </p:txBody>
      </p:sp>
      <p:sp>
        <p:nvSpPr>
          <p:cNvPr id="3" name="Content Placeholder 2"/>
          <p:cNvSpPr>
            <a:spLocks noGrp="1"/>
          </p:cNvSpPr>
          <p:nvPr>
            <p:ph idx="1"/>
          </p:nvPr>
        </p:nvSpPr>
        <p:spPr>
          <a:xfrm>
            <a:off x="154546" y="669700"/>
            <a:ext cx="8899302" cy="6188299"/>
          </a:xfrm>
        </p:spPr>
        <p:txBody>
          <a:bodyPr>
            <a:normAutofit/>
          </a:bodyPr>
          <a:lstStyle/>
          <a:p>
            <a:pPr algn="just"/>
            <a:r>
              <a:rPr lang="en-GB" dirty="0" smtClean="0"/>
              <a:t>T lymphocytes develop from a common lymphoid progenitor in the bone marrow. </a:t>
            </a:r>
          </a:p>
          <a:p>
            <a:pPr algn="just"/>
            <a:endParaRPr lang="en-GB" dirty="0" smtClean="0"/>
          </a:p>
          <a:p>
            <a:pPr algn="just"/>
            <a:r>
              <a:rPr lang="en-GB" dirty="0" smtClean="0"/>
              <a:t>They leave the bone marrow and migrate to the thymus. </a:t>
            </a:r>
          </a:p>
          <a:p>
            <a:pPr algn="just"/>
            <a:endParaRPr lang="en-GB" dirty="0"/>
          </a:p>
          <a:p>
            <a:pPr algn="just"/>
            <a:r>
              <a:rPr lang="en-GB" dirty="0" smtClean="0"/>
              <a:t>This is the reason they are called </a:t>
            </a:r>
            <a:r>
              <a:rPr lang="en-GB" b="1" dirty="0" smtClean="0"/>
              <a:t>thymus-dependent lymphocytes or T cells.</a:t>
            </a:r>
          </a:p>
          <a:p>
            <a:pPr marL="0" indent="0" algn="just">
              <a:buNone/>
            </a:pPr>
            <a:endParaRPr lang="en-GB" dirty="0" smtClean="0"/>
          </a:p>
          <a:p>
            <a:pPr algn="just"/>
            <a:r>
              <a:rPr lang="en-GB" dirty="0" smtClean="0"/>
              <a:t>The thymus consists of numerous lobules, each clearly differentiated into an </a:t>
            </a:r>
            <a:r>
              <a:rPr lang="en-GB" b="1" dirty="0" smtClean="0"/>
              <a:t>outer cortical region called the thymic cortex </a:t>
            </a:r>
            <a:r>
              <a:rPr lang="en-GB" dirty="0" smtClean="0"/>
              <a:t>and an </a:t>
            </a:r>
            <a:r>
              <a:rPr lang="en-GB" b="1" dirty="0" smtClean="0"/>
              <a:t>inner medulla (Fig. 1). </a:t>
            </a:r>
          </a:p>
          <a:p>
            <a:pPr marL="0" indent="0">
              <a:buNone/>
            </a:pPr>
            <a:endParaRPr lang="en-GB" dirty="0" smtClean="0"/>
          </a:p>
        </p:txBody>
      </p:sp>
    </p:spTree>
    <p:extLst>
      <p:ext uri="{BB962C8B-B14F-4D97-AF65-F5344CB8AC3E}">
        <p14:creationId xmlns="" xmlns:p14="http://schemas.microsoft.com/office/powerpoint/2010/main" val="64001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75762"/>
          </a:xfrm>
        </p:spPr>
        <p:txBody>
          <a:bodyPr>
            <a:normAutofit fontScale="90000"/>
          </a:bodyPr>
          <a:lstStyle/>
          <a:p>
            <a:pPr algn="ctr"/>
            <a:r>
              <a:rPr lang="en-GB" b="1" dirty="0" smtClean="0"/>
              <a:t/>
            </a:r>
            <a:br>
              <a:rPr lang="en-GB" b="1" dirty="0" smtClean="0"/>
            </a:br>
            <a:r>
              <a:rPr lang="en-GB" sz="4000" b="1" dirty="0" smtClean="0"/>
              <a:t>The cellular organization of the human thymus</a:t>
            </a:r>
            <a:br>
              <a:rPr lang="en-GB" sz="4000" b="1" dirty="0" smtClean="0"/>
            </a:br>
            <a:endParaRPr lang="en-GB" dirty="0"/>
          </a:p>
        </p:txBody>
      </p:sp>
      <p:sp>
        <p:nvSpPr>
          <p:cNvPr id="2" name="Text Placeholder 1"/>
          <p:cNvSpPr>
            <a:spLocks noGrp="1"/>
          </p:cNvSpPr>
          <p:nvPr>
            <p:ph type="body" idx="1"/>
          </p:nvPr>
        </p:nvSpPr>
        <p:spPr>
          <a:xfrm>
            <a:off x="0" y="850006"/>
            <a:ext cx="4584879" cy="1455312"/>
          </a:xfrm>
        </p:spPr>
        <p:txBody>
          <a:bodyPr>
            <a:normAutofit fontScale="70000" lnSpcReduction="20000"/>
          </a:bodyPr>
          <a:lstStyle/>
          <a:p>
            <a:pPr algn="just"/>
            <a:endParaRPr lang="en-GB" dirty="0"/>
          </a:p>
          <a:p>
            <a:pPr algn="just"/>
            <a:r>
              <a:rPr lang="en-GB" sz="3300" dirty="0" smtClean="0"/>
              <a:t>Figure </a:t>
            </a:r>
            <a:r>
              <a:rPr lang="en-GB" sz="3300" dirty="0"/>
              <a:t>1: </a:t>
            </a:r>
            <a:r>
              <a:rPr lang="en-GB" sz="3300" b="0" dirty="0"/>
              <a:t>The thymus, is made up of several lobules, each of which contains cortical (outer) and medullary (central) regions.</a:t>
            </a:r>
          </a:p>
          <a:p>
            <a:pPr algn="just"/>
            <a:endParaRPr lang="en-GB" b="0" dirty="0"/>
          </a:p>
        </p:txBody>
      </p:sp>
      <p:pic>
        <p:nvPicPr>
          <p:cNvPr id="4098" name="Picture 2" descr="Figure 7.7. The cellular organization of the human thymus."/>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0" y="2112136"/>
            <a:ext cx="4662152" cy="44303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4"/>
          <p:cNvSpPr>
            <a:spLocks noGrp="1"/>
          </p:cNvSpPr>
          <p:nvPr>
            <p:ph sz="quarter" idx="4"/>
          </p:nvPr>
        </p:nvSpPr>
        <p:spPr>
          <a:xfrm>
            <a:off x="4629150" y="940158"/>
            <a:ext cx="4514850" cy="5917841"/>
          </a:xfrm>
        </p:spPr>
        <p:txBody>
          <a:bodyPr>
            <a:normAutofit fontScale="92500" lnSpcReduction="10000"/>
          </a:bodyPr>
          <a:lstStyle/>
          <a:p>
            <a:pPr algn="just"/>
            <a:r>
              <a:rPr lang="en-GB" b="1" dirty="0" smtClean="0"/>
              <a:t>The </a:t>
            </a:r>
            <a:r>
              <a:rPr lang="en-GB" b="1" dirty="0"/>
              <a:t>cortex </a:t>
            </a:r>
            <a:r>
              <a:rPr lang="en-GB" dirty="0"/>
              <a:t>consists of immature thymocytes (dark blue), branched cortical epithelial cells (pale blue), </a:t>
            </a:r>
            <a:r>
              <a:rPr lang="en-GB" dirty="0" smtClean="0"/>
              <a:t>and </a:t>
            </a:r>
            <a:r>
              <a:rPr lang="en-GB" dirty="0"/>
              <a:t>scattered macrophages (yellow), which are involved in clearing apoptotic thymocytes. </a:t>
            </a:r>
          </a:p>
          <a:p>
            <a:pPr algn="just"/>
            <a:endParaRPr lang="en-GB" dirty="0"/>
          </a:p>
          <a:p>
            <a:pPr algn="just"/>
            <a:r>
              <a:rPr lang="en-GB" b="1" dirty="0"/>
              <a:t>The medulla </a:t>
            </a:r>
            <a:r>
              <a:rPr lang="en-GB" dirty="0"/>
              <a:t>consists of mature thymocytes (dark blue), and medullary epithelial cells (orange), along with macrophages (yellow) and dendritic cells (yellow) of bone marrow origin.</a:t>
            </a:r>
          </a:p>
          <a:p>
            <a:pPr marL="0" indent="0" algn="just">
              <a:buNone/>
            </a:pPr>
            <a:endParaRPr lang="en-GB" sz="2325" dirty="0"/>
          </a:p>
        </p:txBody>
      </p:sp>
    </p:spTree>
    <p:extLst>
      <p:ext uri="{BB962C8B-B14F-4D97-AF65-F5344CB8AC3E}">
        <p14:creationId xmlns="" xmlns:p14="http://schemas.microsoft.com/office/powerpoint/2010/main" val="2202160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2332" cy="798490"/>
          </a:xfrm>
        </p:spPr>
        <p:txBody>
          <a:bodyPr/>
          <a:lstStyle/>
          <a:p>
            <a:pPr algn="ctr"/>
            <a:r>
              <a:rPr lang="en-GB" b="1" dirty="0" smtClean="0"/>
              <a:t>Development of T lymphocytes</a:t>
            </a:r>
            <a:endParaRPr lang="en-GB" dirty="0"/>
          </a:p>
        </p:txBody>
      </p:sp>
      <p:sp>
        <p:nvSpPr>
          <p:cNvPr id="3" name="Content Placeholder 2"/>
          <p:cNvSpPr>
            <a:spLocks noGrp="1"/>
          </p:cNvSpPr>
          <p:nvPr>
            <p:ph idx="1"/>
          </p:nvPr>
        </p:nvSpPr>
        <p:spPr>
          <a:xfrm>
            <a:off x="154545" y="759854"/>
            <a:ext cx="8822030" cy="6098145"/>
          </a:xfrm>
        </p:spPr>
        <p:txBody>
          <a:bodyPr>
            <a:normAutofit lnSpcReduction="10000"/>
          </a:bodyPr>
          <a:lstStyle/>
          <a:p>
            <a:pPr marL="0" indent="0">
              <a:buNone/>
            </a:pPr>
            <a:r>
              <a:rPr lang="en-GB" b="1" dirty="0" smtClean="0"/>
              <a:t>Most developing T cells die in the thymus</a:t>
            </a:r>
          </a:p>
          <a:p>
            <a:pPr algn="just"/>
            <a:r>
              <a:rPr lang="en-GB" dirty="0" smtClean="0"/>
              <a:t>T-cell precursors arriving in the thymus from the bone marrow </a:t>
            </a:r>
            <a:r>
              <a:rPr lang="en-GB" b="1" dirty="0" smtClean="0"/>
              <a:t>spend up to a week </a:t>
            </a:r>
            <a:r>
              <a:rPr lang="en-GB" dirty="0" smtClean="0"/>
              <a:t>differentiating there before they enter a phase of intense proliferation. </a:t>
            </a:r>
          </a:p>
          <a:p>
            <a:pPr marL="0" indent="0" algn="just">
              <a:buNone/>
            </a:pPr>
            <a:endParaRPr lang="en-GB" dirty="0" smtClean="0"/>
          </a:p>
          <a:p>
            <a:pPr algn="just"/>
            <a:r>
              <a:rPr lang="en-GB" b="1" dirty="0"/>
              <a:t>A</a:t>
            </a:r>
            <a:r>
              <a:rPr lang="en-GB" b="1" dirty="0" smtClean="0"/>
              <a:t>pproximately 98% </a:t>
            </a:r>
            <a:r>
              <a:rPr lang="en-GB" dirty="0" smtClean="0"/>
              <a:t>of the thymocytes that develop in the thymus die within the thymus. No widespread damage is seen, indicating that death is occurring by </a:t>
            </a:r>
            <a:r>
              <a:rPr lang="en-GB" b="1" dirty="0" smtClean="0"/>
              <a:t>apoptosis</a:t>
            </a:r>
            <a:r>
              <a:rPr lang="en-GB" dirty="0" smtClean="0"/>
              <a:t> rather than by </a:t>
            </a:r>
            <a:r>
              <a:rPr lang="en-GB" b="1" dirty="0" smtClean="0"/>
              <a:t>necrosis</a:t>
            </a:r>
          </a:p>
          <a:p>
            <a:pPr algn="just"/>
            <a:endParaRPr lang="en-GB" b="1" dirty="0" smtClean="0"/>
          </a:p>
          <a:p>
            <a:pPr algn="just"/>
            <a:r>
              <a:rPr lang="en-GB" dirty="0"/>
              <a:t>This apparently waste of thymocytes is a crucial part of T-cell development as it reflects the intensive screening that each new thymocyte undergoes for the ability to </a:t>
            </a:r>
            <a:r>
              <a:rPr lang="en-GB" dirty="0" smtClean="0"/>
              <a:t>recognise </a:t>
            </a:r>
            <a:r>
              <a:rPr lang="en-GB" dirty="0"/>
              <a:t>self </a:t>
            </a:r>
            <a:r>
              <a:rPr lang="en-GB" dirty="0" smtClean="0"/>
              <a:t>antigens and </a:t>
            </a:r>
            <a:r>
              <a:rPr lang="en-GB" dirty="0"/>
              <a:t>for self tolerance</a:t>
            </a:r>
          </a:p>
          <a:p>
            <a:pPr algn="just"/>
            <a:endParaRPr lang="en-GB" dirty="0"/>
          </a:p>
        </p:txBody>
      </p:sp>
    </p:spTree>
    <p:extLst>
      <p:ext uri="{BB962C8B-B14F-4D97-AF65-F5344CB8AC3E}">
        <p14:creationId xmlns="" xmlns:p14="http://schemas.microsoft.com/office/powerpoint/2010/main" val="215384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369"/>
          </a:xfrm>
        </p:spPr>
        <p:txBody>
          <a:bodyPr/>
          <a:lstStyle/>
          <a:p>
            <a:pPr algn="ctr"/>
            <a:r>
              <a:rPr lang="en-GB" b="1" dirty="0" smtClean="0"/>
              <a:t>Introduction</a:t>
            </a:r>
            <a:endParaRPr lang="en-GB" b="1" dirty="0"/>
          </a:p>
        </p:txBody>
      </p:sp>
      <p:sp>
        <p:nvSpPr>
          <p:cNvPr id="3" name="Content Placeholder 2"/>
          <p:cNvSpPr>
            <a:spLocks noGrp="1"/>
          </p:cNvSpPr>
          <p:nvPr>
            <p:ph idx="1"/>
          </p:nvPr>
        </p:nvSpPr>
        <p:spPr>
          <a:xfrm>
            <a:off x="168166" y="808192"/>
            <a:ext cx="8765627" cy="6049808"/>
          </a:xfrm>
        </p:spPr>
        <p:txBody>
          <a:bodyPr>
            <a:normAutofit/>
          </a:bodyPr>
          <a:lstStyle/>
          <a:p>
            <a:pPr algn="just"/>
            <a:r>
              <a:rPr lang="en-GB" dirty="0" smtClean="0"/>
              <a:t>Hematopoietic </a:t>
            </a:r>
            <a:r>
              <a:rPr lang="en-GB" dirty="0"/>
              <a:t>stem cell (HSC</a:t>
            </a:r>
            <a:r>
              <a:rPr lang="en-GB" dirty="0" smtClean="0"/>
              <a:t>) </a:t>
            </a:r>
            <a:r>
              <a:rPr lang="en-GB" dirty="0"/>
              <a:t>HSCs give rise to </a:t>
            </a:r>
            <a:r>
              <a:rPr lang="en-GB" dirty="0" smtClean="0"/>
              <a:t>two cell populations: </a:t>
            </a:r>
          </a:p>
          <a:p>
            <a:pPr marL="0" indent="0" algn="just">
              <a:buNone/>
            </a:pPr>
            <a:endParaRPr lang="en-GB" dirty="0" smtClean="0"/>
          </a:p>
          <a:p>
            <a:pPr marL="971550" lvl="1" indent="-514350" algn="just">
              <a:buFont typeface="+mj-lt"/>
              <a:buAutoNum type="arabicPeriod"/>
            </a:pPr>
            <a:r>
              <a:rPr lang="en-GB" sz="2800" dirty="0"/>
              <a:t>T</a:t>
            </a:r>
            <a:r>
              <a:rPr lang="en-GB" sz="2800" dirty="0" smtClean="0"/>
              <a:t>he </a:t>
            </a:r>
            <a:r>
              <a:rPr lang="en-GB" sz="2800" dirty="0"/>
              <a:t>common myeloid progenitor (CMP) </a:t>
            </a:r>
          </a:p>
          <a:p>
            <a:pPr marL="971550" lvl="1" indent="-514350" algn="just">
              <a:buFont typeface="+mj-lt"/>
              <a:buAutoNum type="arabicPeriod"/>
            </a:pPr>
            <a:r>
              <a:rPr lang="en-GB" sz="2800" dirty="0"/>
              <a:t>T</a:t>
            </a:r>
            <a:r>
              <a:rPr lang="en-GB" sz="2800" dirty="0" smtClean="0"/>
              <a:t>he </a:t>
            </a:r>
            <a:r>
              <a:rPr lang="en-GB" sz="2800" dirty="0"/>
              <a:t>common lymphocyte progenitor (CLP). </a:t>
            </a:r>
            <a:endParaRPr lang="en-GB" sz="2800" dirty="0" smtClean="0"/>
          </a:p>
          <a:p>
            <a:pPr marL="457200" lvl="1" indent="0" algn="just">
              <a:buNone/>
            </a:pPr>
            <a:endParaRPr lang="en-GB" sz="2800" dirty="0" smtClean="0"/>
          </a:p>
          <a:p>
            <a:pPr algn="just"/>
            <a:r>
              <a:rPr lang="en-GB" dirty="0" smtClean="0"/>
              <a:t>CMP </a:t>
            </a:r>
            <a:r>
              <a:rPr lang="en-GB" dirty="0"/>
              <a:t>differentiation results in the production of: neutrophils, basophils, </a:t>
            </a:r>
            <a:r>
              <a:rPr lang="en-GB" dirty="0" smtClean="0"/>
              <a:t>eosinophils, monocyte, </a:t>
            </a:r>
            <a:r>
              <a:rPr lang="en-GB" dirty="0" smtClean="0"/>
              <a:t>macrophages, </a:t>
            </a:r>
            <a:r>
              <a:rPr lang="en-GB" dirty="0" smtClean="0"/>
              <a:t>erythrocytes and </a:t>
            </a:r>
            <a:r>
              <a:rPr lang="en-GB" dirty="0" smtClean="0"/>
              <a:t>dendritic </a:t>
            </a:r>
            <a:r>
              <a:rPr lang="en-GB" dirty="0"/>
              <a:t>cells. </a:t>
            </a:r>
            <a:endParaRPr lang="en-GB" dirty="0" smtClean="0"/>
          </a:p>
          <a:p>
            <a:pPr marL="0" indent="0" algn="just">
              <a:buNone/>
            </a:pPr>
            <a:endParaRPr lang="en-GB" dirty="0" smtClean="0"/>
          </a:p>
          <a:p>
            <a:pPr algn="just"/>
            <a:r>
              <a:rPr lang="en-GB" dirty="0" smtClean="0"/>
              <a:t>The </a:t>
            </a:r>
            <a:r>
              <a:rPr lang="en-GB" dirty="0"/>
              <a:t>CLP is responsible for the production </a:t>
            </a:r>
            <a:r>
              <a:rPr lang="en-GB" dirty="0" smtClean="0"/>
              <a:t>of B </a:t>
            </a:r>
            <a:r>
              <a:rPr lang="en-GB" dirty="0"/>
              <a:t>lymphocytes, T lymphocytes, </a:t>
            </a:r>
            <a:r>
              <a:rPr lang="en-GB" dirty="0" smtClean="0"/>
              <a:t>and natural </a:t>
            </a:r>
            <a:r>
              <a:rPr lang="en-GB" dirty="0"/>
              <a:t>killer </a:t>
            </a:r>
            <a:r>
              <a:rPr lang="en-GB" dirty="0" smtClean="0"/>
              <a:t>cells</a:t>
            </a:r>
            <a:endParaRPr lang="en-GB" dirty="0"/>
          </a:p>
        </p:txBody>
      </p:sp>
    </p:spTree>
    <p:extLst>
      <p:ext uri="{BB962C8B-B14F-4D97-AF65-F5344CB8AC3E}">
        <p14:creationId xmlns="" xmlns:p14="http://schemas.microsoft.com/office/powerpoint/2010/main" val="106971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ctr"/>
            <a:r>
              <a:rPr lang="en-GB" b="1" dirty="0"/>
              <a:t>S</a:t>
            </a:r>
            <a:r>
              <a:rPr lang="en-GB" b="1" dirty="0" smtClean="0"/>
              <a:t>tages in the development of T Lymphocytes</a:t>
            </a:r>
            <a:endParaRPr lang="en-GB" dirty="0"/>
          </a:p>
        </p:txBody>
      </p:sp>
      <p:sp>
        <p:nvSpPr>
          <p:cNvPr id="3" name="Content Placeholder 2"/>
          <p:cNvSpPr>
            <a:spLocks noGrp="1"/>
          </p:cNvSpPr>
          <p:nvPr>
            <p:ph idx="1"/>
          </p:nvPr>
        </p:nvSpPr>
        <p:spPr>
          <a:xfrm>
            <a:off x="167425" y="1004551"/>
            <a:ext cx="8886423" cy="5731099"/>
          </a:xfrm>
        </p:spPr>
        <p:txBody>
          <a:bodyPr>
            <a:normAutofit/>
          </a:bodyPr>
          <a:lstStyle/>
          <a:p>
            <a:pPr algn="just"/>
            <a:r>
              <a:rPr lang="en-GB" dirty="0" smtClean="0"/>
              <a:t>Developing thymocytes pass through a series of distinct phases that are marked by: </a:t>
            </a:r>
          </a:p>
          <a:p>
            <a:pPr marL="0" indent="0" algn="just">
              <a:buNone/>
            </a:pPr>
            <a:endParaRPr lang="en-GB" dirty="0" smtClean="0"/>
          </a:p>
          <a:p>
            <a:pPr marL="885825" lvl="1" indent="-428625" algn="just">
              <a:buFont typeface="+mj-lt"/>
              <a:buAutoNum type="romanUcPeriod"/>
            </a:pPr>
            <a:r>
              <a:rPr lang="en-GB" sz="2800" dirty="0"/>
              <a:t>C</a:t>
            </a:r>
            <a:r>
              <a:rPr lang="en-GB" sz="2800" dirty="0" smtClean="0"/>
              <a:t>hanges in the status of T-cell receptor genes (</a:t>
            </a:r>
            <a:r>
              <a:rPr lang="en-GB" sz="2800" b="1" dirty="0" smtClean="0"/>
              <a:t>gene rearrangement</a:t>
            </a:r>
            <a:r>
              <a:rPr lang="en-GB" sz="2800" dirty="0" smtClean="0"/>
              <a:t>) and in the expression of the T-cell receptor</a:t>
            </a:r>
          </a:p>
          <a:p>
            <a:pPr marL="885825" lvl="1" indent="-428625" algn="just">
              <a:buFont typeface="+mj-lt"/>
              <a:buAutoNum type="romanUcPeriod"/>
            </a:pPr>
            <a:endParaRPr lang="en-GB" sz="2800" dirty="0" smtClean="0"/>
          </a:p>
          <a:p>
            <a:pPr marL="885825" lvl="1" indent="-428625" algn="just">
              <a:buFont typeface="+mj-lt"/>
              <a:buAutoNum type="romanUcPeriod"/>
            </a:pPr>
            <a:r>
              <a:rPr lang="en-GB" sz="2800" dirty="0"/>
              <a:t>C</a:t>
            </a:r>
            <a:r>
              <a:rPr lang="en-GB" sz="2800" dirty="0" smtClean="0"/>
              <a:t>hanges in expression of cell-surface proteins such as the CD3 complex and the co-receptor proteins CD4 and CD8. </a:t>
            </a:r>
          </a:p>
          <a:p>
            <a:pPr lvl="1" algn="just"/>
            <a:endParaRPr lang="en-GB" dirty="0" smtClean="0"/>
          </a:p>
          <a:p>
            <a:pPr algn="just"/>
            <a:r>
              <a:rPr lang="en-GB" b="1" dirty="0" smtClean="0"/>
              <a:t>These surface changes reflect the state of functional maturation of the cell</a:t>
            </a:r>
            <a:r>
              <a:rPr lang="en-GB" dirty="0" smtClean="0"/>
              <a:t>. </a:t>
            </a:r>
            <a:endParaRPr lang="en-GB" dirty="0"/>
          </a:p>
        </p:txBody>
      </p:sp>
    </p:spTree>
    <p:extLst>
      <p:ext uri="{BB962C8B-B14F-4D97-AF65-F5344CB8AC3E}">
        <p14:creationId xmlns="" xmlns:p14="http://schemas.microsoft.com/office/powerpoint/2010/main" val="1615318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7127"/>
          </a:xfrm>
        </p:spPr>
        <p:txBody>
          <a:bodyPr>
            <a:normAutofit/>
          </a:bodyPr>
          <a:lstStyle/>
          <a:p>
            <a:r>
              <a:rPr lang="en-GB" b="1" dirty="0" smtClean="0"/>
              <a:t>Stages in T Lymphocytes Development</a:t>
            </a:r>
            <a:endParaRPr lang="en-GB" dirty="0"/>
          </a:p>
        </p:txBody>
      </p:sp>
      <p:sp>
        <p:nvSpPr>
          <p:cNvPr id="3" name="Content Placeholder 2"/>
          <p:cNvSpPr>
            <a:spLocks noGrp="1"/>
          </p:cNvSpPr>
          <p:nvPr>
            <p:ph idx="1"/>
          </p:nvPr>
        </p:nvSpPr>
        <p:spPr>
          <a:xfrm>
            <a:off x="231820" y="798490"/>
            <a:ext cx="8744755" cy="5885645"/>
          </a:xfrm>
        </p:spPr>
        <p:txBody>
          <a:bodyPr>
            <a:normAutofit/>
          </a:bodyPr>
          <a:lstStyle/>
          <a:p>
            <a:pPr algn="just"/>
            <a:r>
              <a:rPr lang="en-GB" dirty="0" smtClean="0"/>
              <a:t>Progenitor T cells from the bone marrow enter the thymus in the outer cortex. </a:t>
            </a:r>
          </a:p>
          <a:p>
            <a:pPr algn="just"/>
            <a:endParaRPr lang="en-GB" dirty="0" smtClean="0"/>
          </a:p>
          <a:p>
            <a:pPr algn="just"/>
            <a:r>
              <a:rPr lang="en-GB" dirty="0" smtClean="0"/>
              <a:t>When progenitor cells first enter the thymus from the bone marrow, </a:t>
            </a:r>
            <a:r>
              <a:rPr lang="en-GB" b="1" dirty="0" smtClean="0"/>
              <a:t>they lack most of the surface molecules characteristic of mature T cells and their receptor genes are unrearranged </a:t>
            </a:r>
          </a:p>
          <a:p>
            <a:pPr marL="0" indent="0" algn="just">
              <a:buNone/>
            </a:pPr>
            <a:endParaRPr lang="en-GB" dirty="0" smtClean="0"/>
          </a:p>
          <a:p>
            <a:pPr algn="just"/>
            <a:r>
              <a:rPr lang="en-GB" dirty="0" smtClean="0"/>
              <a:t>Thus, throughout the early stages of development the T cell precursor is referred as a </a:t>
            </a:r>
            <a:r>
              <a:rPr lang="en-GB" b="1" dirty="0" smtClean="0"/>
              <a:t>'double negative' cell (CD4-/CD8-). </a:t>
            </a:r>
          </a:p>
          <a:p>
            <a:pPr algn="just"/>
            <a:endParaRPr lang="en-GB" dirty="0" smtClean="0"/>
          </a:p>
          <a:p>
            <a:endParaRPr lang="en-GB" dirty="0"/>
          </a:p>
          <a:p>
            <a:endParaRPr lang="en-GB" dirty="0" smtClean="0"/>
          </a:p>
          <a:p>
            <a:endParaRPr lang="en-GB" dirty="0"/>
          </a:p>
        </p:txBody>
      </p:sp>
    </p:spTree>
    <p:extLst>
      <p:ext uri="{BB962C8B-B14F-4D97-AF65-F5344CB8AC3E}">
        <p14:creationId xmlns="" xmlns:p14="http://schemas.microsoft.com/office/powerpoint/2010/main" val="240468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GB" b="1" dirty="0"/>
              <a:t>Stages in T Lymphocytes Development</a:t>
            </a:r>
            <a:endParaRPr lang="en-GB" dirty="0"/>
          </a:p>
        </p:txBody>
      </p:sp>
      <p:sp>
        <p:nvSpPr>
          <p:cNvPr id="3" name="Content Placeholder 2"/>
          <p:cNvSpPr>
            <a:spLocks noGrp="1"/>
          </p:cNvSpPr>
          <p:nvPr>
            <p:ph idx="1"/>
          </p:nvPr>
        </p:nvSpPr>
        <p:spPr>
          <a:xfrm>
            <a:off x="154546" y="1040013"/>
            <a:ext cx="8822029" cy="5618363"/>
          </a:xfrm>
        </p:spPr>
        <p:txBody>
          <a:bodyPr>
            <a:normAutofit lnSpcReduction="10000"/>
          </a:bodyPr>
          <a:lstStyle/>
          <a:p>
            <a:r>
              <a:rPr lang="en-GB" dirty="0"/>
              <a:t>However, </a:t>
            </a:r>
            <a:r>
              <a:rPr lang="en-GB" b="1" dirty="0" smtClean="0"/>
              <a:t>double negative cells </a:t>
            </a:r>
            <a:r>
              <a:rPr lang="en-GB" dirty="0"/>
              <a:t>do express other markers that allow their </a:t>
            </a:r>
            <a:r>
              <a:rPr lang="en-GB" dirty="0" smtClean="0"/>
              <a:t>identification:</a:t>
            </a:r>
          </a:p>
          <a:p>
            <a:pPr marL="0" indent="0">
              <a:buNone/>
            </a:pPr>
            <a:endParaRPr lang="en-GB" dirty="0" smtClean="0"/>
          </a:p>
          <a:p>
            <a:pPr marL="457200" lvl="1" indent="0" algn="just">
              <a:buNone/>
            </a:pPr>
            <a:r>
              <a:rPr lang="en-GB" sz="2800" dirty="0"/>
              <a:t>F</a:t>
            </a:r>
            <a:r>
              <a:rPr lang="en-GB" sz="2800" dirty="0" smtClean="0"/>
              <a:t>or </a:t>
            </a:r>
            <a:r>
              <a:rPr lang="en-GB" sz="2800" dirty="0"/>
              <a:t>example </a:t>
            </a:r>
            <a:r>
              <a:rPr lang="en-GB" sz="2800" dirty="0" smtClean="0"/>
              <a:t>Thy-1 (in mice), </a:t>
            </a:r>
            <a:r>
              <a:rPr lang="en-GB" sz="2800" dirty="0"/>
              <a:t>c-kit (the receptor for stem cell growth factor), CD44 (an adhesion receptor) and CD25 (the </a:t>
            </a:r>
            <a:r>
              <a:rPr lang="el-GR" sz="2800" dirty="0" smtClean="0"/>
              <a:t>α</a:t>
            </a:r>
            <a:r>
              <a:rPr lang="en-GB" sz="2800" dirty="0" smtClean="0"/>
              <a:t> </a:t>
            </a:r>
            <a:r>
              <a:rPr lang="en-GB" sz="2800" dirty="0"/>
              <a:t>chain of the IL-2 receptor).  </a:t>
            </a:r>
            <a:endParaRPr lang="en-GB" sz="2800" dirty="0" smtClean="0"/>
          </a:p>
          <a:p>
            <a:endParaRPr lang="en-GB" dirty="0">
              <a:solidFill>
                <a:srgbClr val="FF0000"/>
              </a:solidFill>
            </a:endParaRPr>
          </a:p>
          <a:p>
            <a:pPr algn="just"/>
            <a:r>
              <a:rPr lang="en-GB" dirty="0" smtClean="0"/>
              <a:t>NB: Loss </a:t>
            </a:r>
            <a:r>
              <a:rPr lang="en-GB" dirty="0"/>
              <a:t>of expression of c-kit and CD44 precedes </a:t>
            </a:r>
            <a:r>
              <a:rPr lang="en-GB" dirty="0" smtClean="0"/>
              <a:t> T cell receptor (TCR) gene  </a:t>
            </a:r>
            <a:r>
              <a:rPr lang="en-GB" dirty="0"/>
              <a:t>rearrangement</a:t>
            </a:r>
            <a:r>
              <a:rPr lang="en-GB" dirty="0" smtClean="0"/>
              <a:t>.</a:t>
            </a:r>
          </a:p>
          <a:p>
            <a:pPr algn="just"/>
            <a:endParaRPr lang="en-GB" dirty="0"/>
          </a:p>
          <a:p>
            <a:pPr algn="just"/>
            <a:r>
              <a:rPr lang="en-GB" dirty="0"/>
              <a:t>These cells (</a:t>
            </a:r>
            <a:r>
              <a:rPr lang="en-GB" b="1" dirty="0"/>
              <a:t>'double negative' </a:t>
            </a:r>
            <a:r>
              <a:rPr lang="en-GB" b="1" dirty="0" smtClean="0"/>
              <a:t>cells </a:t>
            </a:r>
            <a:r>
              <a:rPr lang="en-GB" b="1" dirty="0"/>
              <a:t>(CD4-/CD8-)</a:t>
            </a:r>
            <a:r>
              <a:rPr lang="en-GB" dirty="0"/>
              <a:t> give rise to the </a:t>
            </a:r>
            <a:r>
              <a:rPr lang="en-GB" b="1" dirty="0"/>
              <a:t>major population of α:β T cells</a:t>
            </a:r>
            <a:r>
              <a:rPr lang="en-GB" dirty="0"/>
              <a:t> and </a:t>
            </a:r>
            <a:r>
              <a:rPr lang="en-GB" b="1" dirty="0"/>
              <a:t>the minor population of γ:δ T cells.</a:t>
            </a:r>
          </a:p>
          <a:p>
            <a:pPr algn="just"/>
            <a:endParaRPr lang="en-GB" dirty="0"/>
          </a:p>
          <a:p>
            <a:pPr algn="just"/>
            <a:endParaRPr lang="en-GB" dirty="0"/>
          </a:p>
        </p:txBody>
      </p:sp>
    </p:spTree>
    <p:extLst>
      <p:ext uri="{BB962C8B-B14F-4D97-AF65-F5344CB8AC3E}">
        <p14:creationId xmlns="" xmlns:p14="http://schemas.microsoft.com/office/powerpoint/2010/main" val="42324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27279"/>
          </a:xfrm>
        </p:spPr>
        <p:txBody>
          <a:bodyPr>
            <a:normAutofit fontScale="90000"/>
          </a:bodyPr>
          <a:lstStyle/>
          <a:p>
            <a:r>
              <a:rPr lang="en-GB" b="1" dirty="0" smtClean="0"/>
              <a:t>Stages in the development of T Lymphocytes</a:t>
            </a:r>
            <a:endParaRPr lang="en-GB" dirty="0"/>
          </a:p>
        </p:txBody>
      </p:sp>
      <p:sp>
        <p:nvSpPr>
          <p:cNvPr id="6" name="Content Placeholder 5"/>
          <p:cNvSpPr>
            <a:spLocks noGrp="1"/>
          </p:cNvSpPr>
          <p:nvPr>
            <p:ph idx="1"/>
          </p:nvPr>
        </p:nvSpPr>
        <p:spPr>
          <a:xfrm>
            <a:off x="154546" y="746976"/>
            <a:ext cx="8899302" cy="5988676"/>
          </a:xfrm>
        </p:spPr>
        <p:txBody>
          <a:bodyPr>
            <a:normAutofit fontScale="92500" lnSpcReduction="10000"/>
          </a:bodyPr>
          <a:lstStyle/>
          <a:p>
            <a:pPr algn="just"/>
            <a:r>
              <a:rPr lang="en-GB" dirty="0" smtClean="0"/>
              <a:t>Interactions with the </a:t>
            </a:r>
            <a:r>
              <a:rPr lang="en-GB" b="1" dirty="0" smtClean="0"/>
              <a:t>thymic stroma trigger: </a:t>
            </a:r>
          </a:p>
          <a:p>
            <a:pPr marL="0" indent="0" algn="just">
              <a:buNone/>
            </a:pPr>
            <a:endParaRPr lang="en-GB" b="1" dirty="0" smtClean="0"/>
          </a:p>
          <a:p>
            <a:pPr marL="457200" lvl="1" indent="0" algn="just">
              <a:buNone/>
            </a:pPr>
            <a:r>
              <a:rPr lang="en-GB" sz="2800" dirty="0" smtClean="0"/>
              <a:t>1. An initial phase of </a:t>
            </a:r>
            <a:r>
              <a:rPr lang="en-GB" sz="2800" b="1" dirty="0" smtClean="0"/>
              <a:t>differentiation </a:t>
            </a:r>
            <a:r>
              <a:rPr lang="en-GB" sz="2800" dirty="0" smtClean="0"/>
              <a:t>along the </a:t>
            </a:r>
            <a:r>
              <a:rPr lang="en-GB" sz="2800" b="1" dirty="0" smtClean="0"/>
              <a:t>T-cell lineage pathway </a:t>
            </a:r>
          </a:p>
          <a:p>
            <a:pPr marL="457200" lvl="1" indent="0" algn="just">
              <a:buNone/>
            </a:pPr>
            <a:r>
              <a:rPr lang="en-GB" sz="2800" b="1" dirty="0" smtClean="0"/>
              <a:t>2. </a:t>
            </a:r>
            <a:r>
              <a:rPr lang="en-GB" sz="2800" dirty="0"/>
              <a:t>F</a:t>
            </a:r>
            <a:r>
              <a:rPr lang="en-GB" sz="2800" dirty="0" smtClean="0"/>
              <a:t>ollowed by </a:t>
            </a:r>
            <a:r>
              <a:rPr lang="en-GB" sz="2800" b="1" dirty="0" smtClean="0"/>
              <a:t>cell proliferation</a:t>
            </a:r>
            <a:r>
              <a:rPr lang="en-GB" sz="2800" dirty="0" smtClean="0"/>
              <a:t>, </a:t>
            </a:r>
          </a:p>
          <a:p>
            <a:pPr marL="457200" lvl="1" indent="0" algn="just">
              <a:buNone/>
            </a:pPr>
            <a:r>
              <a:rPr lang="en-GB" sz="2800" dirty="0" smtClean="0"/>
              <a:t>3. </a:t>
            </a:r>
            <a:r>
              <a:rPr lang="en-GB" sz="2800" dirty="0"/>
              <a:t>A</a:t>
            </a:r>
            <a:r>
              <a:rPr lang="en-GB" sz="2800" dirty="0" smtClean="0"/>
              <a:t>nd then </a:t>
            </a:r>
            <a:r>
              <a:rPr lang="en-GB" sz="2800" b="1" dirty="0" smtClean="0"/>
              <a:t>expression of the first cell-surface molecules </a:t>
            </a:r>
            <a:r>
              <a:rPr lang="en-GB" sz="2800" dirty="0" smtClean="0"/>
              <a:t>specific for T cells, for example CD2 and Thy-1 (in mice). </a:t>
            </a:r>
          </a:p>
          <a:p>
            <a:pPr lvl="1" algn="just"/>
            <a:endParaRPr lang="en-GB" dirty="0" smtClean="0"/>
          </a:p>
          <a:p>
            <a:pPr algn="just"/>
            <a:r>
              <a:rPr lang="en-GB" dirty="0" smtClean="0"/>
              <a:t>At the end of this phase, which can last about a week, </a:t>
            </a:r>
            <a:r>
              <a:rPr lang="en-GB" b="1" dirty="0" smtClean="0"/>
              <a:t>the thymocytes bear distinctive markers of the T-cell lineage</a:t>
            </a:r>
            <a:r>
              <a:rPr lang="en-GB" dirty="0" smtClean="0"/>
              <a:t>, but they do not express any of the three cell-surface markers that define mature T cells. </a:t>
            </a:r>
          </a:p>
          <a:p>
            <a:pPr algn="just"/>
            <a:endParaRPr lang="en-GB" dirty="0"/>
          </a:p>
          <a:p>
            <a:pPr algn="just"/>
            <a:r>
              <a:rPr lang="en-GB" dirty="0" smtClean="0"/>
              <a:t>Changes </a:t>
            </a:r>
            <a:r>
              <a:rPr lang="en-GB" dirty="0"/>
              <a:t>in cell-surface molecules </a:t>
            </a:r>
            <a:r>
              <a:rPr lang="en-GB" dirty="0" smtClean="0"/>
              <a:t>that allow </a:t>
            </a:r>
            <a:r>
              <a:rPr lang="en-GB" dirty="0"/>
              <a:t>thymocyte populations at different stages of maturation to be </a:t>
            </a:r>
            <a:r>
              <a:rPr lang="en-GB" dirty="0" smtClean="0"/>
              <a:t>distinguished are </a:t>
            </a:r>
            <a:r>
              <a:rPr lang="en-GB" dirty="0"/>
              <a:t>outlined in </a:t>
            </a:r>
            <a:r>
              <a:rPr lang="en-GB" b="1" dirty="0"/>
              <a:t>Fig. 2. </a:t>
            </a:r>
          </a:p>
          <a:p>
            <a:pPr algn="just"/>
            <a:endParaRPr lang="en-GB" dirty="0" smtClean="0"/>
          </a:p>
          <a:p>
            <a:pPr marL="0" indent="0" algn="just">
              <a:buNone/>
            </a:pPr>
            <a:endParaRPr lang="en-GB" dirty="0" smtClean="0"/>
          </a:p>
        </p:txBody>
      </p:sp>
    </p:spTree>
    <p:extLst>
      <p:ext uri="{BB962C8B-B14F-4D97-AF65-F5344CB8AC3E}">
        <p14:creationId xmlns="" xmlns:p14="http://schemas.microsoft.com/office/powerpoint/2010/main" val="3432272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5915"/>
          </a:xfrm>
        </p:spPr>
        <p:txBody>
          <a:bodyPr>
            <a:normAutofit fontScale="90000"/>
          </a:bodyPr>
          <a:lstStyle/>
          <a:p>
            <a:pPr algn="ctr"/>
            <a:r>
              <a:rPr lang="en-GB" b="1" dirty="0"/>
              <a:t>Stages in the development of T Lymphocytes</a:t>
            </a:r>
            <a:endParaRPr lang="en-GB" dirty="0"/>
          </a:p>
        </p:txBody>
      </p:sp>
      <p:sp>
        <p:nvSpPr>
          <p:cNvPr id="3" name="Content Placeholder 2"/>
          <p:cNvSpPr>
            <a:spLocks noGrp="1"/>
          </p:cNvSpPr>
          <p:nvPr>
            <p:ph idx="1"/>
          </p:nvPr>
        </p:nvSpPr>
        <p:spPr>
          <a:xfrm>
            <a:off x="167424" y="862886"/>
            <a:ext cx="8883203" cy="5821250"/>
          </a:xfrm>
        </p:spPr>
        <p:txBody>
          <a:bodyPr/>
          <a:lstStyle/>
          <a:p>
            <a:r>
              <a:rPr lang="en-GB" b="1" dirty="0" smtClean="0"/>
              <a:t>Two distinct lineages of T cells—α:β and γ:δ,</a:t>
            </a:r>
            <a:r>
              <a:rPr lang="en-GB" dirty="0" smtClean="0"/>
              <a:t> which have different types of T-cell receptor—are produced early in T-cell development. </a:t>
            </a:r>
          </a:p>
          <a:p>
            <a:endParaRPr lang="en-GB" dirty="0"/>
          </a:p>
          <a:p>
            <a:r>
              <a:rPr lang="en-GB" dirty="0" smtClean="0"/>
              <a:t>Later, </a:t>
            </a:r>
            <a:r>
              <a:rPr lang="en-GB" b="1" dirty="0" smtClean="0"/>
              <a:t>α:β T cells </a:t>
            </a:r>
            <a:r>
              <a:rPr lang="en-GB" dirty="0" smtClean="0"/>
              <a:t>develop into two distinct functional subsets, </a:t>
            </a:r>
            <a:r>
              <a:rPr lang="en-GB" b="1" dirty="0" smtClean="0"/>
              <a:t>CD4 and CD8 T cells. </a:t>
            </a:r>
          </a:p>
          <a:p>
            <a:endParaRPr lang="en-GB" dirty="0"/>
          </a:p>
        </p:txBody>
      </p:sp>
    </p:spTree>
    <p:extLst>
      <p:ext uri="{BB962C8B-B14F-4D97-AF65-F5344CB8AC3E}">
        <p14:creationId xmlns="" xmlns:p14="http://schemas.microsoft.com/office/powerpoint/2010/main" val="829079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19730"/>
          </a:xfrm>
        </p:spPr>
        <p:txBody>
          <a:bodyPr>
            <a:normAutofit/>
          </a:bodyPr>
          <a:lstStyle/>
          <a:p>
            <a:pPr algn="ctr"/>
            <a:r>
              <a:rPr lang="en-GB" sz="3600" b="1" dirty="0"/>
              <a:t>Stages in the development of T lymphocytes</a:t>
            </a:r>
            <a:endParaRPr lang="en-GB" sz="3600" dirty="0"/>
          </a:p>
        </p:txBody>
      </p:sp>
      <p:sp>
        <p:nvSpPr>
          <p:cNvPr id="2" name="Text Placeholder 1"/>
          <p:cNvSpPr>
            <a:spLocks noGrp="1"/>
          </p:cNvSpPr>
          <p:nvPr>
            <p:ph type="body" idx="1"/>
          </p:nvPr>
        </p:nvSpPr>
        <p:spPr>
          <a:xfrm>
            <a:off x="0" y="837127"/>
            <a:ext cx="4610638" cy="1577797"/>
          </a:xfrm>
        </p:spPr>
        <p:txBody>
          <a:bodyPr>
            <a:normAutofit fontScale="92500" lnSpcReduction="10000"/>
          </a:bodyPr>
          <a:lstStyle/>
          <a:p>
            <a:pPr algn="just"/>
            <a:endParaRPr lang="en-GB" dirty="0" smtClean="0"/>
          </a:p>
          <a:p>
            <a:pPr algn="just"/>
            <a:r>
              <a:rPr lang="en-GB" dirty="0" smtClean="0"/>
              <a:t>Figure </a:t>
            </a:r>
            <a:r>
              <a:rPr lang="en-GB" dirty="0"/>
              <a:t>2. </a:t>
            </a:r>
            <a:r>
              <a:rPr lang="en-GB" b="0" dirty="0"/>
              <a:t>Changes in cell-surface molecules allow thymocyte populations at different stages of maturation to be distinguished</a:t>
            </a:r>
          </a:p>
          <a:p>
            <a:pPr algn="just"/>
            <a:endParaRPr lang="en-GB" sz="2900" b="0" dirty="0"/>
          </a:p>
        </p:txBody>
      </p:sp>
      <p:pic>
        <p:nvPicPr>
          <p:cNvPr id="7170" name="Picture 2" descr="Figure 7.11. Changes in cell-surface molecules allow thymocyte populations at different stages of maturation to be distinguished."/>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115909" y="1983346"/>
            <a:ext cx="4468970" cy="475230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5"/>
          <p:cNvSpPr>
            <a:spLocks noGrp="1"/>
          </p:cNvSpPr>
          <p:nvPr>
            <p:ph sz="quarter" idx="4"/>
          </p:nvPr>
        </p:nvSpPr>
        <p:spPr>
          <a:xfrm>
            <a:off x="4629150" y="888642"/>
            <a:ext cx="4334546" cy="5821251"/>
          </a:xfrm>
        </p:spPr>
        <p:txBody>
          <a:bodyPr>
            <a:normAutofit fontScale="62500" lnSpcReduction="20000"/>
          </a:bodyPr>
          <a:lstStyle/>
          <a:p>
            <a:pPr algn="just"/>
            <a:r>
              <a:rPr lang="en-GB" sz="3400" dirty="0" smtClean="0"/>
              <a:t>The most important cell-surface molecules for identifying thymocyte subpopulations have been </a:t>
            </a:r>
            <a:r>
              <a:rPr lang="en-GB" sz="3400" b="1" dirty="0" smtClean="0"/>
              <a:t>CD4, CD8, and T-cell receptor complex molecules (CD3, and the T-cell receptor α and β chains). </a:t>
            </a:r>
            <a:r>
              <a:rPr lang="en-GB" sz="3400" dirty="0" smtClean="0"/>
              <a:t>The earliest cell population in the thymus does not express any of these. As these cells do not express CD4 or CD8, they are called </a:t>
            </a:r>
            <a:r>
              <a:rPr lang="en-GB" sz="3400" b="1" dirty="0" smtClean="0"/>
              <a:t>‘double-negative’ thymocytes. </a:t>
            </a:r>
          </a:p>
          <a:p>
            <a:pPr algn="just"/>
            <a:endParaRPr lang="en-GB" sz="3400" b="1" dirty="0" smtClean="0"/>
          </a:p>
          <a:p>
            <a:pPr algn="just"/>
            <a:r>
              <a:rPr lang="en-GB" sz="3400" dirty="0" smtClean="0"/>
              <a:t>These precursor cells give rise to two T-cell lineages, the </a:t>
            </a:r>
            <a:r>
              <a:rPr lang="en-GB" sz="3400" b="1" dirty="0" smtClean="0"/>
              <a:t>minority population of γ:δ T cells </a:t>
            </a:r>
            <a:r>
              <a:rPr lang="en-GB" sz="3400" dirty="0" smtClean="0"/>
              <a:t>(which lack CD4 or CD8 even when mature), and </a:t>
            </a:r>
            <a:r>
              <a:rPr lang="en-GB" sz="3400" b="1" dirty="0" smtClean="0"/>
              <a:t>the majority α:β T-cell lineage. </a:t>
            </a:r>
          </a:p>
          <a:p>
            <a:pPr algn="just"/>
            <a:r>
              <a:rPr lang="en-GB" sz="3400" dirty="0" smtClean="0"/>
              <a:t>Development of </a:t>
            </a:r>
            <a:r>
              <a:rPr lang="en-GB" sz="3400" b="1" dirty="0" smtClean="0"/>
              <a:t>prospective α:β T cells </a:t>
            </a:r>
            <a:r>
              <a:rPr lang="en-GB" sz="3400" dirty="0" smtClean="0"/>
              <a:t>proceeds through stages where both CD4 and CD8 are expressed by the same cell; these are known as </a:t>
            </a:r>
            <a:r>
              <a:rPr lang="en-GB" sz="3400" b="1" dirty="0" smtClean="0"/>
              <a:t>‘double-positive’ thymocytes. </a:t>
            </a:r>
          </a:p>
          <a:p>
            <a:pPr algn="just"/>
            <a:endParaRPr lang="en-GB" dirty="0"/>
          </a:p>
        </p:txBody>
      </p:sp>
    </p:spTree>
    <p:extLst>
      <p:ext uri="{BB962C8B-B14F-4D97-AF65-F5344CB8AC3E}">
        <p14:creationId xmlns="" xmlns:p14="http://schemas.microsoft.com/office/powerpoint/2010/main" val="339372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1120462"/>
          </a:xfrm>
        </p:spPr>
        <p:txBody>
          <a:bodyPr>
            <a:normAutofit fontScale="90000"/>
          </a:bodyPr>
          <a:lstStyle/>
          <a:p>
            <a:pPr algn="ctr"/>
            <a:r>
              <a:rPr lang="en-GB" b="1" dirty="0" smtClean="0"/>
              <a:t>Stages in the development of T lymphocytes</a:t>
            </a:r>
            <a:endParaRPr lang="en-GB" dirty="0"/>
          </a:p>
        </p:txBody>
      </p:sp>
      <p:sp>
        <p:nvSpPr>
          <p:cNvPr id="6" name="Content Placeholder 5"/>
          <p:cNvSpPr>
            <a:spLocks noGrp="1"/>
          </p:cNvSpPr>
          <p:nvPr>
            <p:ph idx="1"/>
          </p:nvPr>
        </p:nvSpPr>
        <p:spPr>
          <a:xfrm>
            <a:off x="103031" y="953036"/>
            <a:ext cx="8899301" cy="5808371"/>
          </a:xfrm>
        </p:spPr>
        <p:txBody>
          <a:bodyPr>
            <a:normAutofit/>
          </a:bodyPr>
          <a:lstStyle/>
          <a:p>
            <a:pPr marL="0" indent="0" algn="just">
              <a:buNone/>
            </a:pPr>
            <a:r>
              <a:rPr lang="en-GB" b="1" dirty="0" smtClean="0"/>
              <a:t>Figure 2 continued:</a:t>
            </a:r>
          </a:p>
          <a:p>
            <a:pPr algn="just"/>
            <a:r>
              <a:rPr lang="en-GB" dirty="0" smtClean="0"/>
              <a:t>At first, large double-positive cells express the pre-T-cell receptor (pTα:β). </a:t>
            </a:r>
            <a:r>
              <a:rPr lang="en-GB" b="1" dirty="0" smtClean="0"/>
              <a:t>These cells enlarge and divide.</a:t>
            </a:r>
          </a:p>
          <a:p>
            <a:pPr marL="0" indent="0" algn="just">
              <a:buNone/>
            </a:pPr>
            <a:endParaRPr lang="en-GB" b="1" dirty="0" smtClean="0"/>
          </a:p>
          <a:p>
            <a:pPr algn="just"/>
            <a:r>
              <a:rPr lang="en-GB" dirty="0" smtClean="0"/>
              <a:t> Later, they become </a:t>
            </a:r>
            <a:r>
              <a:rPr lang="en-GB" b="1" dirty="0" smtClean="0"/>
              <a:t>small resting double-positive cells </a:t>
            </a:r>
            <a:r>
              <a:rPr lang="en-GB" dirty="0" smtClean="0"/>
              <a:t>in which low levels of the </a:t>
            </a:r>
            <a:r>
              <a:rPr lang="en-GB" b="1" dirty="0" smtClean="0"/>
              <a:t>T-cell receptor (α:β) </a:t>
            </a:r>
            <a:r>
              <a:rPr lang="en-GB" dirty="0" smtClean="0"/>
              <a:t>itself are expressed. </a:t>
            </a:r>
          </a:p>
          <a:p>
            <a:pPr algn="just"/>
            <a:endParaRPr lang="en-GB" dirty="0" smtClean="0"/>
          </a:p>
          <a:p>
            <a:pPr algn="just"/>
            <a:r>
              <a:rPr lang="en-GB" dirty="0" smtClean="0"/>
              <a:t>Most thymocytes (~97%) die within the thymus after becoming small double-positive cells. </a:t>
            </a:r>
          </a:p>
          <a:p>
            <a:endParaRPr lang="en-GB" dirty="0"/>
          </a:p>
        </p:txBody>
      </p:sp>
    </p:spTree>
    <p:extLst>
      <p:ext uri="{BB962C8B-B14F-4D97-AF65-F5344CB8AC3E}">
        <p14:creationId xmlns="" xmlns:p14="http://schemas.microsoft.com/office/powerpoint/2010/main" val="61117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GB" b="1" dirty="0"/>
              <a:t>Stages in the development of T lymphocytes</a:t>
            </a:r>
            <a:endParaRPr lang="en-GB" dirty="0"/>
          </a:p>
        </p:txBody>
      </p:sp>
      <p:sp>
        <p:nvSpPr>
          <p:cNvPr id="3" name="Content Placeholder 2"/>
          <p:cNvSpPr>
            <a:spLocks noGrp="1"/>
          </p:cNvSpPr>
          <p:nvPr>
            <p:ph idx="1"/>
          </p:nvPr>
        </p:nvSpPr>
        <p:spPr>
          <a:xfrm>
            <a:off x="128789" y="1532586"/>
            <a:ext cx="8706118" cy="4644377"/>
          </a:xfrm>
        </p:spPr>
        <p:txBody>
          <a:bodyPr/>
          <a:lstStyle/>
          <a:p>
            <a:pPr marL="0" indent="0" algn="just">
              <a:buNone/>
            </a:pPr>
            <a:r>
              <a:rPr lang="en-GB" b="1" dirty="0" smtClean="0"/>
              <a:t>Figure 2 continued</a:t>
            </a:r>
          </a:p>
          <a:p>
            <a:pPr algn="just"/>
            <a:r>
              <a:rPr lang="en-GB" dirty="0" smtClean="0"/>
              <a:t>Those </a:t>
            </a:r>
            <a:r>
              <a:rPr lang="en-GB" dirty="0"/>
              <a:t>cells whose receptors can interact with self MHC molecules lose expression of </a:t>
            </a:r>
            <a:r>
              <a:rPr lang="en-GB" b="1" dirty="0"/>
              <a:t>either</a:t>
            </a:r>
            <a:r>
              <a:rPr lang="en-GB" dirty="0"/>
              <a:t> CD4 or CD8 and increase the level of expression of the T-cell receptor</a:t>
            </a:r>
            <a:r>
              <a:rPr lang="en-GB" dirty="0" smtClean="0"/>
              <a:t>.</a:t>
            </a:r>
          </a:p>
          <a:p>
            <a:pPr marL="0" indent="0" algn="just">
              <a:buNone/>
            </a:pPr>
            <a:r>
              <a:rPr lang="en-GB" dirty="0" smtClean="0"/>
              <a:t> </a:t>
            </a:r>
            <a:endParaRPr lang="en-GB" dirty="0"/>
          </a:p>
          <a:p>
            <a:pPr algn="just"/>
            <a:r>
              <a:rPr lang="en-GB" dirty="0"/>
              <a:t>The outcome of this process are the ‘</a:t>
            </a:r>
            <a:r>
              <a:rPr lang="en-GB" b="1" dirty="0"/>
              <a:t>single-positive’ thymocytes,</a:t>
            </a:r>
            <a:r>
              <a:rPr lang="en-GB" dirty="0"/>
              <a:t> which, after maturation, are exported from the thymus as mature single-positive CD4 or CD8 T cells.</a:t>
            </a:r>
          </a:p>
          <a:p>
            <a:endParaRPr lang="en-GB" dirty="0"/>
          </a:p>
        </p:txBody>
      </p:sp>
    </p:spTree>
    <p:extLst>
      <p:ext uri="{BB962C8B-B14F-4D97-AF65-F5344CB8AC3E}">
        <p14:creationId xmlns="" xmlns:p14="http://schemas.microsoft.com/office/powerpoint/2010/main" val="1410621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7.11. Changes in cell-surface molecules allow thymocyte populations at different stages of maturation to be distinguished."/>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133340" y="90152"/>
            <a:ext cx="6632621" cy="6767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219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031"/>
            <a:ext cx="9144000" cy="1030310"/>
          </a:xfrm>
        </p:spPr>
        <p:txBody>
          <a:bodyPr>
            <a:normAutofit fontScale="90000"/>
          </a:bodyPr>
          <a:lstStyle/>
          <a:p>
            <a:pPr algn="ctr"/>
            <a:r>
              <a:rPr lang="en-GB" b="1" dirty="0" smtClean="0"/>
              <a:t>Distinguishing T cell at different stages of development</a:t>
            </a:r>
            <a:endParaRPr lang="en-GB" b="1" dirty="0"/>
          </a:p>
        </p:txBody>
      </p:sp>
      <p:sp>
        <p:nvSpPr>
          <p:cNvPr id="3" name="Content Placeholder 2"/>
          <p:cNvSpPr>
            <a:spLocks noGrp="1"/>
          </p:cNvSpPr>
          <p:nvPr>
            <p:ph idx="1"/>
          </p:nvPr>
        </p:nvSpPr>
        <p:spPr>
          <a:xfrm>
            <a:off x="206062" y="1365161"/>
            <a:ext cx="8731876" cy="5383369"/>
          </a:xfrm>
        </p:spPr>
        <p:txBody>
          <a:bodyPr>
            <a:normAutofit/>
          </a:bodyPr>
          <a:lstStyle/>
          <a:p>
            <a:pPr algn="just"/>
            <a:r>
              <a:rPr lang="en-GB" dirty="0" smtClean="0"/>
              <a:t>The </a:t>
            </a:r>
            <a:r>
              <a:rPr lang="en-GB" b="1" dirty="0" smtClean="0"/>
              <a:t>double-negative stage </a:t>
            </a:r>
            <a:r>
              <a:rPr lang="en-GB" dirty="0" smtClean="0"/>
              <a:t>can be subdivided on the basis of expression of the adhesion molecule CD44 (an adhesion receptor) , CD25 (the α chain of the IL-2 receptor), and c-Kit, the receptor for the hematopoietic cytokine, stem cell growth factor. </a:t>
            </a:r>
          </a:p>
          <a:p>
            <a:pPr algn="just"/>
            <a:endParaRPr lang="en-GB" dirty="0" smtClean="0"/>
          </a:p>
          <a:p>
            <a:pPr algn="just"/>
            <a:r>
              <a:rPr lang="en-GB" dirty="0" smtClean="0"/>
              <a:t>At first, double-negative thymocytes </a:t>
            </a:r>
            <a:r>
              <a:rPr lang="en-GB" b="1" dirty="0" smtClean="0"/>
              <a:t>express c-Kit and CD44 but not CD25. </a:t>
            </a:r>
          </a:p>
          <a:p>
            <a:pPr algn="just"/>
            <a:endParaRPr lang="en-GB" dirty="0"/>
          </a:p>
          <a:p>
            <a:pPr algn="just"/>
            <a:r>
              <a:rPr lang="en-GB" dirty="0" smtClean="0"/>
              <a:t>In these cells, </a:t>
            </a:r>
            <a:r>
              <a:rPr lang="en-GB" b="1" dirty="0" smtClean="0"/>
              <a:t>the genes encoding both chains of the T-cell receptor are in the germline configuration</a:t>
            </a:r>
            <a:r>
              <a:rPr lang="en-GB" dirty="0" smtClean="0"/>
              <a:t>. </a:t>
            </a:r>
          </a:p>
        </p:txBody>
      </p:sp>
    </p:spTree>
    <p:extLst>
      <p:ext uri="{BB962C8B-B14F-4D97-AF65-F5344CB8AC3E}">
        <p14:creationId xmlns="" xmlns:p14="http://schemas.microsoft.com/office/powerpoint/2010/main" val="177835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0310"/>
          </a:xfrm>
        </p:spPr>
        <p:txBody>
          <a:bodyPr/>
          <a:lstStyle/>
          <a:p>
            <a:pPr algn="ctr"/>
            <a:r>
              <a:rPr lang="en-GB" b="1" dirty="0" smtClean="0"/>
              <a:t>Introductio</a:t>
            </a:r>
            <a:r>
              <a:rPr lang="en-GB" b="1" dirty="0"/>
              <a:t>n</a:t>
            </a:r>
          </a:p>
        </p:txBody>
      </p:sp>
      <p:sp>
        <p:nvSpPr>
          <p:cNvPr id="3" name="Content Placeholder 2"/>
          <p:cNvSpPr>
            <a:spLocks noGrp="1"/>
          </p:cNvSpPr>
          <p:nvPr>
            <p:ph idx="1"/>
          </p:nvPr>
        </p:nvSpPr>
        <p:spPr>
          <a:xfrm>
            <a:off x="154545" y="953036"/>
            <a:ext cx="8873545" cy="5718219"/>
          </a:xfrm>
        </p:spPr>
        <p:txBody>
          <a:bodyPr/>
          <a:lstStyle/>
          <a:p>
            <a:r>
              <a:rPr lang="en-GB" dirty="0" smtClean="0"/>
              <a:t>In this lecture, we shall carefully study the development of B and T lymphocytes</a:t>
            </a:r>
          </a:p>
          <a:p>
            <a:endParaRPr lang="en-GB" dirty="0"/>
          </a:p>
          <a:p>
            <a:r>
              <a:rPr lang="en-GB" dirty="0" smtClean="0"/>
              <a:t>B and T lymphocytes are the major cells of the adaptive immune responses</a:t>
            </a:r>
          </a:p>
          <a:p>
            <a:endParaRPr lang="en-GB" dirty="0"/>
          </a:p>
          <a:p>
            <a:r>
              <a:rPr lang="en-GB" dirty="0" smtClean="0"/>
              <a:t>When activated, B lymphocytes differentiate into plasma cells to produce antibodies. B cells are a key component of the humoral immune responses.</a:t>
            </a:r>
          </a:p>
          <a:p>
            <a:endParaRPr lang="en-GB" dirty="0"/>
          </a:p>
          <a:p>
            <a:r>
              <a:rPr lang="en-GB" dirty="0" smtClean="0"/>
              <a:t>T lymphocytes are part of the cell mediated immune system</a:t>
            </a:r>
            <a:endParaRPr lang="en-GB" dirty="0"/>
          </a:p>
        </p:txBody>
      </p:sp>
    </p:spTree>
    <p:extLst>
      <p:ext uri="{BB962C8B-B14F-4D97-AF65-F5344CB8AC3E}">
        <p14:creationId xmlns="" xmlns:p14="http://schemas.microsoft.com/office/powerpoint/2010/main" val="418413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0462"/>
          </a:xfrm>
        </p:spPr>
        <p:txBody>
          <a:bodyPr>
            <a:normAutofit fontScale="90000"/>
          </a:bodyPr>
          <a:lstStyle/>
          <a:p>
            <a:pPr algn="ctr"/>
            <a:r>
              <a:rPr lang="en-GB" b="1" dirty="0"/>
              <a:t>Distinguishing T cell at different stages of development</a:t>
            </a:r>
            <a:endParaRPr lang="en-GB" dirty="0"/>
          </a:p>
        </p:txBody>
      </p:sp>
      <p:sp>
        <p:nvSpPr>
          <p:cNvPr id="3" name="Content Placeholder 2"/>
          <p:cNvSpPr>
            <a:spLocks noGrp="1"/>
          </p:cNvSpPr>
          <p:nvPr>
            <p:ph idx="1"/>
          </p:nvPr>
        </p:nvSpPr>
        <p:spPr>
          <a:xfrm>
            <a:off x="0" y="1101143"/>
            <a:ext cx="9040969" cy="5756857"/>
          </a:xfrm>
        </p:spPr>
        <p:txBody>
          <a:bodyPr>
            <a:normAutofit/>
          </a:bodyPr>
          <a:lstStyle/>
          <a:p>
            <a:pPr algn="just"/>
            <a:r>
              <a:rPr lang="en-GB" dirty="0"/>
              <a:t>As the thymocytes mature further, they begin to express CD25 on their surface </a:t>
            </a:r>
            <a:r>
              <a:rPr lang="en-GB" dirty="0" smtClean="0"/>
              <a:t>and expression </a:t>
            </a:r>
            <a:r>
              <a:rPr lang="en-GB" dirty="0"/>
              <a:t>of CD44 and c-Kit is reduced. </a:t>
            </a:r>
          </a:p>
          <a:p>
            <a:pPr algn="just"/>
            <a:r>
              <a:rPr lang="en-GB" dirty="0"/>
              <a:t>In these latter cells, which are known as CD44</a:t>
            </a:r>
            <a:r>
              <a:rPr lang="en-GB" baseline="30000" dirty="0"/>
              <a:t>low</a:t>
            </a:r>
            <a:r>
              <a:rPr lang="en-GB" dirty="0"/>
              <a:t> CD25</a:t>
            </a:r>
            <a:r>
              <a:rPr lang="en-GB" baseline="30000" dirty="0"/>
              <a:t>+</a:t>
            </a:r>
            <a:r>
              <a:rPr lang="en-GB" dirty="0"/>
              <a:t> cells, </a:t>
            </a:r>
            <a:r>
              <a:rPr lang="en-GB" b="1" dirty="0"/>
              <a:t>rearrangement of the T-cell receptor β-chain locus occurs. </a:t>
            </a:r>
          </a:p>
          <a:p>
            <a:pPr algn="just"/>
            <a:endParaRPr lang="en-GB" b="1" dirty="0"/>
          </a:p>
          <a:p>
            <a:pPr algn="just"/>
            <a:r>
              <a:rPr lang="en-GB" dirty="0"/>
              <a:t>Cells that fail to make a successful rearrangement of the β locus remain in the </a:t>
            </a:r>
            <a:r>
              <a:rPr lang="en-GB" b="1" dirty="0"/>
              <a:t>CD44</a:t>
            </a:r>
            <a:r>
              <a:rPr lang="en-GB" b="1" baseline="30000" dirty="0"/>
              <a:t>low</a:t>
            </a:r>
            <a:r>
              <a:rPr lang="en-GB" b="1" dirty="0"/>
              <a:t> CD25</a:t>
            </a:r>
            <a:r>
              <a:rPr lang="en-GB" b="1" baseline="30000" dirty="0"/>
              <a:t>+</a:t>
            </a:r>
            <a:r>
              <a:rPr lang="en-GB" b="1" dirty="0"/>
              <a:t> </a:t>
            </a:r>
            <a:r>
              <a:rPr lang="en-GB" dirty="0"/>
              <a:t>stage and soon die, </a:t>
            </a:r>
            <a:endParaRPr lang="en-GB" dirty="0" smtClean="0"/>
          </a:p>
          <a:p>
            <a:pPr marL="0" indent="0" algn="just">
              <a:buNone/>
            </a:pPr>
            <a:endParaRPr lang="en-GB" dirty="0" smtClean="0"/>
          </a:p>
          <a:p>
            <a:pPr algn="just"/>
            <a:r>
              <a:rPr lang="en-GB" dirty="0" smtClean="0"/>
              <a:t>Whereas </a:t>
            </a:r>
            <a:r>
              <a:rPr lang="en-GB" dirty="0"/>
              <a:t>cells that make productive β-chain gene rearrangements and express the β chain lose expression of CD25 once </a:t>
            </a:r>
            <a:r>
              <a:rPr lang="en-GB" dirty="0" smtClean="0"/>
              <a:t>again (</a:t>
            </a:r>
            <a:r>
              <a:rPr lang="en-GB" b="1" dirty="0" smtClean="0"/>
              <a:t>Remember this statement</a:t>
            </a:r>
            <a:r>
              <a:rPr lang="en-GB" dirty="0" smtClean="0"/>
              <a:t>). </a:t>
            </a:r>
            <a:endParaRPr lang="en-GB" dirty="0"/>
          </a:p>
          <a:p>
            <a:endParaRPr lang="en-GB" dirty="0"/>
          </a:p>
        </p:txBody>
      </p:sp>
    </p:spTree>
    <p:extLst>
      <p:ext uri="{BB962C8B-B14F-4D97-AF65-F5344CB8AC3E}">
        <p14:creationId xmlns="" xmlns:p14="http://schemas.microsoft.com/office/powerpoint/2010/main" val="193975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5563"/>
          </a:xfrm>
        </p:spPr>
        <p:txBody>
          <a:bodyPr>
            <a:normAutofit/>
          </a:bodyPr>
          <a:lstStyle/>
          <a:p>
            <a:pPr algn="ctr"/>
            <a:r>
              <a:rPr lang="en-GB" b="1" dirty="0"/>
              <a:t>Distinguishing T </a:t>
            </a:r>
            <a:r>
              <a:rPr lang="en-GB" b="1" dirty="0" smtClean="0"/>
              <a:t>cells </a:t>
            </a:r>
            <a:r>
              <a:rPr lang="en-GB" b="1" dirty="0"/>
              <a:t>at different stages of development</a:t>
            </a:r>
            <a:endParaRPr lang="en-GB" dirty="0"/>
          </a:p>
        </p:txBody>
      </p:sp>
      <p:pic>
        <p:nvPicPr>
          <p:cNvPr id="8194" name="Picture 2" descr="Figure 7.12. The correlation of stages of α:β T-cell development with T-cell receptor gene rearrangement and expression of cell-surface proteins."/>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141667" y="1532585"/>
            <a:ext cx="5756857" cy="512579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5"/>
          <p:cNvSpPr>
            <a:spLocks noGrp="1"/>
          </p:cNvSpPr>
          <p:nvPr>
            <p:ph sz="quarter" idx="4"/>
          </p:nvPr>
        </p:nvSpPr>
        <p:spPr>
          <a:xfrm>
            <a:off x="6078828" y="1397491"/>
            <a:ext cx="3065172" cy="5061263"/>
          </a:xfrm>
        </p:spPr>
        <p:txBody>
          <a:bodyPr/>
          <a:lstStyle/>
          <a:p>
            <a:pPr marL="0" indent="0">
              <a:buNone/>
            </a:pPr>
            <a:r>
              <a:rPr lang="en-GB" b="1" dirty="0"/>
              <a:t>Figure 3. </a:t>
            </a:r>
            <a:r>
              <a:rPr lang="en-GB" dirty="0"/>
              <a:t>The correlation of stages of α:β T-cell development with T-cell receptor gene rearrangement and expression of cell-surface proteins</a:t>
            </a:r>
          </a:p>
          <a:p>
            <a:endParaRPr lang="en-GB" dirty="0"/>
          </a:p>
        </p:txBody>
      </p:sp>
    </p:spTree>
    <p:extLst>
      <p:ext uri="{BB962C8B-B14F-4D97-AF65-F5344CB8AC3E}">
        <p14:creationId xmlns="" xmlns:p14="http://schemas.microsoft.com/office/powerpoint/2010/main" val="3114401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 y="0"/>
            <a:ext cx="9040970" cy="1146220"/>
          </a:xfrm>
        </p:spPr>
        <p:txBody>
          <a:bodyPr>
            <a:noAutofit/>
          </a:bodyPr>
          <a:lstStyle/>
          <a:p>
            <a:pPr algn="ctr"/>
            <a:r>
              <a:rPr lang="en-GB" sz="4000" b="1" dirty="0"/>
              <a:t>Distinguishing T </a:t>
            </a:r>
            <a:r>
              <a:rPr lang="en-GB" sz="4000" b="1" dirty="0" smtClean="0"/>
              <a:t>cells </a:t>
            </a:r>
            <a:r>
              <a:rPr lang="en-GB" sz="4000" b="1" dirty="0"/>
              <a:t>at different stages of development</a:t>
            </a:r>
            <a:endParaRPr lang="en-GB" sz="4000" dirty="0"/>
          </a:p>
        </p:txBody>
      </p:sp>
      <p:sp>
        <p:nvSpPr>
          <p:cNvPr id="4" name="Content Placeholder 3"/>
          <p:cNvSpPr>
            <a:spLocks noGrp="1"/>
          </p:cNvSpPr>
          <p:nvPr>
            <p:ph idx="1"/>
          </p:nvPr>
        </p:nvSpPr>
        <p:spPr>
          <a:xfrm>
            <a:off x="103032" y="1081825"/>
            <a:ext cx="8873544" cy="5776175"/>
          </a:xfrm>
        </p:spPr>
        <p:txBody>
          <a:bodyPr>
            <a:normAutofit lnSpcReduction="10000"/>
          </a:bodyPr>
          <a:lstStyle/>
          <a:p>
            <a:pPr algn="just"/>
            <a:r>
              <a:rPr lang="en-GB" dirty="0" smtClean="0"/>
              <a:t>The </a:t>
            </a:r>
            <a:r>
              <a:rPr lang="en-GB" dirty="0"/>
              <a:t>in-frame β chain expressed by CD44</a:t>
            </a:r>
            <a:r>
              <a:rPr lang="en-GB" baseline="30000" dirty="0"/>
              <a:t>low</a:t>
            </a:r>
            <a:r>
              <a:rPr lang="en-GB" dirty="0"/>
              <a:t> CD25</a:t>
            </a:r>
            <a:r>
              <a:rPr lang="en-GB" baseline="30000" dirty="0"/>
              <a:t>+</a:t>
            </a:r>
            <a:r>
              <a:rPr lang="en-GB" dirty="0"/>
              <a:t> thymocytes then pairs with the surrogate </a:t>
            </a:r>
            <a:r>
              <a:rPr lang="en-GB" b="1" dirty="0"/>
              <a:t>pTα</a:t>
            </a:r>
            <a:r>
              <a:rPr lang="en-GB" dirty="0"/>
              <a:t> chain and is expressed on the cell surface, </a:t>
            </a:r>
            <a:r>
              <a:rPr lang="en-GB" dirty="0" smtClean="0"/>
              <a:t>which triggers entry into the cell cycle. </a:t>
            </a:r>
          </a:p>
          <a:p>
            <a:pPr algn="just"/>
            <a:endParaRPr lang="en-GB" dirty="0" smtClean="0"/>
          </a:p>
          <a:p>
            <a:pPr algn="just"/>
            <a:r>
              <a:rPr lang="en-GB" b="1" dirty="0" smtClean="0"/>
              <a:t>Expression </a:t>
            </a:r>
            <a:r>
              <a:rPr lang="en-GB" b="1" dirty="0"/>
              <a:t>of pTα:β on the cell surface is associated with small amounts of CD3</a:t>
            </a:r>
            <a:r>
              <a:rPr lang="en-GB" dirty="0"/>
              <a:t>, and causes the loss of </a:t>
            </a:r>
            <a:r>
              <a:rPr lang="en-GB" dirty="0" smtClean="0"/>
              <a:t>CD25, </a:t>
            </a:r>
            <a:r>
              <a:rPr lang="en-GB" dirty="0"/>
              <a:t>cessation of β-chain gene rearrangement, cell proliferation, and the expression of CD4 and CD8  (</a:t>
            </a:r>
            <a:r>
              <a:rPr lang="en-GB" b="1" dirty="0"/>
              <a:t>Remember that statement?</a:t>
            </a:r>
            <a:r>
              <a:rPr lang="en-GB" dirty="0"/>
              <a:t>).</a:t>
            </a:r>
            <a:endParaRPr lang="en-GB" dirty="0" smtClean="0"/>
          </a:p>
          <a:p>
            <a:pPr algn="just"/>
            <a:endParaRPr lang="en-GB" dirty="0"/>
          </a:p>
          <a:p>
            <a:pPr algn="just"/>
            <a:r>
              <a:rPr lang="en-GB" dirty="0" smtClean="0"/>
              <a:t>After </a:t>
            </a:r>
            <a:r>
              <a:rPr lang="en-GB" dirty="0"/>
              <a:t>the cells cease proliferating and revert to small CD4</a:t>
            </a:r>
            <a:r>
              <a:rPr lang="en-GB" baseline="30000" dirty="0"/>
              <a:t>+</a:t>
            </a:r>
            <a:r>
              <a:rPr lang="en-GB" dirty="0"/>
              <a:t> CD8</a:t>
            </a:r>
            <a:r>
              <a:rPr lang="en-GB" baseline="30000" dirty="0"/>
              <a:t>+</a:t>
            </a:r>
            <a:r>
              <a:rPr lang="en-GB" dirty="0"/>
              <a:t> double-positive cells, </a:t>
            </a:r>
            <a:r>
              <a:rPr lang="en-GB" b="1" dirty="0"/>
              <a:t>they begin rearrangement at the α-chain locus. </a:t>
            </a:r>
          </a:p>
          <a:p>
            <a:endParaRPr lang="en-GB" dirty="0"/>
          </a:p>
          <a:p>
            <a:endParaRPr lang="en-GB" dirty="0"/>
          </a:p>
        </p:txBody>
      </p:sp>
    </p:spTree>
    <p:extLst>
      <p:ext uri="{BB962C8B-B14F-4D97-AF65-F5344CB8AC3E}">
        <p14:creationId xmlns="" xmlns:p14="http://schemas.microsoft.com/office/powerpoint/2010/main" val="3225995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1977"/>
          </a:xfrm>
        </p:spPr>
        <p:txBody>
          <a:bodyPr>
            <a:normAutofit/>
          </a:bodyPr>
          <a:lstStyle/>
          <a:p>
            <a:pPr algn="ctr"/>
            <a:r>
              <a:rPr lang="en-GB" sz="3600" b="1" dirty="0"/>
              <a:t>Distinguishing T </a:t>
            </a:r>
            <a:r>
              <a:rPr lang="en-GB" sz="3600" b="1" dirty="0" smtClean="0"/>
              <a:t>cells </a:t>
            </a:r>
            <a:r>
              <a:rPr lang="en-GB" sz="3600" b="1" dirty="0"/>
              <a:t>at different stages of development</a:t>
            </a:r>
            <a:endParaRPr lang="en-GB" sz="3200" dirty="0"/>
          </a:p>
        </p:txBody>
      </p:sp>
      <p:sp>
        <p:nvSpPr>
          <p:cNvPr id="3" name="Content Placeholder 2"/>
          <p:cNvSpPr>
            <a:spLocks noGrp="1"/>
          </p:cNvSpPr>
          <p:nvPr>
            <p:ph idx="1"/>
          </p:nvPr>
        </p:nvSpPr>
        <p:spPr>
          <a:xfrm>
            <a:off x="0" y="1255689"/>
            <a:ext cx="9144000" cy="5505719"/>
          </a:xfrm>
        </p:spPr>
        <p:txBody>
          <a:bodyPr>
            <a:normAutofit/>
          </a:bodyPr>
          <a:lstStyle/>
          <a:p>
            <a:pPr algn="just"/>
            <a:r>
              <a:rPr lang="en-GB" b="1" dirty="0" smtClean="0"/>
              <a:t>The </a:t>
            </a:r>
            <a:r>
              <a:rPr lang="en-GB" b="1" dirty="0"/>
              <a:t>assembly of the CD3:pre-T-cell receptor complex </a:t>
            </a:r>
            <a:r>
              <a:rPr lang="en-GB" dirty="0"/>
              <a:t>leads to cell proliferation, the arrest of further β-chain gene rearrangements, and the expression of CD8 and CD4. These double-positive thymocytes comprise the vast majority of thymocytes. </a:t>
            </a:r>
            <a:endParaRPr lang="en-GB" dirty="0" smtClean="0"/>
          </a:p>
          <a:p>
            <a:pPr algn="just"/>
            <a:endParaRPr lang="en-GB" dirty="0"/>
          </a:p>
          <a:p>
            <a:pPr algn="just"/>
            <a:r>
              <a:rPr lang="en-GB" dirty="0" smtClean="0"/>
              <a:t>Once </a:t>
            </a:r>
            <a:r>
              <a:rPr lang="en-GB" dirty="0"/>
              <a:t>the large double-positive thymocytes cease to proliferate and become small double-positive cells, </a:t>
            </a:r>
            <a:r>
              <a:rPr lang="en-GB" b="1" dirty="0"/>
              <a:t>the α-chain locus begins to rearrange. </a:t>
            </a:r>
          </a:p>
          <a:p>
            <a:pPr algn="just"/>
            <a:endParaRPr lang="en-GB" dirty="0"/>
          </a:p>
          <a:p>
            <a:pPr algn="just"/>
            <a:endParaRPr lang="en-GB" dirty="0"/>
          </a:p>
        </p:txBody>
      </p:sp>
    </p:spTree>
    <p:extLst>
      <p:ext uri="{BB962C8B-B14F-4D97-AF65-F5344CB8AC3E}">
        <p14:creationId xmlns="" xmlns:p14="http://schemas.microsoft.com/office/powerpoint/2010/main" val="1517530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7735"/>
          </a:xfrm>
        </p:spPr>
        <p:txBody>
          <a:bodyPr>
            <a:normAutofit/>
          </a:bodyPr>
          <a:lstStyle/>
          <a:p>
            <a:pPr algn="ctr"/>
            <a:r>
              <a:rPr lang="en-GB" sz="4000" b="1" dirty="0"/>
              <a:t>Distinguishing T cells at different stages of development</a:t>
            </a:r>
            <a:endParaRPr lang="en-GB" sz="4000" dirty="0"/>
          </a:p>
        </p:txBody>
      </p:sp>
      <p:sp>
        <p:nvSpPr>
          <p:cNvPr id="3" name="Content Placeholder 2"/>
          <p:cNvSpPr>
            <a:spLocks noGrp="1"/>
          </p:cNvSpPr>
          <p:nvPr>
            <p:ph idx="1"/>
          </p:nvPr>
        </p:nvSpPr>
        <p:spPr>
          <a:xfrm>
            <a:off x="193183" y="1275008"/>
            <a:ext cx="8822027" cy="5370491"/>
          </a:xfrm>
        </p:spPr>
        <p:txBody>
          <a:bodyPr>
            <a:normAutofit/>
          </a:bodyPr>
          <a:lstStyle/>
          <a:p>
            <a:pPr algn="just"/>
            <a:r>
              <a:rPr lang="en-GB" dirty="0"/>
              <a:t>The structure of the α locus allows multiple successive rearrangement attempts, so that a successful rearrangement at the α-chain locus is achieved in most developing thymocytes. Thus most double-positive cells produce an α:β T-cell receptor.</a:t>
            </a:r>
          </a:p>
          <a:p>
            <a:pPr algn="just"/>
            <a:endParaRPr lang="en-GB" dirty="0"/>
          </a:p>
          <a:p>
            <a:pPr algn="just"/>
            <a:r>
              <a:rPr lang="en-GB" dirty="0"/>
              <a:t>Small double-positive thymocytes initially express low levels of the T-cell receptor. </a:t>
            </a:r>
            <a:r>
              <a:rPr lang="en-GB" b="1" dirty="0"/>
              <a:t>Most of these cells bear receptors that cannot recognize self MHC molecules; they are destined to fail positive selection and die. </a:t>
            </a:r>
          </a:p>
          <a:p>
            <a:endParaRPr lang="en-GB" dirty="0"/>
          </a:p>
        </p:txBody>
      </p:sp>
    </p:spTree>
    <p:extLst>
      <p:ext uri="{BB962C8B-B14F-4D97-AF65-F5344CB8AC3E}">
        <p14:creationId xmlns="" xmlns:p14="http://schemas.microsoft.com/office/powerpoint/2010/main" val="4221585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5763"/>
          </a:xfrm>
        </p:spPr>
        <p:txBody>
          <a:bodyPr>
            <a:normAutofit/>
          </a:bodyPr>
          <a:lstStyle/>
          <a:p>
            <a:pPr algn="ctr"/>
            <a:r>
              <a:rPr lang="en-GB" sz="4000" b="1" dirty="0" smtClean="0"/>
              <a:t>Positive and negative selection of T cells</a:t>
            </a:r>
            <a:endParaRPr lang="en-GB" sz="4000" b="1" dirty="0"/>
          </a:p>
        </p:txBody>
      </p:sp>
      <p:sp>
        <p:nvSpPr>
          <p:cNvPr id="3" name="Content Placeholder 2"/>
          <p:cNvSpPr>
            <a:spLocks noGrp="1"/>
          </p:cNvSpPr>
          <p:nvPr>
            <p:ph idx="1"/>
          </p:nvPr>
        </p:nvSpPr>
        <p:spPr>
          <a:xfrm>
            <a:off x="206062" y="862884"/>
            <a:ext cx="8783392" cy="5847009"/>
          </a:xfrm>
        </p:spPr>
        <p:txBody>
          <a:bodyPr>
            <a:normAutofit/>
          </a:bodyPr>
          <a:lstStyle/>
          <a:p>
            <a:pPr algn="just"/>
            <a:r>
              <a:rPr lang="en-GB" dirty="0"/>
              <a:t>D</a:t>
            </a:r>
            <a:r>
              <a:rPr lang="en-GB" dirty="0" smtClean="0"/>
              <a:t>ouble-positive cells that recognise self MHC and can therefore undergo positive selection, go on to mature and express high levels of the T-cell receptor. </a:t>
            </a:r>
          </a:p>
          <a:p>
            <a:pPr marL="0" indent="0" algn="just">
              <a:buNone/>
            </a:pPr>
            <a:endParaRPr lang="en-GB" dirty="0" smtClean="0"/>
          </a:p>
          <a:p>
            <a:pPr algn="just"/>
            <a:r>
              <a:rPr lang="en-GB" dirty="0" smtClean="0"/>
              <a:t>Concurrently, they cease to express one or other of the two co-receptor molecules, becoming either CD4 or CD8 single-positive thymocytes.</a:t>
            </a:r>
          </a:p>
          <a:p>
            <a:pPr algn="just"/>
            <a:endParaRPr lang="en-GB" dirty="0" smtClean="0"/>
          </a:p>
          <a:p>
            <a:pPr algn="just"/>
            <a:r>
              <a:rPr lang="en-GB" dirty="0" smtClean="0"/>
              <a:t> Thymocytes also undergo </a:t>
            </a:r>
            <a:r>
              <a:rPr lang="en-GB" b="1" dirty="0" smtClean="0"/>
              <a:t>negative selection </a:t>
            </a:r>
            <a:r>
              <a:rPr lang="en-GB" dirty="0" smtClean="0"/>
              <a:t>during and after the double-positive stage in development, which eliminates those cells capable of responding to self antigens. </a:t>
            </a:r>
          </a:p>
          <a:p>
            <a:pPr algn="just"/>
            <a:endParaRPr lang="en-GB" dirty="0" smtClean="0"/>
          </a:p>
          <a:p>
            <a:endParaRPr lang="en-GB" dirty="0" smtClean="0"/>
          </a:p>
          <a:p>
            <a:endParaRPr lang="en-GB" dirty="0"/>
          </a:p>
        </p:txBody>
      </p:sp>
    </p:spTree>
    <p:extLst>
      <p:ext uri="{BB962C8B-B14F-4D97-AF65-F5344CB8AC3E}">
        <p14:creationId xmlns="" xmlns:p14="http://schemas.microsoft.com/office/powerpoint/2010/main" val="2035566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1"/>
            <a:ext cx="9015212" cy="1120462"/>
          </a:xfrm>
        </p:spPr>
        <p:txBody>
          <a:bodyPr/>
          <a:lstStyle/>
          <a:p>
            <a:pPr algn="ctr"/>
            <a:r>
              <a:rPr lang="en-GB" b="1" dirty="0"/>
              <a:t>Positive and negative selection of T cells</a:t>
            </a:r>
            <a:endParaRPr lang="en-GB" dirty="0"/>
          </a:p>
        </p:txBody>
      </p:sp>
      <p:sp>
        <p:nvSpPr>
          <p:cNvPr id="3" name="Content Placeholder 2"/>
          <p:cNvSpPr>
            <a:spLocks noGrp="1"/>
          </p:cNvSpPr>
          <p:nvPr>
            <p:ph idx="1"/>
          </p:nvPr>
        </p:nvSpPr>
        <p:spPr>
          <a:xfrm>
            <a:off x="115910" y="991673"/>
            <a:ext cx="8937938" cy="5756857"/>
          </a:xfrm>
        </p:spPr>
        <p:txBody>
          <a:bodyPr>
            <a:normAutofit fontScale="92500" lnSpcReduction="10000"/>
          </a:bodyPr>
          <a:lstStyle/>
          <a:p>
            <a:pPr algn="just"/>
            <a:r>
              <a:rPr lang="en-GB" dirty="0"/>
              <a:t>Approximately 2% of the double positives survive this dual screening and mature as single-positive T cells that are gradually exported from the thymus to form the peripheral T-cell repertoire. </a:t>
            </a:r>
          </a:p>
          <a:p>
            <a:pPr algn="just"/>
            <a:endParaRPr lang="en-GB" dirty="0"/>
          </a:p>
          <a:p>
            <a:pPr algn="just"/>
            <a:r>
              <a:rPr lang="en-GB" dirty="0"/>
              <a:t>The time between the entry of a T-cell progenitor into the thymus and the export of its mature progeny is estimated to be around 3 weeks in the mouse</a:t>
            </a:r>
            <a:r>
              <a:rPr lang="en-GB" dirty="0" smtClean="0"/>
              <a:t>.</a:t>
            </a:r>
          </a:p>
          <a:p>
            <a:pPr marL="0" indent="0" algn="just">
              <a:buNone/>
            </a:pPr>
            <a:endParaRPr lang="en-GB" dirty="0" smtClean="0"/>
          </a:p>
          <a:p>
            <a:r>
              <a:rPr lang="en-GB" dirty="0"/>
              <a:t>Positive selection "selects for" T cells capable of interacting with MHC. </a:t>
            </a:r>
          </a:p>
          <a:p>
            <a:endParaRPr lang="en-GB" dirty="0"/>
          </a:p>
          <a:p>
            <a:r>
              <a:rPr lang="en-GB" dirty="0"/>
              <a:t>Double-positive thymocytes (CD4</a:t>
            </a:r>
            <a:r>
              <a:rPr lang="en-GB" baseline="30000" dirty="0"/>
              <a:t>+</a:t>
            </a:r>
            <a:r>
              <a:rPr lang="en-GB" dirty="0"/>
              <a:t>/CD8</a:t>
            </a:r>
            <a:r>
              <a:rPr lang="en-GB" baseline="30000" dirty="0"/>
              <a:t>+</a:t>
            </a:r>
            <a:r>
              <a:rPr lang="en-GB" dirty="0"/>
              <a:t>) move deep into the thymic cortex, where they are presented with self-antigens. </a:t>
            </a:r>
          </a:p>
          <a:p>
            <a:pPr marL="0" indent="0" algn="just">
              <a:buNone/>
            </a:pPr>
            <a:endParaRPr lang="en-GB" dirty="0"/>
          </a:p>
          <a:p>
            <a:endParaRPr lang="en-GB" dirty="0"/>
          </a:p>
        </p:txBody>
      </p:sp>
    </p:spTree>
    <p:extLst>
      <p:ext uri="{BB962C8B-B14F-4D97-AF65-F5344CB8AC3E}">
        <p14:creationId xmlns="" xmlns:p14="http://schemas.microsoft.com/office/powerpoint/2010/main" val="2509261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155"/>
            <a:ext cx="9053847" cy="907156"/>
          </a:xfrm>
        </p:spPr>
        <p:txBody>
          <a:bodyPr>
            <a:normAutofit/>
          </a:bodyPr>
          <a:lstStyle/>
          <a:p>
            <a:pPr algn="ctr"/>
            <a:r>
              <a:rPr lang="en-GB" b="1" dirty="0"/>
              <a:t>Positive and negative selection of T cells</a:t>
            </a:r>
          </a:p>
        </p:txBody>
      </p:sp>
      <p:sp>
        <p:nvSpPr>
          <p:cNvPr id="3" name="Content Placeholder 2"/>
          <p:cNvSpPr>
            <a:spLocks noGrp="1"/>
          </p:cNvSpPr>
          <p:nvPr>
            <p:ph idx="1"/>
          </p:nvPr>
        </p:nvSpPr>
        <p:spPr>
          <a:xfrm>
            <a:off x="135228" y="1133341"/>
            <a:ext cx="8867105" cy="5563673"/>
          </a:xfrm>
        </p:spPr>
        <p:txBody>
          <a:bodyPr>
            <a:normAutofit/>
          </a:bodyPr>
          <a:lstStyle/>
          <a:p>
            <a:pPr algn="just"/>
            <a:r>
              <a:rPr lang="en-GB" dirty="0" smtClean="0"/>
              <a:t>These </a:t>
            </a:r>
            <a:r>
              <a:rPr lang="en-GB" dirty="0"/>
              <a:t>self-antigens are expressed by thymic cortical epithelial cells on MHC molecules on the surface of cortical epithelial cells. </a:t>
            </a:r>
            <a:endParaRPr lang="en-GB" dirty="0" smtClean="0"/>
          </a:p>
          <a:p>
            <a:pPr marL="0" indent="0" algn="just">
              <a:buNone/>
            </a:pPr>
            <a:endParaRPr lang="en-GB" dirty="0" smtClean="0"/>
          </a:p>
          <a:p>
            <a:pPr algn="just"/>
            <a:r>
              <a:rPr lang="en-GB" dirty="0" smtClean="0"/>
              <a:t>Only </a:t>
            </a:r>
            <a:r>
              <a:rPr lang="en-GB" dirty="0"/>
              <a:t>those thymocytes that interact with MHC-I or MHC-II appropriately (i.e., not too strongly or too weakly) will receive a vital "survival signal". </a:t>
            </a:r>
            <a:endParaRPr lang="en-GB" dirty="0" smtClean="0"/>
          </a:p>
          <a:p>
            <a:pPr marL="0" indent="0" algn="just">
              <a:buNone/>
            </a:pPr>
            <a:endParaRPr lang="en-GB" dirty="0" smtClean="0"/>
          </a:p>
          <a:p>
            <a:pPr algn="just"/>
            <a:r>
              <a:rPr lang="en-GB" dirty="0" smtClean="0"/>
              <a:t>This </a:t>
            </a:r>
            <a:r>
              <a:rPr lang="en-GB" dirty="0"/>
              <a:t>process ensures that the selected T-cells will have an MHC affinity that can serve useful functions in the body (i.e., the cells must be able to interact with MHC and peptide complexes to effect immune responses). </a:t>
            </a:r>
          </a:p>
        </p:txBody>
      </p:sp>
    </p:spTree>
    <p:extLst>
      <p:ext uri="{BB962C8B-B14F-4D97-AF65-F5344CB8AC3E}">
        <p14:creationId xmlns="" xmlns:p14="http://schemas.microsoft.com/office/powerpoint/2010/main" val="387355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9144000" cy="1275008"/>
          </a:xfrm>
        </p:spPr>
        <p:txBody>
          <a:bodyPr>
            <a:normAutofit/>
          </a:bodyPr>
          <a:lstStyle/>
          <a:p>
            <a:pPr algn="ctr"/>
            <a:r>
              <a:rPr lang="en-GB" b="1" dirty="0"/>
              <a:t>Positive and negative selection of T cells</a:t>
            </a:r>
            <a:endParaRPr lang="en-GB" dirty="0"/>
          </a:p>
        </p:txBody>
      </p:sp>
      <p:sp>
        <p:nvSpPr>
          <p:cNvPr id="3" name="Content Placeholder 2"/>
          <p:cNvSpPr>
            <a:spLocks noGrp="1"/>
          </p:cNvSpPr>
          <p:nvPr>
            <p:ph idx="1"/>
          </p:nvPr>
        </p:nvSpPr>
        <p:spPr>
          <a:xfrm>
            <a:off x="154546" y="1365161"/>
            <a:ext cx="8989454" cy="5357611"/>
          </a:xfrm>
        </p:spPr>
        <p:txBody>
          <a:bodyPr/>
          <a:lstStyle/>
          <a:p>
            <a:r>
              <a:rPr lang="en-GB" dirty="0"/>
              <a:t>Negative selection removes thymocytes that are capable of strongly binding with "self" MHC peptides. </a:t>
            </a:r>
          </a:p>
        </p:txBody>
      </p:sp>
    </p:spTree>
    <p:extLst>
      <p:ext uri="{BB962C8B-B14F-4D97-AF65-F5344CB8AC3E}">
        <p14:creationId xmlns="" xmlns:p14="http://schemas.microsoft.com/office/powerpoint/2010/main" val="1584798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339403"/>
          </a:xfrm>
        </p:spPr>
        <p:txBody>
          <a:bodyPr>
            <a:normAutofit fontScale="90000"/>
          </a:bodyPr>
          <a:lstStyle/>
          <a:p>
            <a:pPr algn="ctr"/>
            <a:r>
              <a:rPr lang="en-GB" sz="3000" b="1" dirty="0"/>
              <a:t/>
            </a:r>
            <a:br>
              <a:rPr lang="en-GB" sz="3000" b="1" dirty="0"/>
            </a:br>
            <a:r>
              <a:rPr lang="en-GB" b="1" dirty="0" smtClean="0"/>
              <a:t>Location of thymocytes </a:t>
            </a:r>
            <a:r>
              <a:rPr lang="en-GB" b="1" dirty="0"/>
              <a:t>at different developmental stages </a:t>
            </a:r>
            <a:r>
              <a:rPr lang="en-GB" b="1" dirty="0" smtClean="0"/>
              <a:t>in the </a:t>
            </a:r>
            <a:r>
              <a:rPr lang="en-GB" b="1" dirty="0"/>
              <a:t>thymus</a:t>
            </a:r>
            <a:r>
              <a:rPr lang="en-GB" sz="6700" b="1" dirty="0" smtClean="0"/>
              <a:t/>
            </a:r>
            <a:br>
              <a:rPr lang="en-GB" sz="6700" b="1" dirty="0" smtClean="0"/>
            </a:br>
            <a:endParaRPr lang="en-GB" dirty="0"/>
          </a:p>
        </p:txBody>
      </p:sp>
      <p:pic>
        <p:nvPicPr>
          <p:cNvPr id="6146" name="Picture 2" descr="Figure 7.13. Thymocytes at different developmental stages are found in distinct parts of the thymus."/>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031" y="1184856"/>
            <a:ext cx="4504386" cy="551215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5"/>
          <p:cNvSpPr>
            <a:spLocks noGrp="1"/>
          </p:cNvSpPr>
          <p:nvPr>
            <p:ph sz="half" idx="2"/>
          </p:nvPr>
        </p:nvSpPr>
        <p:spPr>
          <a:xfrm>
            <a:off x="4629150" y="1159100"/>
            <a:ext cx="4514851" cy="5698900"/>
          </a:xfrm>
        </p:spPr>
        <p:txBody>
          <a:bodyPr>
            <a:normAutofit fontScale="92500" lnSpcReduction="10000"/>
          </a:bodyPr>
          <a:lstStyle/>
          <a:p>
            <a:pPr algn="just"/>
            <a:r>
              <a:rPr lang="en-GB" dirty="0" smtClean="0"/>
              <a:t>The earliest cells (double-negative thymocytes) to enter the thymus are found in the subcapsular region of the cortex. </a:t>
            </a:r>
          </a:p>
          <a:p>
            <a:pPr algn="just"/>
            <a:r>
              <a:rPr lang="en-GB" dirty="0" smtClean="0"/>
              <a:t> As these cells proliferate and mature into double-positive thymocytes, they migrate deeper into the thymic cortex.</a:t>
            </a:r>
          </a:p>
          <a:p>
            <a:pPr algn="just"/>
            <a:r>
              <a:rPr lang="en-GB" dirty="0" smtClean="0"/>
              <a:t> </a:t>
            </a:r>
          </a:p>
          <a:p>
            <a:pPr algn="just"/>
            <a:r>
              <a:rPr lang="en-GB" dirty="0" smtClean="0"/>
              <a:t>Finally, the medulla contains only mature single-positive T cells, which eventually leave the thymus and enter the bloodstream.</a:t>
            </a:r>
          </a:p>
          <a:p>
            <a:endParaRPr lang="en-GB" dirty="0"/>
          </a:p>
        </p:txBody>
      </p:sp>
    </p:spTree>
    <p:extLst>
      <p:ext uri="{BB962C8B-B14F-4D97-AF65-F5344CB8AC3E}">
        <p14:creationId xmlns="" xmlns:p14="http://schemas.microsoft.com/office/powerpoint/2010/main" val="24460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2580"/>
          </a:xfrm>
        </p:spPr>
        <p:txBody>
          <a:bodyPr>
            <a:noAutofit/>
          </a:bodyPr>
          <a:lstStyle/>
          <a:p>
            <a:pPr algn="ctr"/>
            <a:r>
              <a:rPr lang="en-GB" b="1" dirty="0" smtClean="0"/>
              <a:t>Development of B cells</a:t>
            </a:r>
            <a:endParaRPr lang="en-GB" b="1" dirty="0"/>
          </a:p>
        </p:txBody>
      </p:sp>
      <p:sp>
        <p:nvSpPr>
          <p:cNvPr id="3" name="Content Placeholder 2"/>
          <p:cNvSpPr>
            <a:spLocks noGrp="1"/>
          </p:cNvSpPr>
          <p:nvPr>
            <p:ph idx="1"/>
          </p:nvPr>
        </p:nvSpPr>
        <p:spPr>
          <a:xfrm>
            <a:off x="154546" y="953036"/>
            <a:ext cx="8873544" cy="5808372"/>
          </a:xfrm>
        </p:spPr>
        <p:txBody>
          <a:bodyPr>
            <a:normAutofit lnSpcReduction="10000"/>
          </a:bodyPr>
          <a:lstStyle/>
          <a:p>
            <a:pPr algn="just"/>
            <a:r>
              <a:rPr lang="en-GB" dirty="0"/>
              <a:t>B cells develop in the bone marrow </a:t>
            </a:r>
            <a:r>
              <a:rPr lang="en-GB" b="1" dirty="0"/>
              <a:t>with the help of stromal cells </a:t>
            </a:r>
            <a:r>
              <a:rPr lang="en-GB" dirty="0"/>
              <a:t>and achieve </a:t>
            </a:r>
            <a:r>
              <a:rPr lang="en-GB" dirty="0">
                <a:solidFill>
                  <a:srgbClr val="FF0000"/>
                </a:solidFill>
              </a:rPr>
              <a:t>maturity in </a:t>
            </a:r>
            <a:r>
              <a:rPr lang="en-GB" dirty="0" smtClean="0">
                <a:solidFill>
                  <a:srgbClr val="FF0000"/>
                </a:solidFill>
              </a:rPr>
              <a:t>secondary </a:t>
            </a:r>
            <a:r>
              <a:rPr lang="en-GB" dirty="0">
                <a:solidFill>
                  <a:srgbClr val="FF0000"/>
                </a:solidFill>
              </a:rPr>
              <a:t>lymphoid </a:t>
            </a:r>
            <a:r>
              <a:rPr lang="en-GB" dirty="0" smtClean="0">
                <a:solidFill>
                  <a:srgbClr val="FF0000"/>
                </a:solidFill>
              </a:rPr>
              <a:t>organs, in this case, the spleen</a:t>
            </a:r>
            <a:endParaRPr lang="en-GB" dirty="0">
              <a:solidFill>
                <a:srgbClr val="FF0000"/>
              </a:solidFill>
            </a:endParaRPr>
          </a:p>
          <a:p>
            <a:pPr algn="just"/>
            <a:endParaRPr lang="en-GB" b="1" dirty="0"/>
          </a:p>
          <a:p>
            <a:pPr algn="just"/>
            <a:r>
              <a:rPr lang="en-GB" dirty="0"/>
              <a:t>B-cell development is dependent on the </a:t>
            </a:r>
            <a:r>
              <a:rPr lang="en-GB" b="1" dirty="0"/>
              <a:t>non-lymphoid stromal cells of the bone marrow</a:t>
            </a:r>
          </a:p>
          <a:p>
            <a:pPr algn="just"/>
            <a:endParaRPr lang="en-GB" dirty="0"/>
          </a:p>
          <a:p>
            <a:pPr algn="just"/>
            <a:r>
              <a:rPr lang="en-GB" dirty="0"/>
              <a:t>Stem cells isolated from the bone marrow and grown in culture fail to differentiate into B cells unless bone marrow stromal cells are also present. </a:t>
            </a:r>
            <a:endParaRPr lang="en-GB" dirty="0" smtClean="0"/>
          </a:p>
          <a:p>
            <a:pPr algn="just"/>
            <a:endParaRPr lang="en-GB" dirty="0"/>
          </a:p>
          <a:p>
            <a:pPr algn="just"/>
            <a:r>
              <a:rPr lang="en-GB" dirty="0"/>
              <a:t>The stroma, whose name derives from the Greek word for a </a:t>
            </a:r>
            <a:r>
              <a:rPr lang="en-GB" dirty="0" smtClean="0"/>
              <a:t>mattress, provides </a:t>
            </a:r>
            <a:r>
              <a:rPr lang="en-GB" dirty="0"/>
              <a:t>a necessary support for B-cell development. </a:t>
            </a:r>
          </a:p>
          <a:p>
            <a:pPr algn="just"/>
            <a:endParaRPr lang="en-GB" dirty="0"/>
          </a:p>
          <a:p>
            <a:endParaRPr lang="en-GB" sz="2400" dirty="0"/>
          </a:p>
        </p:txBody>
      </p:sp>
    </p:spTree>
    <p:extLst>
      <p:ext uri="{BB962C8B-B14F-4D97-AF65-F5344CB8AC3E}">
        <p14:creationId xmlns="" xmlns:p14="http://schemas.microsoft.com/office/powerpoint/2010/main" val="2231117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7886700" cy="4351338"/>
          </a:xfrm>
        </p:spPr>
        <p:txBody>
          <a:bodyPr/>
          <a:lstStyle/>
          <a:p>
            <a:pPr marL="0" indent="0" algn="ctr">
              <a:buNone/>
            </a:pPr>
            <a:r>
              <a:rPr lang="en-GB" dirty="0" smtClean="0"/>
              <a:t>End of lecture</a:t>
            </a:r>
            <a:endParaRPr lang="en-GB" dirty="0"/>
          </a:p>
        </p:txBody>
      </p:sp>
    </p:spTree>
    <p:extLst>
      <p:ext uri="{BB962C8B-B14F-4D97-AF65-F5344CB8AC3E}">
        <p14:creationId xmlns="" xmlns:p14="http://schemas.microsoft.com/office/powerpoint/2010/main" val="32272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5248"/>
          </a:xfrm>
        </p:spPr>
        <p:txBody>
          <a:bodyPr>
            <a:normAutofit fontScale="90000"/>
          </a:bodyPr>
          <a:lstStyle/>
          <a:p>
            <a:pPr algn="ctr"/>
            <a:r>
              <a:rPr lang="en-GB" b="1" dirty="0" smtClean="0"/>
              <a:t>Development of B cells</a:t>
            </a:r>
            <a:endParaRPr lang="en-GB" dirty="0"/>
          </a:p>
        </p:txBody>
      </p:sp>
      <p:sp>
        <p:nvSpPr>
          <p:cNvPr id="3" name="Content Placeholder 2"/>
          <p:cNvSpPr>
            <a:spLocks noGrp="1"/>
          </p:cNvSpPr>
          <p:nvPr>
            <p:ph idx="1"/>
          </p:nvPr>
        </p:nvSpPr>
        <p:spPr>
          <a:xfrm>
            <a:off x="218941" y="824247"/>
            <a:ext cx="8693239" cy="5640947"/>
          </a:xfrm>
        </p:spPr>
        <p:txBody>
          <a:bodyPr>
            <a:normAutofit/>
          </a:bodyPr>
          <a:lstStyle/>
          <a:p>
            <a:r>
              <a:rPr lang="en-GB" dirty="0" smtClean="0"/>
              <a:t>The </a:t>
            </a:r>
            <a:r>
              <a:rPr lang="en-GB" dirty="0"/>
              <a:t>contribution of the stromal </a:t>
            </a:r>
            <a:r>
              <a:rPr lang="en-GB" dirty="0" smtClean="0"/>
              <a:t>cells to B cell development </a:t>
            </a:r>
            <a:r>
              <a:rPr lang="en-GB" dirty="0"/>
              <a:t>is twofold: </a:t>
            </a:r>
          </a:p>
          <a:p>
            <a:endParaRPr lang="en-GB" dirty="0"/>
          </a:p>
          <a:p>
            <a:pPr marL="685800" lvl="1" indent="-342900" algn="just">
              <a:buFont typeface="+mj-lt"/>
              <a:buAutoNum type="arabicPeriod"/>
            </a:pPr>
            <a:r>
              <a:rPr lang="en-GB" sz="2800" dirty="0"/>
              <a:t>First, </a:t>
            </a:r>
            <a:r>
              <a:rPr lang="en-GB" sz="2800" b="1" dirty="0">
                <a:solidFill>
                  <a:srgbClr val="FF0000"/>
                </a:solidFill>
              </a:rPr>
              <a:t>they form specific adhesive contacts </a:t>
            </a:r>
            <a:r>
              <a:rPr lang="en-GB" sz="2800" dirty="0"/>
              <a:t>with the developing B-lineage cells </a:t>
            </a:r>
            <a:r>
              <a:rPr lang="en-GB" sz="2800" dirty="0" smtClean="0"/>
              <a:t>through </a:t>
            </a:r>
            <a:r>
              <a:rPr lang="en-GB" sz="2800" dirty="0"/>
              <a:t>interactions between </a:t>
            </a:r>
            <a:r>
              <a:rPr lang="en-GB" sz="2800" b="1" dirty="0"/>
              <a:t>cell-adhesion molecules and their ligands</a:t>
            </a:r>
            <a:r>
              <a:rPr lang="en-GB" sz="2800" dirty="0"/>
              <a:t>.</a:t>
            </a:r>
          </a:p>
          <a:p>
            <a:pPr marL="685800" lvl="1" indent="-342900" algn="just">
              <a:buFont typeface="+mj-lt"/>
              <a:buAutoNum type="arabicPeriod"/>
            </a:pPr>
            <a:endParaRPr lang="en-GB" sz="2800" dirty="0"/>
          </a:p>
          <a:p>
            <a:pPr marL="685800" lvl="1" indent="-342900">
              <a:buFont typeface="+mj-lt"/>
              <a:buAutoNum type="arabicPeriod"/>
            </a:pPr>
            <a:r>
              <a:rPr lang="en-GB" sz="2800" dirty="0"/>
              <a:t> Second, </a:t>
            </a:r>
            <a:r>
              <a:rPr lang="en-GB" sz="2800" b="1" dirty="0">
                <a:solidFill>
                  <a:srgbClr val="FF0000"/>
                </a:solidFill>
              </a:rPr>
              <a:t>they provide growth factors </a:t>
            </a:r>
            <a:r>
              <a:rPr lang="en-GB" sz="2800" dirty="0"/>
              <a:t>that stimulate </a:t>
            </a:r>
            <a:r>
              <a:rPr lang="en-GB" sz="2800" dirty="0" smtClean="0"/>
              <a:t>B cell lymphocyte </a:t>
            </a:r>
            <a:r>
              <a:rPr lang="en-GB" sz="2800" dirty="0"/>
              <a:t>differentiation and proliferation (Fig. 1). </a:t>
            </a:r>
          </a:p>
          <a:p>
            <a:endParaRPr lang="en-GB" sz="2700" dirty="0"/>
          </a:p>
        </p:txBody>
      </p:sp>
    </p:spTree>
    <p:extLst>
      <p:ext uri="{BB962C8B-B14F-4D97-AF65-F5344CB8AC3E}">
        <p14:creationId xmlns="" xmlns:p14="http://schemas.microsoft.com/office/powerpoint/2010/main" val="399830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734096"/>
          </a:xfrm>
        </p:spPr>
        <p:txBody>
          <a:bodyPr>
            <a:normAutofit/>
          </a:bodyPr>
          <a:lstStyle/>
          <a:p>
            <a:pPr algn="ctr"/>
            <a:r>
              <a:rPr lang="en-GB" b="1" dirty="0" smtClean="0"/>
              <a:t>Development of B cells</a:t>
            </a:r>
            <a:endParaRPr lang="en-GB" b="1" dirty="0"/>
          </a:p>
        </p:txBody>
      </p:sp>
      <p:pic>
        <p:nvPicPr>
          <p:cNvPr id="1028" name="Picture 4" descr="Figure 7.3. The early stages of B-cell development are dependent on bone marrow stromal cells."/>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b="45249"/>
          <a:stretch/>
        </p:blipFill>
        <p:spPr bwMode="auto">
          <a:xfrm>
            <a:off x="115910" y="682580"/>
            <a:ext cx="8925059" cy="323259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8"/>
          <p:cNvSpPr>
            <a:spLocks noGrp="1"/>
          </p:cNvSpPr>
          <p:nvPr>
            <p:ph sz="half" idx="2"/>
          </p:nvPr>
        </p:nvSpPr>
        <p:spPr>
          <a:xfrm>
            <a:off x="103030" y="4005330"/>
            <a:ext cx="9040970" cy="2852671"/>
          </a:xfrm>
        </p:spPr>
        <p:txBody>
          <a:bodyPr>
            <a:normAutofit fontScale="62500" lnSpcReduction="20000"/>
          </a:bodyPr>
          <a:lstStyle/>
          <a:p>
            <a:pPr marL="0" indent="0" algn="just">
              <a:buNone/>
            </a:pPr>
            <a:r>
              <a:rPr lang="en-GB" b="1" dirty="0" smtClean="0"/>
              <a:t>Figure 1: The early stages of B-cell development are dependent on bone marrow stromal cells</a:t>
            </a:r>
          </a:p>
          <a:p>
            <a:pPr algn="just"/>
            <a:r>
              <a:rPr lang="en-GB" sz="3400" dirty="0" smtClean="0"/>
              <a:t>Lymphoid progenitor cells and early pro-B cells bind to the </a:t>
            </a:r>
            <a:r>
              <a:rPr lang="en-GB" sz="3400" b="1" dirty="0" smtClean="0"/>
              <a:t>adhesion molecule VCAM-1 </a:t>
            </a:r>
            <a:r>
              <a:rPr lang="en-GB" sz="3400" dirty="0" smtClean="0"/>
              <a:t>on stromal cells through the </a:t>
            </a:r>
            <a:r>
              <a:rPr lang="en-GB" sz="3400" b="1" dirty="0" smtClean="0"/>
              <a:t>integrin VLA-4 </a:t>
            </a:r>
            <a:r>
              <a:rPr lang="en-GB" sz="3400" dirty="0" smtClean="0"/>
              <a:t>and also interact through other </a:t>
            </a:r>
            <a:r>
              <a:rPr lang="en-GB" sz="3400" b="1" dirty="0" smtClean="0"/>
              <a:t>cell-adhesion molecules (CAMs). </a:t>
            </a:r>
          </a:p>
          <a:p>
            <a:pPr algn="just"/>
            <a:r>
              <a:rPr lang="en-GB" sz="3400" dirty="0" smtClean="0"/>
              <a:t>These adhesive interactions promote the binding of the </a:t>
            </a:r>
            <a:r>
              <a:rPr lang="en-GB" sz="3400" b="1" dirty="0" smtClean="0"/>
              <a:t>receptor tyrosine kinase (Kit)</a:t>
            </a:r>
            <a:r>
              <a:rPr lang="en-GB" sz="3400" dirty="0" smtClean="0"/>
              <a:t> found on the surface of the pro-B cell to </a:t>
            </a:r>
            <a:r>
              <a:rPr lang="en-GB" sz="3400" b="1" dirty="0" smtClean="0"/>
              <a:t>stem-cell factor (SCF) </a:t>
            </a:r>
            <a:r>
              <a:rPr lang="en-GB" sz="3400" dirty="0" smtClean="0"/>
              <a:t>on the stromal cell, resulting in </a:t>
            </a:r>
            <a:r>
              <a:rPr lang="en-GB" sz="3400" b="1" dirty="0" smtClean="0"/>
              <a:t>activation of the kinase and induction of the growth/proliferation of the B-cell progenitors. </a:t>
            </a:r>
          </a:p>
          <a:p>
            <a:pPr algn="just"/>
            <a:r>
              <a:rPr lang="en-GB" sz="3400" dirty="0" smtClean="0"/>
              <a:t>Late pro-B cell and Pre-B cell require </a:t>
            </a:r>
            <a:r>
              <a:rPr lang="en-GB" sz="3400" b="1" dirty="0" smtClean="0"/>
              <a:t>interleukin-7 (IL-7) </a:t>
            </a:r>
            <a:r>
              <a:rPr lang="en-GB" sz="3400" dirty="0" smtClean="0"/>
              <a:t>for proliferation and further development</a:t>
            </a:r>
            <a:r>
              <a:rPr lang="en-GB" dirty="0" smtClean="0"/>
              <a:t>. </a:t>
            </a:r>
          </a:p>
        </p:txBody>
      </p:sp>
    </p:spTree>
    <p:extLst>
      <p:ext uri="{BB962C8B-B14F-4D97-AF65-F5344CB8AC3E}">
        <p14:creationId xmlns="" xmlns:p14="http://schemas.microsoft.com/office/powerpoint/2010/main" val="34204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732"/>
          </a:xfrm>
        </p:spPr>
        <p:txBody>
          <a:bodyPr>
            <a:normAutofit/>
          </a:bodyPr>
          <a:lstStyle/>
          <a:p>
            <a:pPr algn="ctr"/>
            <a:r>
              <a:rPr lang="en-GB" b="1" dirty="0"/>
              <a:t>Development of B cells</a:t>
            </a:r>
          </a:p>
        </p:txBody>
      </p:sp>
      <p:sp>
        <p:nvSpPr>
          <p:cNvPr id="3" name="Content Placeholder 2"/>
          <p:cNvSpPr>
            <a:spLocks noGrp="1"/>
          </p:cNvSpPr>
          <p:nvPr>
            <p:ph idx="1"/>
          </p:nvPr>
        </p:nvSpPr>
        <p:spPr>
          <a:xfrm>
            <a:off x="167425" y="772732"/>
            <a:ext cx="8860665" cy="5924282"/>
          </a:xfrm>
        </p:spPr>
        <p:txBody>
          <a:bodyPr>
            <a:noAutofit/>
          </a:bodyPr>
          <a:lstStyle/>
          <a:p>
            <a:pPr algn="just"/>
            <a:r>
              <a:rPr lang="en-GB" dirty="0"/>
              <a:t>As B-lineage cells mature, they migrate within the marrow, remaining in contact with the stromal cells. </a:t>
            </a:r>
            <a:endParaRPr lang="en-GB" dirty="0" smtClean="0"/>
          </a:p>
          <a:p>
            <a:pPr marL="0" indent="0" algn="just">
              <a:buNone/>
            </a:pPr>
            <a:endParaRPr lang="en-GB" dirty="0" smtClean="0"/>
          </a:p>
          <a:p>
            <a:pPr algn="just"/>
            <a:r>
              <a:rPr lang="en-GB" dirty="0" smtClean="0"/>
              <a:t>The </a:t>
            </a:r>
            <a:r>
              <a:rPr lang="en-GB" dirty="0"/>
              <a:t>earliest stem cells ( early pro-B cells) lie in a region called </a:t>
            </a:r>
            <a:r>
              <a:rPr lang="en-GB" b="1" dirty="0"/>
              <a:t>the sub-endosteum</a:t>
            </a:r>
            <a:r>
              <a:rPr lang="en-GB" dirty="0"/>
              <a:t>, which is adjacent to the inner bone surface. </a:t>
            </a:r>
            <a:endParaRPr lang="en-GB" dirty="0" smtClean="0"/>
          </a:p>
          <a:p>
            <a:pPr algn="just"/>
            <a:endParaRPr lang="en-GB" dirty="0"/>
          </a:p>
          <a:p>
            <a:pPr algn="just"/>
            <a:r>
              <a:rPr lang="en-GB" dirty="0"/>
              <a:t>Pro-B stage is marked by cells expressing an enzyme called terminal deoxynucleotidyl transferase (</a:t>
            </a:r>
            <a:r>
              <a:rPr lang="en-GB" dirty="0" err="1"/>
              <a:t>TdT</a:t>
            </a:r>
            <a:r>
              <a:rPr lang="en-GB" dirty="0" smtClean="0"/>
              <a:t>)</a:t>
            </a:r>
          </a:p>
          <a:p>
            <a:pPr algn="just"/>
            <a:endParaRPr lang="en-GB" dirty="0"/>
          </a:p>
          <a:p>
            <a:pPr algn="just"/>
            <a:r>
              <a:rPr lang="en-GB" b="1" dirty="0"/>
              <a:t>As maturation proceeds, B-lineage cells move toward the central axis of the marrow cavity ready for export. </a:t>
            </a:r>
          </a:p>
        </p:txBody>
      </p:sp>
    </p:spTree>
    <p:extLst>
      <p:ext uri="{BB962C8B-B14F-4D97-AF65-F5344CB8AC3E}">
        <p14:creationId xmlns="" xmlns:p14="http://schemas.microsoft.com/office/powerpoint/2010/main" val="108328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20462"/>
          </a:xfrm>
        </p:spPr>
        <p:txBody>
          <a:bodyPr/>
          <a:lstStyle/>
          <a:p>
            <a:pPr algn="ctr"/>
            <a:r>
              <a:rPr lang="en-GB" b="1" dirty="0" smtClean="0"/>
              <a:t>Development of B cells</a:t>
            </a:r>
            <a:endParaRPr lang="en-GB" b="1" dirty="0"/>
          </a:p>
        </p:txBody>
      </p:sp>
      <p:sp>
        <p:nvSpPr>
          <p:cNvPr id="3" name="Content Placeholder 2"/>
          <p:cNvSpPr>
            <a:spLocks noGrp="1"/>
          </p:cNvSpPr>
          <p:nvPr>
            <p:ph idx="1"/>
          </p:nvPr>
        </p:nvSpPr>
        <p:spPr>
          <a:xfrm>
            <a:off x="167425" y="1017431"/>
            <a:ext cx="8770513" cy="5628068"/>
          </a:xfrm>
        </p:spPr>
        <p:txBody>
          <a:bodyPr/>
          <a:lstStyle/>
          <a:p>
            <a:pPr algn="just"/>
            <a:r>
              <a:rPr lang="en-GB" dirty="0"/>
              <a:t>Later stages of maturation become less dependent on contact with stromal cells, and the final stages of development of immature B cells into mature B cells occur in peripheral </a:t>
            </a:r>
            <a:r>
              <a:rPr lang="en-GB" dirty="0" smtClean="0"/>
              <a:t>lymphoid organs, in this case, its the </a:t>
            </a:r>
            <a:r>
              <a:rPr lang="en-GB" dirty="0"/>
              <a:t>spleen</a:t>
            </a:r>
            <a:r>
              <a:rPr lang="en-GB" b="1" dirty="0"/>
              <a:t>. </a:t>
            </a:r>
          </a:p>
          <a:p>
            <a:endParaRPr lang="en-GB" dirty="0"/>
          </a:p>
        </p:txBody>
      </p:sp>
    </p:spTree>
    <p:extLst>
      <p:ext uri="{BB962C8B-B14F-4D97-AF65-F5344CB8AC3E}">
        <p14:creationId xmlns="" xmlns:p14="http://schemas.microsoft.com/office/powerpoint/2010/main" val="53224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TotalTime>
  <Words>3481</Words>
  <Application>Microsoft Office PowerPoint</Application>
  <PresentationFormat>On-screen Show (4:3)</PresentationFormat>
  <Paragraphs>281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Lymphocyte Development</vt:lpstr>
      <vt:lpstr>Lecture objectives</vt:lpstr>
      <vt:lpstr>Introduction</vt:lpstr>
      <vt:lpstr>Introduction</vt:lpstr>
      <vt:lpstr>Development of B cells</vt:lpstr>
      <vt:lpstr>Development of B cells</vt:lpstr>
      <vt:lpstr>Development of B cells</vt:lpstr>
      <vt:lpstr>Development of B cells</vt:lpstr>
      <vt:lpstr>Development of B cells</vt:lpstr>
      <vt:lpstr>Stages in B-cell development</vt:lpstr>
      <vt:lpstr>Stages in B-cell development</vt:lpstr>
      <vt:lpstr>Stages in B-cell Development</vt:lpstr>
      <vt:lpstr>Stages in B-cell development</vt:lpstr>
      <vt:lpstr>Stages in B-cell development</vt:lpstr>
      <vt:lpstr>Stages in B-cell development</vt:lpstr>
      <vt:lpstr>Stages in B-cell development</vt:lpstr>
      <vt:lpstr>Stages in B-cell development</vt:lpstr>
      <vt:lpstr>Stages in B cell Development</vt:lpstr>
      <vt:lpstr>  Useful markers for B-lineage cells at different developmental stages  </vt:lpstr>
      <vt:lpstr>Useful markers for B-lineage cells at different developmental stages</vt:lpstr>
      <vt:lpstr>  Useful markers for B-lineage cells at different developmental stages.  </vt:lpstr>
      <vt:lpstr>Useful markers for B-lineage cells at different developmental stages</vt:lpstr>
      <vt:lpstr>Useful markers for B-lineage cells at different developmental stages</vt:lpstr>
      <vt:lpstr>Useful markers for B-lineage cells at different developmental stages</vt:lpstr>
      <vt:lpstr>Conclusion</vt:lpstr>
      <vt:lpstr> Development of T-Lymphocytes</vt:lpstr>
      <vt:lpstr>Development of T lymphocytes</vt:lpstr>
      <vt:lpstr> The cellular organization of the human thymus </vt:lpstr>
      <vt:lpstr>Development of T lymphocytes</vt:lpstr>
      <vt:lpstr>Stages in the development of T Lymphocytes</vt:lpstr>
      <vt:lpstr>Stages in T Lymphocytes Development</vt:lpstr>
      <vt:lpstr>Stages in T Lymphocytes Development</vt:lpstr>
      <vt:lpstr>Stages in the development of T Lymphocytes</vt:lpstr>
      <vt:lpstr>Stages in the development of T Lymphocytes</vt:lpstr>
      <vt:lpstr>Stages in the development of T lymphocytes</vt:lpstr>
      <vt:lpstr>Stages in the development of T lymphocytes</vt:lpstr>
      <vt:lpstr>Stages in the development of T lymphocytes</vt:lpstr>
      <vt:lpstr>Slide 38</vt:lpstr>
      <vt:lpstr>Distinguishing T cell at different stages of development</vt:lpstr>
      <vt:lpstr>Distinguishing T cell at different stages of development</vt:lpstr>
      <vt:lpstr>Distinguishing T cells at different stages of development</vt:lpstr>
      <vt:lpstr>Distinguishing T cells at different stages of development</vt:lpstr>
      <vt:lpstr>Distinguishing T cells at different stages of development</vt:lpstr>
      <vt:lpstr>Distinguishing T cells at different stages of development</vt:lpstr>
      <vt:lpstr>Positive and negative selection of T cells</vt:lpstr>
      <vt:lpstr>Positive and negative selection of T cells</vt:lpstr>
      <vt:lpstr>Positive and negative selection of T cells</vt:lpstr>
      <vt:lpstr>Positive and negative selection of T cells</vt:lpstr>
      <vt:lpstr> Location of thymocytes at different developmental stages in the thymus </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MUNJITA</dc:creator>
  <cp:lastModifiedBy>MUNJITA</cp:lastModifiedBy>
  <cp:revision>179</cp:revision>
  <dcterms:created xsi:type="dcterms:W3CDTF">2016-03-10T11:17:37Z</dcterms:created>
  <dcterms:modified xsi:type="dcterms:W3CDTF">2018-05-30T08:32:41Z</dcterms:modified>
</cp:coreProperties>
</file>