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64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1" d="100"/>
          <a:sy n="71" d="100"/>
        </p:scale>
        <p:origin x="-133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224A5-5D9B-4058-85A8-8ED789840922}" type="datetimeFigureOut">
              <a:rPr lang="en-GB" smtClean="0"/>
              <a:pPr/>
              <a:t>05/08/2021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3DC70-EF37-47A6-A503-B60C41062E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598797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224A5-5D9B-4058-85A8-8ED789840922}" type="datetimeFigureOut">
              <a:rPr lang="en-GB" smtClean="0"/>
              <a:pPr/>
              <a:t>05/08/2021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3DC70-EF37-47A6-A503-B60C41062E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276128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224A5-5D9B-4058-85A8-8ED789840922}" type="datetimeFigureOut">
              <a:rPr lang="en-GB" smtClean="0"/>
              <a:pPr/>
              <a:t>05/08/2021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3DC70-EF37-47A6-A503-B60C41062E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159275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224A5-5D9B-4058-85A8-8ED789840922}" type="datetimeFigureOut">
              <a:rPr lang="en-GB" smtClean="0"/>
              <a:pPr/>
              <a:t>05/08/2021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3DC70-EF37-47A6-A503-B60C41062E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07582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224A5-5D9B-4058-85A8-8ED789840922}" type="datetimeFigureOut">
              <a:rPr lang="en-GB" smtClean="0"/>
              <a:pPr/>
              <a:t>05/08/2021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3DC70-EF37-47A6-A503-B60C41062E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836912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224A5-5D9B-4058-85A8-8ED789840922}" type="datetimeFigureOut">
              <a:rPr lang="en-GB" smtClean="0"/>
              <a:pPr/>
              <a:t>05/08/2021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3DC70-EF37-47A6-A503-B60C41062E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67362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224A5-5D9B-4058-85A8-8ED789840922}" type="datetimeFigureOut">
              <a:rPr lang="en-GB" smtClean="0"/>
              <a:pPr/>
              <a:t>05/08/2021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3DC70-EF37-47A6-A503-B60C41062E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801413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224A5-5D9B-4058-85A8-8ED789840922}" type="datetimeFigureOut">
              <a:rPr lang="en-GB" smtClean="0"/>
              <a:pPr/>
              <a:t>05/08/2021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3DC70-EF37-47A6-A503-B60C41062E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2791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224A5-5D9B-4058-85A8-8ED789840922}" type="datetimeFigureOut">
              <a:rPr lang="en-GB" smtClean="0"/>
              <a:pPr/>
              <a:t>05/08/2021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3DC70-EF37-47A6-A503-B60C41062E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114475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224A5-5D9B-4058-85A8-8ED789840922}" type="datetimeFigureOut">
              <a:rPr lang="en-GB" smtClean="0"/>
              <a:pPr/>
              <a:t>05/08/2021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3DC70-EF37-47A6-A503-B60C41062E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698577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224A5-5D9B-4058-85A8-8ED789840922}" type="datetimeFigureOut">
              <a:rPr lang="en-GB" smtClean="0"/>
              <a:pPr/>
              <a:t>05/08/2021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3DC70-EF37-47A6-A503-B60C41062E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676764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224A5-5D9B-4058-85A8-8ED789840922}" type="datetimeFigureOut">
              <a:rPr lang="en-GB" smtClean="0"/>
              <a:pPr/>
              <a:t>05/08/2021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3DC70-EF37-47A6-A503-B60C41062E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371804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400" b="1" dirty="0" smtClean="0"/>
              <a:t>Major Histocompatibility molecules</a:t>
            </a:r>
            <a:endParaRPr lang="en-GB" sz="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202238"/>
            <a:ext cx="6858000" cy="1655762"/>
          </a:xfrm>
        </p:spPr>
        <p:txBody>
          <a:bodyPr/>
          <a:lstStyle/>
          <a:p>
            <a:r>
              <a:rPr lang="en-GB" i="1" dirty="0" smtClean="0"/>
              <a:t>Dr Samuel Munjita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xmlns="" val="23409121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Classes of MHC molecules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546" y="1429556"/>
            <a:ext cx="8834908" cy="5241700"/>
          </a:xfrm>
        </p:spPr>
        <p:txBody>
          <a:bodyPr>
            <a:normAutofit/>
          </a:bodyPr>
          <a:lstStyle/>
          <a:p>
            <a:pPr algn="just"/>
            <a:r>
              <a:rPr lang="en-GB" b="1" dirty="0"/>
              <a:t>In each case, the MHC molecule has a groove that binds a peptide</a:t>
            </a:r>
            <a:r>
              <a:rPr lang="en-GB" dirty="0"/>
              <a:t>, which it can then present at the cell surface to a T cell to elicit an immune </a:t>
            </a:r>
            <a:r>
              <a:rPr lang="en-GB" dirty="0" smtClean="0"/>
              <a:t>response.</a:t>
            </a:r>
          </a:p>
          <a:p>
            <a:pPr algn="just"/>
            <a:endParaRPr lang="en-GB" dirty="0"/>
          </a:p>
          <a:p>
            <a:pPr algn="just"/>
            <a:r>
              <a:rPr lang="en-GB" b="1" dirty="0" smtClean="0"/>
              <a:t>Remember:</a:t>
            </a:r>
            <a:r>
              <a:rPr lang="en-GB" dirty="0" smtClean="0"/>
              <a:t> T </a:t>
            </a:r>
            <a:r>
              <a:rPr lang="en-GB" dirty="0"/>
              <a:t>cells only recognise antigens as complexes with MHC molecules. </a:t>
            </a:r>
            <a:endParaRPr lang="en-GB" dirty="0" smtClean="0"/>
          </a:p>
          <a:p>
            <a:pPr marL="0" indent="0" algn="just">
              <a:buNone/>
            </a:pPr>
            <a:r>
              <a:rPr lang="en-GB" dirty="0" smtClean="0"/>
              <a:t> </a:t>
            </a:r>
          </a:p>
          <a:p>
            <a:pPr algn="just"/>
            <a:r>
              <a:rPr lang="en-GB" b="1" dirty="0" smtClean="0"/>
              <a:t>The </a:t>
            </a:r>
            <a:r>
              <a:rPr lang="en-GB" b="1" dirty="0"/>
              <a:t>two classes of MHC proteins differ not only in their structure, but more importantly in their functional roles within the immune system</a:t>
            </a:r>
            <a:r>
              <a:rPr lang="en-GB" dirty="0"/>
              <a:t>:  the two types of MHC molecules are specialised to present different types of antigens, thereby eliciting different responses.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9535875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861" y="0"/>
            <a:ext cx="7886700" cy="1107583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sz="4900" b="1" dirty="0" smtClean="0"/>
              <a:t>MHC </a:t>
            </a:r>
            <a:r>
              <a:rPr lang="en-GB" sz="4900" b="1" dirty="0"/>
              <a:t>class I</a:t>
            </a:r>
            <a:r>
              <a:rPr lang="en-GB" sz="4900" dirty="0"/>
              <a:t/>
            </a:r>
            <a:br>
              <a:rPr lang="en-GB" sz="4900" dirty="0"/>
            </a:br>
            <a:r>
              <a:rPr lang="en-GB" dirty="0"/>
              <a:t> 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153" y="850006"/>
            <a:ext cx="8937938" cy="6007993"/>
          </a:xfrm>
        </p:spPr>
        <p:txBody>
          <a:bodyPr>
            <a:normAutofit lnSpcReduction="10000"/>
          </a:bodyPr>
          <a:lstStyle/>
          <a:p>
            <a:pPr algn="just"/>
            <a:r>
              <a:rPr lang="en-GB" dirty="0" smtClean="0"/>
              <a:t>MHC </a:t>
            </a:r>
            <a:r>
              <a:rPr lang="en-GB" dirty="0"/>
              <a:t>I glycoproteins </a:t>
            </a:r>
            <a:r>
              <a:rPr lang="en-GB" b="1" dirty="0"/>
              <a:t>are present on almost every cell in the body, acting to present </a:t>
            </a:r>
            <a:r>
              <a:rPr lang="en-GB" b="1" u="sng" dirty="0"/>
              <a:t>endogenous antigens </a:t>
            </a:r>
            <a:r>
              <a:rPr lang="en-GB" b="1" dirty="0"/>
              <a:t>that originate from the cytoplasm</a:t>
            </a:r>
            <a:r>
              <a:rPr lang="en-GB" dirty="0"/>
              <a:t>.  </a:t>
            </a:r>
            <a:endParaRPr lang="en-GB" dirty="0" smtClean="0"/>
          </a:p>
          <a:p>
            <a:pPr algn="just"/>
            <a:r>
              <a:rPr lang="en-GB" dirty="0" smtClean="0"/>
              <a:t>These </a:t>
            </a:r>
            <a:r>
              <a:rPr lang="en-GB" dirty="0"/>
              <a:t>antigens include not only self-proteins, but also foreign proteins produced within the cell, such as viral proteins that take over the cell’s machinery in order to replicate the virus.  </a:t>
            </a:r>
          </a:p>
          <a:p>
            <a:pPr algn="just"/>
            <a:r>
              <a:rPr lang="en-GB" dirty="0" smtClean="0"/>
              <a:t>When </a:t>
            </a:r>
            <a:r>
              <a:rPr lang="en-GB" dirty="0"/>
              <a:t>these proteins become degraded, </a:t>
            </a:r>
            <a:r>
              <a:rPr lang="en-GB" b="1" dirty="0"/>
              <a:t>the peptide fragments can be transported to the endoplasmic reticulum, where they can bind to MHC I proteins, before being transported via the Golgi apparatus to the cell surface.  </a:t>
            </a:r>
            <a:endParaRPr lang="en-GB" b="1" dirty="0" smtClean="0"/>
          </a:p>
          <a:p>
            <a:pPr algn="just"/>
            <a:r>
              <a:rPr lang="en-GB" dirty="0" smtClean="0"/>
              <a:t>Once </a:t>
            </a:r>
            <a:r>
              <a:rPr lang="en-GB" dirty="0"/>
              <a:t>at the cell surface, the membrane-bound MHC I protein displays the antigen for recognition by special immune cells </a:t>
            </a:r>
            <a:r>
              <a:rPr lang="en-GB" b="1" dirty="0"/>
              <a:t>known as cytotoxic T cell lymphocytes</a:t>
            </a:r>
            <a:r>
              <a:rPr lang="en-GB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xmlns="" val="33061850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5" y="0"/>
            <a:ext cx="8927474" cy="1325563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>MHC </a:t>
            </a:r>
            <a:r>
              <a:rPr lang="en-GB" b="1" dirty="0"/>
              <a:t>class I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667" y="1043189"/>
            <a:ext cx="8809149" cy="5133774"/>
          </a:xfrm>
        </p:spPr>
        <p:txBody>
          <a:bodyPr/>
          <a:lstStyle/>
          <a:p>
            <a:pPr algn="just"/>
            <a:r>
              <a:rPr lang="en-GB" dirty="0"/>
              <a:t>MHC I proteins work to present the types of proteins being synthesised within a cell, which can then be monitored by killer T cells as part of a surveillance system that identifies and destroys any cell </a:t>
            </a:r>
            <a:r>
              <a:rPr lang="en-GB" b="1" dirty="0"/>
              <a:t>with over-abundant or unfamiliar peptide antigens</a:t>
            </a:r>
            <a:r>
              <a:rPr lang="en-GB" dirty="0"/>
              <a:t>, such as malignant cells or those harbouring viruses.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8966577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MHC class II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910" y="1426380"/>
            <a:ext cx="8847786" cy="5322150"/>
          </a:xfrm>
        </p:spPr>
        <p:txBody>
          <a:bodyPr>
            <a:normAutofit fontScale="92500"/>
          </a:bodyPr>
          <a:lstStyle/>
          <a:p>
            <a:pPr algn="just"/>
            <a:r>
              <a:rPr lang="en-GB" dirty="0"/>
              <a:t>MHC II glycoproteins </a:t>
            </a:r>
            <a:r>
              <a:rPr lang="en-GB" b="1" dirty="0"/>
              <a:t>are only present on specialised antigen-presenting immune cells</a:t>
            </a:r>
            <a:r>
              <a:rPr lang="en-GB" dirty="0"/>
              <a:t>, including </a:t>
            </a:r>
            <a:r>
              <a:rPr lang="en-GB" b="1" dirty="0"/>
              <a:t>macrophages</a:t>
            </a:r>
            <a:r>
              <a:rPr lang="en-GB" dirty="0"/>
              <a:t> that engulf foreign particles such as bacteria, </a:t>
            </a:r>
            <a:r>
              <a:rPr lang="en-GB" b="1" dirty="0"/>
              <a:t>dendritic cells</a:t>
            </a:r>
            <a:r>
              <a:rPr lang="en-GB" dirty="0"/>
              <a:t> that present antigen to T cells, and B cells that produce antibodies.  </a:t>
            </a:r>
            <a:endParaRPr lang="en-GB" dirty="0" smtClean="0"/>
          </a:p>
          <a:p>
            <a:pPr marL="0" indent="0" algn="just">
              <a:buNone/>
            </a:pPr>
            <a:endParaRPr lang="en-GB" dirty="0" smtClean="0"/>
          </a:p>
          <a:p>
            <a:pPr algn="just"/>
            <a:r>
              <a:rPr lang="en-GB" b="1" dirty="0" smtClean="0"/>
              <a:t>MHC </a:t>
            </a:r>
            <a:r>
              <a:rPr lang="en-GB" b="1" dirty="0"/>
              <a:t>II proteins present exogenous antigens</a:t>
            </a:r>
            <a:r>
              <a:rPr lang="en-GB" dirty="0"/>
              <a:t> that originate extracellularly from foreign bodies such as bacteria.  </a:t>
            </a:r>
            <a:endParaRPr lang="en-GB" dirty="0" smtClean="0"/>
          </a:p>
          <a:p>
            <a:pPr algn="just"/>
            <a:endParaRPr lang="en-GB" dirty="0" smtClean="0"/>
          </a:p>
          <a:p>
            <a:pPr algn="just"/>
            <a:r>
              <a:rPr lang="en-GB" dirty="0" smtClean="0"/>
              <a:t>Upon </a:t>
            </a:r>
            <a:r>
              <a:rPr lang="en-GB" dirty="0"/>
              <a:t>encountering a pathogenic organism, proteins from the pathogen can be degraded into peptide fragments by the antigen-presenting cell, which then sequesters these fragments into the endosome so they can bind to MHC II proteins, before being transported to the cell surface.  </a:t>
            </a:r>
          </a:p>
        </p:txBody>
      </p:sp>
    </p:spTree>
    <p:extLst>
      <p:ext uri="{BB962C8B-B14F-4D97-AF65-F5344CB8AC3E}">
        <p14:creationId xmlns:p14="http://schemas.microsoft.com/office/powerpoint/2010/main" xmlns="" val="7668009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0305" y="0"/>
            <a:ext cx="8847785" cy="6748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102951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526" y="94670"/>
            <a:ext cx="8721412" cy="1064429"/>
          </a:xfrm>
        </p:spPr>
        <p:txBody>
          <a:bodyPr/>
          <a:lstStyle/>
          <a:p>
            <a:r>
              <a:rPr lang="en-GB" b="1" dirty="0" smtClean="0"/>
              <a:t>MHC class II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062" y="1017432"/>
            <a:ext cx="8731876" cy="5718220"/>
          </a:xfrm>
        </p:spPr>
        <p:txBody>
          <a:bodyPr>
            <a:normAutofit/>
          </a:bodyPr>
          <a:lstStyle/>
          <a:p>
            <a:pPr algn="just"/>
            <a:r>
              <a:rPr lang="en-GB" dirty="0"/>
              <a:t>Once at the cell surface, the membrane-bound MHC II protein displays the antigen for recognition by a different type of T cell, </a:t>
            </a:r>
            <a:r>
              <a:rPr lang="en-GB" b="1" dirty="0"/>
              <a:t>namely the helper T cell lymphocyte</a:t>
            </a:r>
            <a:r>
              <a:rPr lang="en-GB" dirty="0" smtClean="0"/>
              <a:t>.</a:t>
            </a:r>
          </a:p>
          <a:p>
            <a:pPr marL="0" indent="0" algn="just">
              <a:buNone/>
            </a:pPr>
            <a:r>
              <a:rPr lang="en-GB" dirty="0" smtClean="0"/>
              <a:t>  </a:t>
            </a:r>
          </a:p>
          <a:p>
            <a:pPr algn="just"/>
            <a:r>
              <a:rPr lang="en-GB" dirty="0" smtClean="0"/>
              <a:t>These </a:t>
            </a:r>
            <a:r>
              <a:rPr lang="en-GB" dirty="0"/>
              <a:t>helper T cells are activated upon binding to macrophage or dendritic cell MHC II-antigen, causing the release of lymphokines that attract other cells to the area of infection in an attempt to confine and destroy the antigenic material.  </a:t>
            </a:r>
            <a:endParaRPr lang="en-GB" dirty="0" smtClean="0"/>
          </a:p>
          <a:p>
            <a:pPr algn="just"/>
            <a:endParaRPr lang="en-GB" dirty="0"/>
          </a:p>
          <a:p>
            <a:pPr algn="just"/>
            <a:r>
              <a:rPr lang="en-GB" dirty="0" smtClean="0"/>
              <a:t>In </a:t>
            </a:r>
            <a:r>
              <a:rPr lang="en-GB" dirty="0"/>
              <a:t>addition, the binding of helper T cells to B cell MHC II-antigen stimulates the development of a clone of antibody-producing cells against the antigenic material.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6017334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374" y="0"/>
            <a:ext cx="9017626" cy="991673"/>
          </a:xfrm>
        </p:spPr>
        <p:txBody>
          <a:bodyPr/>
          <a:lstStyle/>
          <a:p>
            <a:pPr algn="ctr"/>
            <a:r>
              <a:rPr lang="en-GB" b="1" dirty="0" smtClean="0"/>
              <a:t>MHC I and MHC II: Comparison</a:t>
            </a:r>
            <a:endParaRPr lang="en-GB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288370192"/>
              </p:ext>
            </p:extLst>
          </p:nvPr>
        </p:nvGraphicFramePr>
        <p:xfrm>
          <a:off x="103031" y="875763"/>
          <a:ext cx="9040969" cy="5821250"/>
        </p:xfrm>
        <a:graphic>
          <a:graphicData uri="http://schemas.openxmlformats.org/drawingml/2006/table">
            <a:tbl>
              <a:tblPr firstRow="1" firstCol="1" bandRow="1">
                <a:tableStyleId>{0505E3EF-67EA-436B-97B2-0124C06EBD24}</a:tableStyleId>
              </a:tblPr>
              <a:tblGrid>
                <a:gridCol w="4510256"/>
                <a:gridCol w="4530713"/>
              </a:tblGrid>
              <a:tr h="5157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 dirty="0">
                          <a:effectLst/>
                        </a:rPr>
                        <a:t>MHC class I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>
                          <a:effectLst/>
                        </a:rPr>
                        <a:t>MHC class II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842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 dirty="0">
                          <a:effectLst/>
                        </a:rPr>
                        <a:t>Comprised of an MHC-encoded </a:t>
                      </a:r>
                      <a:r>
                        <a:rPr lang="el-GR" sz="2000" dirty="0" smtClean="0">
                          <a:effectLst/>
                        </a:rPr>
                        <a:t>α</a:t>
                      </a:r>
                      <a:r>
                        <a:rPr lang="en-GB" sz="2000" dirty="0" smtClean="0">
                          <a:effectLst/>
                        </a:rPr>
                        <a:t> </a:t>
                      </a:r>
                      <a:r>
                        <a:rPr lang="en-GB" sz="2000" dirty="0">
                          <a:effectLst/>
                        </a:rPr>
                        <a:t>chain and a </a:t>
                      </a:r>
                      <a:r>
                        <a:rPr lang="el-GR" sz="2000" dirty="0" smtClean="0">
                          <a:effectLst/>
                        </a:rPr>
                        <a:t>β</a:t>
                      </a:r>
                      <a:r>
                        <a:rPr lang="en-GB" sz="2000" dirty="0" smtClean="0">
                          <a:effectLst/>
                        </a:rPr>
                        <a:t>2-microglobulin </a:t>
                      </a:r>
                      <a:r>
                        <a:rPr lang="en-GB" sz="2000" dirty="0">
                          <a:effectLst/>
                        </a:rPr>
                        <a:t>chain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 b="1" dirty="0">
                          <a:effectLst/>
                        </a:rPr>
                        <a:t>Comprised of MHC-encoded </a:t>
                      </a:r>
                      <a:r>
                        <a:rPr lang="en-GB" sz="2000" b="1" dirty="0" smtClean="0">
                          <a:effectLst/>
                        </a:rPr>
                        <a:t> </a:t>
                      </a:r>
                      <a:r>
                        <a:rPr lang="el-GR" sz="2000" b="1" dirty="0" smtClean="0">
                          <a:effectLst/>
                        </a:rPr>
                        <a:t>α</a:t>
                      </a:r>
                      <a:r>
                        <a:rPr lang="en-GB" sz="2000" b="1" dirty="0" smtClean="0">
                          <a:effectLst/>
                        </a:rPr>
                        <a:t> and β chains</a:t>
                      </a:r>
                      <a:endParaRPr lang="en-GB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421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Present on most cells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b="1" dirty="0">
                          <a:effectLst/>
                        </a:rPr>
                        <a:t>Present only on antigen-presenting cells</a:t>
                      </a:r>
                      <a:endParaRPr lang="en-GB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842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Bind endogenous antigens synthesized in a cell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2000" b="1" dirty="0">
                          <a:effectLst/>
                        </a:rPr>
                        <a:t>Binds exogenous antigens</a:t>
                      </a:r>
                      <a:endParaRPr lang="en-GB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842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>
                          <a:effectLst/>
                        </a:rPr>
                        <a:t>Present antigen to cytotoxic T cell lymphocytes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 b="1" dirty="0">
                          <a:effectLst/>
                        </a:rPr>
                        <a:t>Present antigen to helper T cell lymphocytes</a:t>
                      </a:r>
                      <a:endParaRPr lang="en-GB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842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>
                          <a:effectLst/>
                        </a:rPr>
                        <a:t>Bind CD8 adhesion molecules on cytotoxic T cells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 b="1" dirty="0">
                          <a:effectLst/>
                        </a:rPr>
                        <a:t>Bind CD4 adhesion molecules on helper T cells</a:t>
                      </a:r>
                      <a:endParaRPr lang="en-GB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3263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 dirty="0">
                          <a:effectLst/>
                        </a:rPr>
                        <a:t>Presence of foreign or over-abundant antigens targets cell for destruction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 b="1" dirty="0">
                          <a:effectLst/>
                        </a:rPr>
                        <a:t>Presence of foreign antigens induces antibody production, and attracts immune cells to area of infection</a:t>
                      </a:r>
                      <a:endParaRPr lang="en-GB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952230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End of Lecture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575860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Lecture objectives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 At the conclusion of this activity, participants will be able </a:t>
            </a:r>
            <a:r>
              <a:rPr lang="en-GB" dirty="0" smtClean="0"/>
              <a:t>to:</a:t>
            </a:r>
          </a:p>
          <a:p>
            <a:pPr marL="514350" indent="-514350">
              <a:buAutoNum type="arabicPeriod"/>
            </a:pPr>
            <a:r>
              <a:rPr lang="en-GB" dirty="0"/>
              <a:t>E</a:t>
            </a:r>
            <a:r>
              <a:rPr lang="en-GB" dirty="0" smtClean="0"/>
              <a:t>xplain the meaning of the origin, mechanisms of action and functions of MHC class I and II molecules</a:t>
            </a:r>
          </a:p>
          <a:p>
            <a:pPr marL="514350" indent="-514350">
              <a:buAutoNum type="arabicPeriod"/>
            </a:pPr>
            <a:r>
              <a:rPr lang="en-GB" dirty="0" smtClean="0"/>
              <a:t>Differentiate MHC class I molecules from MHC class II molecules</a:t>
            </a:r>
          </a:p>
          <a:p>
            <a:pPr marL="514350" indent="-514350">
              <a:buAutoNum type="arabicPeriod"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616072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Introduction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487" y="1439258"/>
            <a:ext cx="8577329" cy="5231997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00000"/>
              </a:lnSpc>
            </a:pPr>
            <a:r>
              <a:rPr lang="en-GB" dirty="0"/>
              <a:t>T</a:t>
            </a:r>
            <a:r>
              <a:rPr lang="en-GB" dirty="0" smtClean="0"/>
              <a:t>he </a:t>
            </a:r>
            <a:r>
              <a:rPr lang="en-GB" dirty="0"/>
              <a:t>major histocompatibility complex (MHC), </a:t>
            </a:r>
            <a:r>
              <a:rPr lang="en-GB" dirty="0" smtClean="0"/>
              <a:t>is so </a:t>
            </a:r>
            <a:r>
              <a:rPr lang="en-GB" dirty="0"/>
              <a:t>named </a:t>
            </a:r>
            <a:r>
              <a:rPr lang="en-GB" dirty="0" smtClean="0"/>
              <a:t>because of its participation in tissue compatibility or graft rejection.  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GB" dirty="0"/>
          </a:p>
          <a:p>
            <a:pPr algn="just">
              <a:lnSpc>
                <a:spcPct val="100000"/>
              </a:lnSpc>
            </a:pPr>
            <a:r>
              <a:rPr lang="en-GB" dirty="0"/>
              <a:t>Individuals identical for this </a:t>
            </a:r>
            <a:r>
              <a:rPr lang="en-GB" dirty="0" smtClean="0"/>
              <a:t>region (MHC region) </a:t>
            </a:r>
            <a:r>
              <a:rPr lang="en-GB" dirty="0"/>
              <a:t>can exchange grafts more successfully than those with different MHC </a:t>
            </a:r>
            <a:r>
              <a:rPr lang="en-GB" dirty="0" smtClean="0"/>
              <a:t>combinations.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GB" dirty="0" smtClean="0"/>
          </a:p>
          <a:p>
            <a:pPr algn="just">
              <a:lnSpc>
                <a:spcPct val="100000"/>
              </a:lnSpc>
            </a:pPr>
            <a:r>
              <a:rPr lang="en-GB" dirty="0"/>
              <a:t>A major role of the MHC is to bind small peptides and to present them to the cell surface where the antigen can be recognised by T cell receptors</a:t>
            </a:r>
          </a:p>
        </p:txBody>
      </p:sp>
    </p:spTree>
    <p:extLst>
      <p:ext uri="{BB962C8B-B14F-4D97-AF65-F5344CB8AC3E}">
        <p14:creationId xmlns:p14="http://schemas.microsoft.com/office/powerpoint/2010/main" xmlns="" val="1030466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588" y="0"/>
            <a:ext cx="7886700" cy="1325563"/>
          </a:xfrm>
        </p:spPr>
        <p:txBody>
          <a:bodyPr/>
          <a:lstStyle/>
          <a:p>
            <a:r>
              <a:rPr lang="en-GB" b="1" dirty="0" smtClean="0"/>
              <a:t>Introduction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941" y="1133341"/>
            <a:ext cx="8796270" cy="556367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00000"/>
              </a:lnSpc>
            </a:pPr>
            <a:r>
              <a:rPr lang="en-GB" dirty="0" smtClean="0"/>
              <a:t>MHC </a:t>
            </a:r>
            <a:r>
              <a:rPr lang="en-GB" dirty="0"/>
              <a:t>proteins have </a:t>
            </a:r>
            <a:r>
              <a:rPr lang="en-GB" dirty="0" smtClean="0"/>
              <a:t>the capacity to </a:t>
            </a:r>
            <a:r>
              <a:rPr lang="en-GB" dirty="0"/>
              <a:t>bind to several different peptides, which is necessary as there are a vast number of potential peptide targets, and only a limited number of MHC proteins. </a:t>
            </a:r>
            <a:endParaRPr lang="en-GB" dirty="0" smtClean="0"/>
          </a:p>
          <a:p>
            <a:pPr marL="0" indent="0" algn="just">
              <a:lnSpc>
                <a:spcPct val="100000"/>
              </a:lnSpc>
              <a:buNone/>
            </a:pPr>
            <a:r>
              <a:rPr lang="en-GB" dirty="0" smtClean="0"/>
              <a:t> </a:t>
            </a:r>
          </a:p>
          <a:p>
            <a:pPr algn="just">
              <a:lnSpc>
                <a:spcPct val="100000"/>
              </a:lnSpc>
            </a:pPr>
            <a:r>
              <a:rPr lang="en-GB" dirty="0" smtClean="0"/>
              <a:t>Furthermore</a:t>
            </a:r>
            <a:r>
              <a:rPr lang="en-GB" dirty="0"/>
              <a:t>, the different peptides that an MHC protein can bind are often structurally different from one another</a:t>
            </a:r>
            <a:r>
              <a:rPr lang="en-GB" dirty="0" smtClean="0"/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GB" dirty="0" smtClean="0"/>
              <a:t>  </a:t>
            </a:r>
          </a:p>
          <a:p>
            <a:pPr algn="just">
              <a:lnSpc>
                <a:spcPct val="100000"/>
              </a:lnSpc>
            </a:pPr>
            <a:r>
              <a:rPr lang="en-GB" dirty="0" smtClean="0"/>
              <a:t>This </a:t>
            </a:r>
            <a:r>
              <a:rPr lang="en-GB" dirty="0"/>
              <a:t>is an unusual property for a protein, and makes MHC molecules very different from other immune system proteins such as antibodies and T cell receptors, both of which show much greater specificity for their targets.  </a:t>
            </a:r>
          </a:p>
        </p:txBody>
      </p:sp>
    </p:spTree>
    <p:extLst>
      <p:ext uri="{BB962C8B-B14F-4D97-AF65-F5344CB8AC3E}">
        <p14:creationId xmlns:p14="http://schemas.microsoft.com/office/powerpoint/2010/main" xmlns="" val="1722750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103" y="0"/>
            <a:ext cx="7886700" cy="1325563"/>
          </a:xfrm>
        </p:spPr>
        <p:txBody>
          <a:bodyPr/>
          <a:lstStyle/>
          <a:p>
            <a:r>
              <a:rPr lang="en-GB" b="1" dirty="0" smtClean="0"/>
              <a:t>Introduction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365" y="1246075"/>
            <a:ext cx="8564451" cy="4729721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en-GB" dirty="0"/>
              <a:t>MHC molecules are able to bind to such diverse peptides, because both the MHC binding pocket and the peptides are relatively flexible, the latter because of their small size.  </a:t>
            </a:r>
            <a:endParaRPr lang="en-GB" dirty="0" smtClean="0"/>
          </a:p>
          <a:p>
            <a:pPr marL="0" indent="0" algn="just">
              <a:lnSpc>
                <a:spcPct val="100000"/>
              </a:lnSpc>
              <a:buNone/>
            </a:pPr>
            <a:endParaRPr lang="en-GB" dirty="0" smtClean="0"/>
          </a:p>
          <a:p>
            <a:pPr algn="just">
              <a:lnSpc>
                <a:spcPct val="100000"/>
              </a:lnSpc>
            </a:pPr>
            <a:r>
              <a:rPr lang="en-GB" dirty="0" smtClean="0"/>
              <a:t>In </a:t>
            </a:r>
            <a:r>
              <a:rPr lang="en-GB" dirty="0"/>
              <a:t>addition, water molecules can fill in the gaps between the MHC molecule and its peptide to improve its fit.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669594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456" y="159064"/>
            <a:ext cx="8257773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>MHC molecules: a means </a:t>
            </a:r>
            <a:r>
              <a:rPr lang="en-GB" b="1" dirty="0"/>
              <a:t>of Antigen Processing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092" y="1442434"/>
            <a:ext cx="8680361" cy="5267459"/>
          </a:xfrm>
        </p:spPr>
        <p:txBody>
          <a:bodyPr>
            <a:normAutofit/>
          </a:bodyPr>
          <a:lstStyle/>
          <a:p>
            <a:pPr algn="just"/>
            <a:r>
              <a:rPr lang="en-GB" dirty="0" smtClean="0"/>
              <a:t>In </a:t>
            </a:r>
            <a:r>
              <a:rPr lang="en-GB" dirty="0"/>
              <a:t>humans, the MHC genes encode the human leukocyte antigens (HLAs) on the cell surface.  </a:t>
            </a:r>
            <a:endParaRPr lang="en-GB" dirty="0" smtClean="0"/>
          </a:p>
          <a:p>
            <a:pPr marL="0" indent="0" algn="just">
              <a:buNone/>
            </a:pPr>
            <a:endParaRPr lang="en-GB" dirty="0" smtClean="0"/>
          </a:p>
          <a:p>
            <a:pPr algn="just"/>
            <a:r>
              <a:rPr lang="en-GB" dirty="0" smtClean="0"/>
              <a:t>Proteins </a:t>
            </a:r>
            <a:r>
              <a:rPr lang="en-GB" dirty="0"/>
              <a:t>inside the cell are broken down into short fragments that can be displayed as peptide antigens by MHC molecules on the surface of the cell.  </a:t>
            </a:r>
            <a:endParaRPr lang="en-GB" dirty="0" smtClean="0"/>
          </a:p>
          <a:p>
            <a:pPr algn="just"/>
            <a:endParaRPr lang="en-GB" dirty="0" smtClean="0"/>
          </a:p>
          <a:p>
            <a:pPr algn="just"/>
            <a:r>
              <a:rPr lang="en-GB" b="1" dirty="0" smtClean="0"/>
              <a:t>MHC </a:t>
            </a:r>
            <a:r>
              <a:rPr lang="en-GB" b="1" dirty="0"/>
              <a:t>molecules display both ‘self’ peptides derived from their own proteins, and foreign peptides derived from invading pathogens.</a:t>
            </a:r>
            <a:r>
              <a:rPr lang="en-GB" dirty="0"/>
              <a:t>  </a:t>
            </a:r>
            <a:endParaRPr lang="en-GB" dirty="0" smtClean="0"/>
          </a:p>
          <a:p>
            <a:pPr algn="just"/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xmlns="" val="3410628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193" y="120427"/>
            <a:ext cx="8502471" cy="1325563"/>
          </a:xfrm>
        </p:spPr>
        <p:txBody>
          <a:bodyPr/>
          <a:lstStyle/>
          <a:p>
            <a:pPr algn="ctr"/>
            <a:r>
              <a:rPr lang="en-GB" b="1" dirty="0"/>
              <a:t>MHC molecules: a means of Antigen Processing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2434"/>
            <a:ext cx="9053847" cy="519018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GB" dirty="0"/>
              <a:t>The immune system is constantly monitoring the surfaces of cells, and the MHC-presented peptides help immune cells to discriminate between normal antigens on the surface of all cells, and those that are foreign and potentially dangerous. </a:t>
            </a:r>
            <a:endParaRPr lang="en-GB" dirty="0" smtClean="0"/>
          </a:p>
          <a:p>
            <a:pPr marL="0" indent="0" algn="just">
              <a:buNone/>
            </a:pPr>
            <a:endParaRPr lang="en-GB" dirty="0" smtClean="0"/>
          </a:p>
          <a:p>
            <a:pPr algn="just"/>
            <a:r>
              <a:rPr lang="en-GB" dirty="0" smtClean="0"/>
              <a:t>The </a:t>
            </a:r>
            <a:r>
              <a:rPr lang="en-GB" dirty="0"/>
              <a:t>immune system also monitors the amount of MHC-presented antigens, </a:t>
            </a:r>
            <a:r>
              <a:rPr lang="en-GB" b="1" dirty="0"/>
              <a:t>which helps them to target and destroy cancerous cells that often display increased amounts of self-antigens</a:t>
            </a:r>
            <a:r>
              <a:rPr lang="en-GB" dirty="0"/>
              <a:t>.  </a:t>
            </a:r>
            <a:endParaRPr lang="en-GB" dirty="0" smtClean="0"/>
          </a:p>
          <a:p>
            <a:pPr marL="0" indent="0" algn="just">
              <a:buNone/>
            </a:pPr>
            <a:endParaRPr lang="en-GB" dirty="0" smtClean="0"/>
          </a:p>
          <a:p>
            <a:pPr algn="just"/>
            <a:r>
              <a:rPr lang="en-GB" b="1" dirty="0" smtClean="0"/>
              <a:t>Defects</a:t>
            </a:r>
            <a:r>
              <a:rPr lang="en-GB" dirty="0" smtClean="0"/>
              <a:t> </a:t>
            </a:r>
            <a:r>
              <a:rPr lang="en-GB" dirty="0"/>
              <a:t>in certain MHC genes lead to autoimmune disorders in which the body fails to recognize self-antigens, such as occurs in diseases like multiple sclerosis, inflammatory bowel disease, and in some forms of arthritis and diabetes.</a:t>
            </a:r>
          </a:p>
          <a:p>
            <a:pPr algn="just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494291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886700" cy="1325563"/>
          </a:xfrm>
        </p:spPr>
        <p:txBody>
          <a:bodyPr/>
          <a:lstStyle/>
          <a:p>
            <a:pPr algn="ctr"/>
            <a:r>
              <a:rPr lang="en-GB" b="1" dirty="0" smtClean="0"/>
              <a:t>Review: Activation of T cells</a:t>
            </a:r>
            <a:endParaRPr lang="en-GB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1159100"/>
            <a:ext cx="4971245" cy="5460642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906851" y="1287887"/>
            <a:ext cx="4110775" cy="534473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APCs ( e.g. Interdigitating DCs) capture Ag and migrate to the lymphoid tissue where they express higher  MHC class II and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co-stimulatory molecules such as B7.1 and B7.2. </a:t>
            </a:r>
            <a:endParaRPr lang="en-GB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cell receptor binds MHC-peptide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complex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B7-CD28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co-stimulation</a:t>
            </a:r>
          </a:p>
          <a:p>
            <a:pPr algn="just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cytokine release</a:t>
            </a:r>
          </a:p>
          <a:p>
            <a:pPr marL="0" indent="0" algn="just">
              <a:buNone/>
            </a:pP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NB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CD28 is a T cell receptor which binds B7 and stimulate release  of cytokines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4688633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030310"/>
          </a:xfrm>
        </p:spPr>
        <p:txBody>
          <a:bodyPr/>
          <a:lstStyle/>
          <a:p>
            <a:pPr algn="ctr"/>
            <a:r>
              <a:rPr lang="en-GB" b="1" dirty="0" smtClean="0"/>
              <a:t>Classes of MHC molecules</a:t>
            </a:r>
            <a:endParaRPr lang="en-GB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93183" y="991672"/>
            <a:ext cx="8757634" cy="5679583"/>
          </a:xfrm>
        </p:spPr>
        <p:txBody>
          <a:bodyPr>
            <a:normAutofit/>
          </a:bodyPr>
          <a:lstStyle/>
          <a:p>
            <a:pPr algn="just"/>
            <a:r>
              <a:rPr lang="en-GB" dirty="0"/>
              <a:t>There are two major classes of MHC molecules, both of which consist of an </a:t>
            </a:r>
            <a:r>
              <a:rPr lang="el-GR" dirty="0"/>
              <a:t>α</a:t>
            </a:r>
            <a:r>
              <a:rPr lang="en-GB" dirty="0" smtClean="0"/>
              <a:t> </a:t>
            </a:r>
            <a:r>
              <a:rPr lang="en-GB" dirty="0"/>
              <a:t>and a </a:t>
            </a:r>
            <a:r>
              <a:rPr lang="el-GR" dirty="0"/>
              <a:t>β</a:t>
            </a:r>
            <a:r>
              <a:rPr lang="en-GB" dirty="0" smtClean="0"/>
              <a:t> </a:t>
            </a:r>
            <a:r>
              <a:rPr lang="en-GB" dirty="0"/>
              <a:t>chain, but from different sources. </a:t>
            </a:r>
            <a:endParaRPr lang="en-GB" dirty="0" smtClean="0"/>
          </a:p>
          <a:p>
            <a:pPr algn="just"/>
            <a:endParaRPr lang="en-GB" dirty="0" smtClean="0"/>
          </a:p>
          <a:p>
            <a:pPr algn="just"/>
            <a:r>
              <a:rPr lang="en-GB" dirty="0" smtClean="0"/>
              <a:t> </a:t>
            </a:r>
            <a:r>
              <a:rPr lang="en-GB" dirty="0"/>
              <a:t>MHC class I molecules (MHC I) consist of one membrane-spanning </a:t>
            </a:r>
            <a:r>
              <a:rPr lang="el-GR" dirty="0" smtClean="0"/>
              <a:t>α</a:t>
            </a:r>
            <a:r>
              <a:rPr lang="en-GB" dirty="0" smtClean="0"/>
              <a:t> </a:t>
            </a:r>
            <a:r>
              <a:rPr lang="en-GB" dirty="0"/>
              <a:t>chain (heavy chain) produced by MHC genes, and one </a:t>
            </a:r>
            <a:r>
              <a:rPr lang="el-GR" dirty="0"/>
              <a:t>β </a:t>
            </a:r>
            <a:r>
              <a:rPr lang="en-GB" dirty="0" smtClean="0"/>
              <a:t>chain </a:t>
            </a:r>
            <a:r>
              <a:rPr lang="en-GB" dirty="0"/>
              <a:t>(light chain or </a:t>
            </a:r>
            <a:r>
              <a:rPr lang="el-GR" dirty="0" smtClean="0"/>
              <a:t>β</a:t>
            </a:r>
            <a:r>
              <a:rPr lang="en-GB" dirty="0" smtClean="0"/>
              <a:t>2-microglobulin</a:t>
            </a:r>
            <a:r>
              <a:rPr lang="en-GB" dirty="0"/>
              <a:t>) produced by the b2-microglobulin gene.  </a:t>
            </a:r>
            <a:endParaRPr lang="en-GB" dirty="0" smtClean="0"/>
          </a:p>
          <a:p>
            <a:pPr algn="just"/>
            <a:endParaRPr lang="en-GB" dirty="0" smtClean="0"/>
          </a:p>
          <a:p>
            <a:pPr algn="just"/>
            <a:r>
              <a:rPr lang="en-GB" dirty="0" smtClean="0"/>
              <a:t>MHC </a:t>
            </a:r>
            <a:r>
              <a:rPr lang="en-GB" dirty="0"/>
              <a:t>class II molecules (MHC II) consist of two membrane-spanning chains, </a:t>
            </a:r>
            <a:r>
              <a:rPr lang="el-GR" dirty="0" smtClean="0"/>
              <a:t>α</a:t>
            </a:r>
            <a:r>
              <a:rPr lang="en-GB" dirty="0" smtClean="0"/>
              <a:t> and </a:t>
            </a:r>
            <a:r>
              <a:rPr lang="el-GR" dirty="0" smtClean="0"/>
              <a:t>β</a:t>
            </a:r>
            <a:r>
              <a:rPr lang="en-GB" dirty="0" smtClean="0"/>
              <a:t>, of </a:t>
            </a:r>
            <a:r>
              <a:rPr lang="en-GB" dirty="0"/>
              <a:t>similar size and both produced by MHC genes.  </a:t>
            </a:r>
          </a:p>
        </p:txBody>
      </p:sp>
    </p:spTree>
    <p:extLst>
      <p:ext uri="{BB962C8B-B14F-4D97-AF65-F5344CB8AC3E}">
        <p14:creationId xmlns:p14="http://schemas.microsoft.com/office/powerpoint/2010/main" xmlns="" val="3439386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</TotalTime>
  <Words>1197</Words>
  <Application>Microsoft Office PowerPoint</Application>
  <PresentationFormat>On-screen Show (4:3)</PresentationFormat>
  <Paragraphs>90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Major Histocompatibility molecules</vt:lpstr>
      <vt:lpstr>Lecture objectives</vt:lpstr>
      <vt:lpstr>Introduction</vt:lpstr>
      <vt:lpstr>Introduction</vt:lpstr>
      <vt:lpstr>Introduction</vt:lpstr>
      <vt:lpstr> MHC molecules: a means of Antigen Processing </vt:lpstr>
      <vt:lpstr>MHC molecules: a means of Antigen Processing</vt:lpstr>
      <vt:lpstr>Review: Activation of T cells</vt:lpstr>
      <vt:lpstr>Classes of MHC molecules</vt:lpstr>
      <vt:lpstr>Classes of MHC molecules</vt:lpstr>
      <vt:lpstr>  MHC class I   </vt:lpstr>
      <vt:lpstr> MHC class I </vt:lpstr>
      <vt:lpstr>MHC class II</vt:lpstr>
      <vt:lpstr>Slide 14</vt:lpstr>
      <vt:lpstr>MHC class II</vt:lpstr>
      <vt:lpstr>MHC I and MHC II: Comparison</vt:lpstr>
      <vt:lpstr>End of Lecture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Major Histocompatibility molecules</dc:title>
  <dc:creator>SAMUEL MUNJITA</dc:creator>
  <cp:lastModifiedBy>kasimba phebby</cp:lastModifiedBy>
  <cp:revision>13</cp:revision>
  <dcterms:created xsi:type="dcterms:W3CDTF">2017-02-27T07:00:01Z</dcterms:created>
  <dcterms:modified xsi:type="dcterms:W3CDTF">2021-08-05T20:31:20Z</dcterms:modified>
</cp:coreProperties>
</file>