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81" r:id="rId6"/>
    <p:sldId id="265" r:id="rId7"/>
    <p:sldId id="262" r:id="rId8"/>
    <p:sldId id="263" r:id="rId9"/>
    <p:sldId id="257" r:id="rId10"/>
    <p:sldId id="259" r:id="rId11"/>
    <p:sldId id="266" r:id="rId12"/>
    <p:sldId id="267" r:id="rId13"/>
    <p:sldId id="268" r:id="rId14"/>
    <p:sldId id="269" r:id="rId15"/>
    <p:sldId id="270" r:id="rId16"/>
    <p:sldId id="273" r:id="rId17"/>
    <p:sldId id="274" r:id="rId18"/>
    <p:sldId id="275" r:id="rId19"/>
    <p:sldId id="276" r:id="rId20"/>
    <p:sldId id="271" r:id="rId21"/>
    <p:sldId id="272"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5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355804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376681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168991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273541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417296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212887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292911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425367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330265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315832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21152-4AEF-4BA3-B464-3405201C7CFE}" type="datetimeFigureOut">
              <a:rPr lang="en-GB" smtClean="0"/>
              <a:pPr/>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332592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21152-4AEF-4BA3-B464-3405201C7CFE}" type="datetimeFigureOut">
              <a:rPr lang="en-GB" smtClean="0"/>
              <a:pPr/>
              <a:t>18/08/2021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2EB02-A065-4476-AC12-D7D68AF2E63C}" type="slidenum">
              <a:rPr lang="en-GB" smtClean="0"/>
              <a:pPr/>
              <a:t>‹#›</a:t>
            </a:fld>
            <a:endParaRPr lang="en-GB"/>
          </a:p>
        </p:txBody>
      </p:sp>
    </p:spTree>
    <p:extLst>
      <p:ext uri="{BB962C8B-B14F-4D97-AF65-F5344CB8AC3E}">
        <p14:creationId xmlns:p14="http://schemas.microsoft.com/office/powerpoint/2010/main" xmlns="" val="3461313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206345" cy="909493"/>
          </a:xfrm>
        </p:spPr>
        <p:txBody>
          <a:bodyPr>
            <a:normAutofit/>
          </a:bodyPr>
          <a:lstStyle/>
          <a:p>
            <a:pPr algn="ctr"/>
            <a:r>
              <a:rPr lang="en-GB" sz="3600" b="1" dirty="0" smtClean="0">
                <a:latin typeface="Times New Roman" panose="02020603050405020304" pitchFamily="18" charset="0"/>
                <a:cs typeface="Times New Roman" panose="02020603050405020304" pitchFamily="18" charset="0"/>
              </a:rPr>
              <a:t>The Adaptive Immune system</a:t>
            </a:r>
            <a:endParaRPr lang="en-GB" sz="36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1343890"/>
            <a:ext cx="10515600" cy="5264727"/>
          </a:xfrm>
        </p:spPr>
        <p:txBody>
          <a:bodyPr>
            <a:normAutofit/>
          </a:bodyPr>
          <a:lstStyle/>
          <a:p>
            <a:pPr marL="0" indent="0" algn="just">
              <a:buNone/>
            </a:pPr>
            <a:r>
              <a:rPr lang="en-GB" sz="2400" b="1" dirty="0" smtClean="0">
                <a:latin typeface="Times New Roman" panose="02020603050405020304" pitchFamily="18" charset="0"/>
                <a:cs typeface="Times New Roman" panose="02020603050405020304" pitchFamily="18" charset="0"/>
              </a:rPr>
              <a:t>Features of adaptive immunity</a:t>
            </a:r>
          </a:p>
          <a:p>
            <a:pPr algn="just"/>
            <a:r>
              <a:rPr lang="en-GB" sz="2400" dirty="0" smtClean="0">
                <a:latin typeface="Times New Roman" panose="02020603050405020304" pitchFamily="18" charset="0"/>
                <a:cs typeface="Times New Roman" panose="02020603050405020304" pitchFamily="18" charset="0"/>
              </a:rPr>
              <a:t>Made up of the humoral immunity and cell mediated immunity</a:t>
            </a:r>
          </a:p>
          <a:p>
            <a:pPr marL="0" indent="0" algn="just">
              <a:buNone/>
            </a:pP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Response is slow(1-2 weeks) but this varies from one person to another</a:t>
            </a:r>
          </a:p>
          <a:p>
            <a:pPr algn="just"/>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It is very specific</a:t>
            </a:r>
          </a:p>
          <a:p>
            <a:pPr algn="just"/>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Not always present unless it is a second exposure to the same pathogen</a:t>
            </a:r>
          </a:p>
          <a:p>
            <a:pPr algn="just"/>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Has memory - upon re-exposure to a pathogen, memory cells mount a much faster and more potent second response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0720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053" y="231820"/>
            <a:ext cx="9310352" cy="463639"/>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Humoral </a:t>
            </a:r>
            <a:r>
              <a:rPr lang="en-US" sz="3600" b="1" dirty="0">
                <a:latin typeface="Times New Roman" panose="02020603050405020304" pitchFamily="18" charset="0"/>
                <a:cs typeface="Times New Roman" panose="02020603050405020304" pitchFamily="18" charset="0"/>
              </a:rPr>
              <a:t>immunity or antibody-mediated immunity </a:t>
            </a:r>
            <a:r>
              <a:rPr lang="en-US" b="1" dirty="0"/>
              <a:t/>
            </a:r>
            <a:br>
              <a:rPr lang="en-US" b="1" dirty="0"/>
            </a:br>
            <a:endParaRPr lang="en-GB" dirty="0"/>
          </a:p>
        </p:txBody>
      </p:sp>
      <p:sp>
        <p:nvSpPr>
          <p:cNvPr id="3" name="Content Placeholder 2"/>
          <p:cNvSpPr>
            <a:spLocks noGrp="1"/>
          </p:cNvSpPr>
          <p:nvPr>
            <p:ph idx="1"/>
          </p:nvPr>
        </p:nvSpPr>
        <p:spPr>
          <a:xfrm>
            <a:off x="373487" y="605308"/>
            <a:ext cx="11616744" cy="6362162"/>
          </a:xfrm>
        </p:spPr>
        <p:txBody>
          <a:bodyPr>
            <a:normAutofit lnSpcReduction="10000"/>
          </a:bodyPr>
          <a:lstStyle/>
          <a:p>
            <a:r>
              <a:rPr lang="en-GB" dirty="0" smtClean="0"/>
              <a:t>B </a:t>
            </a:r>
            <a:r>
              <a:rPr lang="en-GB" dirty="0"/>
              <a:t>cells produce antibodies = humoral </a:t>
            </a:r>
            <a:r>
              <a:rPr lang="en-GB" dirty="0" smtClean="0"/>
              <a:t>/antibody-mediated immunity</a:t>
            </a:r>
          </a:p>
          <a:p>
            <a:endParaRPr lang="en-GB" dirty="0" smtClean="0"/>
          </a:p>
          <a:p>
            <a:r>
              <a:rPr lang="en-GB" b="1" dirty="0" smtClean="0"/>
              <a:t>Antibody (Ab) </a:t>
            </a:r>
            <a:r>
              <a:rPr lang="en-GB" dirty="0" smtClean="0"/>
              <a:t>are special proteins </a:t>
            </a:r>
            <a:r>
              <a:rPr lang="en-GB" dirty="0"/>
              <a:t>produced by plasma cells (</a:t>
            </a:r>
            <a:r>
              <a:rPr lang="en-GB" dirty="0" smtClean="0"/>
              <a:t>B cells</a:t>
            </a:r>
            <a:r>
              <a:rPr lang="en-GB" dirty="0"/>
              <a:t>) that will recognize and bind to </a:t>
            </a:r>
            <a:r>
              <a:rPr lang="en-GB" dirty="0" smtClean="0"/>
              <a:t>its specific </a:t>
            </a:r>
            <a:r>
              <a:rPr lang="en-GB" dirty="0"/>
              <a:t>epitope of an antigen via </a:t>
            </a:r>
            <a:r>
              <a:rPr lang="en-GB" dirty="0" smtClean="0"/>
              <a:t>its antigen </a:t>
            </a:r>
            <a:r>
              <a:rPr lang="en-GB" dirty="0"/>
              <a:t>binding </a:t>
            </a:r>
            <a:r>
              <a:rPr lang="en-GB" dirty="0" smtClean="0"/>
              <a:t>sites</a:t>
            </a:r>
            <a:endParaRPr lang="en-GB" dirty="0"/>
          </a:p>
          <a:p>
            <a:r>
              <a:rPr lang="en-GB" dirty="0" smtClean="0"/>
              <a:t>B </a:t>
            </a:r>
            <a:r>
              <a:rPr lang="en-GB" dirty="0"/>
              <a:t>cells arise from stem cells in bone </a:t>
            </a:r>
            <a:r>
              <a:rPr lang="en-GB" dirty="0" smtClean="0"/>
              <a:t>marrow (primary lymphoid tissue). </a:t>
            </a:r>
            <a:r>
              <a:rPr lang="en-GB" dirty="0"/>
              <a:t>W</a:t>
            </a:r>
            <a:r>
              <a:rPr lang="en-GB" dirty="0" smtClean="0"/>
              <a:t>hen </a:t>
            </a:r>
            <a:r>
              <a:rPr lang="en-GB" dirty="0"/>
              <a:t>mature, </a:t>
            </a:r>
            <a:r>
              <a:rPr lang="en-GB" dirty="0" smtClean="0"/>
              <a:t>they migrate </a:t>
            </a:r>
            <a:r>
              <a:rPr lang="en-GB" dirty="0"/>
              <a:t>to </a:t>
            </a:r>
            <a:r>
              <a:rPr lang="en-GB" dirty="0" smtClean="0"/>
              <a:t>secondary lymphoid tissue</a:t>
            </a:r>
          </a:p>
          <a:p>
            <a:endParaRPr lang="en-GB" dirty="0"/>
          </a:p>
          <a:p>
            <a:r>
              <a:rPr lang="en-GB" dirty="0" smtClean="0"/>
              <a:t>They wait </a:t>
            </a:r>
            <a:r>
              <a:rPr lang="en-GB" dirty="0"/>
              <a:t>to recognize and bind to antigen </a:t>
            </a:r>
            <a:r>
              <a:rPr lang="en-GB" dirty="0" smtClean="0"/>
              <a:t>in order to be stimulated </a:t>
            </a:r>
            <a:r>
              <a:rPr lang="en-GB" dirty="0"/>
              <a:t>to produce </a:t>
            </a:r>
            <a:r>
              <a:rPr lang="en-GB" dirty="0" smtClean="0"/>
              <a:t>antibodies</a:t>
            </a:r>
          </a:p>
          <a:p>
            <a:endParaRPr lang="en-GB" dirty="0" smtClean="0"/>
          </a:p>
          <a:p>
            <a:r>
              <a:rPr lang="en-GB" dirty="0"/>
              <a:t>E</a:t>
            </a:r>
            <a:r>
              <a:rPr lang="en-GB" dirty="0" smtClean="0"/>
              <a:t>ach </a:t>
            </a:r>
            <a:r>
              <a:rPr lang="en-GB" dirty="0"/>
              <a:t>B cells produces only one </a:t>
            </a:r>
            <a:r>
              <a:rPr lang="en-GB" dirty="0" smtClean="0"/>
              <a:t>antibody against </a:t>
            </a:r>
            <a:r>
              <a:rPr lang="en-GB" dirty="0"/>
              <a:t>one </a:t>
            </a:r>
            <a:r>
              <a:rPr lang="en-GB" dirty="0" smtClean="0"/>
              <a:t>antigen/epitope. </a:t>
            </a:r>
            <a:r>
              <a:rPr lang="pt-BR" dirty="0" smtClean="0"/>
              <a:t>It recognizes </a:t>
            </a:r>
            <a:r>
              <a:rPr lang="pt-BR" dirty="0"/>
              <a:t>antigen/epitope via IgD </a:t>
            </a:r>
            <a:r>
              <a:rPr lang="pt-BR" dirty="0" smtClean="0"/>
              <a:t>receptor </a:t>
            </a:r>
            <a:r>
              <a:rPr lang="en-GB" dirty="0" smtClean="0"/>
              <a:t>on its cell surface</a:t>
            </a:r>
          </a:p>
          <a:p>
            <a:endParaRPr lang="en-GB" dirty="0"/>
          </a:p>
          <a:p>
            <a:r>
              <a:rPr lang="en-GB" dirty="0" smtClean="0"/>
              <a:t>when </a:t>
            </a:r>
            <a:r>
              <a:rPr lang="en-GB" dirty="0"/>
              <a:t>activated it will divide to </a:t>
            </a:r>
            <a:r>
              <a:rPr lang="en-GB" dirty="0" smtClean="0"/>
              <a:t>produce clones (Clonal selection)</a:t>
            </a:r>
            <a:endParaRPr lang="en-GB" dirty="0"/>
          </a:p>
        </p:txBody>
      </p:sp>
    </p:spTree>
    <p:extLst>
      <p:ext uri="{BB962C8B-B14F-4D97-AF65-F5344CB8AC3E}">
        <p14:creationId xmlns:p14="http://schemas.microsoft.com/office/powerpoint/2010/main" xmlns="" val="224179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1"/>
            <a:ext cx="10515600" cy="914399"/>
          </a:xfrm>
        </p:spPr>
        <p:txBody>
          <a:bodyPr>
            <a:normAutofit/>
          </a:bodyPr>
          <a:lstStyle/>
          <a:p>
            <a:pPr algn="ctr"/>
            <a:r>
              <a:rPr lang="en-GB" sz="3200" b="1" dirty="0" smtClean="0">
                <a:latin typeface="Times New Roman" panose="02020603050405020304" pitchFamily="18" charset="0"/>
                <a:cs typeface="Times New Roman" panose="02020603050405020304" pitchFamily="18" charset="0"/>
              </a:rPr>
              <a:t>Activation and clonal selection of B cells</a:t>
            </a:r>
            <a:endParaRPr lang="en-GB" sz="3200" b="1" dirty="0">
              <a:latin typeface="Times New Roman" panose="02020603050405020304" pitchFamily="18" charset="0"/>
              <a:cs typeface="Times New Roman" panose="02020603050405020304" pitchFamily="18" charset="0"/>
            </a:endParaRPr>
          </a:p>
        </p:txBody>
      </p:sp>
      <p:pic>
        <p:nvPicPr>
          <p:cNvPr id="12"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72732" y="875762"/>
            <a:ext cx="10045522" cy="5982237"/>
          </a:xfrm>
        </p:spPr>
      </p:pic>
    </p:spTree>
    <p:extLst>
      <p:ext uri="{BB962C8B-B14F-4D97-AF65-F5344CB8AC3E}">
        <p14:creationId xmlns:p14="http://schemas.microsoft.com/office/powerpoint/2010/main" xmlns="" val="66934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120426"/>
            <a:ext cx="10515600" cy="729579"/>
          </a:xfrm>
        </p:spPr>
        <p:txBody>
          <a:bodyPr>
            <a:normAutofit/>
          </a:bodyPr>
          <a:lstStyle/>
          <a:p>
            <a:r>
              <a:rPr lang="en-GB" sz="3200" b="1" dirty="0" smtClean="0">
                <a:latin typeface="Times New Roman" panose="02020603050405020304" pitchFamily="18" charset="0"/>
                <a:cs typeface="Times New Roman" panose="02020603050405020304" pitchFamily="18" charset="0"/>
              </a:rPr>
              <a:t>Summary of activation and clonal selection of B cells</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2442" y="1017431"/>
            <a:ext cx="10515600" cy="5314078"/>
          </a:xfrm>
        </p:spPr>
        <p:txBody>
          <a:bodyPr>
            <a:normAutofit fontScale="77500" lnSpcReduction="20000"/>
          </a:bodyPr>
          <a:lstStyle/>
          <a:p>
            <a:r>
              <a:rPr lang="en-GB" sz="3100" dirty="0" smtClean="0">
                <a:latin typeface="Times New Roman" panose="02020603050405020304" pitchFamily="18" charset="0"/>
                <a:cs typeface="Times New Roman" panose="02020603050405020304" pitchFamily="18" charset="0"/>
              </a:rPr>
              <a:t>IgD </a:t>
            </a:r>
            <a:r>
              <a:rPr lang="en-GB" sz="3100" dirty="0">
                <a:latin typeface="Times New Roman" panose="02020603050405020304" pitchFamily="18" charset="0"/>
                <a:cs typeface="Times New Roman" panose="02020603050405020304" pitchFamily="18" charset="0"/>
              </a:rPr>
              <a:t>antibody receptor on B cell binds its specific </a:t>
            </a:r>
            <a:r>
              <a:rPr lang="en-GB" sz="3100" dirty="0" smtClean="0">
                <a:latin typeface="Times New Roman" panose="02020603050405020304" pitchFamily="18" charset="0"/>
                <a:cs typeface="Times New Roman" panose="02020603050405020304" pitchFamily="18" charset="0"/>
              </a:rPr>
              <a:t>antigen/epitope. </a:t>
            </a:r>
          </a:p>
          <a:p>
            <a:endParaRPr lang="en-GB" sz="3100" dirty="0" smtClean="0">
              <a:latin typeface="Times New Roman" panose="02020603050405020304" pitchFamily="18" charset="0"/>
              <a:cs typeface="Times New Roman" panose="02020603050405020304" pitchFamily="18" charset="0"/>
            </a:endParaRPr>
          </a:p>
          <a:p>
            <a:r>
              <a:rPr lang="en-GB" sz="3100" dirty="0" smtClean="0">
                <a:latin typeface="Times New Roman" panose="02020603050405020304" pitchFamily="18" charset="0"/>
                <a:cs typeface="Times New Roman" panose="02020603050405020304" pitchFamily="18" charset="0"/>
              </a:rPr>
              <a:t>B </a:t>
            </a:r>
            <a:r>
              <a:rPr lang="en-GB" sz="3100" dirty="0">
                <a:latin typeface="Times New Roman" panose="02020603050405020304" pitchFamily="18" charset="0"/>
                <a:cs typeface="Times New Roman" panose="02020603050405020304" pitchFamily="18" charset="0"/>
              </a:rPr>
              <a:t>cell is activated and undergoes clonal selection: the B cell proliferates and </a:t>
            </a:r>
            <a:r>
              <a:rPr lang="en-GB" sz="3100" dirty="0" smtClean="0">
                <a:latin typeface="Times New Roman" panose="02020603050405020304" pitchFamily="18" charset="0"/>
                <a:cs typeface="Times New Roman" panose="02020603050405020304" pitchFamily="18" charset="0"/>
              </a:rPr>
              <a:t>differentiate into </a:t>
            </a:r>
            <a:r>
              <a:rPr lang="en-GB" sz="3100" dirty="0">
                <a:latin typeface="Times New Roman" panose="02020603050405020304" pitchFamily="18" charset="0"/>
                <a:cs typeface="Times New Roman" panose="02020603050405020304" pitchFamily="18" charset="0"/>
              </a:rPr>
              <a:t>two types of cell populations: Memory B cells and Plasma </a:t>
            </a:r>
            <a:r>
              <a:rPr lang="en-GB" sz="3100" dirty="0" smtClean="0">
                <a:latin typeface="Times New Roman" panose="02020603050405020304" pitchFamily="18" charset="0"/>
                <a:cs typeface="Times New Roman" panose="02020603050405020304" pitchFamily="18" charset="0"/>
              </a:rPr>
              <a:t>Cells</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Plasma </a:t>
            </a:r>
            <a:r>
              <a:rPr lang="en-GB" dirty="0">
                <a:latin typeface="Times New Roman" panose="02020603050405020304" pitchFamily="18" charset="0"/>
                <a:cs typeface="Times New Roman" panose="02020603050405020304" pitchFamily="18" charset="0"/>
              </a:rPr>
              <a:t>cells secrete antibodies specific for the original epitope (2000 antibody molecules</a:t>
            </a:r>
          </a:p>
          <a:p>
            <a:pPr marL="0" indent="0">
              <a:buNone/>
            </a:pPr>
            <a:r>
              <a:rPr lang="en-GB" dirty="0" smtClean="0">
                <a:latin typeface="Times New Roman" panose="02020603050405020304" pitchFamily="18" charset="0"/>
                <a:cs typeface="Times New Roman" panose="02020603050405020304" pitchFamily="18" charset="0"/>
              </a:rPr>
              <a:t>   per </a:t>
            </a:r>
            <a:r>
              <a:rPr lang="en-GB" dirty="0">
                <a:latin typeface="Times New Roman" panose="02020603050405020304" pitchFamily="18" charset="0"/>
                <a:cs typeface="Times New Roman" panose="02020603050405020304" pitchFamily="18" charset="0"/>
              </a:rPr>
              <a:t>second) for 3-5 days [Time from initial antigen binding to antibodies appearing in the</a:t>
            </a:r>
          </a:p>
          <a:p>
            <a:pPr marL="0" indent="0">
              <a:buNone/>
            </a:pPr>
            <a:r>
              <a:rPr lang="en-GB" dirty="0" smtClean="0">
                <a:latin typeface="Times New Roman" panose="02020603050405020304" pitchFamily="18" charset="0"/>
                <a:cs typeface="Times New Roman" panose="02020603050405020304" pitchFamily="18" charset="0"/>
              </a:rPr>
              <a:t>   blood </a:t>
            </a:r>
            <a:r>
              <a:rPr lang="en-GB" dirty="0">
                <a:latin typeface="Times New Roman" panose="02020603050405020304" pitchFamily="18" charset="0"/>
                <a:cs typeface="Times New Roman" panose="02020603050405020304" pitchFamily="18" charset="0"/>
              </a:rPr>
              <a:t>is 7-10 days] Antibodies bind to free antigens</a:t>
            </a:r>
            <a:r>
              <a:rPr lang="en-GB" dirty="0" smtClean="0">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Upon </a:t>
            </a:r>
            <a:r>
              <a:rPr lang="en-GB" dirty="0">
                <a:latin typeface="Times New Roman" panose="02020603050405020304" pitchFamily="18" charset="0"/>
                <a:cs typeface="Times New Roman" panose="02020603050405020304" pitchFamily="18" charset="0"/>
              </a:rPr>
              <a:t>second exposure to the same antigen/epitope, memory cells bind antigen and are</a:t>
            </a:r>
          </a:p>
          <a:p>
            <a:pPr marL="0" indent="0">
              <a:buNone/>
            </a:pPr>
            <a:r>
              <a:rPr lang="en-GB" dirty="0" smtClean="0">
                <a:latin typeface="Times New Roman" panose="02020603050405020304" pitchFamily="18" charset="0"/>
                <a:cs typeface="Times New Roman" panose="02020603050405020304" pitchFamily="18" charset="0"/>
              </a:rPr>
              <a:t>   triggered </a:t>
            </a:r>
            <a:r>
              <a:rPr lang="en-GB" dirty="0">
                <a:latin typeface="Times New Roman" panose="02020603050405020304" pitchFamily="18" charset="0"/>
                <a:cs typeface="Times New Roman" panose="02020603050405020304" pitchFamily="18" charset="0"/>
              </a:rPr>
              <a:t>to differentiate into plasma cells and secrete antibodies. [Time from </a:t>
            </a:r>
            <a:r>
              <a:rPr lang="en-GB" dirty="0" smtClean="0">
                <a:latin typeface="Times New Roman" panose="02020603050405020304" pitchFamily="18" charset="0"/>
                <a:cs typeface="Times New Roman" panose="02020603050405020304" pitchFamily="18" charset="0"/>
              </a:rPr>
              <a:t>initial   </a:t>
            </a:r>
          </a:p>
          <a:p>
            <a:pPr mar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antigen </a:t>
            </a:r>
            <a:r>
              <a:rPr lang="en-GB" dirty="0">
                <a:latin typeface="Times New Roman" panose="02020603050405020304" pitchFamily="18" charset="0"/>
                <a:cs typeface="Times New Roman" panose="02020603050405020304" pitchFamily="18" charset="0"/>
              </a:rPr>
              <a:t>binding to antibodies appearing in the blood is 2-5 days</a:t>
            </a:r>
            <a:r>
              <a:rPr lang="en-GB" dirty="0" smtClean="0">
                <a:latin typeface="Times New Roman" panose="02020603050405020304" pitchFamily="18" charset="0"/>
                <a:cs typeface="Times New Roman" panose="02020603050405020304" pitchFamily="18" charset="0"/>
              </a:rPr>
              <a:t>]</a:t>
            </a:r>
          </a:p>
          <a:p>
            <a:pPr marL="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Memory cells = long term immunity</a:t>
            </a:r>
          </a:p>
        </p:txBody>
      </p:sp>
    </p:spTree>
    <p:extLst>
      <p:ext uri="{BB962C8B-B14F-4D97-AF65-F5344CB8AC3E}">
        <p14:creationId xmlns:p14="http://schemas.microsoft.com/office/powerpoint/2010/main" xmlns="" val="251351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
            <a:ext cx="10515600" cy="708337"/>
          </a:xfrm>
        </p:spPr>
        <p:txBody>
          <a:bodyPr>
            <a:normAutofit/>
          </a:bodyPr>
          <a:lstStyle/>
          <a:p>
            <a:pPr algn="ctr"/>
            <a:r>
              <a:rPr lang="en-GB" sz="3200" b="1" dirty="0" smtClean="0">
                <a:latin typeface="Times New Roman" panose="02020603050405020304" pitchFamily="18" charset="0"/>
                <a:cs typeface="Times New Roman" panose="02020603050405020304" pitchFamily="18" charset="0"/>
              </a:rPr>
              <a:t>Primary response and secondary memory response</a:t>
            </a:r>
            <a:endParaRPr lang="en-GB" sz="3200" b="1"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half" idx="2"/>
          </p:nvPr>
        </p:nvSpPr>
        <p:spPr>
          <a:xfrm>
            <a:off x="6172200" y="1236372"/>
            <a:ext cx="5181600" cy="4940591"/>
          </a:xfrm>
        </p:spPr>
        <p:txBody>
          <a:bodyPr>
            <a:normAutofit/>
          </a:bodyPr>
          <a:lstStyle/>
          <a:p>
            <a:r>
              <a:rPr lang="en-GB" b="1" dirty="0">
                <a:latin typeface="Times New Roman" panose="02020603050405020304" pitchFamily="18" charset="0"/>
                <a:cs typeface="Times New Roman" panose="02020603050405020304" pitchFamily="18" charset="0"/>
              </a:rPr>
              <a:t>Primary Response:</a:t>
            </a:r>
          </a:p>
          <a:p>
            <a:pPr marL="0" indent="0">
              <a:buNone/>
            </a:pPr>
            <a:r>
              <a:rPr lang="en-GB" sz="2600" dirty="0">
                <a:latin typeface="Times New Roman" panose="02020603050405020304" pitchFamily="18" charset="0"/>
                <a:cs typeface="Times New Roman" panose="02020603050405020304" pitchFamily="18" charset="0"/>
              </a:rPr>
              <a:t>I</a:t>
            </a:r>
            <a:r>
              <a:rPr lang="en-GB" sz="2600" dirty="0" smtClean="0">
                <a:latin typeface="Times New Roman" panose="02020603050405020304" pitchFamily="18" charset="0"/>
                <a:cs typeface="Times New Roman" panose="02020603050405020304" pitchFamily="18" charset="0"/>
              </a:rPr>
              <a:t>nitial </a:t>
            </a:r>
            <a:r>
              <a:rPr lang="en-GB" sz="2600" dirty="0">
                <a:latin typeface="Times New Roman" panose="02020603050405020304" pitchFamily="18" charset="0"/>
                <a:cs typeface="Times New Roman" panose="02020603050405020304" pitchFamily="18" charset="0"/>
              </a:rPr>
              <a:t>exposure to antigen results in </a:t>
            </a:r>
            <a:r>
              <a:rPr lang="en-GB" sz="2600" dirty="0" smtClean="0">
                <a:latin typeface="Times New Roman" panose="02020603050405020304" pitchFamily="18" charset="0"/>
                <a:cs typeface="Times New Roman" panose="02020603050405020304" pitchFamily="18" charset="0"/>
              </a:rPr>
              <a:t>IgM production. </a:t>
            </a:r>
            <a:r>
              <a:rPr lang="en-GB" sz="2600" dirty="0">
                <a:latin typeface="Times New Roman" panose="02020603050405020304" pitchFamily="18" charset="0"/>
                <a:cs typeface="Times New Roman" panose="02020603050405020304" pitchFamily="18" charset="0"/>
              </a:rPr>
              <a:t>P</a:t>
            </a:r>
            <a:r>
              <a:rPr lang="en-GB" sz="2600" dirty="0" smtClean="0">
                <a:latin typeface="Times New Roman" panose="02020603050405020304" pitchFamily="18" charset="0"/>
                <a:cs typeface="Times New Roman" panose="02020603050405020304" pitchFamily="18" charset="0"/>
              </a:rPr>
              <a:t>eak titre of Abs is reached in 8-12 days but it is still low</a:t>
            </a:r>
          </a:p>
          <a:p>
            <a:pPr marL="0" indent="0">
              <a:buNone/>
            </a:pPr>
            <a:endParaRPr lang="en-GB" sz="2600" dirty="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Secondary/Memory </a:t>
            </a:r>
            <a:r>
              <a:rPr lang="en-GB" b="1" dirty="0">
                <a:latin typeface="Times New Roman" panose="02020603050405020304" pitchFamily="18" charset="0"/>
                <a:cs typeface="Times New Roman" panose="02020603050405020304" pitchFamily="18" charset="0"/>
              </a:rPr>
              <a:t>Response:</a:t>
            </a:r>
          </a:p>
          <a:p>
            <a:pPr marL="0" indent="0" algn="just">
              <a:buNone/>
            </a:pPr>
            <a:r>
              <a:rPr lang="en-GB" sz="2600" dirty="0">
                <a:latin typeface="Times New Roman" panose="02020603050405020304" pitchFamily="18" charset="0"/>
                <a:cs typeface="Times New Roman" panose="02020603050405020304" pitchFamily="18" charset="0"/>
              </a:rPr>
              <a:t>S</a:t>
            </a:r>
            <a:r>
              <a:rPr lang="en-GB" sz="2600" dirty="0" smtClean="0">
                <a:latin typeface="Times New Roman" panose="02020603050405020304" pitchFamily="18" charset="0"/>
                <a:cs typeface="Times New Roman" panose="02020603050405020304" pitchFamily="18" charset="0"/>
              </a:rPr>
              <a:t>econd </a:t>
            </a:r>
            <a:r>
              <a:rPr lang="en-GB" sz="2600" dirty="0">
                <a:latin typeface="Times New Roman" panose="02020603050405020304" pitchFamily="18" charset="0"/>
                <a:cs typeface="Times New Roman" panose="02020603050405020304" pitchFamily="18" charset="0"/>
              </a:rPr>
              <a:t>and subsequent exposure results </a:t>
            </a:r>
            <a:r>
              <a:rPr lang="en-GB" sz="2600" dirty="0" smtClean="0">
                <a:latin typeface="Times New Roman" panose="02020603050405020304" pitchFamily="18" charset="0"/>
                <a:cs typeface="Times New Roman" panose="02020603050405020304" pitchFamily="18" charset="0"/>
              </a:rPr>
              <a:t>in IgG production. </a:t>
            </a:r>
            <a:r>
              <a:rPr lang="en-GB" sz="2600" dirty="0">
                <a:latin typeface="Times New Roman" panose="02020603050405020304" pitchFamily="18" charset="0"/>
                <a:cs typeface="Times New Roman" panose="02020603050405020304" pitchFamily="18" charset="0"/>
              </a:rPr>
              <a:t>P</a:t>
            </a:r>
            <a:r>
              <a:rPr lang="en-GB" sz="2600" dirty="0" smtClean="0">
                <a:latin typeface="Times New Roman" panose="02020603050405020304" pitchFamily="18" charset="0"/>
                <a:cs typeface="Times New Roman" panose="02020603050405020304" pitchFamily="18" charset="0"/>
              </a:rPr>
              <a:t>eak titre is reached in </a:t>
            </a:r>
            <a:r>
              <a:rPr lang="en-GB" sz="2600" dirty="0">
                <a:latin typeface="Times New Roman" panose="02020603050405020304" pitchFamily="18" charset="0"/>
                <a:cs typeface="Times New Roman" panose="02020603050405020304" pitchFamily="18" charset="0"/>
              </a:rPr>
              <a:t>2-7 </a:t>
            </a:r>
            <a:r>
              <a:rPr lang="en-GB" sz="2600" dirty="0" smtClean="0">
                <a:latin typeface="Times New Roman" panose="02020603050405020304" pitchFamily="18" charset="0"/>
                <a:cs typeface="Times New Roman" panose="02020603050405020304" pitchFamily="18" charset="0"/>
              </a:rPr>
              <a:t>days. </a:t>
            </a:r>
            <a:r>
              <a:rPr lang="en-GB" sz="2600" dirty="0">
                <a:latin typeface="Times New Roman" panose="02020603050405020304" pitchFamily="18" charset="0"/>
                <a:cs typeface="Times New Roman" panose="02020603050405020304" pitchFamily="18" charset="0"/>
              </a:rPr>
              <a:t>M</a:t>
            </a:r>
            <a:r>
              <a:rPr lang="en-GB" sz="2600" dirty="0" smtClean="0">
                <a:latin typeface="Times New Roman" panose="02020603050405020304" pitchFamily="18" charset="0"/>
                <a:cs typeface="Times New Roman" panose="02020603050405020304" pitchFamily="18" charset="0"/>
              </a:rPr>
              <a:t>uch </a:t>
            </a:r>
            <a:r>
              <a:rPr lang="en-GB" sz="2600" dirty="0">
                <a:latin typeface="Times New Roman" panose="02020603050405020304" pitchFamily="18" charset="0"/>
                <a:cs typeface="Times New Roman" panose="02020603050405020304" pitchFamily="18" charset="0"/>
              </a:rPr>
              <a:t>higher peak </a:t>
            </a:r>
            <a:r>
              <a:rPr lang="en-GB" sz="2600" dirty="0" smtClean="0">
                <a:latin typeface="Times New Roman" panose="02020603050405020304" pitchFamily="18" charset="0"/>
                <a:cs typeface="Times New Roman" panose="02020603050405020304" pitchFamily="18" charset="0"/>
              </a:rPr>
              <a:t>titre </a:t>
            </a:r>
            <a:r>
              <a:rPr lang="en-GB" sz="2600" dirty="0">
                <a:latin typeface="Times New Roman" panose="02020603050405020304" pitchFamily="18" charset="0"/>
                <a:cs typeface="Times New Roman" panose="02020603050405020304" pitchFamily="18" charset="0"/>
              </a:rPr>
              <a:t>of </a:t>
            </a:r>
            <a:r>
              <a:rPr lang="en-GB" sz="2600" dirty="0" smtClean="0">
                <a:latin typeface="Times New Roman" panose="02020603050405020304" pitchFamily="18" charset="0"/>
                <a:cs typeface="Times New Roman" panose="02020603050405020304" pitchFamily="18" charset="0"/>
              </a:rPr>
              <a:t>antibodies</a:t>
            </a:r>
            <a:endParaRPr lang="en-GB" sz="2600" dirty="0">
              <a:latin typeface="Times New Roman" panose="02020603050405020304" pitchFamily="18" charset="0"/>
              <a:cs typeface="Times New Roman" panose="02020603050405020304" pitchFamily="18" charset="0"/>
            </a:endParaRPr>
          </a:p>
        </p:txBody>
      </p:sp>
      <p:pic>
        <p:nvPicPr>
          <p:cNvPr id="14" name="Content Placeholder 13"/>
          <p:cNvPicPr>
            <a:picLocks noGrp="1" noChangeAspect="1"/>
          </p:cNvPicPr>
          <p:nvPr>
            <p:ph sz="half" idx="1"/>
          </p:nvPr>
        </p:nvPicPr>
        <p:blipFill>
          <a:blip r:embed="rId2" cstate="print"/>
          <a:stretch>
            <a:fillRect/>
          </a:stretch>
        </p:blipFill>
        <p:spPr>
          <a:xfrm>
            <a:off x="296215" y="1326524"/>
            <a:ext cx="5821250" cy="4893972"/>
          </a:xfrm>
          <a:prstGeom prst="rect">
            <a:avLst/>
          </a:prstGeom>
        </p:spPr>
      </p:pic>
    </p:spTree>
    <p:extLst>
      <p:ext uri="{BB962C8B-B14F-4D97-AF65-F5344CB8AC3E}">
        <p14:creationId xmlns:p14="http://schemas.microsoft.com/office/powerpoint/2010/main" xmlns="" val="169321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47304" y="0"/>
            <a:ext cx="5253507" cy="824248"/>
          </a:xfrm>
        </p:spPr>
        <p:txBody>
          <a:bodyPr>
            <a:normAutofit/>
          </a:bodyPr>
          <a:lstStyle/>
          <a:p>
            <a:r>
              <a:rPr lang="en-GB" sz="3200" b="1" dirty="0" smtClean="0">
                <a:latin typeface="Times New Roman" panose="02020603050405020304" pitchFamily="18" charset="0"/>
                <a:cs typeface="Times New Roman" panose="02020603050405020304" pitchFamily="18" charset="0"/>
              </a:rPr>
              <a:t>Results of Ag-Ab binding</a:t>
            </a:r>
            <a:endParaRPr lang="en-GB" sz="3200" b="1" dirty="0">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idx="1"/>
          </p:nvPr>
        </p:nvPicPr>
        <p:blipFill>
          <a:blip r:embed="rId2" cstate="print"/>
          <a:stretch>
            <a:fillRect/>
          </a:stretch>
        </p:blipFill>
        <p:spPr>
          <a:xfrm>
            <a:off x="1068946" y="940158"/>
            <a:ext cx="9015212" cy="5917841"/>
          </a:xfrm>
          <a:prstGeom prst="rect">
            <a:avLst/>
          </a:prstGeom>
        </p:spPr>
      </p:pic>
    </p:spTree>
    <p:extLst>
      <p:ext uri="{BB962C8B-B14F-4D97-AF65-F5344CB8AC3E}">
        <p14:creationId xmlns:p14="http://schemas.microsoft.com/office/powerpoint/2010/main" xmlns="" val="208988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059" y="1"/>
            <a:ext cx="7301248" cy="734095"/>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Cellular </a:t>
            </a:r>
            <a:r>
              <a:rPr lang="en-US" sz="3600" b="1" dirty="0">
                <a:latin typeface="Times New Roman" panose="02020603050405020304" pitchFamily="18" charset="0"/>
                <a:cs typeface="Times New Roman" panose="02020603050405020304" pitchFamily="18" charset="0"/>
              </a:rPr>
              <a:t>or cell-mediated immunity </a:t>
            </a:r>
            <a:r>
              <a:rPr lang="en-US" b="1" dirty="0"/>
              <a:t/>
            </a:r>
            <a:br>
              <a:rPr lang="en-US" b="1" dirty="0"/>
            </a:br>
            <a:endParaRPr lang="en-GB" dirty="0"/>
          </a:p>
        </p:txBody>
      </p:sp>
      <p:sp>
        <p:nvSpPr>
          <p:cNvPr id="3" name="Content Placeholder 2"/>
          <p:cNvSpPr>
            <a:spLocks noGrp="1"/>
          </p:cNvSpPr>
          <p:nvPr>
            <p:ph idx="1"/>
          </p:nvPr>
        </p:nvSpPr>
        <p:spPr>
          <a:xfrm>
            <a:off x="0" y="772732"/>
            <a:ext cx="12192000" cy="6233375"/>
          </a:xfrm>
        </p:spPr>
        <p:txBody>
          <a:bodyPr>
            <a:normAutofit/>
          </a:bodyPr>
          <a:lstStyle/>
          <a:p>
            <a:pPr algn="just"/>
            <a:r>
              <a:rPr lang="en-GB" sz="2400" dirty="0">
                <a:latin typeface="Times New Roman" panose="02020603050405020304" pitchFamily="18" charset="0"/>
                <a:cs typeface="Times New Roman" panose="02020603050405020304" pitchFamily="18" charset="0"/>
              </a:rPr>
              <a:t>R</a:t>
            </a:r>
            <a:r>
              <a:rPr lang="en-GB" sz="2400" dirty="0" smtClean="0">
                <a:latin typeface="Times New Roman" panose="02020603050405020304" pitchFamily="18" charset="0"/>
                <a:cs typeface="Times New Roman" panose="02020603050405020304" pitchFamily="18" charset="0"/>
              </a:rPr>
              <a:t>equires </a:t>
            </a:r>
            <a:r>
              <a:rPr lang="en-GB" sz="2400" dirty="0">
                <a:latin typeface="Times New Roman" panose="02020603050405020304" pitchFamily="18" charset="0"/>
                <a:cs typeface="Times New Roman" panose="02020603050405020304" pitchFamily="18" charset="0"/>
              </a:rPr>
              <a:t>coordinated activity of </a:t>
            </a:r>
            <a:r>
              <a:rPr lang="en-GB" sz="2400" dirty="0" smtClean="0">
                <a:latin typeface="Times New Roman" panose="02020603050405020304" pitchFamily="18" charset="0"/>
                <a:cs typeface="Times New Roman" panose="02020603050405020304" pitchFamily="18" charset="0"/>
              </a:rPr>
              <a:t>specialised</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cells (T-Cells or T lymphocytes) </a:t>
            </a:r>
            <a:r>
              <a:rPr lang="en-GB" sz="2400" dirty="0">
                <a:latin typeface="Times New Roman" panose="02020603050405020304" pitchFamily="18" charset="0"/>
                <a:cs typeface="Times New Roman" panose="02020603050405020304" pitchFamily="18" charset="0"/>
              </a:rPr>
              <a:t>that must </a:t>
            </a:r>
            <a:r>
              <a:rPr lang="en-GB" sz="2400" dirty="0" smtClean="0">
                <a:latin typeface="Times New Roman" panose="02020603050405020304" pitchFamily="18" charset="0"/>
                <a:cs typeface="Times New Roman" panose="02020603050405020304" pitchFamily="18" charset="0"/>
              </a:rPr>
              <a:t>communicate through cytokines</a:t>
            </a:r>
            <a:endParaRPr lang="en-GB" sz="2400" dirty="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T cells originate </a:t>
            </a:r>
            <a:r>
              <a:rPr lang="en-GB" sz="2400" dirty="0">
                <a:latin typeface="Times New Roman" panose="02020603050405020304" pitchFamily="18" charset="0"/>
                <a:cs typeface="Times New Roman" panose="02020603050405020304" pitchFamily="18" charset="0"/>
              </a:rPr>
              <a:t>from stem cells in bone marrow </a:t>
            </a:r>
            <a:r>
              <a:rPr lang="en-GB" sz="2400" dirty="0" smtClean="0">
                <a:latin typeface="Times New Roman" panose="02020603050405020304" pitchFamily="18" charset="0"/>
                <a:cs typeface="Times New Roman" panose="02020603050405020304" pitchFamily="18" charset="0"/>
              </a:rPr>
              <a:t>but mature </a:t>
            </a:r>
            <a:r>
              <a:rPr lang="en-GB" sz="2400" dirty="0">
                <a:latin typeface="Times New Roman" panose="02020603050405020304" pitchFamily="18" charset="0"/>
                <a:cs typeface="Times New Roman" panose="02020603050405020304" pitchFamily="18" charset="0"/>
              </a:rPr>
              <a:t>in thymus, travel to blood &amp; </a:t>
            </a:r>
            <a:r>
              <a:rPr lang="en-GB" sz="2400" dirty="0" smtClean="0">
                <a:latin typeface="Times New Roman" panose="02020603050405020304" pitchFamily="18" charset="0"/>
                <a:cs typeface="Times New Roman" panose="02020603050405020304" pitchFamily="18" charset="0"/>
              </a:rPr>
              <a:t>lymph</a:t>
            </a:r>
          </a:p>
          <a:p>
            <a:pPr marL="0" indent="0">
              <a:buNone/>
            </a:pPr>
            <a:endParaRPr lang="en-GB" sz="2400" dirty="0" smtClean="0">
              <a:latin typeface="Times New Roman" panose="02020603050405020304" pitchFamily="18" charset="0"/>
              <a:cs typeface="Times New Roman" panose="02020603050405020304" pitchFamily="18" charset="0"/>
            </a:endParaRPr>
          </a:p>
          <a:p>
            <a:r>
              <a:rPr lang="en-GB" sz="2400" b="1" dirty="0">
                <a:latin typeface="Times New Roman" panose="02020603050405020304" pitchFamily="18" charset="0"/>
                <a:cs typeface="Times New Roman" panose="02020603050405020304" pitchFamily="18" charset="0"/>
              </a:rPr>
              <a:t>T cells do not bind free antigen: the Ag must be on cell surface in association with molecules of the major histocompatibility complex (MHC</a:t>
            </a:r>
            <a:r>
              <a:rPr lang="en-GB" sz="2400" b="1" dirty="0" smtClean="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Class I MHC is found </a:t>
            </a:r>
            <a:r>
              <a:rPr lang="en-GB" sz="2400" dirty="0" smtClean="0">
                <a:latin typeface="Times New Roman" panose="02020603050405020304" pitchFamily="18" charset="0"/>
                <a:cs typeface="Times New Roman" panose="02020603050405020304" pitchFamily="18" charset="0"/>
              </a:rPr>
              <a:t>on all </a:t>
            </a:r>
            <a:r>
              <a:rPr lang="en-GB" sz="2400" dirty="0">
                <a:latin typeface="Times New Roman" panose="02020603050405020304" pitchFamily="18" charset="0"/>
                <a:cs typeface="Times New Roman" panose="02020603050405020304" pitchFamily="18" charset="0"/>
              </a:rPr>
              <a:t>cell types </a:t>
            </a:r>
            <a:r>
              <a:rPr lang="en-GB" sz="2400" dirty="0" smtClean="0">
                <a:latin typeface="Times New Roman" panose="02020603050405020304" pitchFamily="18" charset="0"/>
                <a:cs typeface="Times New Roman" panose="02020603050405020304" pitchFamily="18" charset="0"/>
              </a:rPr>
              <a:t>and displays </a:t>
            </a:r>
            <a:r>
              <a:rPr lang="en-GB" sz="2400" dirty="0">
                <a:latin typeface="Times New Roman" panose="02020603050405020304" pitchFamily="18" charset="0"/>
                <a:cs typeface="Times New Roman" panose="02020603050405020304" pitchFamily="18" charset="0"/>
              </a:rPr>
              <a:t>all antigens </a:t>
            </a:r>
            <a:r>
              <a:rPr lang="en-GB" sz="2400" dirty="0" smtClean="0">
                <a:latin typeface="Times New Roman" panose="02020603050405020304" pitchFamily="18" charset="0"/>
                <a:cs typeface="Times New Roman" panose="02020603050405020304" pitchFamily="18" charset="0"/>
              </a:rPr>
              <a:t>that are </a:t>
            </a:r>
            <a:r>
              <a:rPr lang="en-GB" sz="2400" dirty="0">
                <a:latin typeface="Times New Roman" panose="02020603050405020304" pitchFamily="18" charset="0"/>
                <a:cs typeface="Times New Roman" panose="02020603050405020304" pitchFamily="18" charset="0"/>
              </a:rPr>
              <a:t>present in a cell, both</a:t>
            </a:r>
          </a:p>
          <a:p>
            <a:pPr marL="0" indent="0">
              <a:buNone/>
            </a:pPr>
            <a:r>
              <a:rPr lang="en-GB" sz="2400" dirty="0" smtClean="0">
                <a:latin typeface="Times New Roman" panose="02020603050405020304" pitchFamily="18" charset="0"/>
                <a:cs typeface="Times New Roman" panose="02020603050405020304" pitchFamily="18" charset="0"/>
              </a:rPr>
              <a:t>    self </a:t>
            </a:r>
            <a:r>
              <a:rPr lang="en-GB" sz="2400" dirty="0">
                <a:latin typeface="Times New Roman" panose="02020603050405020304" pitchFamily="18" charset="0"/>
                <a:cs typeface="Times New Roman" panose="02020603050405020304" pitchFamily="18" charset="0"/>
              </a:rPr>
              <a:t>and non-self.</a:t>
            </a:r>
          </a:p>
          <a:p>
            <a:r>
              <a:rPr lang="en-GB" sz="2400" dirty="0">
                <a:latin typeface="Times New Roman" panose="02020603050405020304" pitchFamily="18" charset="0"/>
                <a:cs typeface="Times New Roman" panose="02020603050405020304" pitchFamily="18" charset="0"/>
              </a:rPr>
              <a:t>Class II MHC is </a:t>
            </a:r>
            <a:r>
              <a:rPr lang="en-GB" sz="2400" dirty="0" smtClean="0">
                <a:latin typeface="Times New Roman" panose="02020603050405020304" pitchFamily="18" charset="0"/>
                <a:cs typeface="Times New Roman" panose="02020603050405020304" pitchFamily="18" charset="0"/>
              </a:rPr>
              <a:t>found only </a:t>
            </a:r>
            <a:r>
              <a:rPr lang="en-GB" sz="2400" dirty="0">
                <a:latin typeface="Times New Roman" panose="02020603050405020304" pitchFamily="18" charset="0"/>
                <a:cs typeface="Times New Roman" panose="02020603050405020304" pitchFamily="18" charset="0"/>
              </a:rPr>
              <a:t>on APCs and </a:t>
            </a:r>
            <a:r>
              <a:rPr lang="en-GB" sz="2400" dirty="0" smtClean="0">
                <a:latin typeface="Times New Roman" panose="02020603050405020304" pitchFamily="18" charset="0"/>
                <a:cs typeface="Times New Roman" panose="02020603050405020304" pitchFamily="18" charset="0"/>
              </a:rPr>
              <a:t>only displays </a:t>
            </a:r>
            <a:r>
              <a:rPr lang="en-GB" sz="2400" dirty="0">
                <a:latin typeface="Times New Roman" panose="02020603050405020304" pitchFamily="18" charset="0"/>
                <a:cs typeface="Times New Roman" panose="02020603050405020304" pitchFamily="18" charset="0"/>
              </a:rPr>
              <a:t>antigens </a:t>
            </a:r>
            <a:r>
              <a:rPr lang="en-GB" sz="2400" dirty="0" smtClean="0">
                <a:latin typeface="Times New Roman" panose="02020603050405020304" pitchFamily="18" charset="0"/>
                <a:cs typeface="Times New Roman" panose="02020603050405020304" pitchFamily="18" charset="0"/>
              </a:rPr>
              <a:t>that have </a:t>
            </a:r>
            <a:r>
              <a:rPr lang="en-GB" sz="2400" dirty="0">
                <a:latin typeface="Times New Roman" panose="02020603050405020304" pitchFamily="18" charset="0"/>
                <a:cs typeface="Times New Roman" panose="02020603050405020304" pitchFamily="18" charset="0"/>
              </a:rPr>
              <a:t>been </a:t>
            </a:r>
            <a:r>
              <a:rPr lang="en-GB" sz="2400" b="1" dirty="0" smtClean="0">
                <a:latin typeface="Times New Roman" panose="02020603050405020304" pitchFamily="18" charset="0"/>
                <a:cs typeface="Times New Roman" panose="02020603050405020304" pitchFamily="18" charset="0"/>
              </a:rPr>
              <a:t>endocytosed ( </a:t>
            </a:r>
            <a:r>
              <a:rPr lang="en-GB" sz="2400" b="1" dirty="0" err="1" smtClean="0">
                <a:latin typeface="Times New Roman" panose="02020603050405020304" pitchFamily="18" charset="0"/>
                <a:cs typeface="Times New Roman" panose="02020603050405020304" pitchFamily="18" charset="0"/>
              </a:rPr>
              <a:t>phagocytosed</a:t>
            </a:r>
            <a:r>
              <a:rPr lang="en-GB" sz="2400" b="1" dirty="0" smtClean="0">
                <a:latin typeface="Times New Roman" panose="02020603050405020304" pitchFamily="18" charset="0"/>
                <a:cs typeface="Times New Roman" panose="02020603050405020304" pitchFamily="18" charset="0"/>
              </a:rPr>
              <a:t>)</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144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5816355"/>
          </a:xfrm>
        </p:spPr>
        <p:txBody>
          <a:bodyPr/>
          <a:lstStyle/>
          <a:p>
            <a:r>
              <a:rPr lang="en-GB" dirty="0" smtClean="0"/>
              <a:t>MHC class I molecules incorporate abnormal peptides within the cell (APCs).  Then MHC class I proteins are transported to the cell membrane and abnormal pathogen peptides are displayed by MHC I on cell membrane</a:t>
            </a:r>
          </a:p>
          <a:p>
            <a:pPr marL="0" indent="0">
              <a:buNone/>
            </a:pPr>
            <a:endParaRPr lang="en-GB" dirty="0" smtClean="0"/>
          </a:p>
          <a:p>
            <a:r>
              <a:rPr lang="en-GB" dirty="0" smtClean="0"/>
              <a:t>In the case of MHC class II proteins, the antigenic fragment of the </a:t>
            </a:r>
            <a:r>
              <a:rPr lang="en-GB" b="1" dirty="0" smtClean="0"/>
              <a:t>phagocytised </a:t>
            </a:r>
            <a:r>
              <a:rPr lang="en-GB" dirty="0" smtClean="0"/>
              <a:t>pathogen is displayed on the cell membrane</a:t>
            </a:r>
          </a:p>
          <a:p>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xmlns="" val="66561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normAutofit/>
          </a:bodyPr>
          <a:lstStyle/>
          <a:p>
            <a:r>
              <a:rPr lang="en-GB" sz="3200" b="1" dirty="0" smtClean="0">
                <a:latin typeface="Times New Roman" panose="02020603050405020304" pitchFamily="18" charset="0"/>
                <a:cs typeface="Times New Roman" panose="02020603050405020304" pitchFamily="18" charset="0"/>
              </a:rPr>
              <a:t>General activation of T cells (T-Lymphocytes)</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4851" y="1249251"/>
            <a:ext cx="11857149" cy="4927712"/>
          </a:xfrm>
        </p:spPr>
        <p:txBody>
          <a:bodyPr/>
          <a:lstStyle/>
          <a:p>
            <a:r>
              <a:rPr lang="en-GB" dirty="0" smtClean="0"/>
              <a:t>Naïve T cells are activated in secondary lymphoid organs and involves 2 signals:</a:t>
            </a:r>
          </a:p>
          <a:p>
            <a:pPr marL="0" indent="0">
              <a:buNone/>
            </a:pPr>
            <a:r>
              <a:rPr lang="en-GB" dirty="0" smtClean="0"/>
              <a:t>                            a. Specific recognition of Ags bound to MHC molecules </a:t>
            </a:r>
          </a:p>
          <a:p>
            <a:pPr marL="0" indent="0">
              <a:buNone/>
            </a:pPr>
            <a:r>
              <a:rPr lang="en-GB" dirty="0"/>
              <a:t> </a:t>
            </a:r>
            <a:r>
              <a:rPr lang="en-GB" dirty="0" smtClean="0"/>
              <a:t>                               on surface of APCs such as DCs</a:t>
            </a:r>
          </a:p>
          <a:p>
            <a:pPr marL="0" indent="0">
              <a:buNone/>
            </a:pPr>
            <a:r>
              <a:rPr lang="en-GB" dirty="0"/>
              <a:t> </a:t>
            </a:r>
            <a:r>
              <a:rPr lang="en-GB" dirty="0" smtClean="0"/>
              <a:t>                           b. Higher expression of co-stimulatory molecules and    </a:t>
            </a:r>
          </a:p>
          <a:p>
            <a:pPr marL="0" indent="0">
              <a:buNone/>
            </a:pPr>
            <a:r>
              <a:rPr lang="en-GB" dirty="0"/>
              <a:t> </a:t>
            </a:r>
            <a:r>
              <a:rPr lang="en-GB" dirty="0" smtClean="0"/>
              <a:t>                               MHC class II( remember, APCs are phagocytes) or MHC class I</a:t>
            </a:r>
          </a:p>
          <a:p>
            <a:pPr marL="0" indent="0">
              <a:buNone/>
            </a:pPr>
            <a:endParaRPr lang="en-GB" dirty="0" smtClean="0"/>
          </a:p>
          <a:p>
            <a:pPr marL="0" indent="0">
              <a:buNone/>
            </a:pPr>
            <a:r>
              <a:rPr lang="en-GB" dirty="0" smtClean="0"/>
              <a:t>    NB: absence of co-stimulation leads to a state of non-responsiveness   </a:t>
            </a:r>
          </a:p>
          <a:p>
            <a:pPr marL="0" indent="0">
              <a:buNone/>
            </a:pPr>
            <a:r>
              <a:rPr lang="en-GB" dirty="0"/>
              <a:t> </a:t>
            </a:r>
            <a:r>
              <a:rPr lang="en-GB" dirty="0" smtClean="0"/>
              <a:t>         in the cell termed, anergy</a:t>
            </a:r>
            <a:endParaRPr lang="en-GB" dirty="0"/>
          </a:p>
        </p:txBody>
      </p:sp>
    </p:spTree>
    <p:extLst>
      <p:ext uri="{BB962C8B-B14F-4D97-AF65-F5344CB8AC3E}">
        <p14:creationId xmlns:p14="http://schemas.microsoft.com/office/powerpoint/2010/main" xmlns="" val="331271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730" y="159063"/>
            <a:ext cx="4725473" cy="703821"/>
          </a:xfrm>
        </p:spPr>
        <p:txBody>
          <a:bodyPr>
            <a:normAutofit fontScale="90000"/>
          </a:bodyPr>
          <a:lstStyle/>
          <a:p>
            <a:pPr algn="ctr"/>
            <a:r>
              <a:rPr lang="en-GB" sz="3200" b="1" dirty="0" smtClean="0">
                <a:latin typeface="Times New Roman" panose="02020603050405020304" pitchFamily="18" charset="0"/>
                <a:cs typeface="Times New Roman" panose="02020603050405020304" pitchFamily="18" charset="0"/>
              </a:rPr>
              <a:t>General activation of T-cells</a:t>
            </a:r>
            <a:endParaRPr lang="en-GB" sz="32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2"/>
          </p:nvPr>
        </p:nvSpPr>
        <p:spPr>
          <a:xfrm>
            <a:off x="6426559" y="1506828"/>
            <a:ext cx="5653824" cy="5254580"/>
          </a:xfrm>
        </p:spPr>
        <p:txBody>
          <a:bodyPr>
            <a:normAutofit/>
          </a:bodyPr>
          <a:lstStyle/>
          <a:p>
            <a:r>
              <a:rPr lang="en-GB" sz="2400" dirty="0" smtClean="0">
                <a:latin typeface="Times New Roman" panose="02020603050405020304" pitchFamily="18" charset="0"/>
                <a:cs typeface="Times New Roman" panose="02020603050405020304" pitchFamily="18" charset="0"/>
              </a:rPr>
              <a:t>APCs ( e.g. Interdigitating DCs) capture Ag and migrate to the lymphoid tissue where they express higher  MHC class II and co-stimulatory molecules such as B7.1 and B7.2. </a:t>
            </a:r>
          </a:p>
          <a:p>
            <a:r>
              <a:rPr lang="en-GB" sz="2400" dirty="0" smtClean="0">
                <a:latin typeface="Times New Roman" panose="02020603050405020304" pitchFamily="18" charset="0"/>
                <a:cs typeface="Times New Roman" panose="02020603050405020304" pitchFamily="18" charset="0"/>
              </a:rPr>
              <a:t>1. T cell </a:t>
            </a:r>
            <a:r>
              <a:rPr lang="en-GB" sz="2400" dirty="0" err="1" smtClean="0">
                <a:latin typeface="Times New Roman" panose="02020603050405020304" pitchFamily="18" charset="0"/>
                <a:cs typeface="Times New Roman" panose="02020603050405020304" pitchFamily="18" charset="0"/>
              </a:rPr>
              <a:t>receptoer</a:t>
            </a:r>
            <a:r>
              <a:rPr lang="en-GB" sz="2400" dirty="0" smtClean="0">
                <a:latin typeface="Times New Roman" panose="02020603050405020304" pitchFamily="18" charset="0"/>
                <a:cs typeface="Times New Roman" panose="02020603050405020304" pitchFamily="18" charset="0"/>
              </a:rPr>
              <a:t> binds MHC-peptide complex</a:t>
            </a:r>
          </a:p>
          <a:p>
            <a:r>
              <a:rPr lang="en-GB" sz="2400" dirty="0" smtClean="0">
                <a:latin typeface="Times New Roman" panose="02020603050405020304" pitchFamily="18" charset="0"/>
                <a:cs typeface="Times New Roman" panose="02020603050405020304" pitchFamily="18" charset="0"/>
              </a:rPr>
              <a:t>2. B7-CD28 co-stimulation</a:t>
            </a:r>
          </a:p>
          <a:p>
            <a:r>
              <a:rPr lang="en-GB" sz="2400" dirty="0" smtClean="0">
                <a:latin typeface="Times New Roman" panose="02020603050405020304" pitchFamily="18" charset="0"/>
                <a:cs typeface="Times New Roman" panose="02020603050405020304" pitchFamily="18" charset="0"/>
              </a:rPr>
              <a:t>3. cytokine release</a:t>
            </a:r>
          </a:p>
          <a:p>
            <a:endParaRPr lang="en-GB" sz="2400" dirty="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NB: CD28 is a T cell receptor which binds B7 and stimulate release  of cytokines</a:t>
            </a:r>
            <a:endParaRPr lang="en-GB" sz="2400" dirty="0">
              <a:latin typeface="Times New Roman" panose="02020603050405020304" pitchFamily="18" charset="0"/>
              <a:cs typeface="Times New Roman" panose="02020603050405020304" pitchFamily="18" charset="0"/>
            </a:endParaRPr>
          </a:p>
        </p:txBody>
      </p:sp>
      <p:pic>
        <p:nvPicPr>
          <p:cNvPr id="8" name="Content Placeholder 3"/>
          <p:cNvPicPr>
            <a:picLocks noGrp="1" noChangeAspect="1"/>
          </p:cNvPicPr>
          <p:nvPr>
            <p:ph sz="half" idx="1"/>
          </p:nvPr>
        </p:nvPicPr>
        <p:blipFill>
          <a:blip r:embed="rId2" cstate="print"/>
          <a:stretch>
            <a:fillRect/>
          </a:stretch>
        </p:blipFill>
        <p:spPr>
          <a:xfrm>
            <a:off x="206062" y="1403797"/>
            <a:ext cx="6284890" cy="5454203"/>
          </a:xfrm>
          <a:prstGeom prst="rect">
            <a:avLst/>
          </a:prstGeom>
        </p:spPr>
      </p:pic>
    </p:spTree>
    <p:extLst>
      <p:ext uri="{BB962C8B-B14F-4D97-AF65-F5344CB8AC3E}">
        <p14:creationId xmlns:p14="http://schemas.microsoft.com/office/powerpoint/2010/main" xmlns="" val="213496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80304"/>
            <a:ext cx="10515600" cy="6490952"/>
          </a:xfrm>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Expansion of T cells (T-lymphocytes)</a:t>
            </a:r>
          </a:p>
          <a:p>
            <a:pPr marL="0" indent="0">
              <a:buNone/>
            </a:pPr>
            <a:r>
              <a:rPr lang="en-GB" dirty="0" smtClean="0">
                <a:latin typeface="Times New Roman" panose="02020603050405020304" pitchFamily="18" charset="0"/>
                <a:cs typeface="Times New Roman" panose="02020603050405020304" pitchFamily="18" charset="0"/>
              </a:rPr>
              <a:t>      -Each </a:t>
            </a:r>
            <a:r>
              <a:rPr lang="en-GB" dirty="0">
                <a:latin typeface="Times New Roman" panose="02020603050405020304" pitchFamily="18" charset="0"/>
                <a:cs typeface="Times New Roman" panose="02020603050405020304" pitchFamily="18" charset="0"/>
              </a:rPr>
              <a:t>T-cell only recognizes one antigen. When it binds to antigen,  </a:t>
            </a:r>
            <a:r>
              <a:rPr lang="en-GB" dirty="0" smtClean="0">
                <a:latin typeface="Times New Roman" panose="02020603050405020304" pitchFamily="18" charset="0"/>
                <a:cs typeface="Times New Roman" panose="02020603050405020304" pitchFamily="18" charset="0"/>
              </a:rPr>
              <a:t>  </a:t>
            </a:r>
          </a:p>
          <a:p>
            <a:pPr mar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it </a:t>
            </a:r>
            <a:r>
              <a:rPr lang="en-GB" dirty="0">
                <a:latin typeface="Times New Roman" panose="02020603050405020304" pitchFamily="18" charset="0"/>
                <a:cs typeface="Times New Roman" panose="02020603050405020304" pitchFamily="18" charset="0"/>
              </a:rPr>
              <a:t>undergoes clonal </a:t>
            </a:r>
            <a:r>
              <a:rPr lang="en-GB" dirty="0" smtClean="0">
                <a:latin typeface="Times New Roman" panose="02020603050405020304" pitchFamily="18" charset="0"/>
                <a:cs typeface="Times New Roman" panose="02020603050405020304" pitchFamily="18" charset="0"/>
              </a:rPr>
              <a:t>selection (expansion) </a:t>
            </a:r>
            <a:r>
              <a:rPr lang="en-GB" dirty="0">
                <a:latin typeface="Times New Roman" panose="02020603050405020304" pitchFamily="18" charset="0"/>
                <a:cs typeface="Times New Roman" panose="02020603050405020304" pitchFamily="18" charset="0"/>
              </a:rPr>
              <a:t>to produce effector and </a:t>
            </a:r>
            <a:endParaRPr lang="en-GB" dirty="0" smtClean="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memory </a:t>
            </a:r>
            <a:r>
              <a:rPr lang="en-GB" dirty="0">
                <a:latin typeface="Times New Roman" panose="02020603050405020304" pitchFamily="18" charset="0"/>
                <a:cs typeface="Times New Roman" panose="02020603050405020304" pitchFamily="18" charset="0"/>
              </a:rPr>
              <a:t>cells. </a:t>
            </a:r>
            <a:r>
              <a:rPr lang="en-GB" dirty="0" smtClean="0">
                <a:latin typeface="Times New Roman" panose="02020603050405020304" pitchFamily="18" charset="0"/>
                <a:cs typeface="Times New Roman" panose="02020603050405020304" pitchFamily="18" charset="0"/>
              </a:rPr>
              <a:t>Effector </a:t>
            </a:r>
            <a:r>
              <a:rPr lang="en-GB" dirty="0">
                <a:latin typeface="Times New Roman" panose="02020603050405020304" pitchFamily="18" charset="0"/>
                <a:cs typeface="Times New Roman" panose="02020603050405020304" pitchFamily="18" charset="0"/>
              </a:rPr>
              <a:t>cells attack foreign cells or stimulate other </a:t>
            </a:r>
            <a:endParaRPr lang="en-GB" dirty="0" smtClean="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defence </a:t>
            </a:r>
            <a:r>
              <a:rPr lang="en-GB" dirty="0">
                <a:latin typeface="Times New Roman" panose="02020603050405020304" pitchFamily="18" charset="0"/>
                <a:cs typeface="Times New Roman" panose="02020603050405020304" pitchFamily="18" charset="0"/>
              </a:rPr>
              <a:t>cells </a:t>
            </a:r>
            <a:r>
              <a:rPr lang="en-GB" dirty="0" smtClean="0">
                <a:latin typeface="Times New Roman" panose="02020603050405020304" pitchFamily="18" charset="0"/>
                <a:cs typeface="Times New Roman" panose="02020603050405020304" pitchFamily="18" charset="0"/>
              </a:rPr>
              <a:t>via cytokines such as Il-2. </a:t>
            </a:r>
          </a:p>
          <a:p>
            <a:pPr marL="0" indent="0">
              <a:buNone/>
            </a:pPr>
            <a:r>
              <a:rPr lang="en-GB" dirty="0" smtClean="0">
                <a:latin typeface="Times New Roman" panose="02020603050405020304" pitchFamily="18" charset="0"/>
                <a:cs typeface="Times New Roman" panose="02020603050405020304" pitchFamily="18" charset="0"/>
              </a:rPr>
              <a:t>      -Synthesis </a:t>
            </a:r>
            <a:r>
              <a:rPr lang="en-GB" dirty="0">
                <a:latin typeface="Times New Roman" panose="02020603050405020304" pitchFamily="18" charset="0"/>
                <a:cs typeface="Times New Roman" panose="02020603050405020304" pitchFamily="18" charset="0"/>
              </a:rPr>
              <a:t>of the cytokine, </a:t>
            </a:r>
            <a:r>
              <a:rPr lang="en-GB" b="1" dirty="0">
                <a:latin typeface="Times New Roman" panose="02020603050405020304" pitchFamily="18" charset="0"/>
                <a:cs typeface="Times New Roman" panose="02020603050405020304" pitchFamily="18" charset="0"/>
              </a:rPr>
              <a:t>IL-2</a:t>
            </a:r>
            <a:r>
              <a:rPr lang="en-GB" dirty="0">
                <a:latin typeface="Times New Roman" panose="02020603050405020304" pitchFamily="18" charset="0"/>
                <a:cs typeface="Times New Roman" panose="02020603050405020304" pitchFamily="18" charset="0"/>
              </a:rPr>
              <a:t>, activated by T </a:t>
            </a:r>
            <a:r>
              <a:rPr lang="en-GB" dirty="0" smtClean="0">
                <a:latin typeface="Times New Roman" panose="02020603050405020304" pitchFamily="18" charset="0"/>
                <a:cs typeface="Times New Roman" panose="02020603050405020304" pitchFamily="18" charset="0"/>
              </a:rPr>
              <a:t>cells, </a:t>
            </a:r>
            <a:r>
              <a:rPr lang="en-GB" dirty="0">
                <a:latin typeface="Times New Roman" panose="02020603050405020304" pitchFamily="18" charset="0"/>
                <a:cs typeface="Times New Roman" panose="02020603050405020304" pitchFamily="18" charset="0"/>
              </a:rPr>
              <a:t>leads to </a:t>
            </a:r>
          </a:p>
          <a:p>
            <a:pPr mar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completion </a:t>
            </a:r>
            <a:r>
              <a:rPr lang="en-GB" dirty="0">
                <a:latin typeface="Times New Roman" panose="02020603050405020304" pitchFamily="18" charset="0"/>
                <a:cs typeface="Times New Roman" panose="02020603050405020304" pitchFamily="18" charset="0"/>
              </a:rPr>
              <a:t>of the cycle and </a:t>
            </a:r>
            <a:r>
              <a:rPr lang="en-GB" b="1" dirty="0">
                <a:latin typeface="Times New Roman" panose="02020603050405020304" pitchFamily="18" charset="0"/>
                <a:cs typeface="Times New Roman" panose="02020603050405020304" pitchFamily="18" charset="0"/>
              </a:rPr>
              <a:t>T-cell proliferation </a:t>
            </a:r>
            <a:endParaRPr lang="en-GB" b="1" dirty="0" smtClean="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Contraction (of T cells numbers)</a:t>
            </a:r>
          </a:p>
          <a:p>
            <a:pPr marL="0" indent="0">
              <a:buNone/>
            </a:pPr>
            <a:r>
              <a:rPr lang="en-GB" dirty="0" smtClean="0">
                <a:latin typeface="Times New Roman" panose="02020603050405020304" pitchFamily="18" charset="0"/>
                <a:cs typeface="Times New Roman" panose="02020603050405020304" pitchFamily="18" charset="0"/>
              </a:rPr>
              <a:t>       -Occurs when no more Ag is presented to specific  T cells. </a:t>
            </a:r>
          </a:p>
          <a:p>
            <a:pPr marL="0" indent="0">
              <a:buNone/>
            </a:pPr>
            <a:r>
              <a:rPr lang="en-GB" dirty="0" smtClean="0">
                <a:latin typeface="Times New Roman" panose="02020603050405020304" pitchFamily="18" charset="0"/>
                <a:cs typeface="Times New Roman" panose="02020603050405020304" pitchFamily="18" charset="0"/>
              </a:rPr>
              <a:t>       -This stage is due to apoptosis. Cells that survive apoptosis form the </a:t>
            </a:r>
          </a:p>
          <a:p>
            <a:pPr mar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long lasting pool of memory cells. </a:t>
            </a:r>
          </a:p>
          <a:p>
            <a:pPr mar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-Memory  cells exert  a rapid and efficient response upon re-</a:t>
            </a:r>
          </a:p>
          <a:p>
            <a:pPr marL="0" indent="0">
              <a:buNone/>
            </a:pP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exposure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5628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cstate="print"/>
          <a:stretch>
            <a:fillRect/>
          </a:stretch>
        </p:blipFill>
        <p:spPr>
          <a:xfrm>
            <a:off x="0" y="0"/>
            <a:ext cx="12192000" cy="6857999"/>
          </a:xfrm>
          <a:prstGeom prst="rect">
            <a:avLst/>
          </a:prstGeom>
        </p:spPr>
      </p:pic>
    </p:spTree>
    <p:extLst>
      <p:ext uri="{BB962C8B-B14F-4D97-AF65-F5344CB8AC3E}">
        <p14:creationId xmlns:p14="http://schemas.microsoft.com/office/powerpoint/2010/main" xmlns="" val="243236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8972" y="0"/>
            <a:ext cx="5961845" cy="746975"/>
          </a:xfrm>
        </p:spPr>
        <p:txBody>
          <a:bodyPr>
            <a:normAutofit/>
          </a:bodyPr>
          <a:lstStyle/>
          <a:p>
            <a:pPr algn="ctr"/>
            <a:r>
              <a:rPr lang="en-GB" sz="3200" b="1" dirty="0" smtClean="0">
                <a:latin typeface="Times New Roman" panose="02020603050405020304" pitchFamily="18" charset="0"/>
                <a:cs typeface="Times New Roman" panose="02020603050405020304" pitchFamily="18" charset="0"/>
              </a:rPr>
              <a:t>Examples of Cytokines (factors)</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endParaRPr lang="en-GB" dirty="0" smtClean="0"/>
          </a:p>
          <a:p>
            <a:endParaRPr lang="en-GB" dirty="0"/>
          </a:p>
          <a:p>
            <a:endParaRPr lang="en-GB" dirty="0" smtClean="0"/>
          </a:p>
          <a:p>
            <a:pPr marL="0" indent="0">
              <a:buNone/>
            </a:pPr>
            <a:endParaRPr lang="en-GB" dirty="0"/>
          </a:p>
        </p:txBody>
      </p:sp>
      <p:pic>
        <p:nvPicPr>
          <p:cNvPr id="5" name="Picture 4"/>
          <p:cNvPicPr>
            <a:picLocks noChangeAspect="1"/>
          </p:cNvPicPr>
          <p:nvPr/>
        </p:nvPicPr>
        <p:blipFill>
          <a:blip r:embed="rId2" cstate="print"/>
          <a:stretch>
            <a:fillRect/>
          </a:stretch>
        </p:blipFill>
        <p:spPr>
          <a:xfrm>
            <a:off x="643943" y="811369"/>
            <a:ext cx="11165983" cy="5937445"/>
          </a:xfrm>
          <a:prstGeom prst="rect">
            <a:avLst/>
          </a:prstGeom>
        </p:spPr>
      </p:pic>
    </p:spTree>
    <p:extLst>
      <p:ext uri="{BB962C8B-B14F-4D97-AF65-F5344CB8AC3E}">
        <p14:creationId xmlns:p14="http://schemas.microsoft.com/office/powerpoint/2010/main" xmlns="" val="333120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normAutofit/>
          </a:bodyPr>
          <a:lstStyle/>
          <a:p>
            <a:r>
              <a:rPr lang="en-GB" sz="3200" b="1" dirty="0" smtClean="0">
                <a:latin typeface="Times New Roman" panose="02020603050405020304" pitchFamily="18" charset="0"/>
                <a:cs typeface="Times New Roman" panose="02020603050405020304" pitchFamily="18" charset="0"/>
              </a:rPr>
              <a:t>Types of T cells (T-lymphocytes)</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166" y="1249251"/>
            <a:ext cx="10515600" cy="5512158"/>
          </a:xfrm>
        </p:spPr>
        <p:txBody>
          <a:bodyPr/>
          <a:lstStyle/>
          <a:p>
            <a:pPr marL="0" indent="0">
              <a:buNone/>
            </a:pPr>
            <a:r>
              <a:rPr lang="en-GB" b="1" dirty="0" smtClean="0"/>
              <a:t> 1.   T</a:t>
            </a:r>
            <a:r>
              <a:rPr lang="en-GB" b="1" baseline="-25000" dirty="0" smtClean="0"/>
              <a:t>H   </a:t>
            </a:r>
            <a:r>
              <a:rPr lang="en-GB" b="1" dirty="0" smtClean="0"/>
              <a:t> (Helper T cells)/ CD4 T cells</a:t>
            </a:r>
          </a:p>
          <a:p>
            <a:pPr marL="0" indent="0">
              <a:buNone/>
            </a:pPr>
            <a:r>
              <a:rPr lang="en-GB" dirty="0" smtClean="0"/>
              <a:t>       -</a:t>
            </a:r>
            <a:r>
              <a:rPr lang="en-GB" dirty="0"/>
              <a:t>activated by antigen in Class II MHC</a:t>
            </a:r>
          </a:p>
          <a:p>
            <a:pPr marL="0" indent="0">
              <a:buNone/>
            </a:pPr>
            <a:r>
              <a:rPr lang="en-GB" dirty="0" smtClean="0"/>
              <a:t>       -</a:t>
            </a:r>
            <a:r>
              <a:rPr lang="en-GB" dirty="0"/>
              <a:t>respond by secreting cytokines </a:t>
            </a:r>
            <a:r>
              <a:rPr lang="en-GB" dirty="0" smtClean="0"/>
              <a:t>to influence </a:t>
            </a:r>
            <a:r>
              <a:rPr lang="en-GB" dirty="0"/>
              <a:t>other immune </a:t>
            </a:r>
            <a:r>
              <a:rPr lang="en-GB" dirty="0" smtClean="0"/>
              <a:t>cells</a:t>
            </a:r>
          </a:p>
          <a:p>
            <a:pPr marL="0" indent="0">
              <a:buNone/>
            </a:pPr>
            <a:endParaRPr lang="en-GB" dirty="0"/>
          </a:p>
          <a:p>
            <a:pPr marL="0" indent="0">
              <a:buNone/>
            </a:pPr>
            <a:r>
              <a:rPr lang="en-GB" dirty="0" smtClean="0"/>
              <a:t>There are two subsets of T helper cells or CD4 T cells: </a:t>
            </a:r>
          </a:p>
          <a:p>
            <a:pPr marL="0" indent="0">
              <a:buNone/>
            </a:pPr>
            <a:endParaRPr lang="en-GB" dirty="0" smtClean="0"/>
          </a:p>
          <a:p>
            <a:pPr marL="514350" indent="-514350">
              <a:buAutoNum type="alphaUcPeriod"/>
            </a:pPr>
            <a:r>
              <a:rPr lang="en-GB" dirty="0" smtClean="0"/>
              <a:t>TH1</a:t>
            </a:r>
            <a:r>
              <a:rPr lang="en-GB" dirty="0"/>
              <a:t>: activate cells related to </a:t>
            </a:r>
            <a:r>
              <a:rPr lang="en-GB" dirty="0" smtClean="0"/>
              <a:t>cell mediated</a:t>
            </a:r>
            <a:r>
              <a:rPr lang="en-GB" dirty="0"/>
              <a:t> </a:t>
            </a:r>
            <a:r>
              <a:rPr lang="en-GB" dirty="0" smtClean="0"/>
              <a:t>immunity (cytotoxic T      </a:t>
            </a:r>
          </a:p>
          <a:p>
            <a:pPr marL="0" indent="0">
              <a:buNone/>
            </a:pPr>
            <a:r>
              <a:rPr lang="en-GB" dirty="0"/>
              <a:t> </a:t>
            </a:r>
            <a:r>
              <a:rPr lang="en-GB" dirty="0" smtClean="0"/>
              <a:t>               cells and Macrophages</a:t>
            </a:r>
            <a:r>
              <a:rPr lang="en-GB" dirty="0"/>
              <a:t>)</a:t>
            </a:r>
          </a:p>
          <a:p>
            <a:pPr marL="0" indent="0">
              <a:buNone/>
            </a:pPr>
            <a:r>
              <a:rPr lang="en-GB" dirty="0"/>
              <a:t>B. TH2: activate B cells to make </a:t>
            </a:r>
            <a:r>
              <a:rPr lang="en-GB" dirty="0" smtClean="0"/>
              <a:t>antibodies(T-dependent </a:t>
            </a:r>
            <a:r>
              <a:rPr lang="en-GB" dirty="0"/>
              <a:t>antigens)</a:t>
            </a:r>
          </a:p>
        </p:txBody>
      </p:sp>
    </p:spTree>
    <p:extLst>
      <p:ext uri="{BB962C8B-B14F-4D97-AF65-F5344CB8AC3E}">
        <p14:creationId xmlns:p14="http://schemas.microsoft.com/office/powerpoint/2010/main" xmlns="" val="203528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1776" y="455278"/>
            <a:ext cx="4878432" cy="755336"/>
          </a:xfrm>
        </p:spPr>
        <p:txBody>
          <a:bodyPr>
            <a:normAutofit/>
          </a:bodyPr>
          <a:lstStyle/>
          <a:p>
            <a:r>
              <a:rPr lang="en-GB" sz="3200" b="1" dirty="0" smtClean="0">
                <a:latin typeface="Times New Roman" panose="02020603050405020304" pitchFamily="18" charset="0"/>
                <a:cs typeface="Times New Roman" panose="02020603050405020304" pitchFamily="18" charset="0"/>
              </a:rPr>
              <a:t>Subsets of CD4 T cells</a:t>
            </a:r>
            <a:endParaRPr lang="en-GB" sz="3200" b="1"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idx="1"/>
          </p:nvPr>
        </p:nvSpPr>
        <p:spPr>
          <a:xfrm>
            <a:off x="788273" y="1262130"/>
            <a:ext cx="5157787" cy="579549"/>
          </a:xfrm>
        </p:spPr>
        <p:txBody>
          <a:bodyPr/>
          <a:lstStyle/>
          <a:p>
            <a:pPr algn="ctr"/>
            <a:r>
              <a:rPr lang="en-GB" dirty="0" smtClean="0"/>
              <a:t>T Helper Cells 1 (T</a:t>
            </a:r>
            <a:r>
              <a:rPr lang="en-GB" baseline="-25000" dirty="0" smtClean="0"/>
              <a:t>H1</a:t>
            </a:r>
            <a:r>
              <a:rPr lang="en-GB" dirty="0" smtClean="0"/>
              <a:t>)</a:t>
            </a:r>
            <a:endParaRPr lang="en-GB" dirty="0"/>
          </a:p>
        </p:txBody>
      </p:sp>
      <p:sp>
        <p:nvSpPr>
          <p:cNvPr id="8" name="Content Placeholder 7"/>
          <p:cNvSpPr>
            <a:spLocks noGrp="1"/>
          </p:cNvSpPr>
          <p:nvPr>
            <p:ph sz="half" idx="2"/>
          </p:nvPr>
        </p:nvSpPr>
        <p:spPr>
          <a:xfrm>
            <a:off x="839788" y="1815921"/>
            <a:ext cx="5157787" cy="5042079"/>
          </a:xfrm>
        </p:spPr>
        <p:txBody>
          <a:bodyPr>
            <a:normAutofit lnSpcReduction="10000"/>
          </a:bodyPr>
          <a:lstStyle/>
          <a:p>
            <a:r>
              <a:rPr lang="en-GB" sz="2600" dirty="0">
                <a:latin typeface="Times New Roman" panose="02020603050405020304" pitchFamily="18" charset="0"/>
                <a:cs typeface="Times New Roman" panose="02020603050405020304" pitchFamily="18" charset="0"/>
              </a:rPr>
              <a:t>A</a:t>
            </a:r>
            <a:r>
              <a:rPr lang="en-GB" sz="2600" dirty="0" smtClean="0">
                <a:latin typeface="Times New Roman" panose="02020603050405020304" pitchFamily="18" charset="0"/>
                <a:cs typeface="Times New Roman" panose="02020603050405020304" pitchFamily="18" charset="0"/>
              </a:rPr>
              <a:t>ctivate </a:t>
            </a:r>
            <a:r>
              <a:rPr lang="en-GB" sz="2600" dirty="0">
                <a:latin typeface="Times New Roman" panose="02020603050405020304" pitchFamily="18" charset="0"/>
                <a:cs typeface="Times New Roman" panose="02020603050405020304" pitchFamily="18" charset="0"/>
              </a:rPr>
              <a:t>cells related to </a:t>
            </a:r>
            <a:r>
              <a:rPr lang="en-GB" sz="2600" dirty="0" smtClean="0">
                <a:latin typeface="Times New Roman" panose="02020603050405020304" pitchFamily="18" charset="0"/>
                <a:cs typeface="Times New Roman" panose="02020603050405020304" pitchFamily="18" charset="0"/>
              </a:rPr>
              <a:t>cell mediated immunity (cytotoxic </a:t>
            </a:r>
            <a:r>
              <a:rPr lang="en-GB" sz="2600" dirty="0">
                <a:latin typeface="Times New Roman" panose="02020603050405020304" pitchFamily="18" charset="0"/>
                <a:cs typeface="Times New Roman" panose="02020603050405020304" pitchFamily="18" charset="0"/>
              </a:rPr>
              <a:t>T</a:t>
            </a:r>
            <a:r>
              <a:rPr lang="en-GB" sz="2600" dirty="0" smtClean="0">
                <a:latin typeface="Times New Roman" panose="02020603050405020304" pitchFamily="18" charset="0"/>
                <a:cs typeface="Times New Roman" panose="02020603050405020304" pitchFamily="18" charset="0"/>
              </a:rPr>
              <a:t> cells and Macrophages</a:t>
            </a:r>
            <a:r>
              <a:rPr lang="en-GB" sz="2600" dirty="0">
                <a:latin typeface="Times New Roman" panose="02020603050405020304" pitchFamily="18" charset="0"/>
                <a:cs typeface="Times New Roman" panose="02020603050405020304" pitchFamily="18" charset="0"/>
              </a:rPr>
              <a:t>)</a:t>
            </a:r>
          </a:p>
          <a:p>
            <a:r>
              <a:rPr lang="en-GB" sz="2600" dirty="0" smtClean="0">
                <a:latin typeface="Times New Roman" panose="02020603050405020304" pitchFamily="18" charset="0"/>
                <a:cs typeface="Times New Roman" panose="02020603050405020304" pitchFamily="18" charset="0"/>
              </a:rPr>
              <a:t>Produces cytokines such as TNF and IL-2</a:t>
            </a:r>
          </a:p>
          <a:p>
            <a:r>
              <a:rPr lang="en-GB" sz="2600" dirty="0" smtClean="0">
                <a:latin typeface="Times New Roman" panose="02020603050405020304" pitchFamily="18" charset="0"/>
                <a:cs typeface="Times New Roman" panose="02020603050405020304" pitchFamily="18" charset="0"/>
              </a:rPr>
              <a:t>They are an important source of IFN-</a:t>
            </a:r>
            <a:r>
              <a:rPr lang="el-GR" sz="2600" dirty="0" smtClean="0">
                <a:latin typeface="Times New Roman" panose="02020603050405020304" pitchFamily="18" charset="0"/>
                <a:cs typeface="Times New Roman" panose="02020603050405020304" pitchFamily="18" charset="0"/>
              </a:rPr>
              <a:t>γ</a:t>
            </a:r>
            <a:endParaRPr lang="en-GB" sz="2600" dirty="0" smtClean="0">
              <a:latin typeface="Times New Roman" panose="02020603050405020304" pitchFamily="18" charset="0"/>
              <a:cs typeface="Times New Roman" panose="02020603050405020304" pitchFamily="18" charset="0"/>
            </a:endParaRPr>
          </a:p>
          <a:p>
            <a:r>
              <a:rPr lang="en-GB" sz="2600" dirty="0" smtClean="0">
                <a:latin typeface="Times New Roman" panose="02020603050405020304" pitchFamily="18" charset="0"/>
                <a:cs typeface="Times New Roman" panose="02020603050405020304" pitchFamily="18" charset="0"/>
              </a:rPr>
              <a:t>Activation of </a:t>
            </a:r>
            <a:r>
              <a:rPr lang="en-GB" sz="2600" dirty="0">
                <a:latin typeface="Times New Roman" panose="02020603050405020304" pitchFamily="18" charset="0"/>
                <a:cs typeface="Times New Roman" panose="02020603050405020304" pitchFamily="18" charset="0"/>
              </a:rPr>
              <a:t>IFN-</a:t>
            </a:r>
            <a:r>
              <a:rPr lang="el-GR" sz="2600" dirty="0" smtClean="0">
                <a:latin typeface="Times New Roman" panose="02020603050405020304" pitchFamily="18" charset="0"/>
                <a:cs typeface="Times New Roman" panose="02020603050405020304" pitchFamily="18" charset="0"/>
              </a:rPr>
              <a:t>γ</a:t>
            </a:r>
            <a:r>
              <a:rPr lang="en-GB" sz="2600" dirty="0" smtClean="0">
                <a:latin typeface="Times New Roman" panose="02020603050405020304" pitchFamily="18" charset="0"/>
                <a:cs typeface="Times New Roman" panose="02020603050405020304" pitchFamily="18" charset="0"/>
              </a:rPr>
              <a:t> requires T</a:t>
            </a:r>
            <a:r>
              <a:rPr lang="en-GB" sz="2600" baseline="-25000" dirty="0" smtClean="0">
                <a:latin typeface="Times New Roman" panose="02020603050405020304" pitchFamily="18" charset="0"/>
                <a:cs typeface="Times New Roman" panose="02020603050405020304" pitchFamily="18" charset="0"/>
              </a:rPr>
              <a:t>H1 </a:t>
            </a:r>
            <a:r>
              <a:rPr lang="en-GB" sz="2600" dirty="0" smtClean="0">
                <a:latin typeface="Times New Roman" panose="02020603050405020304" pitchFamily="18" charset="0"/>
                <a:cs typeface="Times New Roman" panose="02020603050405020304" pitchFamily="18" charset="0"/>
              </a:rPr>
              <a:t> cells expressing a surface molecule called CD40 ligand to bind macrophage receptor CD40</a:t>
            </a:r>
          </a:p>
          <a:p>
            <a:r>
              <a:rPr lang="en-GB" sz="2600" dirty="0">
                <a:latin typeface="Times New Roman" panose="02020603050405020304" pitchFamily="18" charset="0"/>
                <a:cs typeface="Times New Roman" panose="02020603050405020304" pitchFamily="18" charset="0"/>
              </a:rPr>
              <a:t>IFN-</a:t>
            </a:r>
            <a:r>
              <a:rPr lang="el-GR" sz="2600" dirty="0" smtClean="0">
                <a:latin typeface="Times New Roman" panose="02020603050405020304" pitchFamily="18" charset="0"/>
                <a:cs typeface="Times New Roman" panose="02020603050405020304" pitchFamily="18" charset="0"/>
              </a:rPr>
              <a:t>γ</a:t>
            </a:r>
            <a:r>
              <a:rPr lang="en-GB" sz="2600" dirty="0" smtClean="0">
                <a:latin typeface="Times New Roman" panose="02020603050405020304" pitchFamily="18" charset="0"/>
                <a:cs typeface="Times New Roman" panose="02020603050405020304" pitchFamily="18" charset="0"/>
              </a:rPr>
              <a:t> promotes T</a:t>
            </a:r>
            <a:r>
              <a:rPr lang="en-GB" sz="2600" baseline="-25000" dirty="0" smtClean="0">
                <a:latin typeface="Times New Roman" panose="02020603050405020304" pitchFamily="18" charset="0"/>
                <a:cs typeface="Times New Roman" panose="02020603050405020304" pitchFamily="18" charset="0"/>
              </a:rPr>
              <a:t>H1</a:t>
            </a:r>
            <a:r>
              <a:rPr lang="en-GB" sz="2600" dirty="0" smtClean="0">
                <a:latin typeface="Times New Roman" panose="02020603050405020304" pitchFamily="18" charset="0"/>
                <a:cs typeface="Times New Roman" panose="02020603050405020304" pitchFamily="18" charset="0"/>
              </a:rPr>
              <a:t> production &amp; in turn secrete more </a:t>
            </a:r>
            <a:r>
              <a:rPr lang="en-GB" sz="2600" dirty="0">
                <a:latin typeface="Times New Roman" panose="02020603050405020304" pitchFamily="18" charset="0"/>
                <a:cs typeface="Times New Roman" panose="02020603050405020304" pitchFamily="18" charset="0"/>
              </a:rPr>
              <a:t>IFN-</a:t>
            </a:r>
            <a:r>
              <a:rPr lang="el-GR" sz="2600" dirty="0">
                <a:latin typeface="Times New Roman" panose="02020603050405020304" pitchFamily="18" charset="0"/>
                <a:cs typeface="Times New Roman" panose="02020603050405020304" pitchFamily="18" charset="0"/>
              </a:rPr>
              <a:t>γ</a:t>
            </a:r>
            <a:r>
              <a:rPr lang="en-GB" sz="2600" dirty="0">
                <a:latin typeface="Times New Roman" panose="02020603050405020304" pitchFamily="18" charset="0"/>
                <a:cs typeface="Times New Roman" panose="02020603050405020304" pitchFamily="18" charset="0"/>
              </a:rPr>
              <a:t> </a:t>
            </a:r>
          </a:p>
          <a:p>
            <a:endParaRPr lang="en-GB" sz="2600" dirty="0" smtClean="0">
              <a:latin typeface="Times New Roman" panose="02020603050405020304" pitchFamily="18" charset="0"/>
              <a:cs typeface="Times New Roman" panose="02020603050405020304" pitchFamily="18" charset="0"/>
            </a:endParaRPr>
          </a:p>
          <a:p>
            <a:endParaRPr lang="en-GB" sz="2600" dirty="0">
              <a:latin typeface="Times New Roman" panose="02020603050405020304" pitchFamily="18" charset="0"/>
              <a:cs typeface="Times New Roman" panose="02020603050405020304" pitchFamily="18" charset="0"/>
            </a:endParaRPr>
          </a:p>
          <a:p>
            <a:endParaRPr lang="en-GB" dirty="0"/>
          </a:p>
        </p:txBody>
      </p:sp>
      <p:sp>
        <p:nvSpPr>
          <p:cNvPr id="9" name="Text Placeholder 8"/>
          <p:cNvSpPr>
            <a:spLocks noGrp="1"/>
          </p:cNvSpPr>
          <p:nvPr>
            <p:ph type="body" sz="quarter" idx="3"/>
          </p:nvPr>
        </p:nvSpPr>
        <p:spPr>
          <a:xfrm>
            <a:off x="6133564" y="1326524"/>
            <a:ext cx="5183188" cy="515155"/>
          </a:xfrm>
        </p:spPr>
        <p:txBody>
          <a:bodyPr/>
          <a:lstStyle/>
          <a:p>
            <a:pPr algn="ctr"/>
            <a:r>
              <a:rPr lang="en-GB" dirty="0" smtClean="0"/>
              <a:t>T Helper cells 2 (T</a:t>
            </a:r>
            <a:r>
              <a:rPr lang="en-GB" baseline="-25000" dirty="0" smtClean="0"/>
              <a:t>H2</a:t>
            </a:r>
            <a:r>
              <a:rPr lang="en-GB" dirty="0" smtClean="0"/>
              <a:t>)</a:t>
            </a:r>
            <a:endParaRPr lang="en-GB" dirty="0"/>
          </a:p>
        </p:txBody>
      </p:sp>
      <p:sp>
        <p:nvSpPr>
          <p:cNvPr id="10" name="Content Placeholder 9"/>
          <p:cNvSpPr>
            <a:spLocks noGrp="1"/>
          </p:cNvSpPr>
          <p:nvPr>
            <p:ph sz="quarter" idx="4"/>
          </p:nvPr>
        </p:nvSpPr>
        <p:spPr>
          <a:xfrm>
            <a:off x="6172200" y="2073499"/>
            <a:ext cx="5183188" cy="4116164"/>
          </a:xfrm>
        </p:spPr>
        <p:txBody>
          <a:bodyPr>
            <a:normAutofit fontScale="92500"/>
          </a:bodyPr>
          <a:lstStyle/>
          <a:p>
            <a:r>
              <a:rPr lang="en-GB" sz="2600" dirty="0">
                <a:latin typeface="Times New Roman" panose="02020603050405020304" pitchFamily="18" charset="0"/>
                <a:cs typeface="Times New Roman" panose="02020603050405020304" pitchFamily="18" charset="0"/>
              </a:rPr>
              <a:t>A</a:t>
            </a:r>
            <a:r>
              <a:rPr lang="en-GB" sz="2600" dirty="0" smtClean="0">
                <a:latin typeface="Times New Roman" panose="02020603050405020304" pitchFamily="18" charset="0"/>
                <a:cs typeface="Times New Roman" panose="02020603050405020304" pitchFamily="18" charset="0"/>
              </a:rPr>
              <a:t>ctivate </a:t>
            </a:r>
            <a:r>
              <a:rPr lang="en-GB" sz="2600" dirty="0">
                <a:latin typeface="Times New Roman" panose="02020603050405020304" pitchFamily="18" charset="0"/>
                <a:cs typeface="Times New Roman" panose="02020603050405020304" pitchFamily="18" charset="0"/>
              </a:rPr>
              <a:t>B cells to </a:t>
            </a:r>
            <a:r>
              <a:rPr lang="en-GB" sz="2600" dirty="0" smtClean="0">
                <a:latin typeface="Times New Roman" panose="02020603050405020304" pitchFamily="18" charset="0"/>
                <a:cs typeface="Times New Roman" panose="02020603050405020304" pitchFamily="18" charset="0"/>
              </a:rPr>
              <a:t>make Abs (T-dependent </a:t>
            </a:r>
            <a:r>
              <a:rPr lang="en-GB" sz="2600" dirty="0">
                <a:latin typeface="Times New Roman" panose="02020603050405020304" pitchFamily="18" charset="0"/>
                <a:cs typeface="Times New Roman" panose="02020603050405020304" pitchFamily="18" charset="0"/>
              </a:rPr>
              <a:t>antigens</a:t>
            </a:r>
            <a:r>
              <a:rPr lang="en-GB" sz="2600" dirty="0" smtClean="0">
                <a:latin typeface="Times New Roman" panose="02020603050405020304" pitchFamily="18" charset="0"/>
                <a:cs typeface="Times New Roman" panose="02020603050405020304" pitchFamily="18" charset="0"/>
              </a:rPr>
              <a:t>)</a:t>
            </a:r>
          </a:p>
          <a:p>
            <a:r>
              <a:rPr lang="en-GB" sz="2600" dirty="0" smtClean="0">
                <a:latin typeface="Times New Roman" panose="02020603050405020304" pitchFamily="18" charset="0"/>
                <a:cs typeface="Times New Roman" panose="02020603050405020304" pitchFamily="18" charset="0"/>
              </a:rPr>
              <a:t>Produces cytokines such as IL-4, IL10, IL13, &amp; IL5</a:t>
            </a:r>
          </a:p>
          <a:p>
            <a:r>
              <a:rPr lang="en-GB" sz="2600" dirty="0" smtClean="0">
                <a:latin typeface="Times New Roman" panose="02020603050405020304" pitchFamily="18" charset="0"/>
                <a:cs typeface="Times New Roman" panose="02020603050405020304" pitchFamily="18" charset="0"/>
              </a:rPr>
              <a:t>Helps with immunity against extracellular pathogens including </a:t>
            </a:r>
            <a:r>
              <a:rPr lang="en-GB" sz="2600" dirty="0" err="1" smtClean="0">
                <a:latin typeface="Times New Roman" panose="02020603050405020304" pitchFamily="18" charset="0"/>
                <a:cs typeface="Times New Roman" panose="02020603050405020304" pitchFamily="18" charset="0"/>
              </a:rPr>
              <a:t>helminths</a:t>
            </a:r>
            <a:endParaRPr lang="en-GB" sz="2600" dirty="0" smtClean="0">
              <a:latin typeface="Times New Roman" panose="02020603050405020304" pitchFamily="18" charset="0"/>
              <a:cs typeface="Times New Roman" panose="02020603050405020304" pitchFamily="18" charset="0"/>
            </a:endParaRPr>
          </a:p>
          <a:p>
            <a:r>
              <a:rPr lang="en-GB" sz="2600" dirty="0" smtClean="0">
                <a:latin typeface="Times New Roman" panose="02020603050405020304" pitchFamily="18" charset="0"/>
                <a:cs typeface="Times New Roman" panose="02020603050405020304" pitchFamily="18" charset="0"/>
              </a:rPr>
              <a:t>TH2 cytokines promote defences including eosinophilia (IL-5), fibrosis (IL-13, IL-10), mucus secretion and smooth muscle contraction.</a:t>
            </a:r>
          </a:p>
          <a:p>
            <a:endParaRPr lang="en-GB" dirty="0"/>
          </a:p>
          <a:p>
            <a:endParaRPr lang="en-GB" dirty="0"/>
          </a:p>
        </p:txBody>
      </p:sp>
    </p:spTree>
    <p:extLst>
      <p:ext uri="{BB962C8B-B14F-4D97-AF65-F5344CB8AC3E}">
        <p14:creationId xmlns:p14="http://schemas.microsoft.com/office/powerpoint/2010/main" xmlns="" val="415175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75008" y="141668"/>
            <a:ext cx="7946265" cy="6542467"/>
          </a:xfrm>
        </p:spPr>
      </p:pic>
    </p:spTree>
    <p:extLst>
      <p:ext uri="{BB962C8B-B14F-4D97-AF65-F5344CB8AC3E}">
        <p14:creationId xmlns:p14="http://schemas.microsoft.com/office/powerpoint/2010/main" xmlns="" val="257192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422" y="107548"/>
            <a:ext cx="5588358" cy="703820"/>
          </a:xfrm>
        </p:spPr>
        <p:txBody>
          <a:bodyPr>
            <a:normAutofit fontScale="90000"/>
          </a:bodyPr>
          <a:lstStyle/>
          <a:p>
            <a:r>
              <a:rPr lang="fr-FR" sz="3200" b="1" dirty="0" smtClean="0">
                <a:latin typeface="Times New Roman" panose="02020603050405020304" pitchFamily="18" charset="0"/>
                <a:cs typeface="Times New Roman" panose="02020603050405020304" pitchFamily="18" charset="0"/>
              </a:rPr>
              <a:t/>
            </a:r>
            <a:br>
              <a:rPr lang="fr-FR" sz="3200" b="1" dirty="0" smtClean="0">
                <a:latin typeface="Times New Roman" panose="02020603050405020304" pitchFamily="18" charset="0"/>
                <a:cs typeface="Times New Roman" panose="02020603050405020304" pitchFamily="18" charset="0"/>
              </a:rPr>
            </a:br>
            <a:r>
              <a:rPr lang="fr-FR" sz="3200" b="1" dirty="0">
                <a:latin typeface="Times New Roman" panose="02020603050405020304" pitchFamily="18" charset="0"/>
                <a:cs typeface="Times New Roman" panose="02020603050405020304" pitchFamily="18" charset="0"/>
              </a:rPr>
              <a:t/>
            </a:r>
            <a:br>
              <a:rPr lang="fr-FR" sz="3200" b="1" dirty="0">
                <a:latin typeface="Times New Roman" panose="02020603050405020304" pitchFamily="18" charset="0"/>
                <a:cs typeface="Times New Roman" panose="02020603050405020304" pitchFamily="18" charset="0"/>
              </a:rPr>
            </a:br>
            <a:r>
              <a:rPr lang="fr-FR" sz="3200" b="1" dirty="0" smtClean="0">
                <a:latin typeface="Times New Roman" panose="02020603050405020304" pitchFamily="18" charset="0"/>
                <a:cs typeface="Times New Roman" panose="02020603050405020304" pitchFamily="18" charset="0"/>
              </a:rPr>
              <a:t>T</a:t>
            </a:r>
            <a:r>
              <a:rPr lang="fr-FR" sz="3200" b="1" baseline="-25000" dirty="0" smtClean="0">
                <a:latin typeface="Times New Roman" panose="02020603050405020304" pitchFamily="18" charset="0"/>
                <a:cs typeface="Times New Roman" panose="02020603050405020304" pitchFamily="18" charset="0"/>
              </a:rPr>
              <a:t>C</a:t>
            </a:r>
            <a:r>
              <a:rPr lang="fr-FR" sz="3200" b="1" dirty="0" smtClean="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(Cytotoxic T cells) / CD8 Cells</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875763"/>
            <a:ext cx="10515600" cy="5859888"/>
          </a:xfrm>
        </p:spPr>
        <p:txBody>
          <a:bodyPr>
            <a:normAutofit fontScale="92500" lnSpcReduction="20000"/>
          </a:bodyPr>
          <a:lstStyle/>
          <a:p>
            <a:r>
              <a:rPr lang="en-GB" sz="2400" dirty="0">
                <a:latin typeface="Times New Roman" panose="02020603050405020304" pitchFamily="18" charset="0"/>
                <a:cs typeface="Times New Roman" panose="02020603050405020304" pitchFamily="18" charset="0"/>
              </a:rPr>
              <a:t>A</a:t>
            </a:r>
            <a:r>
              <a:rPr lang="en-GB" sz="2400" dirty="0" smtClean="0">
                <a:latin typeface="Times New Roman" panose="02020603050405020304" pitchFamily="18" charset="0"/>
                <a:cs typeface="Times New Roman" panose="02020603050405020304" pitchFamily="18" charset="0"/>
              </a:rPr>
              <a:t>ctivated </a:t>
            </a:r>
            <a:r>
              <a:rPr lang="en-GB" sz="2400" dirty="0">
                <a:latin typeface="Times New Roman" panose="02020603050405020304" pitchFamily="18" charset="0"/>
                <a:cs typeface="Times New Roman" panose="02020603050405020304" pitchFamily="18" charset="0"/>
              </a:rPr>
              <a:t>by antigen in </a:t>
            </a:r>
            <a:r>
              <a:rPr lang="en-GB" sz="2400" b="1" dirty="0">
                <a:latin typeface="Times New Roman" panose="02020603050405020304" pitchFamily="18" charset="0"/>
                <a:cs typeface="Times New Roman" panose="02020603050405020304" pitchFamily="18" charset="0"/>
              </a:rPr>
              <a:t>Class I </a:t>
            </a:r>
            <a:r>
              <a:rPr lang="en-GB" sz="2400" b="1" dirty="0" smtClean="0">
                <a:latin typeface="Times New Roman" panose="02020603050405020304" pitchFamily="18" charset="0"/>
                <a:cs typeface="Times New Roman" panose="02020603050405020304" pitchFamily="18" charset="0"/>
              </a:rPr>
              <a:t>MHC</a:t>
            </a:r>
          </a:p>
          <a:p>
            <a:endParaRPr lang="en-GB" sz="2400" b="1" dirty="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respond </a:t>
            </a:r>
            <a:r>
              <a:rPr lang="en-GB" sz="2400" dirty="0">
                <a:latin typeface="Times New Roman" panose="02020603050405020304" pitchFamily="18" charset="0"/>
                <a:cs typeface="Times New Roman" panose="02020603050405020304" pitchFamily="18" charset="0"/>
              </a:rPr>
              <a:t>by secreting </a:t>
            </a:r>
            <a:r>
              <a:rPr lang="en-GB" sz="2400" dirty="0" smtClean="0">
                <a:latin typeface="Times New Roman" panose="02020603050405020304" pitchFamily="18" charset="0"/>
                <a:cs typeface="Times New Roman" panose="02020603050405020304" pitchFamily="18" charset="0"/>
              </a:rPr>
              <a:t>perforin, granzymes (caspases) and lysing the </a:t>
            </a:r>
            <a:r>
              <a:rPr lang="en-GB" sz="2400" dirty="0">
                <a:latin typeface="Times New Roman" panose="02020603050405020304" pitchFamily="18" charset="0"/>
                <a:cs typeface="Times New Roman" panose="02020603050405020304" pitchFamily="18" charset="0"/>
              </a:rPr>
              <a:t>target </a:t>
            </a:r>
            <a:r>
              <a:rPr lang="en-GB" sz="2400" dirty="0" smtClean="0">
                <a:latin typeface="Times New Roman" panose="02020603050405020304" pitchFamily="18" charset="0"/>
                <a:cs typeface="Times New Roman" panose="02020603050405020304" pitchFamily="18" charset="0"/>
              </a:rPr>
              <a:t>cell: this </a:t>
            </a:r>
            <a:r>
              <a:rPr lang="en-GB" sz="2400" dirty="0">
                <a:latin typeface="Times New Roman" panose="02020603050405020304" pitchFamily="18" charset="0"/>
                <a:cs typeface="Times New Roman" panose="02020603050405020304" pitchFamily="18" charset="0"/>
              </a:rPr>
              <a:t>usually requires pre-activation of </a:t>
            </a:r>
            <a:r>
              <a:rPr lang="en-GB" sz="2400" dirty="0" smtClean="0">
                <a:latin typeface="Times New Roman" panose="02020603050405020304" pitchFamily="18" charset="0"/>
                <a:cs typeface="Times New Roman" panose="02020603050405020304" pitchFamily="18" charset="0"/>
              </a:rPr>
              <a:t>the T</a:t>
            </a:r>
            <a:r>
              <a:rPr lang="en-GB" sz="2400" baseline="-25000" dirty="0" smtClean="0">
                <a:latin typeface="Times New Roman" panose="02020603050405020304" pitchFamily="18" charset="0"/>
                <a:cs typeface="Times New Roman" panose="02020603050405020304" pitchFamily="18" charset="0"/>
              </a:rPr>
              <a:t>C</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by </a:t>
            </a:r>
            <a:r>
              <a:rPr lang="en-GB" sz="2400" b="1" dirty="0">
                <a:latin typeface="Times New Roman" panose="02020603050405020304" pitchFamily="18" charset="0"/>
                <a:cs typeface="Times New Roman" panose="02020603050405020304" pitchFamily="18" charset="0"/>
              </a:rPr>
              <a:t>cytokines</a:t>
            </a:r>
            <a:r>
              <a:rPr lang="en-GB" sz="2400" dirty="0">
                <a:latin typeface="Times New Roman" panose="02020603050405020304" pitchFamily="18" charset="0"/>
                <a:cs typeface="Times New Roman" panose="02020603050405020304" pitchFamily="18" charset="0"/>
              </a:rPr>
              <a:t> produced by a </a:t>
            </a:r>
            <a:r>
              <a:rPr lang="en-GB" sz="2400" b="1" dirty="0">
                <a:latin typeface="Times New Roman" panose="02020603050405020304" pitchFamily="18" charset="0"/>
                <a:cs typeface="Times New Roman" panose="02020603050405020304" pitchFamily="18" charset="0"/>
              </a:rPr>
              <a:t>T</a:t>
            </a:r>
            <a:r>
              <a:rPr lang="en-GB" sz="2400" b="1" baseline="-25000" dirty="0">
                <a:latin typeface="Times New Roman" panose="02020603050405020304" pitchFamily="18" charset="0"/>
                <a:cs typeface="Times New Roman" panose="02020603050405020304" pitchFamily="18" charset="0"/>
              </a:rPr>
              <a:t>H1</a:t>
            </a: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cells</a:t>
            </a:r>
          </a:p>
          <a:p>
            <a:endParaRPr lang="en-GB" sz="2400" b="1"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CD8 cells express a </a:t>
            </a:r>
            <a:r>
              <a:rPr lang="en-GB" sz="2400" b="1" dirty="0" smtClean="0">
                <a:latin typeface="Times New Roman" panose="02020603050405020304" pitchFamily="18" charset="0"/>
                <a:cs typeface="Times New Roman" panose="02020603050405020304" pitchFamily="18" charset="0"/>
              </a:rPr>
              <a:t>Fas</a:t>
            </a:r>
            <a:r>
              <a:rPr lang="en-GB" sz="2400" dirty="0" smtClean="0">
                <a:latin typeface="Times New Roman" panose="02020603050405020304" pitchFamily="18" charset="0"/>
                <a:cs typeface="Times New Roman" panose="02020603050405020304" pitchFamily="18" charset="0"/>
              </a:rPr>
              <a:t> ligand which binds a </a:t>
            </a:r>
            <a:r>
              <a:rPr lang="en-GB" sz="2400" dirty="0">
                <a:latin typeface="Times New Roman" panose="02020603050405020304" pitchFamily="18" charset="0"/>
                <a:cs typeface="Times New Roman" panose="02020603050405020304" pitchFamily="18" charset="0"/>
              </a:rPr>
              <a:t>F</a:t>
            </a:r>
            <a:r>
              <a:rPr lang="en-GB" sz="2400" dirty="0" smtClean="0">
                <a:latin typeface="Times New Roman" panose="02020603050405020304" pitchFamily="18" charset="0"/>
                <a:cs typeface="Times New Roman" panose="02020603050405020304" pitchFamily="18" charset="0"/>
              </a:rPr>
              <a:t>as receptor on the target cell membrane and activates caspases, which induce apoptosis</a:t>
            </a:r>
          </a:p>
          <a:p>
            <a:pPr marL="0" indent="0">
              <a:buNone/>
            </a:pPr>
            <a:endParaRPr lang="en-GB" sz="2400" b="1"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Vital in clearing viral infection</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Play a role in controlling tumour cells</a:t>
            </a:r>
          </a:p>
          <a:p>
            <a:pPr marL="0" indent="0">
              <a:buNone/>
            </a:pPr>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From the thymus, naïve cytotoxic  cells can not lyse cells, they need activation</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Can secrete </a:t>
            </a:r>
            <a:r>
              <a:rPr lang="en-GB" sz="2400" dirty="0">
                <a:latin typeface="Times New Roman" panose="02020603050405020304" pitchFamily="18" charset="0"/>
                <a:cs typeface="Times New Roman" panose="02020603050405020304" pitchFamily="18" charset="0"/>
              </a:rPr>
              <a:t>IFN-</a:t>
            </a:r>
            <a:r>
              <a:rPr lang="el-GR" sz="2400" dirty="0" smtClean="0">
                <a:latin typeface="Times New Roman" panose="02020603050405020304" pitchFamily="18" charset="0"/>
                <a:cs typeface="Times New Roman" panose="02020603050405020304" pitchFamily="18" charset="0"/>
              </a:rPr>
              <a:t>γ</a:t>
            </a:r>
            <a:r>
              <a:rPr lang="en-GB" sz="2400" dirty="0" smtClean="0">
                <a:latin typeface="Times New Roman" panose="02020603050405020304" pitchFamily="18" charset="0"/>
                <a:cs typeface="Times New Roman" panose="02020603050405020304" pitchFamily="18" charset="0"/>
              </a:rPr>
              <a:t>, which promotes antiviral environment by activating macrophages</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Also secrete TNF, which promotes inflammation</a:t>
            </a:r>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2549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036"/>
          </a:xfrm>
        </p:spPr>
        <p:txBody>
          <a:bodyPr>
            <a:normAutofit/>
          </a:bodyPr>
          <a:lstStyle/>
          <a:p>
            <a:r>
              <a:rPr lang="en-GB" sz="3200" b="1" dirty="0" smtClean="0">
                <a:latin typeface="Times New Roman" panose="02020603050405020304" pitchFamily="18" charset="0"/>
                <a:cs typeface="Times New Roman" panose="02020603050405020304" pitchFamily="18" charset="0"/>
              </a:rPr>
              <a:t>Activation of cytotoxic T cells (CD8 T cells)</a:t>
            </a:r>
            <a:endParaRPr lang="en-GB" sz="32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stretch>
            <a:fillRect/>
          </a:stretch>
        </p:blipFill>
        <p:spPr>
          <a:xfrm>
            <a:off x="1017431" y="1468192"/>
            <a:ext cx="8731875" cy="4881093"/>
          </a:xfrm>
          <a:prstGeom prst="rect">
            <a:avLst/>
          </a:prstGeom>
        </p:spPr>
      </p:pic>
    </p:spTree>
    <p:extLst>
      <p:ext uri="{BB962C8B-B14F-4D97-AF65-F5344CB8AC3E}">
        <p14:creationId xmlns:p14="http://schemas.microsoft.com/office/powerpoint/2010/main" xmlns="" val="24608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18" y="337417"/>
            <a:ext cx="7765473" cy="770948"/>
          </a:xfrm>
        </p:spPr>
        <p:txBody>
          <a:bodyPr>
            <a:normAutofit/>
          </a:bodyPr>
          <a:lstStyle/>
          <a:p>
            <a:pPr algn="ctr"/>
            <a:r>
              <a:rPr lang="en-GB" sz="3200" b="1" dirty="0" smtClean="0">
                <a:latin typeface="Times New Roman" panose="02020603050405020304" pitchFamily="18" charset="0"/>
                <a:cs typeface="Times New Roman" panose="02020603050405020304" pitchFamily="18" charset="0"/>
              </a:rPr>
              <a:t>Cells of the adaptive immune system </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5637" y="1136072"/>
            <a:ext cx="11499272" cy="5458691"/>
          </a:xfrm>
        </p:spPr>
        <p:txBody>
          <a:bodyPr>
            <a:noAutofit/>
          </a:bodyPr>
          <a:lstStyle/>
          <a:p>
            <a:pPr marL="457200" indent="-457200">
              <a:buAutoNum type="arabicPeriod"/>
            </a:pPr>
            <a:r>
              <a:rPr lang="en-GB" sz="2400" b="1" dirty="0" smtClean="0">
                <a:latin typeface="Times New Roman" panose="02020603050405020304" pitchFamily="18" charset="0"/>
                <a:cs typeface="Times New Roman" panose="02020603050405020304" pitchFamily="18" charset="0"/>
              </a:rPr>
              <a:t>Lymphocytes </a:t>
            </a:r>
            <a:r>
              <a:rPr lang="en-GB" sz="2400" b="1" dirty="0">
                <a:latin typeface="Times New Roman" panose="02020603050405020304" pitchFamily="18" charset="0"/>
                <a:cs typeface="Times New Roman" panose="02020603050405020304" pitchFamily="18" charset="0"/>
              </a:rPr>
              <a:t>and Lymphocyte </a:t>
            </a:r>
            <a:r>
              <a:rPr lang="en-GB" sz="2400" b="1" dirty="0" smtClean="0">
                <a:latin typeface="Times New Roman" panose="02020603050405020304" pitchFamily="18" charset="0"/>
                <a:cs typeface="Times New Roman" panose="02020603050405020304" pitchFamily="18" charset="0"/>
              </a:rPr>
              <a:t>Subpopulations. </a:t>
            </a:r>
            <a:r>
              <a:rPr lang="en-GB" sz="2400" dirty="0" smtClean="0">
                <a:latin typeface="Times New Roman" panose="02020603050405020304" pitchFamily="18" charset="0"/>
                <a:cs typeface="Times New Roman" panose="02020603050405020304" pitchFamily="18" charset="0"/>
              </a:rPr>
              <a:t>Several subpopulations of lymphocytes have been defined:</a:t>
            </a:r>
          </a:p>
          <a:p>
            <a:pPr marL="0" indent="0">
              <a:buNone/>
            </a:pP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      a. B lymphocytes : </a:t>
            </a:r>
            <a:r>
              <a:rPr lang="en-GB" sz="2400" dirty="0" smtClean="0">
                <a:latin typeface="Times New Roman" panose="02020603050405020304" pitchFamily="18" charset="0"/>
                <a:cs typeface="Times New Roman" panose="02020603050405020304" pitchFamily="18" charset="0"/>
              </a:rPr>
              <a:t>precursors of antibody-producing cells, known as plasma </a:t>
            </a:r>
          </a:p>
          <a:p>
            <a:pPr marL="0" indent="0">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cells. </a:t>
            </a:r>
          </a:p>
          <a:p>
            <a:pPr marL="0" indent="0">
              <a:buNone/>
            </a:pP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      b. T lymphocytes, </a:t>
            </a:r>
            <a:r>
              <a:rPr lang="en-GB" sz="2400" dirty="0" smtClean="0">
                <a:latin typeface="Times New Roman" panose="02020603050405020304" pitchFamily="18" charset="0"/>
                <a:cs typeface="Times New Roman" panose="02020603050405020304" pitchFamily="18" charset="0"/>
              </a:rPr>
              <a:t>or T-cells, which are further divided into several  </a:t>
            </a:r>
          </a:p>
          <a:p>
            <a:pPr marL="0" indent="0">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subpopulations: </a:t>
            </a:r>
          </a:p>
          <a:p>
            <a:pPr marL="0" indent="0">
              <a:buNone/>
            </a:pPr>
            <a:endParaRPr lang="en-GB" sz="2400" dirty="0" smtClean="0">
              <a:latin typeface="Times New Roman" panose="02020603050405020304" pitchFamily="18" charset="0"/>
              <a:cs typeface="Times New Roman" panose="02020603050405020304" pitchFamily="18" charset="0"/>
            </a:endParaRPr>
          </a:p>
          <a:p>
            <a:pPr marL="0" lvl="0" indent="0">
              <a:buNone/>
            </a:pP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i</a:t>
            </a:r>
            <a:r>
              <a:rPr lang="en-GB" sz="2400" b="1" dirty="0" smtClean="0">
                <a:latin typeface="Times New Roman" panose="02020603050405020304" pitchFamily="18" charset="0"/>
                <a:cs typeface="Times New Roman" panose="02020603050405020304" pitchFamily="18" charset="0"/>
              </a:rPr>
              <a:t>.  Helper T lymphocytes (TH) : </a:t>
            </a:r>
            <a:r>
              <a:rPr lang="en-GB" sz="2400" dirty="0" smtClean="0">
                <a:latin typeface="Times New Roman" panose="02020603050405020304" pitchFamily="18" charset="0"/>
                <a:cs typeface="Times New Roman" panose="02020603050405020304" pitchFamily="18" charset="0"/>
              </a:rPr>
              <a:t>play a very significant amplification role    </a:t>
            </a:r>
          </a:p>
          <a:p>
            <a:pPr marL="0" lvl="0" indent="0">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in the immune responses. </a:t>
            </a:r>
            <a:r>
              <a:rPr lang="en-GB" sz="2400" dirty="0"/>
              <a:t>Two functionally distinct subpopulations of T helper </a:t>
            </a:r>
            <a:r>
              <a:rPr lang="en-GB" sz="2400" dirty="0" smtClean="0"/>
              <a:t>  </a:t>
            </a:r>
          </a:p>
          <a:p>
            <a:pPr marL="0" lvl="0" indent="0">
              <a:buNone/>
            </a:pPr>
            <a:r>
              <a:rPr lang="en-GB" sz="2400" dirty="0"/>
              <a:t> </a:t>
            </a:r>
            <a:r>
              <a:rPr lang="en-GB" sz="2400" dirty="0" smtClean="0"/>
              <a:t>                   lymphocytes </a:t>
            </a:r>
            <a:r>
              <a:rPr lang="en-GB" sz="2400" dirty="0"/>
              <a:t>have been well </a:t>
            </a:r>
            <a:r>
              <a:rPr lang="en-GB" sz="2400" dirty="0" smtClean="0"/>
              <a:t>defined </a:t>
            </a:r>
            <a:r>
              <a:rPr lang="en-GB" sz="2400" b="1" dirty="0" smtClean="0"/>
              <a:t>: </a:t>
            </a:r>
          </a:p>
          <a:p>
            <a:pPr marL="0" lvl="0" indent="0">
              <a:buNone/>
            </a:pPr>
            <a:endParaRPr lang="en-GB" sz="2400" dirty="0" smtClean="0"/>
          </a:p>
          <a:p>
            <a:pPr marL="0" lvl="0" indent="0">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p>
          <a:p>
            <a:pPr marL="0" lvl="0" indent="0">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p>
          <a:p>
            <a:pPr marL="0" lvl="0" indent="0">
              <a:buNone/>
            </a:pPr>
            <a:endParaRPr lang="en-GB" sz="2400" b="1" dirty="0" smtClean="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7365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4" y="0"/>
            <a:ext cx="11590987" cy="6858000"/>
          </a:xfrm>
        </p:spPr>
        <p:txBody>
          <a:bodyPr>
            <a:normAutofit/>
          </a:bodyPr>
          <a:lstStyle/>
          <a:p>
            <a:pPr marL="0" indent="0">
              <a:buNone/>
            </a:pPr>
            <a:r>
              <a:rPr lang="en-GB" sz="2400" dirty="0" smtClean="0">
                <a:latin typeface="Times New Roman" panose="02020603050405020304" pitchFamily="18" charset="0"/>
                <a:cs typeface="Times New Roman" panose="02020603050405020304" pitchFamily="18" charset="0"/>
              </a:rPr>
              <a:t>                </a:t>
            </a:r>
            <a:r>
              <a:rPr lang="en-GB" sz="2400" dirty="0"/>
              <a:t> a. </a:t>
            </a:r>
            <a:r>
              <a:rPr lang="en-GB" sz="2400" b="1" dirty="0">
                <a:latin typeface="Times New Roman" panose="02020603050405020304" pitchFamily="18" charset="0"/>
                <a:cs typeface="Times New Roman" panose="02020603050405020304" pitchFamily="18" charset="0"/>
              </a:rPr>
              <a:t>TH1 lymphocytes</a:t>
            </a:r>
            <a:r>
              <a:rPr lang="en-GB" sz="2400" dirty="0">
                <a:latin typeface="Times New Roman" panose="02020603050405020304" pitchFamily="18" charset="0"/>
                <a:cs typeface="Times New Roman" panose="02020603050405020304" pitchFamily="18" charset="0"/>
              </a:rPr>
              <a:t>: assist the differentiation of cytotoxic cells and also    </a:t>
            </a:r>
          </a:p>
          <a:p>
            <a:pPr marL="0" indent="0">
              <a:buNone/>
            </a:pPr>
            <a:r>
              <a:rPr lang="en-GB" sz="2400" dirty="0">
                <a:latin typeface="Times New Roman" panose="02020603050405020304" pitchFamily="18" charset="0"/>
                <a:cs typeface="Times New Roman" panose="02020603050405020304" pitchFamily="18" charset="0"/>
              </a:rPr>
              <a:t>                              activate macrophages. Activated macrophages play a role as </a:t>
            </a:r>
            <a:r>
              <a:rPr lang="en-GB" sz="2400" dirty="0" smtClean="0">
                <a:latin typeface="Times New Roman" panose="02020603050405020304" pitchFamily="18" charset="0"/>
                <a:cs typeface="Times New Roman" panose="02020603050405020304" pitchFamily="18" charset="0"/>
              </a:rPr>
              <a:t>  </a:t>
            </a:r>
          </a:p>
          <a:p>
            <a:pPr marL="0" indent="0">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effectors </a:t>
            </a:r>
            <a:r>
              <a:rPr lang="en-GB" sz="2400" dirty="0">
                <a:latin typeface="Times New Roman" panose="02020603050405020304" pitchFamily="18" charset="0"/>
                <a:cs typeface="Times New Roman" panose="02020603050405020304" pitchFamily="18" charset="0"/>
              </a:rPr>
              <a:t>of </a:t>
            </a: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immune response.      </a:t>
            </a:r>
            <a:endParaRPr lang="en-GB" sz="2400" dirty="0" smtClean="0">
              <a:latin typeface="Times New Roman" panose="02020603050405020304" pitchFamily="18" charset="0"/>
              <a:cs typeface="Times New Roman" panose="02020603050405020304" pitchFamily="18" charset="0"/>
            </a:endParaRPr>
          </a:p>
          <a:p>
            <a:pPr marL="0" lvl="0" indent="0" algn="just">
              <a:buNone/>
            </a:pPr>
            <a:r>
              <a:rPr lang="en-GB" sz="2400" dirty="0" smtClean="0">
                <a:latin typeface="Times New Roman" panose="02020603050405020304" pitchFamily="18" charset="0"/>
                <a:cs typeface="Times New Roman" panose="02020603050405020304" pitchFamily="18" charset="0"/>
              </a:rPr>
              <a:t>                 b. </a:t>
            </a:r>
            <a:r>
              <a:rPr lang="en-GB" sz="2400" b="1" dirty="0" smtClean="0">
                <a:latin typeface="Times New Roman" panose="02020603050405020304" pitchFamily="18" charset="0"/>
                <a:cs typeface="Times New Roman" panose="02020603050405020304" pitchFamily="18" charset="0"/>
              </a:rPr>
              <a:t>TH2 lymphocytes: </a:t>
            </a:r>
            <a:r>
              <a:rPr lang="en-GB" sz="2400" dirty="0" smtClean="0">
                <a:latin typeface="Times New Roman" panose="02020603050405020304" pitchFamily="18" charset="0"/>
                <a:cs typeface="Times New Roman" panose="02020603050405020304" pitchFamily="18" charset="0"/>
              </a:rPr>
              <a:t>involved in the amplification of B lymphocyte   </a:t>
            </a:r>
          </a:p>
          <a:p>
            <a:pPr marL="0" lvl="0" indent="0" algn="just">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responses. These amplifying effects of helper T lymphocytes are </a:t>
            </a:r>
          </a:p>
          <a:p>
            <a:pPr marL="0" lvl="0" indent="0" algn="just">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mediated in part by soluble mediators</a:t>
            </a: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interleukins—</a:t>
            </a:r>
            <a:r>
              <a:rPr lang="en-GB" sz="2400" dirty="0" smtClean="0">
                <a:latin typeface="Times New Roman" panose="02020603050405020304" pitchFamily="18" charset="0"/>
                <a:cs typeface="Times New Roman" panose="02020603050405020304" pitchFamily="18" charset="0"/>
              </a:rPr>
              <a:t>and in part </a:t>
            </a:r>
          </a:p>
          <a:p>
            <a:pPr marL="0" lvl="0" indent="0" algn="just">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by signals delivered as a consequence of cell-cell contact.</a:t>
            </a:r>
          </a:p>
          <a:p>
            <a:pPr marL="0" lvl="0" indent="0">
              <a:buNone/>
            </a:pPr>
            <a:r>
              <a:rPr lang="en-GB" b="1" dirty="0" smtClean="0">
                <a:latin typeface="Times New Roman" panose="02020603050405020304" pitchFamily="18" charset="0"/>
                <a:cs typeface="Times New Roman" panose="02020603050405020304" pitchFamily="18" charset="0"/>
              </a:rPr>
              <a:t>     ii. </a:t>
            </a:r>
            <a:r>
              <a:rPr lang="en-GB" sz="2400" b="1" dirty="0" smtClean="0">
                <a:latin typeface="Times New Roman" panose="02020603050405020304" pitchFamily="18" charset="0"/>
                <a:cs typeface="Times New Roman" panose="02020603050405020304" pitchFamily="18" charset="0"/>
              </a:rPr>
              <a:t>Cytotoxic T lymphocytes : </a:t>
            </a:r>
            <a:r>
              <a:rPr lang="en-GB" sz="2400" dirty="0" smtClean="0">
                <a:latin typeface="Times New Roman" panose="02020603050405020304" pitchFamily="18" charset="0"/>
                <a:cs typeface="Times New Roman" panose="02020603050405020304" pitchFamily="18" charset="0"/>
              </a:rPr>
              <a:t>which are the main immunological  effector   </a:t>
            </a:r>
          </a:p>
          <a:p>
            <a:pPr marL="0" lvl="0" indent="0">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mechanisms involved in the elimination of non-self or infected cells.</a:t>
            </a:r>
          </a:p>
          <a:p>
            <a:pPr marL="0" lvl="0" indent="0">
              <a:buNone/>
            </a:pPr>
            <a:endParaRPr lang="en-GB" sz="2400"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NB</a:t>
            </a:r>
            <a:r>
              <a:rPr lang="en-GB"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 cells are more numerous in paracortical areas of lymph </a:t>
            </a:r>
            <a:r>
              <a:rPr lang="en-US" sz="2400" b="1" dirty="0" smtClean="0">
                <a:latin typeface="Times New Roman" panose="02020603050405020304" pitchFamily="18" charset="0"/>
                <a:cs typeface="Times New Roman" panose="02020603050405020304" pitchFamily="18" charset="0"/>
              </a:rPr>
              <a:t>nodes. B </a:t>
            </a:r>
            <a:r>
              <a:rPr lang="en-US" sz="2400" b="1" dirty="0">
                <a:latin typeface="Times New Roman" panose="02020603050405020304" pitchFamily="18" charset="0"/>
                <a:cs typeface="Times New Roman" panose="02020603050405020304" pitchFamily="18" charset="0"/>
              </a:rPr>
              <a:t>cells </a:t>
            </a:r>
            <a:r>
              <a:rPr lang="en-US" sz="2400" b="1" dirty="0" smtClean="0">
                <a:latin typeface="Times New Roman" panose="02020603050405020304" pitchFamily="18" charset="0"/>
                <a:cs typeface="Times New Roman" panose="02020603050405020304" pitchFamily="18" charset="0"/>
              </a:rPr>
              <a:t>are more </a:t>
            </a:r>
            <a:r>
              <a:rPr lang="en-US" sz="2400" b="1" dirty="0">
                <a:latin typeface="Times New Roman" panose="02020603050405020304" pitchFamily="18" charset="0"/>
                <a:cs typeface="Times New Roman" panose="02020603050405020304" pitchFamily="18" charset="0"/>
              </a:rPr>
              <a:t>numerous in germinal centers of lymph nodes</a:t>
            </a:r>
            <a:endParaRPr lang="en-GB" sz="2400" b="1" dirty="0">
              <a:latin typeface="Times New Roman" panose="02020603050405020304" pitchFamily="18" charset="0"/>
              <a:cs typeface="Times New Roman" panose="02020603050405020304" pitchFamily="18" charset="0"/>
            </a:endParaRPr>
          </a:p>
          <a:p>
            <a:pPr marL="0" lvl="0" indent="0">
              <a:buNone/>
            </a:pPr>
            <a:endParaRPr lang="en-GB" dirty="0" smtClean="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xmlns="" val="113374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3183"/>
            <a:ext cx="11732653" cy="6400799"/>
          </a:xfrm>
          <a:prstGeom prst="rect">
            <a:avLst/>
          </a:prstGeom>
        </p:spPr>
      </p:pic>
    </p:spTree>
    <p:extLst>
      <p:ext uri="{BB962C8B-B14F-4D97-AF65-F5344CB8AC3E}">
        <p14:creationId xmlns:p14="http://schemas.microsoft.com/office/powerpoint/2010/main" xmlns="" val="119890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995" y="210579"/>
            <a:ext cx="8962622" cy="652306"/>
          </a:xfrm>
        </p:spPr>
        <p:txBody>
          <a:bodyPr>
            <a:normAutofit fontScale="90000"/>
          </a:bodyPr>
          <a:lstStyle/>
          <a:p>
            <a:r>
              <a:rPr lang="en-GB" sz="3200" b="1" dirty="0">
                <a:latin typeface="Times New Roman" panose="02020603050405020304" pitchFamily="18" charset="0"/>
                <a:cs typeface="Times New Roman" panose="02020603050405020304" pitchFamily="18" charset="0"/>
              </a:rPr>
              <a:t>Lymphocytes and Lymphocyte </a:t>
            </a:r>
            <a:r>
              <a:rPr lang="en-GB" sz="3200" b="1" dirty="0" smtClean="0">
                <a:latin typeface="Times New Roman" panose="02020603050405020304" pitchFamily="18" charset="0"/>
                <a:cs typeface="Times New Roman" panose="02020603050405020304" pitchFamily="18" charset="0"/>
              </a:rPr>
              <a:t>Subpopulations </a:t>
            </a:r>
            <a:r>
              <a:rPr lang="en-GB" sz="3200" b="1" dirty="0">
                <a:latin typeface="Times New Roman" panose="02020603050405020304" pitchFamily="18" charset="0"/>
                <a:cs typeface="Times New Roman" panose="02020603050405020304" pitchFamily="18" charset="0"/>
              </a:rPr>
              <a:t>C</a:t>
            </a:r>
            <a:r>
              <a:rPr lang="en-GB" sz="3200" b="1" dirty="0" smtClean="0">
                <a:latin typeface="Times New Roman" panose="02020603050405020304" pitchFamily="18" charset="0"/>
                <a:cs typeface="Times New Roman" panose="02020603050405020304" pitchFamily="18" charset="0"/>
              </a:rPr>
              <a:t>ontd’</a:t>
            </a:r>
            <a:endParaRPr lang="en-GB" sz="3200" dirty="0"/>
          </a:p>
        </p:txBody>
      </p:sp>
      <p:sp>
        <p:nvSpPr>
          <p:cNvPr id="3" name="Content Placeholder 2"/>
          <p:cNvSpPr>
            <a:spLocks noGrp="1"/>
          </p:cNvSpPr>
          <p:nvPr>
            <p:ph idx="1"/>
          </p:nvPr>
        </p:nvSpPr>
        <p:spPr>
          <a:xfrm>
            <a:off x="296213" y="965915"/>
            <a:ext cx="11513713" cy="5743977"/>
          </a:xfrm>
        </p:spPr>
        <p:txBody>
          <a:bodyPr>
            <a:normAutofit fontScale="77500" lnSpcReduction="20000"/>
          </a:bodyPr>
          <a:lstStyle/>
          <a:p>
            <a:r>
              <a:rPr lang="en-US" b="1" dirty="0" smtClean="0">
                <a:latin typeface="Times New Roman" panose="02020603050405020304" pitchFamily="18" charset="0"/>
                <a:cs typeface="Times New Roman" panose="02020603050405020304" pitchFamily="18" charset="0"/>
              </a:rPr>
              <a:t>Lymphocytes:</a:t>
            </a:r>
            <a:endParaRPr lang="en-GB" b="1"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-Originate </a:t>
            </a:r>
            <a:r>
              <a:rPr lang="en-US" dirty="0">
                <a:latin typeface="Times New Roman" panose="02020603050405020304" pitchFamily="18" charset="0"/>
                <a:cs typeface="Times New Roman" panose="02020603050405020304" pitchFamily="18" charset="0"/>
              </a:rPr>
              <a:t>from hematopoietic stem cells in red bone </a:t>
            </a:r>
            <a:r>
              <a:rPr lang="en-US" dirty="0" smtClean="0">
                <a:latin typeface="Times New Roman" panose="02020603050405020304" pitchFamily="18" charset="0"/>
                <a:cs typeface="Times New Roman" panose="02020603050405020304" pitchFamily="18" charset="0"/>
              </a:rPr>
              <a:t>marrow</a:t>
            </a:r>
            <a:r>
              <a:rPr lang="en-GB"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mmature </a:t>
            </a:r>
          </a:p>
          <a:p>
            <a:pPr marL="0" indent="0" algn="just">
              <a:buNone/>
            </a:pPr>
            <a:r>
              <a:rPr lang="en-US" dirty="0" smtClean="0">
                <a:latin typeface="Times New Roman" panose="02020603050405020304" pitchFamily="18" charset="0"/>
                <a:cs typeface="Times New Roman" panose="02020603050405020304" pitchFamily="18" charset="0"/>
              </a:rPr>
              <a:t>         lymphocytes </a:t>
            </a:r>
            <a:r>
              <a:rPr lang="en-US" dirty="0">
                <a:latin typeface="Times New Roman" panose="02020603050405020304" pitchFamily="18" charset="0"/>
                <a:cs typeface="Times New Roman" panose="02020603050405020304" pitchFamily="18" charset="0"/>
              </a:rPr>
              <a:t>are identical when released from bone </a:t>
            </a:r>
            <a:r>
              <a:rPr lang="en-US" dirty="0" smtClean="0">
                <a:latin typeface="Times New Roman" panose="02020603050405020304" pitchFamily="18" charset="0"/>
                <a:cs typeface="Times New Roman" panose="02020603050405020304" pitchFamily="18" charset="0"/>
              </a:rPr>
              <a:t>marrow</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-Determination </a:t>
            </a:r>
            <a:r>
              <a:rPr lang="en-US" dirty="0">
                <a:latin typeface="Times New Roman" panose="02020603050405020304" pitchFamily="18" charset="0"/>
                <a:cs typeface="Times New Roman" panose="02020603050405020304" pitchFamily="18" charset="0"/>
              </a:rPr>
              <a:t>of which lymphocyte (B or T) depends on where in the body it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becomes immunocompetent (able </a:t>
            </a:r>
            <a:r>
              <a:rPr lang="en-US" dirty="0">
                <a:latin typeface="Times New Roman" panose="02020603050405020304" pitchFamily="18" charset="0"/>
                <a:cs typeface="Times New Roman" panose="02020603050405020304" pitchFamily="18" charset="0"/>
              </a:rPr>
              <a:t>to recognize a specific antigen by binding to </a:t>
            </a:r>
            <a:r>
              <a:rPr lang="en-US" dirty="0" smtClean="0">
                <a:latin typeface="Times New Roman" panose="02020603050405020304" pitchFamily="18" charset="0"/>
                <a:cs typeface="Times New Roman" panose="02020603050405020304" pitchFamily="18" charset="0"/>
              </a:rPr>
              <a:t>it)</a:t>
            </a:r>
          </a:p>
          <a:p>
            <a:pPr marL="0" indent="0" algn="just">
              <a:buNone/>
            </a:pPr>
            <a:endParaRPr lang="en-GB"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 </a:t>
            </a:r>
            <a:r>
              <a:rPr lang="en-US" dirty="0">
                <a:latin typeface="Times New Roman" panose="02020603050405020304" pitchFamily="18" charset="0"/>
                <a:cs typeface="Times New Roman" panose="02020603050405020304" pitchFamily="18" charset="0"/>
              </a:rPr>
              <a:t>cells formed in the thymus (2-3 days) where the T cells are selected for their ability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to </a:t>
            </a:r>
            <a:r>
              <a:rPr lang="en-US" dirty="0">
                <a:latin typeface="Times New Roman" panose="02020603050405020304" pitchFamily="18" charset="0"/>
                <a:cs typeface="Times New Roman" panose="02020603050405020304" pitchFamily="18" charset="0"/>
              </a:rPr>
              <a:t>identify foreign </a:t>
            </a:r>
            <a:r>
              <a:rPr lang="en-US" dirty="0" smtClean="0">
                <a:latin typeface="Times New Roman" panose="02020603050405020304" pitchFamily="18" charset="0"/>
                <a:cs typeface="Times New Roman" panose="02020603050405020304" pitchFamily="18" charset="0"/>
              </a:rPr>
              <a:t>antigens. There are two types of selections: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a:t>
            </a:r>
            <a:r>
              <a:rPr lang="en-US" b="1" dirty="0" smtClean="0">
                <a:latin typeface="Times New Roman" panose="02020603050405020304" pitchFamily="18" charset="0"/>
                <a:cs typeface="Times New Roman" panose="02020603050405020304" pitchFamily="18" charset="0"/>
              </a:rPr>
              <a:t>egative </a:t>
            </a:r>
            <a:r>
              <a:rPr lang="en-US" b="1" dirty="0">
                <a:latin typeface="Times New Roman" panose="02020603050405020304" pitchFamily="18" charset="0"/>
                <a:cs typeface="Times New Roman" panose="02020603050405020304" pitchFamily="18" charset="0"/>
              </a:rPr>
              <a:t>selection</a:t>
            </a:r>
            <a:r>
              <a:rPr lang="en-US" dirty="0">
                <a:latin typeface="Times New Roman" panose="02020603050405020304" pitchFamily="18" charset="0"/>
                <a:cs typeface="Times New Roman" panose="02020603050405020304" pitchFamily="18" charset="0"/>
              </a:rPr>
              <a:t> – lymphocytes that strongly attack self-antigens are destroyed in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thymic medulla</a:t>
            </a:r>
            <a:endParaRPr lang="en-GB"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b</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a:t>
            </a:r>
            <a:r>
              <a:rPr lang="en-US" b="1" dirty="0" smtClean="0">
                <a:latin typeface="Times New Roman" panose="02020603050405020304" pitchFamily="18" charset="0"/>
                <a:cs typeface="Times New Roman" panose="02020603050405020304" pitchFamily="18" charset="0"/>
              </a:rPr>
              <a:t>ositive </a:t>
            </a:r>
            <a:r>
              <a:rPr lang="en-US" b="1" dirty="0">
                <a:latin typeface="Times New Roman" panose="02020603050405020304" pitchFamily="18" charset="0"/>
                <a:cs typeface="Times New Roman" panose="02020603050405020304" pitchFamily="18" charset="0"/>
              </a:rPr>
              <a:t>selection </a:t>
            </a:r>
            <a:r>
              <a:rPr lang="en-US" dirty="0">
                <a:latin typeface="Times New Roman" panose="02020603050405020304" pitchFamily="18" charset="0"/>
                <a:cs typeface="Times New Roman" panose="02020603050405020304" pitchFamily="18" charset="0"/>
              </a:rPr>
              <a:t>– weakly anti-self </a:t>
            </a:r>
            <a:r>
              <a:rPr lang="en-US" dirty="0" smtClean="0">
                <a:latin typeface="Times New Roman" panose="02020603050405020304" pitchFamily="18" charset="0"/>
                <a:cs typeface="Times New Roman" panose="02020603050405020304" pitchFamily="18" charset="0"/>
              </a:rPr>
              <a:t>lymphocytes continue </a:t>
            </a:r>
            <a:r>
              <a:rPr lang="en-US" dirty="0">
                <a:latin typeface="Times New Roman" panose="02020603050405020304" pitchFamily="18" charset="0"/>
                <a:cs typeface="Times New Roman" panose="02020603050405020304" pitchFamily="18" charset="0"/>
              </a:rPr>
              <a:t>to develop and the ones that can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best recognize </a:t>
            </a:r>
            <a:r>
              <a:rPr lang="en-US" dirty="0">
                <a:latin typeface="Times New Roman" panose="02020603050405020304" pitchFamily="18" charset="0"/>
                <a:cs typeface="Times New Roman" panose="02020603050405020304" pitchFamily="18" charset="0"/>
              </a:rPr>
              <a:t>self when attached to antigens are identified.  This occurs in the thymic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cortex</a:t>
            </a:r>
            <a:r>
              <a:rPr lang="en-US"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xmlns="" val="236634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0"/>
            <a:ext cx="10460182" cy="811369"/>
          </a:xfrm>
        </p:spPr>
        <p:txBody>
          <a:bodyPr>
            <a:normAutofit/>
          </a:bodyPr>
          <a:lstStyle/>
          <a:p>
            <a:pPr algn="ctr"/>
            <a:r>
              <a:rPr lang="en-GB" sz="3200" b="1" dirty="0">
                <a:latin typeface="Times New Roman" panose="02020603050405020304" pitchFamily="18" charset="0"/>
                <a:cs typeface="Times New Roman" panose="02020603050405020304" pitchFamily="18" charset="0"/>
              </a:rPr>
              <a:t>C</a:t>
            </a:r>
            <a:r>
              <a:rPr lang="en-GB" sz="3200" b="1" dirty="0" smtClean="0">
                <a:latin typeface="Times New Roman" panose="02020603050405020304" pitchFamily="18" charset="0"/>
                <a:cs typeface="Times New Roman" panose="02020603050405020304" pitchFamily="18" charset="0"/>
              </a:rPr>
              <a:t>ells of the adaptive immune system Contd’</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4699" y="772732"/>
            <a:ext cx="11109101" cy="5975798"/>
          </a:xfrm>
        </p:spPr>
        <p:txBody>
          <a:bodyPr>
            <a:normAutofit/>
          </a:bodyPr>
          <a:lstStyle/>
          <a:p>
            <a:pPr marL="0" lvl="0" indent="0">
              <a:buNone/>
            </a:pPr>
            <a:r>
              <a:rPr lang="en-GB" b="1" dirty="0" smtClean="0"/>
              <a:t>2. Antigen-presenting cells(APCs)</a:t>
            </a:r>
          </a:p>
          <a:p>
            <a:r>
              <a:rPr lang="en-US" sz="2400" dirty="0" smtClean="0"/>
              <a:t>Major </a:t>
            </a:r>
            <a:r>
              <a:rPr lang="en-US" sz="2400" dirty="0"/>
              <a:t>types are: </a:t>
            </a:r>
            <a:r>
              <a:rPr lang="en-US" sz="2400" dirty="0" smtClean="0"/>
              <a:t> </a:t>
            </a:r>
            <a:r>
              <a:rPr lang="en-US" sz="2400" dirty="0" err="1" smtClean="0"/>
              <a:t>i</a:t>
            </a:r>
            <a:r>
              <a:rPr lang="en-US" sz="2400" dirty="0" smtClean="0"/>
              <a:t>. Dendritic </a:t>
            </a:r>
            <a:r>
              <a:rPr lang="en-US" sz="2400" dirty="0"/>
              <a:t>cells (interstitial cells of connective tissues and </a:t>
            </a:r>
            <a:endParaRPr lang="en-US" sz="2400" dirty="0" smtClean="0"/>
          </a:p>
          <a:p>
            <a:pPr marL="0" indent="0">
              <a:buNone/>
            </a:pPr>
            <a:r>
              <a:rPr lang="en-US" sz="2400" dirty="0"/>
              <a:t> </a:t>
            </a:r>
            <a:r>
              <a:rPr lang="en-US" sz="2400" dirty="0" smtClean="0"/>
              <a:t>                                    Langerhans</a:t>
            </a:r>
            <a:r>
              <a:rPr lang="en-US" sz="2400" dirty="0"/>
              <a:t>’ cells of the skin epidermis), </a:t>
            </a:r>
            <a:endParaRPr lang="en-US" sz="2400" dirty="0" smtClean="0"/>
          </a:p>
          <a:p>
            <a:pPr marL="0" indent="0">
              <a:buNone/>
            </a:pPr>
            <a:r>
              <a:rPr lang="en-US" sz="2400" dirty="0"/>
              <a:t> </a:t>
            </a:r>
            <a:r>
              <a:rPr lang="en-US" sz="2400" dirty="0" smtClean="0"/>
              <a:t>                                 ii. </a:t>
            </a:r>
            <a:r>
              <a:rPr lang="en-US" sz="2400" dirty="0"/>
              <a:t>M</a:t>
            </a:r>
            <a:r>
              <a:rPr lang="en-US" sz="2400" dirty="0" smtClean="0"/>
              <a:t>acrophages</a:t>
            </a:r>
            <a:r>
              <a:rPr lang="en-US" sz="2400" dirty="0"/>
              <a:t>, and activated B </a:t>
            </a:r>
            <a:r>
              <a:rPr lang="en-US" sz="2400" dirty="0" smtClean="0"/>
              <a:t>lymphocytes</a:t>
            </a:r>
          </a:p>
          <a:p>
            <a:pPr marL="0" indent="0">
              <a:buNone/>
            </a:pPr>
            <a:endParaRPr lang="en-GB" sz="2400" b="1" dirty="0" smtClean="0"/>
          </a:p>
          <a:p>
            <a:r>
              <a:rPr lang="en-US" sz="2400" dirty="0" smtClean="0"/>
              <a:t>Engulf particles </a:t>
            </a:r>
            <a:r>
              <a:rPr lang="en-US" sz="2400" dirty="0"/>
              <a:t>and presents fragments of these antigens on their own surfaces </a:t>
            </a:r>
            <a:r>
              <a:rPr lang="en-US" sz="2400" dirty="0" smtClean="0"/>
              <a:t>     where </a:t>
            </a:r>
            <a:r>
              <a:rPr lang="en-US" sz="2400" dirty="0"/>
              <a:t>they can be recognized by T </a:t>
            </a:r>
            <a:r>
              <a:rPr lang="en-US" sz="2400" dirty="0" smtClean="0"/>
              <a:t>cells</a:t>
            </a:r>
          </a:p>
          <a:p>
            <a:endParaRPr lang="en-GB" sz="2400" dirty="0" smtClean="0"/>
          </a:p>
          <a:p>
            <a:r>
              <a:rPr lang="en-US" sz="2400" dirty="0" smtClean="0"/>
              <a:t>APCs </a:t>
            </a:r>
            <a:r>
              <a:rPr lang="en-US" sz="2400" dirty="0"/>
              <a:t>secrete proteins that activate T </a:t>
            </a:r>
            <a:r>
              <a:rPr lang="en-US" sz="2400" dirty="0" smtClean="0"/>
              <a:t>cells. In turn, activated </a:t>
            </a:r>
            <a:r>
              <a:rPr lang="en-US" sz="2400" dirty="0"/>
              <a:t>T cells secrete </a:t>
            </a:r>
            <a:r>
              <a:rPr lang="en-US" sz="2400" dirty="0" smtClean="0"/>
              <a:t>chemicals (cytokines) </a:t>
            </a:r>
            <a:r>
              <a:rPr lang="en-US" sz="2400" dirty="0"/>
              <a:t>that </a:t>
            </a:r>
            <a:r>
              <a:rPr lang="en-US" sz="2400" dirty="0" smtClean="0"/>
              <a:t> activate </a:t>
            </a:r>
            <a:r>
              <a:rPr lang="en-US" sz="2400" dirty="0"/>
              <a:t>macrophages and increase DC maturation</a:t>
            </a:r>
            <a:r>
              <a:rPr lang="en-US" sz="2400" dirty="0" smtClean="0"/>
              <a:t>.</a:t>
            </a:r>
          </a:p>
          <a:p>
            <a:pPr marL="0" indent="0">
              <a:buNone/>
            </a:pPr>
            <a:endParaRPr lang="en-GB" sz="2400" dirty="0"/>
          </a:p>
          <a:p>
            <a:r>
              <a:rPr lang="en-US" sz="2400" dirty="0" smtClean="0"/>
              <a:t>APCs </a:t>
            </a:r>
            <a:r>
              <a:rPr lang="en-US" sz="2400" dirty="0"/>
              <a:t>and lymphocytes are found throughout the lymphatic </a:t>
            </a:r>
            <a:r>
              <a:rPr lang="en-US" sz="2400" dirty="0" smtClean="0"/>
              <a:t>system. </a:t>
            </a:r>
          </a:p>
          <a:p>
            <a:r>
              <a:rPr lang="en-US" sz="2400" dirty="0" smtClean="0"/>
              <a:t>DCs are </a:t>
            </a:r>
            <a:r>
              <a:rPr lang="en-US" sz="2400" dirty="0"/>
              <a:t>more numerous in germinal centers of lymph nodes</a:t>
            </a:r>
            <a:endParaRPr lang="en-GB" sz="2400" dirty="0"/>
          </a:p>
          <a:p>
            <a:pPr marL="0" lvl="0" indent="0">
              <a:buNone/>
            </a:pPr>
            <a:endParaRPr lang="en-GB" sz="2400" dirty="0" smtClean="0"/>
          </a:p>
          <a:p>
            <a:endParaRPr lang="en-GB" dirty="0"/>
          </a:p>
        </p:txBody>
      </p:sp>
    </p:spTree>
    <p:extLst>
      <p:ext uri="{BB962C8B-B14F-4D97-AF65-F5344CB8AC3E}">
        <p14:creationId xmlns:p14="http://schemas.microsoft.com/office/powerpoint/2010/main" xmlns="" val="363744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0"/>
            <a:ext cx="11372045" cy="1174905"/>
          </a:xfrm>
        </p:spPr>
        <p:txBody>
          <a:bodyPr>
            <a:normAutofit/>
          </a:bodyPr>
          <a:lstStyle/>
          <a:p>
            <a:r>
              <a:rPr lang="en-GB" sz="3200" b="1" dirty="0" smtClean="0">
                <a:latin typeface="Times New Roman" panose="02020603050405020304" pitchFamily="18" charset="0"/>
                <a:cs typeface="Times New Roman" panose="02020603050405020304" pitchFamily="18" charset="0"/>
              </a:rPr>
              <a:t>Other cells that play a role in adaptive immune system </a:t>
            </a:r>
            <a:endParaRPr lang="en-GB" sz="3200" dirty="0"/>
          </a:p>
        </p:txBody>
      </p:sp>
      <p:sp>
        <p:nvSpPr>
          <p:cNvPr id="3" name="Content Placeholder 2"/>
          <p:cNvSpPr>
            <a:spLocks noGrp="1"/>
          </p:cNvSpPr>
          <p:nvPr>
            <p:ph idx="1"/>
          </p:nvPr>
        </p:nvSpPr>
        <p:spPr>
          <a:xfrm>
            <a:off x="206062" y="1191490"/>
            <a:ext cx="11985938" cy="5666509"/>
          </a:xfrm>
        </p:spPr>
        <p:txBody>
          <a:bodyPr>
            <a:normAutofit/>
          </a:bodyPr>
          <a:lstStyle/>
          <a:p>
            <a:pPr marL="0" indent="0" algn="just">
              <a:buNone/>
            </a:pPr>
            <a:r>
              <a:rPr lang="en-GB" sz="2400" b="1" dirty="0" smtClean="0"/>
              <a:t>Phagocytic </a:t>
            </a:r>
            <a:r>
              <a:rPr lang="en-GB" sz="2400" b="1" dirty="0"/>
              <a:t>and cytotoxic </a:t>
            </a:r>
            <a:r>
              <a:rPr lang="en-GB" sz="2400" b="1" dirty="0" smtClean="0"/>
              <a:t>cells</a:t>
            </a:r>
          </a:p>
          <a:p>
            <a:pPr marL="0" indent="0" algn="just">
              <a:buNone/>
            </a:pPr>
            <a:r>
              <a:rPr lang="en-GB" sz="2400" dirty="0" smtClean="0"/>
              <a:t>-Such </a:t>
            </a:r>
            <a:r>
              <a:rPr lang="en-GB" sz="2400" dirty="0"/>
              <a:t>as monocytes, macrophages, and granulocytes, also play significant roles as effectors of the immune response. </a:t>
            </a:r>
            <a:endParaRPr lang="en-GB" sz="2400" dirty="0" smtClean="0"/>
          </a:p>
          <a:p>
            <a:pPr marL="0" indent="0" algn="just">
              <a:buNone/>
            </a:pPr>
            <a:r>
              <a:rPr lang="en-GB" sz="2400" dirty="0"/>
              <a:t>-</a:t>
            </a:r>
            <a:r>
              <a:rPr lang="en-GB" sz="2400" dirty="0" smtClean="0"/>
              <a:t>Once </a:t>
            </a:r>
            <a:r>
              <a:rPr lang="en-GB" sz="2400" dirty="0"/>
              <a:t>antibody has been secreted by plasma cells and is bound by the microbes, cells, or compounds that triggered the immune response, it is able to induce their ingestion by phagocytic cells. If bound to live cells, antibody may induce the attachment of </a:t>
            </a:r>
            <a:r>
              <a:rPr lang="en-GB" sz="2400" b="1" dirty="0"/>
              <a:t>cytotoxic </a:t>
            </a:r>
            <a:r>
              <a:rPr lang="en-GB" sz="2400" b="1" dirty="0" smtClean="0"/>
              <a:t>T cells </a:t>
            </a:r>
            <a:r>
              <a:rPr lang="en-GB" sz="2400" dirty="0" smtClean="0"/>
              <a:t>and </a:t>
            </a:r>
            <a:r>
              <a:rPr lang="en-GB" sz="2400" b="1" dirty="0" smtClean="0"/>
              <a:t>NK cells </a:t>
            </a:r>
            <a:r>
              <a:rPr lang="en-GB" sz="2400" dirty="0" smtClean="0"/>
              <a:t>that </a:t>
            </a:r>
            <a:r>
              <a:rPr lang="en-GB" sz="2400" dirty="0"/>
              <a:t>cause the death of the antibody-coated cell </a:t>
            </a:r>
            <a:r>
              <a:rPr lang="en-GB" sz="2400" b="1" dirty="0"/>
              <a:t>(antibody-dependent cellular cytotoxicity; ADCC). </a:t>
            </a:r>
            <a:endParaRPr lang="en-GB" sz="2400" b="1" dirty="0" smtClean="0"/>
          </a:p>
          <a:p>
            <a:pPr marL="0" indent="0" algn="just">
              <a:buNone/>
            </a:pPr>
            <a:r>
              <a:rPr lang="en-GB" sz="2400" b="1" dirty="0"/>
              <a:t>-</a:t>
            </a:r>
            <a:r>
              <a:rPr lang="en-GB" sz="2400" dirty="0" smtClean="0"/>
              <a:t>The </a:t>
            </a:r>
            <a:r>
              <a:rPr lang="en-GB" sz="2400" dirty="0"/>
              <a:t>ingestion of microorganisms or particles coated with </a:t>
            </a:r>
            <a:r>
              <a:rPr lang="en-GB" sz="2400" b="1" dirty="0"/>
              <a:t>antibody</a:t>
            </a:r>
            <a:r>
              <a:rPr lang="en-GB" sz="2400" dirty="0"/>
              <a:t> is enhanced when an amplification effector system known as </a:t>
            </a:r>
            <a:r>
              <a:rPr lang="en-GB" sz="2400" b="1" dirty="0"/>
              <a:t>complement </a:t>
            </a:r>
            <a:r>
              <a:rPr lang="en-GB" sz="2400" dirty="0"/>
              <a:t>is </a:t>
            </a:r>
            <a:r>
              <a:rPr lang="en-GB" sz="2400" dirty="0" smtClean="0"/>
              <a:t>activated.</a:t>
            </a:r>
          </a:p>
          <a:p>
            <a:pPr marL="0" indent="0" algn="just">
              <a:buNone/>
            </a:pPr>
            <a:endParaRPr lang="en-GB" sz="2400" b="1" dirty="0"/>
          </a:p>
          <a:p>
            <a:pPr marL="0" indent="0" algn="just">
              <a:buNone/>
            </a:pPr>
            <a:r>
              <a:rPr lang="en-GB" sz="2400" b="1" dirty="0" smtClean="0"/>
              <a:t>Natural </a:t>
            </a:r>
            <a:r>
              <a:rPr lang="en-GB" sz="2400" b="1" dirty="0"/>
              <a:t>killer (NK) cells </a:t>
            </a:r>
          </a:p>
          <a:p>
            <a:pPr marL="0" indent="0">
              <a:buNone/>
            </a:pPr>
            <a:r>
              <a:rPr lang="en-GB" sz="2400" b="1" dirty="0"/>
              <a:t>-</a:t>
            </a:r>
            <a:r>
              <a:rPr lang="en-GB" sz="2400" dirty="0"/>
              <a:t>play a dual role in the elimination of infected and malignant cells. </a:t>
            </a:r>
            <a:endParaRPr lang="en-GB" sz="2400" dirty="0" smtClean="0"/>
          </a:p>
          <a:p>
            <a:pPr marL="0" indent="0">
              <a:buNone/>
            </a:pPr>
            <a:r>
              <a:rPr lang="en-GB" sz="2400" dirty="0" smtClean="0"/>
              <a:t>-</a:t>
            </a:r>
            <a:r>
              <a:rPr lang="en-GB" sz="2400" dirty="0"/>
              <a:t>They can participate in the elimination of antibody-coated cells by ADCC.</a:t>
            </a:r>
          </a:p>
          <a:p>
            <a:pPr marL="0" indent="0">
              <a:buNone/>
            </a:pPr>
            <a:endParaRPr lang="en-GB" sz="2400" dirty="0"/>
          </a:p>
          <a:p>
            <a:pPr marL="0" indent="0">
              <a:buNone/>
            </a:pPr>
            <a:endParaRPr lang="en-GB" sz="2400" dirty="0"/>
          </a:p>
          <a:p>
            <a:pPr marL="0" indent="0" algn="just">
              <a:buNone/>
            </a:pPr>
            <a:endParaRPr lang="en-GB" sz="2400" dirty="0"/>
          </a:p>
          <a:p>
            <a:pPr algn="just"/>
            <a:endParaRPr lang="en-GB" sz="2400" dirty="0"/>
          </a:p>
        </p:txBody>
      </p:sp>
    </p:spTree>
    <p:extLst>
      <p:ext uri="{BB962C8B-B14F-4D97-AF65-F5344CB8AC3E}">
        <p14:creationId xmlns:p14="http://schemas.microsoft.com/office/powerpoint/2010/main" xmlns="" val="339757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8430491" cy="886691"/>
          </a:xfrm>
        </p:spPr>
        <p:txBody>
          <a:bodyPr>
            <a:normAutofit/>
          </a:bodyPr>
          <a:lstStyle/>
          <a:p>
            <a:pPr algn="ctr"/>
            <a:r>
              <a:rPr lang="en-GB" sz="3600" b="1" dirty="0" smtClean="0">
                <a:latin typeface="Times New Roman" panose="02020603050405020304" pitchFamily="18" charset="0"/>
                <a:cs typeface="Times New Roman" panose="02020603050405020304" pitchFamily="18" charset="0"/>
              </a:rPr>
              <a:t>Branches of adaptive immunity</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5527" y="983672"/>
            <a:ext cx="11679382" cy="5874327"/>
          </a:xfrm>
        </p:spPr>
        <p:txBody>
          <a:bodyPr>
            <a:normAutofit/>
          </a:bodyPr>
          <a:lstStyle/>
          <a:p>
            <a:r>
              <a:rPr lang="en-US" b="1" dirty="0"/>
              <a:t>Humoral immunity or antibody-mediated immunity </a:t>
            </a:r>
            <a:endParaRPr lang="en-US" b="1" dirty="0" smtClean="0"/>
          </a:p>
          <a:p>
            <a:pPr marL="0" indent="0">
              <a:buNone/>
            </a:pPr>
            <a:r>
              <a:rPr lang="en-US" dirty="0"/>
              <a:t> </a:t>
            </a:r>
            <a:r>
              <a:rPr lang="en-US" dirty="0" smtClean="0"/>
              <a:t>   -consists </a:t>
            </a:r>
            <a:r>
              <a:rPr lang="en-US" dirty="0"/>
              <a:t>of </a:t>
            </a:r>
            <a:r>
              <a:rPr lang="en-US" dirty="0" smtClean="0"/>
              <a:t>antibodies circulating in the fluids of the body</a:t>
            </a:r>
          </a:p>
          <a:p>
            <a:pPr marL="0" indent="0">
              <a:buNone/>
            </a:pPr>
            <a:r>
              <a:rPr lang="en-US" dirty="0"/>
              <a:t> </a:t>
            </a:r>
            <a:r>
              <a:rPr lang="en-US" dirty="0" smtClean="0"/>
              <a:t>   - The antibodies are produced by B lymphocytes (B-cells)</a:t>
            </a:r>
          </a:p>
          <a:p>
            <a:pPr marL="0" indent="0">
              <a:buNone/>
            </a:pPr>
            <a:r>
              <a:rPr lang="en-US" dirty="0" smtClean="0"/>
              <a:t>    -</a:t>
            </a:r>
            <a:r>
              <a:rPr lang="en-GB" dirty="0"/>
              <a:t> </a:t>
            </a:r>
            <a:r>
              <a:rPr lang="en-GB" dirty="0" smtClean="0"/>
              <a:t>Works best </a:t>
            </a:r>
            <a:r>
              <a:rPr lang="en-GB" dirty="0"/>
              <a:t>against bacteria, toxins, and virus </a:t>
            </a:r>
            <a:r>
              <a:rPr lang="en-GB" dirty="0" smtClean="0"/>
              <a:t>that are </a:t>
            </a:r>
            <a:r>
              <a:rPr lang="en-GB" dirty="0"/>
              <a:t>free in body </a:t>
            </a:r>
            <a:r>
              <a:rPr lang="en-GB" dirty="0" smtClean="0"/>
              <a:t>fluids</a:t>
            </a:r>
          </a:p>
          <a:p>
            <a:pPr marL="0" indent="0">
              <a:buNone/>
            </a:pPr>
            <a:endParaRPr lang="en-US" b="1" dirty="0"/>
          </a:p>
          <a:p>
            <a:r>
              <a:rPr lang="en-US" b="1" dirty="0" smtClean="0"/>
              <a:t>Cellular </a:t>
            </a:r>
            <a:r>
              <a:rPr lang="en-US" b="1" dirty="0"/>
              <a:t>or cell-mediated immunity </a:t>
            </a:r>
            <a:endParaRPr lang="en-US" b="1" dirty="0" smtClean="0"/>
          </a:p>
          <a:p>
            <a:pPr marL="0" indent="0" algn="just">
              <a:buNone/>
            </a:pPr>
            <a:r>
              <a:rPr lang="en-GB" dirty="0" smtClean="0"/>
              <a:t>    -Involves </a:t>
            </a:r>
            <a:r>
              <a:rPr lang="en-GB" dirty="0"/>
              <a:t>T cells  </a:t>
            </a:r>
            <a:r>
              <a:rPr lang="en-GB" dirty="0" smtClean="0"/>
              <a:t>that target </a:t>
            </a:r>
            <a:r>
              <a:rPr lang="en-US" dirty="0" smtClean="0"/>
              <a:t>infected tissue cells directly by lysing foreign cells </a:t>
            </a:r>
          </a:p>
          <a:p>
            <a:pPr marL="0" indent="0" algn="just">
              <a:buNone/>
            </a:pPr>
            <a:r>
              <a:rPr lang="en-US" dirty="0"/>
              <a:t> </a:t>
            </a:r>
            <a:r>
              <a:rPr lang="en-US" dirty="0" smtClean="0"/>
              <a:t>   (</a:t>
            </a:r>
            <a:r>
              <a:rPr lang="en-GB" dirty="0" smtClean="0"/>
              <a:t>cytotoxicity)</a:t>
            </a:r>
            <a:r>
              <a:rPr lang="en-US" dirty="0" smtClean="0"/>
              <a:t> or indirectly by releasing chemicals (cytokines) that enhance </a:t>
            </a:r>
          </a:p>
          <a:p>
            <a:pPr marL="0" indent="0" algn="just">
              <a:buNone/>
            </a:pPr>
            <a:r>
              <a:rPr lang="en-US" dirty="0"/>
              <a:t> </a:t>
            </a:r>
            <a:r>
              <a:rPr lang="en-US" dirty="0" smtClean="0"/>
              <a:t>   the inflammatory response or activate other lymphocytes or macrophages.</a:t>
            </a:r>
          </a:p>
          <a:p>
            <a:pPr marL="0" indent="0">
              <a:buNone/>
            </a:pPr>
            <a:r>
              <a:rPr lang="en-GB" dirty="0"/>
              <a:t> </a:t>
            </a:r>
            <a:r>
              <a:rPr lang="en-GB" dirty="0" smtClean="0"/>
              <a:t>  -Works </a:t>
            </a:r>
            <a:r>
              <a:rPr lang="en-GB" dirty="0"/>
              <a:t>best on bacteria- or </a:t>
            </a:r>
            <a:r>
              <a:rPr lang="en-GB" dirty="0" smtClean="0"/>
              <a:t>virus-infected cells</a:t>
            </a:r>
            <a:r>
              <a:rPr lang="en-GB" dirty="0"/>
              <a:t>, fungi, protozoa, tissue grafts </a:t>
            </a:r>
            <a:r>
              <a:rPr lang="en-GB" dirty="0" smtClean="0"/>
              <a:t> </a:t>
            </a:r>
          </a:p>
          <a:p>
            <a:pPr marL="0" indent="0">
              <a:buNone/>
            </a:pPr>
            <a:r>
              <a:rPr lang="en-GB" dirty="0"/>
              <a:t> </a:t>
            </a:r>
            <a:r>
              <a:rPr lang="en-GB" dirty="0" smtClean="0"/>
              <a:t>   and cancer cells</a:t>
            </a:r>
            <a:endParaRPr lang="en-GB" b="1" dirty="0"/>
          </a:p>
        </p:txBody>
      </p:sp>
    </p:spTree>
    <p:extLst>
      <p:ext uri="{BB962C8B-B14F-4D97-AF65-F5344CB8AC3E}">
        <p14:creationId xmlns:p14="http://schemas.microsoft.com/office/powerpoint/2010/main" xmlns="" val="2488793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910</TotalTime>
  <Words>1844</Words>
  <Application>Microsoft Office PowerPoint</Application>
  <PresentationFormat>Custom</PresentationFormat>
  <Paragraphs>208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Adaptive Immune system</vt:lpstr>
      <vt:lpstr>Slide 2</vt:lpstr>
      <vt:lpstr>Cells of the adaptive immune system </vt:lpstr>
      <vt:lpstr>Slide 4</vt:lpstr>
      <vt:lpstr>Slide 5</vt:lpstr>
      <vt:lpstr>Lymphocytes and Lymphocyte Subpopulations Contd’</vt:lpstr>
      <vt:lpstr>Cells of the adaptive immune system Contd’</vt:lpstr>
      <vt:lpstr>Other cells that play a role in adaptive immune system </vt:lpstr>
      <vt:lpstr>Branches of adaptive immunity</vt:lpstr>
      <vt:lpstr> Humoral immunity or antibody-mediated immunity  </vt:lpstr>
      <vt:lpstr>Activation and clonal selection of B cells</vt:lpstr>
      <vt:lpstr>Summary of activation and clonal selection of B cells</vt:lpstr>
      <vt:lpstr>Primary response and secondary memory response</vt:lpstr>
      <vt:lpstr>Results of Ag-Ab binding</vt:lpstr>
      <vt:lpstr>  Cellular or cell-mediated immunity  </vt:lpstr>
      <vt:lpstr>Slide 16</vt:lpstr>
      <vt:lpstr>General activation of T cells (T-Lymphocytes)</vt:lpstr>
      <vt:lpstr>General activation of T-cells</vt:lpstr>
      <vt:lpstr>Slide 19</vt:lpstr>
      <vt:lpstr>Examples of Cytokines (factors)</vt:lpstr>
      <vt:lpstr>Types of T cells (T-lymphocytes)</vt:lpstr>
      <vt:lpstr>Subsets of CD4 T cells</vt:lpstr>
      <vt:lpstr>Slide 23</vt:lpstr>
      <vt:lpstr>  TC (Cytotoxic T cells) / CD8 Cells </vt:lpstr>
      <vt:lpstr>Activation of cytotoxic T cells (CD8 T cells)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Adaptive Immune system</dc:title>
  <dc:creator>SAMUEL MUNJITA</dc:creator>
  <cp:lastModifiedBy>kasimba phebby</cp:lastModifiedBy>
  <cp:revision>75</cp:revision>
  <dcterms:created xsi:type="dcterms:W3CDTF">2015-02-02T18:19:01Z</dcterms:created>
  <dcterms:modified xsi:type="dcterms:W3CDTF">2021-08-18T14:09:12Z</dcterms:modified>
</cp:coreProperties>
</file>