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58" r:id="rId4"/>
    <p:sldId id="278" r:id="rId5"/>
    <p:sldId id="266" r:id="rId6"/>
    <p:sldId id="263" r:id="rId7"/>
    <p:sldId id="267" r:id="rId8"/>
    <p:sldId id="270" r:id="rId9"/>
    <p:sldId id="271" r:id="rId10"/>
    <p:sldId id="272" r:id="rId11"/>
    <p:sldId id="273" r:id="rId12"/>
    <p:sldId id="279" r:id="rId13"/>
    <p:sldId id="275" r:id="rId14"/>
    <p:sldId id="276" r:id="rId15"/>
    <p:sldId id="277" r:id="rId16"/>
    <p:sldId id="283" r:id="rId17"/>
    <p:sldId id="280" r:id="rId18"/>
    <p:sldId id="281" r:id="rId19"/>
    <p:sldId id="284" r:id="rId20"/>
    <p:sldId id="264" r:id="rId21"/>
    <p:sldId id="285" r:id="rId22"/>
    <p:sldId id="28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71" autoAdjust="0"/>
    <p:restoredTop sz="94660"/>
  </p:normalViewPr>
  <p:slideViewPr>
    <p:cSldViewPr>
      <p:cViewPr varScale="1">
        <p:scale>
          <a:sx n="66" d="100"/>
          <a:sy n="66" d="100"/>
        </p:scale>
        <p:origin x="-145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7322B0-8659-47DA-9792-8A831DAD28B5}" type="datetimeFigureOut">
              <a:rPr lang="en-GB" smtClean="0"/>
              <a:pPr/>
              <a:t>22/06/2020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E35C45-3B62-46E2-98F9-D9D7364D097F}"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ZA"/>
          </a:p>
        </p:txBody>
      </p:sp>
      <p:sp>
        <p:nvSpPr>
          <p:cNvPr id="4" name="Date Placeholder 3"/>
          <p:cNvSpPr>
            <a:spLocks noGrp="1"/>
          </p:cNvSpPr>
          <p:nvPr>
            <p:ph type="dt" sz="half" idx="10"/>
          </p:nvPr>
        </p:nvSpPr>
        <p:spPr/>
        <p:txBody>
          <a:bodyPr/>
          <a:lstStyle/>
          <a:p>
            <a:fld id="{A0E548E8-3E52-4D93-939C-40ECFB78DF8A}" type="datetimeFigureOut">
              <a:rPr lang="en-ZA" smtClean="0"/>
              <a:pPr/>
              <a:t>2020/06/22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E720F3DE-8C9E-445B-8417-AF7F97F8A13C}" type="slidenum">
              <a:rPr lang="en-ZA" smtClean="0"/>
              <a:pPr/>
              <a:t>‹#›</a:t>
            </a:fld>
            <a:endParaRPr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A0E548E8-3E52-4D93-939C-40ECFB78DF8A}" type="datetimeFigureOut">
              <a:rPr lang="en-ZA" smtClean="0"/>
              <a:pPr/>
              <a:t>2020/06/22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E720F3DE-8C9E-445B-8417-AF7F97F8A13C}" type="slidenum">
              <a:rPr lang="en-ZA" smtClean="0"/>
              <a:pPr/>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A0E548E8-3E52-4D93-939C-40ECFB78DF8A}" type="datetimeFigureOut">
              <a:rPr lang="en-ZA" smtClean="0"/>
              <a:pPr/>
              <a:t>2020/06/22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E720F3DE-8C9E-445B-8417-AF7F97F8A13C}" type="slidenum">
              <a:rPr lang="en-ZA" smtClean="0"/>
              <a:pPr/>
              <a:t>‹#›</a:t>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A0E548E8-3E52-4D93-939C-40ECFB78DF8A}" type="datetimeFigureOut">
              <a:rPr lang="en-ZA" smtClean="0"/>
              <a:pPr/>
              <a:t>2020/06/22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E720F3DE-8C9E-445B-8417-AF7F97F8A13C}" type="slidenum">
              <a:rPr lang="en-ZA" smtClean="0"/>
              <a:pPr/>
              <a:t>‹#›</a:t>
            </a:fld>
            <a:endParaRPr lang="en-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E548E8-3E52-4D93-939C-40ECFB78DF8A}" type="datetimeFigureOut">
              <a:rPr lang="en-ZA" smtClean="0"/>
              <a:pPr/>
              <a:t>2020/06/22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E720F3DE-8C9E-445B-8417-AF7F97F8A13C}" type="slidenum">
              <a:rPr lang="en-ZA" smtClean="0"/>
              <a:pPr/>
              <a:t>‹#›</a:t>
            </a:fld>
            <a:endParaRPr lang="en-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A0E548E8-3E52-4D93-939C-40ECFB78DF8A}" type="datetimeFigureOut">
              <a:rPr lang="en-ZA" smtClean="0"/>
              <a:pPr/>
              <a:t>2020/06/22</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E720F3DE-8C9E-445B-8417-AF7F97F8A13C}" type="slidenum">
              <a:rPr lang="en-ZA" smtClean="0"/>
              <a:pPr/>
              <a:t>‹#›</a:t>
            </a:fld>
            <a:endParaRPr lang="en-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A0E548E8-3E52-4D93-939C-40ECFB78DF8A}" type="datetimeFigureOut">
              <a:rPr lang="en-ZA" smtClean="0"/>
              <a:pPr/>
              <a:t>2020/06/22</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E720F3DE-8C9E-445B-8417-AF7F97F8A13C}" type="slidenum">
              <a:rPr lang="en-ZA" smtClean="0"/>
              <a:pPr/>
              <a:t>‹#›</a:t>
            </a:fld>
            <a:endParaRPr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A0E548E8-3E52-4D93-939C-40ECFB78DF8A}" type="datetimeFigureOut">
              <a:rPr lang="en-ZA" smtClean="0"/>
              <a:pPr/>
              <a:t>2020/06/22</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E720F3DE-8C9E-445B-8417-AF7F97F8A13C}" type="slidenum">
              <a:rPr lang="en-ZA" smtClean="0"/>
              <a:pPr/>
              <a:t>‹#›</a:t>
            </a:fld>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E548E8-3E52-4D93-939C-40ECFB78DF8A}" type="datetimeFigureOut">
              <a:rPr lang="en-ZA" smtClean="0"/>
              <a:pPr/>
              <a:t>2020/06/22</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E720F3DE-8C9E-445B-8417-AF7F97F8A13C}" type="slidenum">
              <a:rPr lang="en-ZA" smtClean="0"/>
              <a:pPr/>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E548E8-3E52-4D93-939C-40ECFB78DF8A}" type="datetimeFigureOut">
              <a:rPr lang="en-ZA" smtClean="0"/>
              <a:pPr/>
              <a:t>2020/06/22</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E720F3DE-8C9E-445B-8417-AF7F97F8A13C}" type="slidenum">
              <a:rPr lang="en-ZA" smtClean="0"/>
              <a:pPr/>
              <a:t>‹#›</a:t>
            </a:fld>
            <a:endParaRPr lang="en-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E548E8-3E52-4D93-939C-40ECFB78DF8A}" type="datetimeFigureOut">
              <a:rPr lang="en-ZA" smtClean="0"/>
              <a:pPr/>
              <a:t>2020/06/22</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E720F3DE-8C9E-445B-8417-AF7F97F8A13C}" type="slidenum">
              <a:rPr lang="en-ZA" smtClean="0"/>
              <a:pPr/>
              <a:t>‹#›</a:t>
            </a:fld>
            <a:endParaRPr lang="en-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E548E8-3E52-4D93-939C-40ECFB78DF8A}" type="datetimeFigureOut">
              <a:rPr lang="en-ZA" smtClean="0"/>
              <a:pPr/>
              <a:t>2020/06/22</a:t>
            </a:fld>
            <a:endParaRPr lang="en-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20F3DE-8C9E-445B-8417-AF7F97F8A13C}" type="slidenum">
              <a:rPr lang="en-ZA" smtClean="0"/>
              <a:pPr/>
              <a:t>‹#›</a:t>
            </a:fld>
            <a:endParaRPr lang="en-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764704"/>
            <a:ext cx="7772400" cy="2016224"/>
          </a:xfrm>
        </p:spPr>
        <p:txBody>
          <a:bodyPr/>
          <a:lstStyle/>
          <a:p>
            <a:r>
              <a:rPr lang="en-ZA" b="1" dirty="0" smtClean="0"/>
              <a:t>DNA Replication and Fidelity of Replication</a:t>
            </a:r>
            <a:endParaRPr lang="en-ZA" b="1" dirty="0"/>
          </a:p>
        </p:txBody>
      </p:sp>
      <p:sp>
        <p:nvSpPr>
          <p:cNvPr id="3" name="Subtitle 2"/>
          <p:cNvSpPr>
            <a:spLocks noGrp="1"/>
          </p:cNvSpPr>
          <p:nvPr>
            <p:ph type="subTitle" idx="1"/>
          </p:nvPr>
        </p:nvSpPr>
        <p:spPr>
          <a:xfrm>
            <a:off x="1371600" y="3886200"/>
            <a:ext cx="6400800" cy="2279104"/>
          </a:xfrm>
        </p:spPr>
        <p:txBody>
          <a:bodyPr>
            <a:normAutofit/>
          </a:bodyPr>
          <a:lstStyle/>
          <a:p>
            <a:r>
              <a:rPr lang="en-ZA" sz="2800" b="1" dirty="0" smtClean="0"/>
              <a:t>Dr. Samuel Munjita</a:t>
            </a:r>
          </a:p>
          <a:p>
            <a:r>
              <a:rPr lang="en-ZA" sz="2000" b="1" dirty="0" smtClean="0"/>
              <a:t>Department of Biomedical Sciences</a:t>
            </a:r>
          </a:p>
          <a:p>
            <a:r>
              <a:rPr lang="en-ZA" sz="2000" b="1" dirty="0" smtClean="0"/>
              <a:t>School of Health Sciences</a:t>
            </a:r>
          </a:p>
          <a:p>
            <a:r>
              <a:rPr lang="en-ZA" sz="2000" b="1" dirty="0" smtClean="0"/>
              <a:t>The University of Zambia</a:t>
            </a:r>
            <a:endParaRPr lang="en-ZA" sz="24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16632"/>
            <a:ext cx="8805664" cy="850106"/>
          </a:xfrm>
        </p:spPr>
        <p:txBody>
          <a:bodyPr>
            <a:noAutofit/>
          </a:bodyPr>
          <a:lstStyle/>
          <a:p>
            <a:r>
              <a:rPr lang="en-ZA" sz="3200" b="1" dirty="0" smtClean="0"/>
              <a:t>The Semi-conservative nurture of DNA Replication</a:t>
            </a:r>
            <a:endParaRPr lang="en-ZA" sz="3200" dirty="0"/>
          </a:p>
        </p:txBody>
      </p:sp>
      <p:pic>
        <p:nvPicPr>
          <p:cNvPr id="4" name="Content Placeholder 3" descr="Meselson Stahl experiment.gif"/>
          <p:cNvPicPr>
            <a:picLocks noGrp="1" noChangeAspect="1"/>
          </p:cNvPicPr>
          <p:nvPr>
            <p:ph idx="1"/>
          </p:nvPr>
        </p:nvPicPr>
        <p:blipFill>
          <a:blip r:embed="rId2" cstate="print"/>
          <a:stretch>
            <a:fillRect/>
          </a:stretch>
        </p:blipFill>
        <p:spPr>
          <a:xfrm>
            <a:off x="323528" y="908720"/>
            <a:ext cx="7848873" cy="5832648"/>
          </a:xfrm>
        </p:spPr>
      </p:pic>
      <p:sp>
        <p:nvSpPr>
          <p:cNvPr id="6" name="TextBox 5"/>
          <p:cNvSpPr txBox="1"/>
          <p:nvPr/>
        </p:nvSpPr>
        <p:spPr>
          <a:xfrm>
            <a:off x="467544" y="1052736"/>
            <a:ext cx="3211200" cy="646331"/>
          </a:xfrm>
          <a:prstGeom prst="rect">
            <a:avLst/>
          </a:prstGeom>
          <a:noFill/>
        </p:spPr>
        <p:txBody>
          <a:bodyPr wrap="none" rtlCol="0">
            <a:spAutoFit/>
          </a:bodyPr>
          <a:lstStyle/>
          <a:p>
            <a:r>
              <a:rPr lang="en-ZA" b="1" dirty="0" smtClean="0"/>
              <a:t>The Meselson-Stahl experiment</a:t>
            </a:r>
          </a:p>
          <a:p>
            <a:endParaRPr lang="en-ZA" dirty="0"/>
          </a:p>
        </p:txBody>
      </p:sp>
      <p:sp>
        <p:nvSpPr>
          <p:cNvPr id="7" name="TextBox 6"/>
          <p:cNvSpPr txBox="1"/>
          <p:nvPr/>
        </p:nvSpPr>
        <p:spPr>
          <a:xfrm>
            <a:off x="2195736" y="6381328"/>
            <a:ext cx="4392488" cy="338554"/>
          </a:xfrm>
          <a:prstGeom prst="rect">
            <a:avLst/>
          </a:prstGeom>
          <a:noFill/>
        </p:spPr>
        <p:txBody>
          <a:bodyPr wrap="square" rtlCol="0">
            <a:spAutoFit/>
          </a:bodyPr>
          <a:lstStyle/>
          <a:p>
            <a:r>
              <a:rPr lang="en-ZA" sz="1600" dirty="0" smtClean="0"/>
              <a:t>Adapted from: David Savada/www.nature.com</a:t>
            </a:r>
            <a:endParaRPr lang="en-ZA"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712968" cy="850106"/>
          </a:xfrm>
        </p:spPr>
        <p:txBody>
          <a:bodyPr>
            <a:noAutofit/>
          </a:bodyPr>
          <a:lstStyle/>
          <a:p>
            <a:r>
              <a:rPr lang="en-ZA" sz="3200" b="1" dirty="0" smtClean="0"/>
              <a:t>The Semi-conservative nurture of DNA Replication</a:t>
            </a:r>
            <a:endParaRPr lang="en-ZA" sz="3200" dirty="0"/>
          </a:p>
        </p:txBody>
      </p:sp>
      <p:sp>
        <p:nvSpPr>
          <p:cNvPr id="3" name="Content Placeholder 2"/>
          <p:cNvSpPr>
            <a:spLocks noGrp="1"/>
          </p:cNvSpPr>
          <p:nvPr>
            <p:ph idx="1"/>
          </p:nvPr>
        </p:nvSpPr>
        <p:spPr>
          <a:xfrm>
            <a:off x="457200" y="1340768"/>
            <a:ext cx="8229600" cy="5328592"/>
          </a:xfrm>
        </p:spPr>
        <p:txBody>
          <a:bodyPr>
            <a:normAutofit/>
          </a:bodyPr>
          <a:lstStyle/>
          <a:p>
            <a:pPr algn="just">
              <a:buNone/>
            </a:pPr>
            <a:r>
              <a:rPr lang="en-ZA" sz="2400" b="1" dirty="0" smtClean="0"/>
              <a:t>The Meselson-Stahl experiment</a:t>
            </a:r>
            <a:endParaRPr lang="en-ZA" sz="2400" dirty="0" smtClean="0"/>
          </a:p>
          <a:p>
            <a:pPr algn="just"/>
            <a:r>
              <a:rPr lang="en-ZA" sz="2400" dirty="0" smtClean="0"/>
              <a:t>A centrifuge was used to separate DNA molecules labeled with isotopes of different densities. </a:t>
            </a:r>
          </a:p>
          <a:p>
            <a:pPr algn="just"/>
            <a:r>
              <a:rPr lang="en-ZA" sz="2400" dirty="0" smtClean="0"/>
              <a:t>This experiment revealed a pattern that supports the semi-conservative model of DNA replication. </a:t>
            </a:r>
          </a:p>
          <a:p>
            <a:pPr algn="just"/>
            <a:endParaRPr lang="en-ZA" sz="2400" dirty="0"/>
          </a:p>
          <a:p>
            <a:pPr algn="just"/>
            <a:r>
              <a:rPr lang="en-ZA" sz="2400" b="1" dirty="0" smtClean="0"/>
              <a:t>FURTHER RESEARCH: </a:t>
            </a:r>
            <a:r>
              <a:rPr lang="en-ZA" sz="2400" dirty="0" smtClean="0"/>
              <a:t>If you continued this experiment for two more generations (as Meselson and Stahl actually did), what would be the composition (in terms of low- and intermediate-density) of the fourth generation DNA?</a:t>
            </a:r>
          </a:p>
          <a:p>
            <a:endParaRPr lang="en-Z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sz="3200" b="1" dirty="0" smtClean="0"/>
              <a:t>Molecular Mechanisms of DNA Replication in prokaryotes</a:t>
            </a:r>
            <a:endParaRPr lang="en-ZA" sz="3200" dirty="0"/>
          </a:p>
        </p:txBody>
      </p:sp>
      <p:pic>
        <p:nvPicPr>
          <p:cNvPr id="4" name="Content Placeholder 3" descr="Origin of replication and bubble.jpg"/>
          <p:cNvPicPr>
            <a:picLocks noGrp="1" noChangeAspect="1"/>
          </p:cNvPicPr>
          <p:nvPr>
            <p:ph sz="half" idx="1"/>
          </p:nvPr>
        </p:nvPicPr>
        <p:blipFill>
          <a:blip r:embed="rId2" cstate="print"/>
          <a:stretch>
            <a:fillRect/>
          </a:stretch>
        </p:blipFill>
        <p:spPr>
          <a:xfrm>
            <a:off x="251520" y="1556792"/>
            <a:ext cx="4244280" cy="4752528"/>
          </a:xfrm>
        </p:spPr>
      </p:pic>
      <p:sp>
        <p:nvSpPr>
          <p:cNvPr id="5" name="Content Placeholder 4"/>
          <p:cNvSpPr>
            <a:spLocks noGrp="1"/>
          </p:cNvSpPr>
          <p:nvPr>
            <p:ph sz="half" idx="2"/>
          </p:nvPr>
        </p:nvSpPr>
        <p:spPr>
          <a:xfrm>
            <a:off x="4648200" y="1600200"/>
            <a:ext cx="4244280" cy="4997152"/>
          </a:xfrm>
        </p:spPr>
        <p:txBody>
          <a:bodyPr>
            <a:normAutofit fontScale="77500" lnSpcReduction="20000"/>
          </a:bodyPr>
          <a:lstStyle/>
          <a:p>
            <a:pPr algn="just"/>
            <a:r>
              <a:rPr lang="en-ZA" dirty="0" smtClean="0"/>
              <a:t>Replication begins at specific location (s) on the DNA.</a:t>
            </a:r>
          </a:p>
          <a:p>
            <a:pPr algn="just"/>
            <a:endParaRPr lang="en-ZA" dirty="0" smtClean="0"/>
          </a:p>
          <a:p>
            <a:pPr algn="just"/>
            <a:r>
              <a:rPr lang="en-ZA" dirty="0" smtClean="0"/>
              <a:t>This location (s) is referred to as </a:t>
            </a:r>
            <a:r>
              <a:rPr lang="en-ZA" b="1" dirty="0" smtClean="0"/>
              <a:t>origin of replication</a:t>
            </a:r>
            <a:r>
              <a:rPr lang="en-ZA" dirty="0" smtClean="0"/>
              <a:t> and can be recognised by their sequence.</a:t>
            </a:r>
          </a:p>
          <a:p>
            <a:pPr algn="just"/>
            <a:endParaRPr lang="en-ZA" dirty="0" smtClean="0"/>
          </a:p>
          <a:p>
            <a:pPr algn="just"/>
            <a:r>
              <a:rPr lang="en-ZA" i="1" dirty="0" smtClean="0"/>
              <a:t>E. coli</a:t>
            </a:r>
            <a:r>
              <a:rPr lang="en-ZA" dirty="0" smtClean="0"/>
              <a:t>, a prokaryotic organism,  like most bacteria, has a single origin of replication on its “chromosome”.</a:t>
            </a:r>
          </a:p>
          <a:p>
            <a:pPr algn="just">
              <a:buNone/>
            </a:pPr>
            <a:r>
              <a:rPr lang="en-ZA" dirty="0" smtClean="0"/>
              <a:t> </a:t>
            </a:r>
          </a:p>
          <a:p>
            <a:pPr algn="just"/>
            <a:r>
              <a:rPr lang="en-ZA" dirty="0" smtClean="0"/>
              <a:t>The origin is about 245 base pairs long and has mostly A/T base pairs</a:t>
            </a:r>
          </a:p>
          <a:p>
            <a:endParaRPr lang="en-Z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Autofit/>
          </a:bodyPr>
          <a:lstStyle/>
          <a:p>
            <a:r>
              <a:rPr lang="en-ZA" sz="3200" b="1" dirty="0" smtClean="0"/>
              <a:t>Molecular Mechanisms of DNA Replication in prokaryotes</a:t>
            </a:r>
            <a:endParaRPr lang="en-GB" sz="3200" dirty="0"/>
          </a:p>
        </p:txBody>
      </p:sp>
      <p:sp>
        <p:nvSpPr>
          <p:cNvPr id="3" name="Content Placeholder 2"/>
          <p:cNvSpPr>
            <a:spLocks noGrp="1"/>
          </p:cNvSpPr>
          <p:nvPr>
            <p:ph idx="1"/>
          </p:nvPr>
        </p:nvSpPr>
        <p:spPr>
          <a:xfrm>
            <a:off x="179512" y="1196752"/>
            <a:ext cx="8640960" cy="5472608"/>
          </a:xfrm>
        </p:spPr>
        <p:txBody>
          <a:bodyPr>
            <a:normAutofit fontScale="77500" lnSpcReduction="20000"/>
          </a:bodyPr>
          <a:lstStyle/>
          <a:p>
            <a:pPr algn="just"/>
            <a:r>
              <a:rPr lang="en-GB" b="1" dirty="0" err="1" smtClean="0"/>
              <a:t>Helicase</a:t>
            </a:r>
            <a:r>
              <a:rPr lang="en-GB" dirty="0" smtClean="0"/>
              <a:t> is the first replication enzyme to load on at the origin of replication. </a:t>
            </a:r>
          </a:p>
          <a:p>
            <a:pPr algn="just"/>
            <a:endParaRPr lang="en-GB" dirty="0" smtClean="0"/>
          </a:p>
          <a:p>
            <a:pPr algn="just"/>
            <a:r>
              <a:rPr lang="en-GB" dirty="0" smtClean="0"/>
              <a:t>Helicase's job is to move the replication forks forward by "unwinding" the DNA.</a:t>
            </a:r>
          </a:p>
          <a:p>
            <a:pPr algn="just"/>
            <a:endParaRPr lang="en-GB" dirty="0" smtClean="0"/>
          </a:p>
          <a:p>
            <a:pPr algn="just"/>
            <a:r>
              <a:rPr lang="en-ZA" dirty="0" smtClean="0"/>
              <a:t>As the DNA opens, two Y-shaped structures called </a:t>
            </a:r>
            <a:r>
              <a:rPr lang="en-ZA" b="1" dirty="0" smtClean="0"/>
              <a:t>replication forks</a:t>
            </a:r>
            <a:r>
              <a:rPr lang="en-ZA" dirty="0" smtClean="0"/>
              <a:t> are formed, together making up what's called a </a:t>
            </a:r>
            <a:r>
              <a:rPr lang="en-ZA" b="1" dirty="0" smtClean="0"/>
              <a:t>replication bubble</a:t>
            </a:r>
            <a:r>
              <a:rPr lang="en-ZA" dirty="0" smtClean="0"/>
              <a:t>. The replication forks will move in opposite directions as replication proceeds. </a:t>
            </a:r>
          </a:p>
          <a:p>
            <a:pPr algn="just"/>
            <a:endParaRPr lang="en-GB" dirty="0" smtClean="0"/>
          </a:p>
          <a:p>
            <a:pPr algn="just"/>
            <a:r>
              <a:rPr lang="en-GB" dirty="0" smtClean="0"/>
              <a:t>Proteins called </a:t>
            </a:r>
            <a:r>
              <a:rPr lang="en-GB" b="1" dirty="0" smtClean="0"/>
              <a:t>single-strand binding proteins</a:t>
            </a:r>
            <a:r>
              <a:rPr lang="en-GB" dirty="0" smtClean="0"/>
              <a:t> coat the separated strands of DNA near the replication fork, keeping them from coming back together into a double helix or preventing other transactions at the exposed </a:t>
            </a:r>
            <a:r>
              <a:rPr lang="en-GB" dirty="0" err="1" smtClean="0"/>
              <a:t>ssDNA</a:t>
            </a:r>
            <a:r>
              <a:rPr lang="en-GB" dirty="0" smtClean="0"/>
              <a:t>.</a:t>
            </a: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8229600" cy="936104"/>
          </a:xfrm>
        </p:spPr>
        <p:txBody>
          <a:bodyPr>
            <a:noAutofit/>
          </a:bodyPr>
          <a:lstStyle/>
          <a:p>
            <a:r>
              <a:rPr lang="en-ZA" sz="3200" b="1" dirty="0" smtClean="0"/>
              <a:t>Molecular Mechanisms of DNA Replication in prokaryotes</a:t>
            </a:r>
            <a:endParaRPr lang="en-ZA" sz="3200" dirty="0"/>
          </a:p>
        </p:txBody>
      </p:sp>
      <p:sp>
        <p:nvSpPr>
          <p:cNvPr id="3" name="Content Placeholder 2"/>
          <p:cNvSpPr>
            <a:spLocks noGrp="1"/>
          </p:cNvSpPr>
          <p:nvPr>
            <p:ph idx="1"/>
          </p:nvPr>
        </p:nvSpPr>
        <p:spPr>
          <a:xfrm>
            <a:off x="179512" y="1052736"/>
            <a:ext cx="8784976" cy="5616624"/>
          </a:xfrm>
        </p:spPr>
        <p:txBody>
          <a:bodyPr>
            <a:noAutofit/>
          </a:bodyPr>
          <a:lstStyle/>
          <a:p>
            <a:pPr algn="just"/>
            <a:r>
              <a:rPr lang="en-ZA" sz="2400" dirty="0" smtClean="0"/>
              <a:t>The base pairing and chain formation reactions, which form the </a:t>
            </a:r>
            <a:r>
              <a:rPr lang="en-ZA" sz="2400" b="1" dirty="0" smtClean="0"/>
              <a:t>daughter helix</a:t>
            </a:r>
            <a:r>
              <a:rPr lang="en-ZA" sz="2400" dirty="0" smtClean="0"/>
              <a:t>, are catalyzed by </a:t>
            </a:r>
            <a:r>
              <a:rPr lang="en-ZA" sz="2400" b="1" dirty="0" smtClean="0"/>
              <a:t>DNA polymerases. </a:t>
            </a:r>
          </a:p>
          <a:p>
            <a:pPr algn="just"/>
            <a:endParaRPr lang="en-ZA" sz="2400" b="1" dirty="0" smtClean="0"/>
          </a:p>
          <a:p>
            <a:pPr algn="just"/>
            <a:r>
              <a:rPr lang="en-ZA" sz="2400" dirty="0" smtClean="0"/>
              <a:t>Owing to the anti-parallel nature of duplex DNA, DNA replication occurs in </a:t>
            </a:r>
            <a:r>
              <a:rPr lang="en-ZA" sz="2400" b="1" dirty="0" smtClean="0"/>
              <a:t>opposite directions </a:t>
            </a:r>
            <a:r>
              <a:rPr lang="en-ZA" sz="2400" dirty="0" smtClean="0"/>
              <a:t>between the two new strands at the replication fork in the </a:t>
            </a:r>
            <a:r>
              <a:rPr lang="en-ZA" sz="2400" b="1" dirty="0" smtClean="0"/>
              <a:t>5' to 3' </a:t>
            </a:r>
            <a:r>
              <a:rPr lang="en-ZA" sz="2400" dirty="0" smtClean="0"/>
              <a:t>direction.</a:t>
            </a:r>
          </a:p>
          <a:p>
            <a:pPr algn="just"/>
            <a:r>
              <a:rPr lang="en-GB" sz="2400" dirty="0" smtClean="0"/>
              <a:t>DNA polymerase III can only add nucleotides to the 3' end of an existing DNA strand. They use the </a:t>
            </a:r>
            <a:r>
              <a:rPr lang="en-GB" sz="2400" b="1" dirty="0" smtClean="0"/>
              <a:t>free -OH group </a:t>
            </a:r>
            <a:r>
              <a:rPr lang="en-GB" sz="2400" dirty="0" smtClean="0"/>
              <a:t>found at the 3' end. </a:t>
            </a:r>
            <a:endParaRPr lang="en-ZA" sz="2400" dirty="0" smtClean="0"/>
          </a:p>
          <a:p>
            <a:pPr algn="just"/>
            <a:r>
              <a:rPr lang="en-ZA" sz="2400" dirty="0" smtClean="0"/>
              <a:t>In this reaction, a pyrophosphate is released from the free </a:t>
            </a:r>
            <a:r>
              <a:rPr lang="en-ZA" sz="2400" dirty="0" err="1" smtClean="0"/>
              <a:t>dNTP</a:t>
            </a:r>
            <a:r>
              <a:rPr lang="en-ZA" sz="2400" dirty="0" smtClean="0"/>
              <a:t>, generating energy for the </a:t>
            </a:r>
            <a:r>
              <a:rPr lang="en-ZA" sz="2400" b="1" dirty="0" smtClean="0"/>
              <a:t>polymerization reaction </a:t>
            </a:r>
            <a:r>
              <a:rPr lang="en-ZA" sz="2400" dirty="0" smtClean="0"/>
              <a:t>and exposing the 5' </a:t>
            </a:r>
            <a:r>
              <a:rPr lang="en-ZA" sz="2400" dirty="0" err="1" smtClean="0"/>
              <a:t>monophosphate</a:t>
            </a:r>
            <a:r>
              <a:rPr lang="en-ZA" sz="2400" dirty="0" smtClean="0"/>
              <a:t>, which is then covalently bonded to the 3' oxygen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922114"/>
          </a:xfrm>
        </p:spPr>
        <p:txBody>
          <a:bodyPr>
            <a:noAutofit/>
          </a:bodyPr>
          <a:lstStyle/>
          <a:p>
            <a:r>
              <a:rPr lang="en-ZA" sz="3200" b="1" dirty="0" smtClean="0"/>
              <a:t>Molecular Mechanisms of DNA Replication in prokaryotes</a:t>
            </a:r>
            <a:endParaRPr lang="en-ZA" sz="3200" dirty="0"/>
          </a:p>
        </p:txBody>
      </p:sp>
      <p:sp>
        <p:nvSpPr>
          <p:cNvPr id="8" name="Content Placeholder 7"/>
          <p:cNvSpPr>
            <a:spLocks noGrp="1"/>
          </p:cNvSpPr>
          <p:nvPr>
            <p:ph idx="1"/>
          </p:nvPr>
        </p:nvSpPr>
        <p:spPr>
          <a:xfrm>
            <a:off x="179512" y="1196752"/>
            <a:ext cx="8712968" cy="5661248"/>
          </a:xfrm>
        </p:spPr>
        <p:txBody>
          <a:bodyPr>
            <a:normAutofit lnSpcReduction="10000"/>
          </a:bodyPr>
          <a:lstStyle/>
          <a:p>
            <a:pPr algn="just"/>
            <a:r>
              <a:rPr lang="en-ZA" sz="2400" b="1" dirty="0" smtClean="0"/>
              <a:t>Where do the nucleotides come from? </a:t>
            </a:r>
            <a:r>
              <a:rPr lang="en-ZA" sz="2400" dirty="0" smtClean="0"/>
              <a:t>Activated free </a:t>
            </a:r>
            <a:r>
              <a:rPr lang="en-ZA" sz="2400" dirty="0" err="1" smtClean="0"/>
              <a:t>deoxyribonucleotides</a:t>
            </a:r>
            <a:r>
              <a:rPr lang="en-ZA" sz="2400" dirty="0" smtClean="0"/>
              <a:t> or nucleobases exist in the cell as </a:t>
            </a:r>
            <a:r>
              <a:rPr lang="en-ZA" sz="2400" dirty="0" err="1" smtClean="0"/>
              <a:t>deoxyribonucleotide</a:t>
            </a:r>
            <a:r>
              <a:rPr lang="en-ZA" sz="2400" dirty="0" smtClean="0"/>
              <a:t> </a:t>
            </a:r>
            <a:r>
              <a:rPr lang="en-ZA" sz="2400" dirty="0" err="1" smtClean="0"/>
              <a:t>triphosphates</a:t>
            </a:r>
            <a:r>
              <a:rPr lang="en-ZA" sz="2400" dirty="0" smtClean="0"/>
              <a:t> (</a:t>
            </a:r>
            <a:r>
              <a:rPr lang="en-ZA" sz="2400" dirty="0" err="1" smtClean="0"/>
              <a:t>dNTPs</a:t>
            </a:r>
            <a:r>
              <a:rPr lang="en-ZA" sz="2400" dirty="0" smtClean="0"/>
              <a:t>). </a:t>
            </a:r>
          </a:p>
          <a:p>
            <a:pPr algn="just"/>
            <a:endParaRPr lang="en-ZA" sz="2400" dirty="0" smtClean="0"/>
          </a:p>
          <a:p>
            <a:pPr algn="just"/>
            <a:r>
              <a:rPr lang="en-GB" sz="2400" b="1" dirty="0" smtClean="0"/>
              <a:t>How, then, does DNA polymerase III add the first nucleotide at a new replication fork</a:t>
            </a:r>
            <a:r>
              <a:rPr lang="en-GB" sz="2400" dirty="0" smtClean="0"/>
              <a:t>?</a:t>
            </a:r>
          </a:p>
          <a:p>
            <a:pPr algn="just"/>
            <a:r>
              <a:rPr lang="en-GB" sz="2400" dirty="0" smtClean="0"/>
              <a:t>DNA polymerase  does not do it alone, it needs the help of an enzyme called </a:t>
            </a:r>
            <a:r>
              <a:rPr lang="en-GB" sz="2400" b="1" dirty="0" smtClean="0"/>
              <a:t>primase. </a:t>
            </a:r>
            <a:r>
              <a:rPr lang="en-GB" sz="2400" dirty="0" smtClean="0"/>
              <a:t>Primase makes an RNA </a:t>
            </a:r>
            <a:r>
              <a:rPr lang="en-GB" sz="2400" b="1" dirty="0" smtClean="0"/>
              <a:t>primer</a:t>
            </a:r>
            <a:r>
              <a:rPr lang="en-GB" sz="2400" dirty="0" smtClean="0"/>
              <a:t>, or </a:t>
            </a:r>
            <a:r>
              <a:rPr lang="en-GB" sz="2400" b="1" dirty="0" smtClean="0"/>
              <a:t>short stretch of nucleic acid complementary to the template</a:t>
            </a:r>
            <a:r>
              <a:rPr lang="en-GB" sz="2400" dirty="0" smtClean="0"/>
              <a:t>, that provides a 3' end for DNA polymerase to work on. A typical primer is about five to ten nucleotides long.</a:t>
            </a:r>
          </a:p>
          <a:p>
            <a:pPr algn="just"/>
            <a:endParaRPr lang="en-GB" sz="2400" dirty="0" smtClean="0"/>
          </a:p>
          <a:p>
            <a:pPr algn="just"/>
            <a:r>
              <a:rPr lang="en-GB" sz="2400" dirty="0" smtClean="0"/>
              <a:t>Once the RNA primer is in place, DNA polymerase "extends" it, adding nucleotides one by one to make a new DNA strand that's complementary to the template strand</a:t>
            </a:r>
            <a:endParaRPr lang="en-ZA"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sz="3200" b="1" dirty="0" smtClean="0"/>
              <a:t>Molecular Mechanisms of DNA Replication in prokaryotes</a:t>
            </a:r>
            <a:endParaRPr lang="en-ZA" sz="3200" dirty="0"/>
          </a:p>
        </p:txBody>
      </p:sp>
      <p:sp>
        <p:nvSpPr>
          <p:cNvPr id="3" name="Content Placeholder 2"/>
          <p:cNvSpPr>
            <a:spLocks noGrp="1"/>
          </p:cNvSpPr>
          <p:nvPr>
            <p:ph idx="1"/>
          </p:nvPr>
        </p:nvSpPr>
        <p:spPr/>
        <p:txBody>
          <a:bodyPr>
            <a:normAutofit/>
          </a:bodyPr>
          <a:lstStyle/>
          <a:p>
            <a:r>
              <a:rPr lang="en-ZA" sz="2400" dirty="0" smtClean="0"/>
              <a:t>RNA primers are removed and replaced with DNA by </a:t>
            </a:r>
            <a:r>
              <a:rPr lang="en-ZA" sz="2400" b="1" dirty="0" smtClean="0"/>
              <a:t>DNA polymerase I</a:t>
            </a:r>
            <a:r>
              <a:rPr lang="en-ZA" sz="2400" dirty="0" smtClean="0"/>
              <a:t>.</a:t>
            </a:r>
            <a:endParaRPr lang="en-ZA"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850106"/>
          </a:xfrm>
        </p:spPr>
        <p:txBody>
          <a:bodyPr>
            <a:noAutofit/>
          </a:bodyPr>
          <a:lstStyle/>
          <a:p>
            <a:r>
              <a:rPr lang="en-ZA" sz="3200" b="1" dirty="0" smtClean="0"/>
              <a:t>Molecular Mechanisms of DNA Replication in prokaryotes</a:t>
            </a:r>
            <a:endParaRPr lang="en-ZA" sz="3200" dirty="0"/>
          </a:p>
        </p:txBody>
      </p:sp>
      <p:sp>
        <p:nvSpPr>
          <p:cNvPr id="3" name="Content Placeholder 2"/>
          <p:cNvSpPr>
            <a:spLocks noGrp="1"/>
          </p:cNvSpPr>
          <p:nvPr>
            <p:ph idx="1"/>
          </p:nvPr>
        </p:nvSpPr>
        <p:spPr>
          <a:xfrm>
            <a:off x="179512" y="980728"/>
            <a:ext cx="8496944" cy="5877272"/>
          </a:xfrm>
        </p:spPr>
        <p:txBody>
          <a:bodyPr>
            <a:noAutofit/>
          </a:bodyPr>
          <a:lstStyle/>
          <a:p>
            <a:pPr>
              <a:buNone/>
            </a:pPr>
            <a:r>
              <a:rPr lang="en-ZA" sz="2400" b="1" dirty="0" smtClean="0"/>
              <a:t>Leading and Lagging strands, how does it happen</a:t>
            </a:r>
          </a:p>
          <a:p>
            <a:pPr algn="just"/>
            <a:r>
              <a:rPr lang="en-ZA" sz="2400" dirty="0" smtClean="0"/>
              <a:t>In </a:t>
            </a:r>
            <a:r>
              <a:rPr lang="en-ZA" sz="2400" i="1" dirty="0" smtClean="0"/>
              <a:t>E. coli</a:t>
            </a:r>
            <a:r>
              <a:rPr lang="en-ZA" sz="2400" dirty="0" smtClean="0"/>
              <a:t>, the </a:t>
            </a:r>
            <a:r>
              <a:rPr lang="en-ZA" sz="2400" b="1" dirty="0" smtClean="0"/>
              <a:t>DNA polymerase III </a:t>
            </a:r>
            <a:r>
              <a:rPr lang="en-ZA" sz="2400" dirty="0" smtClean="0"/>
              <a:t>handles most of the synthesis is DNA polymerase III. </a:t>
            </a:r>
          </a:p>
          <a:p>
            <a:pPr algn="just"/>
            <a:r>
              <a:rPr lang="en-ZA" sz="2400" dirty="0" smtClean="0"/>
              <a:t>There are two molecules of DNA polymerase III at a replication fork, each of them hard at work on one of the two new DNA strands.</a:t>
            </a:r>
          </a:p>
          <a:p>
            <a:pPr algn="just"/>
            <a:r>
              <a:rPr lang="en-ZA" sz="2400" dirty="0" smtClean="0"/>
              <a:t>DNA polymerases can only make DNA in the 5' to 3' direction, and this poses a problem during replication. </a:t>
            </a:r>
          </a:p>
          <a:p>
            <a:pPr algn="just"/>
            <a:r>
              <a:rPr lang="en-ZA" sz="2400" dirty="0" smtClean="0"/>
              <a:t>A DNA double helix is always anti-parallel; in other words, one strand runs in the 5' to 3' direction, while the other runs in the 3' to 5' direction. </a:t>
            </a:r>
          </a:p>
          <a:p>
            <a:pPr algn="just"/>
            <a:r>
              <a:rPr lang="en-ZA" sz="2400" dirty="0" smtClean="0"/>
              <a:t>This makes it necessary for the two new strands, which are also antiparallel to their templates, to be made in slightly different ways.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ZA" sz="3200" b="1" dirty="0" smtClean="0"/>
              <a:t>Molecular Mechanisms of DNA Replication in prokaryotes</a:t>
            </a:r>
            <a:endParaRPr lang="en-ZA" sz="3200" dirty="0"/>
          </a:p>
        </p:txBody>
      </p:sp>
      <p:sp>
        <p:nvSpPr>
          <p:cNvPr id="8" name="Text Placeholder 7"/>
          <p:cNvSpPr>
            <a:spLocks noGrp="1"/>
          </p:cNvSpPr>
          <p:nvPr>
            <p:ph type="body" idx="1"/>
          </p:nvPr>
        </p:nvSpPr>
        <p:spPr>
          <a:xfrm>
            <a:off x="457200" y="1535113"/>
            <a:ext cx="8219256" cy="639762"/>
          </a:xfrm>
        </p:spPr>
        <p:txBody>
          <a:bodyPr>
            <a:normAutofit fontScale="47500" lnSpcReduction="20000"/>
          </a:bodyPr>
          <a:lstStyle/>
          <a:p>
            <a:endParaRPr lang="en-ZA" dirty="0" smtClean="0"/>
          </a:p>
          <a:p>
            <a:pPr algn="ctr"/>
            <a:r>
              <a:rPr lang="en-ZA" sz="5100" dirty="0" smtClean="0"/>
              <a:t>Leading and Lagging strands, how does it happen</a:t>
            </a:r>
          </a:p>
          <a:p>
            <a:endParaRPr lang="en-ZA" dirty="0"/>
          </a:p>
        </p:txBody>
      </p:sp>
      <p:pic>
        <p:nvPicPr>
          <p:cNvPr id="7" name="Content Placeholder 3" descr="Replication fork.jpg"/>
          <p:cNvPicPr>
            <a:picLocks noGrp="1" noChangeAspect="1"/>
          </p:cNvPicPr>
          <p:nvPr>
            <p:ph sz="half" idx="2"/>
          </p:nvPr>
        </p:nvPicPr>
        <p:blipFill>
          <a:blip r:embed="rId2" cstate="print"/>
          <a:stretch>
            <a:fillRect/>
          </a:stretch>
        </p:blipFill>
        <p:spPr>
          <a:xfrm>
            <a:off x="0" y="2060848"/>
            <a:ext cx="3960440" cy="3960440"/>
          </a:xfrm>
        </p:spPr>
      </p:pic>
      <p:sp>
        <p:nvSpPr>
          <p:cNvPr id="6" name="Content Placeholder 5"/>
          <p:cNvSpPr>
            <a:spLocks noGrp="1"/>
          </p:cNvSpPr>
          <p:nvPr>
            <p:ph sz="quarter" idx="4"/>
          </p:nvPr>
        </p:nvSpPr>
        <p:spPr>
          <a:xfrm>
            <a:off x="4067945" y="2060848"/>
            <a:ext cx="4752527" cy="4608512"/>
          </a:xfrm>
        </p:spPr>
        <p:txBody>
          <a:bodyPr>
            <a:normAutofit fontScale="70000" lnSpcReduction="20000"/>
          </a:bodyPr>
          <a:lstStyle/>
          <a:p>
            <a:pPr algn="just"/>
            <a:r>
              <a:rPr lang="en-ZA" dirty="0" smtClean="0"/>
              <a:t>The new strand, which runs 5' to 3' towards the replication fork, is the easy one. This strand is made </a:t>
            </a:r>
            <a:r>
              <a:rPr lang="en-ZA" b="1" dirty="0" smtClean="0"/>
              <a:t>continuously,</a:t>
            </a:r>
            <a:r>
              <a:rPr lang="en-ZA" dirty="0" smtClean="0"/>
              <a:t> because the DNA polymerase is moving in the same direction as the replication fork. This continuously synthesized strand is called the </a:t>
            </a:r>
            <a:r>
              <a:rPr lang="en-ZA" b="1" dirty="0" smtClean="0"/>
              <a:t>leading strand</a:t>
            </a:r>
            <a:r>
              <a:rPr lang="en-ZA" dirty="0" smtClean="0"/>
              <a:t>.</a:t>
            </a:r>
          </a:p>
          <a:p>
            <a:pPr algn="just"/>
            <a:r>
              <a:rPr lang="en-ZA" dirty="0" smtClean="0"/>
              <a:t>The other new strand, which runs 5' to 3' away from the fork, is trickier. This strand is made in fragments because, as the fork moves forward, the DNA polymerase (which is moving away from the fork) must come off and reattach on the newly exposed DNA. This tricky strand, which is made in fragments, is called the </a:t>
            </a:r>
            <a:r>
              <a:rPr lang="en-ZA" b="1" dirty="0" smtClean="0"/>
              <a:t>lagging strand</a:t>
            </a:r>
            <a:r>
              <a:rPr lang="en-ZA" dirty="0" smtClean="0"/>
              <a:t>.</a:t>
            </a:r>
          </a:p>
          <a:p>
            <a:pPr algn="just"/>
            <a:r>
              <a:rPr lang="en-ZA" dirty="0" smtClean="0"/>
              <a:t>The small fragments are called </a:t>
            </a:r>
            <a:r>
              <a:rPr lang="en-ZA" b="1" dirty="0" smtClean="0"/>
              <a:t>Okazaki fragments</a:t>
            </a:r>
            <a:r>
              <a:rPr lang="en-ZA" dirty="0" smtClean="0"/>
              <a:t>, named for the Japanese scientist who discovered them. </a:t>
            </a:r>
            <a:r>
              <a:rPr lang="en-ZA" b="1" dirty="0" smtClean="0"/>
              <a:t>The leading strand can be extended from one primer alone, whereas the lagging strand needs a new primer for each of the short Okazaki fragments.</a:t>
            </a:r>
          </a:p>
          <a:p>
            <a:endParaRPr lang="en-ZA" sz="2000" dirty="0" smtClean="0"/>
          </a:p>
          <a:p>
            <a:endParaRPr lang="en-ZA" dirty="0" smtClean="0"/>
          </a:p>
          <a:p>
            <a:endParaRPr lang="en-ZA"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Autofit/>
          </a:bodyPr>
          <a:lstStyle/>
          <a:p>
            <a:r>
              <a:rPr lang="en-ZA" sz="3200" b="1" dirty="0" smtClean="0"/>
              <a:t>Molecular Mechanisms of DNA Replication in prokaryotes</a:t>
            </a:r>
            <a:endParaRPr lang="en-ZA" sz="3200" b="1" dirty="0"/>
          </a:p>
        </p:txBody>
      </p:sp>
      <p:sp>
        <p:nvSpPr>
          <p:cNvPr id="8" name="Content Placeholder 7"/>
          <p:cNvSpPr>
            <a:spLocks noGrp="1"/>
          </p:cNvSpPr>
          <p:nvPr>
            <p:ph idx="1"/>
          </p:nvPr>
        </p:nvSpPr>
        <p:spPr>
          <a:xfrm>
            <a:off x="457200" y="1340768"/>
            <a:ext cx="8229600" cy="5184576"/>
          </a:xfrm>
        </p:spPr>
        <p:txBody>
          <a:bodyPr>
            <a:normAutofit fontScale="77500" lnSpcReduction="20000"/>
          </a:bodyPr>
          <a:lstStyle/>
          <a:p>
            <a:pPr>
              <a:buNone/>
            </a:pPr>
            <a:r>
              <a:rPr lang="en-ZA" sz="3100" b="1" dirty="0" smtClean="0"/>
              <a:t>Other proteins involved in DNA replication</a:t>
            </a:r>
          </a:p>
          <a:p>
            <a:pPr algn="just"/>
            <a:r>
              <a:rPr lang="en-ZA" sz="3100" b="1" dirty="0" smtClean="0"/>
              <a:t>Sliding clamp</a:t>
            </a:r>
            <a:r>
              <a:rPr lang="en-ZA" sz="3100" dirty="0" smtClean="0"/>
              <a:t>: holds DNA polymerase III molecules in place as they synthesize DNA. The sliding clamp is a ring-shaped protein and keeps the DNA polymerase of the lagging strand from floating off when it re-starts at a new Okazaki fragment.</a:t>
            </a:r>
          </a:p>
          <a:p>
            <a:pPr algn="just"/>
            <a:endParaRPr lang="en-ZA" sz="3100" dirty="0" smtClean="0"/>
          </a:p>
          <a:p>
            <a:pPr algn="just"/>
            <a:r>
              <a:rPr lang="en-ZA" sz="3100" b="1" dirty="0" err="1" smtClean="0"/>
              <a:t>Topoisomerase</a:t>
            </a:r>
            <a:r>
              <a:rPr lang="en-ZA" sz="3100" b="1" dirty="0" smtClean="0"/>
              <a:t> I and II: </a:t>
            </a:r>
            <a:r>
              <a:rPr lang="en-ZA" sz="3100" dirty="0" smtClean="0"/>
              <a:t> plays an important maintenance role during DNA replication. This enzyme prevents the DNA double helix ahead of the replication fork from getting too tightly wound as the DNA is opened up. It acts by making temporary nicks in the helix to release the tension, then sealing the nicks to avoid permanent damage.</a:t>
            </a:r>
          </a:p>
          <a:p>
            <a:pPr algn="just"/>
            <a:endParaRPr lang="en-ZA" sz="3100" dirty="0" smtClean="0"/>
          </a:p>
          <a:p>
            <a:r>
              <a:rPr lang="en-ZA" sz="3100" dirty="0" smtClean="0"/>
              <a:t>The nicks that remain after the primers are replaced get sealed by the enzyme </a:t>
            </a:r>
            <a:r>
              <a:rPr lang="en-ZA" sz="3100" b="1" dirty="0" smtClean="0"/>
              <a:t>DNA </a:t>
            </a:r>
            <a:r>
              <a:rPr lang="en-ZA" sz="3100" b="1" dirty="0" err="1" smtClean="0"/>
              <a:t>ligase</a:t>
            </a:r>
            <a:r>
              <a:rPr lang="en-ZA" sz="3100" dirty="0" smtClean="0"/>
              <a:t>.</a:t>
            </a:r>
            <a:endParaRPr lang="en-ZA" dirty="0" smtClean="0"/>
          </a:p>
          <a:p>
            <a:endParaRPr lang="en-Z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Objectives</a:t>
            </a:r>
            <a:endParaRPr lang="en-ZA" dirty="0"/>
          </a:p>
        </p:txBody>
      </p:sp>
      <p:sp>
        <p:nvSpPr>
          <p:cNvPr id="3" name="Content Placeholder 2"/>
          <p:cNvSpPr>
            <a:spLocks noGrp="1"/>
          </p:cNvSpPr>
          <p:nvPr>
            <p:ph idx="1"/>
          </p:nvPr>
        </p:nvSpPr>
        <p:spPr>
          <a:xfrm>
            <a:off x="251520" y="1600200"/>
            <a:ext cx="8435280" cy="4525963"/>
          </a:xfrm>
        </p:spPr>
        <p:txBody>
          <a:bodyPr/>
          <a:lstStyle/>
          <a:p>
            <a:pPr algn="just">
              <a:buNone/>
            </a:pPr>
            <a:r>
              <a:rPr lang="en-ZA" dirty="0" smtClean="0"/>
              <a:t>At the end of this lecture, the student should be </a:t>
            </a:r>
            <a:r>
              <a:rPr lang="en-ZA" smtClean="0"/>
              <a:t>able to: </a:t>
            </a:r>
            <a:endParaRPr lang="en-ZA" dirty="0" smtClean="0"/>
          </a:p>
          <a:p>
            <a:pPr lvl="1">
              <a:buNone/>
            </a:pPr>
            <a:r>
              <a:rPr lang="en-ZA" sz="2000" dirty="0" smtClean="0"/>
              <a:t>1. Explain the structure of DNA</a:t>
            </a:r>
          </a:p>
          <a:p>
            <a:pPr lvl="1">
              <a:buNone/>
            </a:pPr>
            <a:r>
              <a:rPr lang="en-ZA" sz="2000" dirty="0" smtClean="0"/>
              <a:t>2. Define Replication, Replication fork, and </a:t>
            </a:r>
            <a:r>
              <a:rPr lang="en-ZA" sz="2000" dirty="0" err="1" smtClean="0"/>
              <a:t>Replisome</a:t>
            </a:r>
            <a:endParaRPr lang="en-ZA" sz="2000" dirty="0" smtClean="0"/>
          </a:p>
          <a:p>
            <a:pPr lvl="1">
              <a:buNone/>
            </a:pPr>
            <a:r>
              <a:rPr lang="en-ZA" sz="2000" dirty="0" smtClean="0"/>
              <a:t>3. Explain the general process of DNA replication</a:t>
            </a:r>
          </a:p>
          <a:p>
            <a:pPr lvl="1">
              <a:buNone/>
            </a:pPr>
            <a:r>
              <a:rPr lang="en-ZA" sz="2000" dirty="0" smtClean="0"/>
              <a:t>4. Describe the process and principle of Meselson-Stahl experiment</a:t>
            </a:r>
          </a:p>
          <a:p>
            <a:pPr lvl="1">
              <a:buNone/>
            </a:pPr>
            <a:r>
              <a:rPr lang="en-ZA" sz="2000" dirty="0" smtClean="0"/>
              <a:t>5. Explain the functions of enzymes involved in replication</a:t>
            </a:r>
          </a:p>
          <a:p>
            <a:pPr>
              <a:buNone/>
            </a:pPr>
            <a:endParaRPr lang="en-ZA" sz="2400" dirty="0" smtClean="0"/>
          </a:p>
          <a:p>
            <a:endParaRPr lang="en-Z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sz="3200" b="1" dirty="0" smtClean="0"/>
              <a:t>Molecular Mechanisms of DNA Replication in Eukaryotes</a:t>
            </a:r>
            <a:endParaRPr lang="en-ZA" sz="3200" dirty="0"/>
          </a:p>
        </p:txBody>
      </p:sp>
      <p:sp>
        <p:nvSpPr>
          <p:cNvPr id="3" name="Content Placeholder 2"/>
          <p:cNvSpPr>
            <a:spLocks noGrp="1"/>
          </p:cNvSpPr>
          <p:nvPr>
            <p:ph idx="1"/>
          </p:nvPr>
        </p:nvSpPr>
        <p:spPr>
          <a:xfrm>
            <a:off x="251520" y="1412776"/>
            <a:ext cx="8435280" cy="5184576"/>
          </a:xfrm>
        </p:spPr>
        <p:txBody>
          <a:bodyPr>
            <a:normAutofit/>
          </a:bodyPr>
          <a:lstStyle/>
          <a:p>
            <a:pPr algn="just"/>
            <a:r>
              <a:rPr lang="en-ZA" sz="2400" dirty="0" smtClean="0"/>
              <a:t>In eukaryotes, the vast majority of DNA synthesis occurs during S phase of the cell cycle, and the entire genome must be unwound and duplicated to form two daughter copies. </a:t>
            </a:r>
          </a:p>
          <a:p>
            <a:pPr algn="just"/>
            <a:endParaRPr lang="en-ZA" sz="2400" dirty="0" smtClean="0"/>
          </a:p>
          <a:p>
            <a:pPr algn="just"/>
            <a:r>
              <a:rPr lang="en-ZA" sz="2400" dirty="0" smtClean="0"/>
              <a:t>During G</a:t>
            </a:r>
            <a:r>
              <a:rPr lang="en-ZA" sz="2400" baseline="-25000" dirty="0" smtClean="0"/>
              <a:t>2</a:t>
            </a:r>
            <a:r>
              <a:rPr lang="en-ZA" sz="2400" dirty="0" smtClean="0"/>
              <a:t>, any damaged DNA or replication errors are corrected. </a:t>
            </a:r>
          </a:p>
          <a:p>
            <a:pPr algn="just"/>
            <a:endParaRPr lang="en-ZA" sz="2400" dirty="0" smtClean="0"/>
          </a:p>
          <a:p>
            <a:pPr algn="just"/>
            <a:r>
              <a:rPr lang="en-ZA" sz="2400" dirty="0" smtClean="0"/>
              <a:t>Finally, one copy of the genomes is segregated to each daughter cell at Mitosis or M phase. These daughter copies each contain one strand from the parental duplex DNA and one nascent antiparallel strand. </a:t>
            </a:r>
            <a:endParaRPr lang="en-ZA" dirty="0" smtClean="0"/>
          </a:p>
          <a:p>
            <a:endParaRPr lang="en-ZA"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sz="3200" b="1" dirty="0" smtClean="0"/>
              <a:t>Molecular Mechanisms of DNA Replication in Eukaryotes</a:t>
            </a:r>
            <a:endParaRPr lang="en-ZA" sz="3200" dirty="0"/>
          </a:p>
        </p:txBody>
      </p:sp>
      <p:sp>
        <p:nvSpPr>
          <p:cNvPr id="3" name="Content Placeholder 2"/>
          <p:cNvSpPr>
            <a:spLocks noGrp="1"/>
          </p:cNvSpPr>
          <p:nvPr>
            <p:ph idx="1"/>
          </p:nvPr>
        </p:nvSpPr>
        <p:spPr>
          <a:xfrm>
            <a:off x="251520" y="1600200"/>
            <a:ext cx="8435280" cy="5069160"/>
          </a:xfrm>
        </p:spPr>
        <p:txBody>
          <a:bodyPr>
            <a:normAutofit/>
          </a:bodyPr>
          <a:lstStyle/>
          <a:p>
            <a:pPr algn="just"/>
            <a:r>
              <a:rPr lang="en-ZA" sz="2400" dirty="0" smtClean="0"/>
              <a:t>The basics of DNA replication are similar between bacteria and eukaryotes but some differences exist.</a:t>
            </a:r>
          </a:p>
          <a:p>
            <a:pPr algn="just"/>
            <a:endParaRPr lang="en-ZA" sz="2400" dirty="0" smtClean="0"/>
          </a:p>
          <a:p>
            <a:pPr algn="just">
              <a:buNone/>
            </a:pPr>
            <a:r>
              <a:rPr lang="en-ZA" sz="2400" dirty="0" smtClean="0"/>
              <a:t>The similarities between prokaryotic and eukaryotic replication: </a:t>
            </a:r>
          </a:p>
          <a:p>
            <a:pPr lvl="1" algn="just"/>
            <a:r>
              <a:rPr lang="en-ZA" sz="2000" dirty="0" smtClean="0"/>
              <a:t>Both are bi-directional processes </a:t>
            </a:r>
          </a:p>
          <a:p>
            <a:pPr lvl="1" algn="just"/>
            <a:r>
              <a:rPr lang="en-ZA" sz="2000" dirty="0" smtClean="0"/>
              <a:t>DNA polymerases work 5’ to 3’ </a:t>
            </a:r>
          </a:p>
          <a:p>
            <a:pPr lvl="1" algn="just"/>
            <a:r>
              <a:rPr lang="en-ZA" sz="2000" dirty="0" smtClean="0"/>
              <a:t>Leading and lagging strands </a:t>
            </a:r>
          </a:p>
          <a:p>
            <a:pPr lvl="1" algn="just"/>
            <a:r>
              <a:rPr lang="en-ZA" sz="2000" dirty="0" smtClean="0"/>
              <a:t>Primers are required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n-ZA" sz="3200" b="1" dirty="0" smtClean="0"/>
              <a:t>Molecular Mechanisms of DNA Replication in Eukaryotes</a:t>
            </a:r>
            <a:endParaRPr lang="en-ZA" sz="3200" dirty="0"/>
          </a:p>
        </p:txBody>
      </p:sp>
      <p:pic>
        <p:nvPicPr>
          <p:cNvPr id="1026" name="Picture 2"/>
          <p:cNvPicPr>
            <a:picLocks noGrp="1" noChangeAspect="1" noChangeArrowheads="1"/>
          </p:cNvPicPr>
          <p:nvPr>
            <p:ph sz="half" idx="1"/>
          </p:nvPr>
        </p:nvPicPr>
        <p:blipFill>
          <a:blip r:embed="rId2" cstate="print">
            <a:duotone>
              <a:prstClr val="black"/>
              <a:schemeClr val="accent3">
                <a:tint val="45000"/>
                <a:satMod val="400000"/>
              </a:schemeClr>
            </a:duotone>
          </a:blip>
          <a:srcRect l="19869" t="18535" r="24858" b="4440"/>
          <a:stretch>
            <a:fillRect/>
          </a:stretch>
        </p:blipFill>
        <p:spPr bwMode="auto">
          <a:xfrm>
            <a:off x="251520" y="1268760"/>
            <a:ext cx="5616624" cy="5328592"/>
          </a:xfrm>
          <a:prstGeom prst="rect">
            <a:avLst/>
          </a:prstGeom>
          <a:noFill/>
          <a:ln w="9525">
            <a:noFill/>
            <a:miter lim="800000"/>
            <a:headEnd/>
            <a:tailEnd/>
          </a:ln>
        </p:spPr>
      </p:pic>
      <p:sp>
        <p:nvSpPr>
          <p:cNvPr id="6" name="Content Placeholder 5"/>
          <p:cNvSpPr>
            <a:spLocks noGrp="1"/>
          </p:cNvSpPr>
          <p:nvPr>
            <p:ph sz="half" idx="2"/>
          </p:nvPr>
        </p:nvSpPr>
        <p:spPr>
          <a:xfrm>
            <a:off x="5580112" y="1600200"/>
            <a:ext cx="3106688" cy="4525963"/>
          </a:xfrm>
        </p:spPr>
        <p:txBody>
          <a:bodyPr>
            <a:normAutofit/>
          </a:bodyPr>
          <a:lstStyle/>
          <a:p>
            <a:pPr algn="just"/>
            <a:r>
              <a:rPr lang="en-ZA" sz="2000" dirty="0" smtClean="0"/>
              <a:t>Summary of Proteins associated with DNA Replication in both Prokaryotes and Eukaryotes </a:t>
            </a:r>
            <a:endParaRPr lang="en-ZA"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78098"/>
          </a:xfrm>
        </p:spPr>
        <p:txBody>
          <a:bodyPr/>
          <a:lstStyle/>
          <a:p>
            <a:r>
              <a:rPr lang="en-ZA" dirty="0" smtClean="0"/>
              <a:t>Review: DNA Structure</a:t>
            </a:r>
            <a:endParaRPr lang="en-ZA" dirty="0"/>
          </a:p>
        </p:txBody>
      </p:sp>
      <p:pic>
        <p:nvPicPr>
          <p:cNvPr id="4" name="Content Placeholder 3" descr="dnastructure.jpg"/>
          <p:cNvPicPr>
            <a:picLocks noGrp="1" noChangeAspect="1"/>
          </p:cNvPicPr>
          <p:nvPr>
            <p:ph sz="half" idx="1"/>
          </p:nvPr>
        </p:nvPicPr>
        <p:blipFill>
          <a:blip r:embed="rId2" cstate="print"/>
          <a:stretch>
            <a:fillRect/>
          </a:stretch>
        </p:blipFill>
        <p:spPr>
          <a:xfrm>
            <a:off x="323528" y="836712"/>
            <a:ext cx="4057972" cy="5616624"/>
          </a:xfrm>
        </p:spPr>
      </p:pic>
      <p:sp>
        <p:nvSpPr>
          <p:cNvPr id="5" name="Content Placeholder 4"/>
          <p:cNvSpPr>
            <a:spLocks noGrp="1"/>
          </p:cNvSpPr>
          <p:nvPr>
            <p:ph sz="half" idx="2"/>
          </p:nvPr>
        </p:nvSpPr>
        <p:spPr>
          <a:xfrm>
            <a:off x="4211960" y="1052736"/>
            <a:ext cx="4680520" cy="5544616"/>
          </a:xfrm>
        </p:spPr>
        <p:txBody>
          <a:bodyPr>
            <a:normAutofit lnSpcReduction="10000"/>
          </a:bodyPr>
          <a:lstStyle/>
          <a:p>
            <a:pPr algn="just"/>
            <a:r>
              <a:rPr lang="en-ZA" dirty="0" smtClean="0"/>
              <a:t>DNA bases pair up with each other, A with T and C with G, to form units called base pairs. </a:t>
            </a:r>
          </a:p>
          <a:p>
            <a:pPr algn="just"/>
            <a:r>
              <a:rPr lang="en-ZA" dirty="0" smtClean="0"/>
              <a:t>Each base is also attached to a sugar molecule and a phosphate molecule. </a:t>
            </a:r>
          </a:p>
          <a:p>
            <a:pPr algn="just"/>
            <a:r>
              <a:rPr lang="en-ZA" dirty="0" smtClean="0"/>
              <a:t>Together, a base, sugar, and phosphate are called a nucleotide. </a:t>
            </a:r>
          </a:p>
          <a:p>
            <a:pPr algn="just"/>
            <a:r>
              <a:rPr lang="en-ZA" dirty="0" smtClean="0"/>
              <a:t>Nucleotides are arranged in two long strands that form a spiral called a double helix.</a:t>
            </a:r>
            <a:endParaRPr lang="en-Z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ZA" dirty="0" smtClean="0"/>
              <a:t>Review: DNA Structure</a:t>
            </a:r>
            <a:endParaRPr lang="en-ZA" dirty="0"/>
          </a:p>
        </p:txBody>
      </p:sp>
      <p:sp>
        <p:nvSpPr>
          <p:cNvPr id="4" name="Content Placeholder 3"/>
          <p:cNvSpPr>
            <a:spLocks noGrp="1"/>
          </p:cNvSpPr>
          <p:nvPr>
            <p:ph sz="half" idx="2"/>
          </p:nvPr>
        </p:nvSpPr>
        <p:spPr/>
        <p:txBody>
          <a:bodyPr>
            <a:normAutofit fontScale="92500" lnSpcReduction="10000"/>
          </a:bodyPr>
          <a:lstStyle/>
          <a:p>
            <a:r>
              <a:rPr lang="en-GB" dirty="0" smtClean="0"/>
              <a:t>The phosphodiester bonds (one of which is shaded in the DNA) link successive nucleotide units. </a:t>
            </a:r>
          </a:p>
          <a:p>
            <a:r>
              <a:rPr lang="en-GB" dirty="0" smtClean="0"/>
              <a:t>The 5’-phosphate group of one nucleotide is joined to the 3’-hydroxyl group of the next nucleating creating a phosphodiester linkage</a:t>
            </a:r>
          </a:p>
          <a:p>
            <a:endParaRPr lang="en-ZA" dirty="0"/>
          </a:p>
        </p:txBody>
      </p:sp>
      <p:pic>
        <p:nvPicPr>
          <p:cNvPr id="5" name="Content Placeholder 19"/>
          <p:cNvPicPr>
            <a:picLocks noGrp="1" noChangeAspect="1"/>
          </p:cNvPicPr>
          <p:nvPr>
            <p:ph sz="half" idx="1"/>
          </p:nvPr>
        </p:nvPicPr>
        <p:blipFill>
          <a:blip r:embed="rId2" cstate="print">
            <a:lum bright="-20000"/>
          </a:blip>
          <a:stretch>
            <a:fillRect/>
          </a:stretch>
        </p:blipFill>
        <p:spPr>
          <a:xfrm>
            <a:off x="655254" y="1600200"/>
            <a:ext cx="4060762" cy="4525963"/>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95536" y="332656"/>
            <a:ext cx="8229600" cy="418058"/>
          </a:xfrm>
        </p:spPr>
        <p:txBody>
          <a:bodyPr>
            <a:normAutofit fontScale="90000"/>
          </a:bodyPr>
          <a:lstStyle/>
          <a:p>
            <a:r>
              <a:rPr lang="en-ZA" dirty="0" smtClean="0"/>
              <a:t>What is DNA Replication</a:t>
            </a:r>
            <a:endParaRPr lang="en-ZA" dirty="0"/>
          </a:p>
        </p:txBody>
      </p:sp>
      <p:sp>
        <p:nvSpPr>
          <p:cNvPr id="6" name="Content Placeholder 5"/>
          <p:cNvSpPr>
            <a:spLocks noGrp="1"/>
          </p:cNvSpPr>
          <p:nvPr>
            <p:ph idx="1"/>
          </p:nvPr>
        </p:nvSpPr>
        <p:spPr>
          <a:xfrm>
            <a:off x="179512" y="764704"/>
            <a:ext cx="8640960" cy="5976664"/>
          </a:xfrm>
        </p:spPr>
        <p:txBody>
          <a:bodyPr>
            <a:normAutofit fontScale="85000" lnSpcReduction="10000"/>
          </a:bodyPr>
          <a:lstStyle/>
          <a:p>
            <a:pPr algn="just"/>
            <a:r>
              <a:rPr lang="en-ZA" sz="2800" dirty="0" smtClean="0"/>
              <a:t>DNA replication is the synthesis of a DNA strand complementary to the original template strand. In other words, it is the copying of a cell's DNA.</a:t>
            </a:r>
          </a:p>
          <a:p>
            <a:pPr algn="just">
              <a:buNone/>
            </a:pPr>
            <a:endParaRPr lang="en-ZA" sz="2800" dirty="0" smtClean="0"/>
          </a:p>
          <a:p>
            <a:pPr algn="just"/>
            <a:r>
              <a:rPr lang="en-ZA" sz="2800" dirty="0" smtClean="0"/>
              <a:t>The process of replication involves multiple enzymes. </a:t>
            </a:r>
          </a:p>
          <a:p>
            <a:pPr algn="just"/>
            <a:endParaRPr lang="en-ZA" sz="2800" dirty="0" smtClean="0"/>
          </a:p>
          <a:p>
            <a:pPr algn="just"/>
            <a:r>
              <a:rPr lang="en-ZA" sz="2800" dirty="0" smtClean="0"/>
              <a:t>To synthesize DNA, the double-stranded DNA is unwound/separated by DNA helicases forming a replication fork </a:t>
            </a:r>
            <a:r>
              <a:rPr lang="en-ZA" sz="2800" dirty="0" err="1" smtClean="0"/>
              <a:t>region.T</a:t>
            </a:r>
            <a:r>
              <a:rPr lang="en-ZA" sz="2800" dirty="0" smtClean="0"/>
              <a:t> his is so named Because of its Y-shaped structure</a:t>
            </a:r>
          </a:p>
          <a:p>
            <a:pPr algn="just"/>
            <a:endParaRPr lang="en-ZA" sz="2800" dirty="0" smtClean="0"/>
          </a:p>
          <a:p>
            <a:pPr algn="just"/>
            <a:r>
              <a:rPr lang="en-ZA" sz="2800" dirty="0" smtClean="0"/>
              <a:t>DNA polymerases are responsible for adding new nucleotides to form new DNA strands.  They use each separated single strand as a template for the synthesis of a new double strand. </a:t>
            </a:r>
          </a:p>
          <a:p>
            <a:pPr algn="just"/>
            <a:endParaRPr lang="en-ZA" sz="2800" dirty="0" smtClean="0"/>
          </a:p>
          <a:p>
            <a:pPr algn="just"/>
            <a:r>
              <a:rPr lang="en-ZA" sz="2800" dirty="0" smtClean="0"/>
              <a:t>The basic mechanisms of DNA replication are similar across organisms.</a:t>
            </a:r>
          </a:p>
          <a:p>
            <a:pPr algn="just"/>
            <a:endParaRPr lang="en-ZA" sz="2800" dirty="0" smtClean="0"/>
          </a:p>
          <a:p>
            <a:pPr algn="just"/>
            <a:endParaRPr lang="en-ZA" sz="2800" dirty="0" smtClean="0"/>
          </a:p>
          <a:p>
            <a:pPr algn="just"/>
            <a:endParaRPr lang="en-ZA"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6130"/>
          </a:xfrm>
        </p:spPr>
        <p:txBody>
          <a:bodyPr>
            <a:normAutofit fontScale="90000"/>
          </a:bodyPr>
          <a:lstStyle/>
          <a:p>
            <a:r>
              <a:rPr lang="en-ZA" b="1" dirty="0" smtClean="0"/>
              <a:t>What is DNA Replication: Replication fork</a:t>
            </a:r>
            <a:endParaRPr lang="en-ZA" b="1" dirty="0"/>
          </a:p>
        </p:txBody>
      </p:sp>
      <p:pic>
        <p:nvPicPr>
          <p:cNvPr id="4" name="Content Placeholder 3" descr="Replication fork.jpg"/>
          <p:cNvPicPr>
            <a:picLocks noGrp="1" noChangeAspect="1"/>
          </p:cNvPicPr>
          <p:nvPr>
            <p:ph sz="half" idx="1"/>
          </p:nvPr>
        </p:nvPicPr>
        <p:blipFill>
          <a:blip r:embed="rId2" cstate="print"/>
          <a:stretch>
            <a:fillRect/>
          </a:stretch>
        </p:blipFill>
        <p:spPr>
          <a:xfrm>
            <a:off x="323528" y="1772816"/>
            <a:ext cx="4176464" cy="4104456"/>
          </a:xfrm>
        </p:spPr>
      </p:pic>
      <p:sp>
        <p:nvSpPr>
          <p:cNvPr id="5" name="Content Placeholder 4"/>
          <p:cNvSpPr>
            <a:spLocks noGrp="1"/>
          </p:cNvSpPr>
          <p:nvPr>
            <p:ph sz="half" idx="2"/>
          </p:nvPr>
        </p:nvSpPr>
        <p:spPr>
          <a:xfrm>
            <a:off x="4648200" y="1600200"/>
            <a:ext cx="4038600" cy="4925144"/>
          </a:xfrm>
        </p:spPr>
        <p:txBody>
          <a:bodyPr>
            <a:normAutofit fontScale="85000" lnSpcReduction="20000"/>
          </a:bodyPr>
          <a:lstStyle/>
          <a:p>
            <a:pPr algn="just"/>
            <a:r>
              <a:rPr lang="en-ZA" sz="2400" dirty="0" smtClean="0"/>
              <a:t>To synthesize DNA, the double-stranded DNA is unwound by DNA helicases ahead of polymerases, forming a replication fork containing two single-stranded templates. </a:t>
            </a:r>
          </a:p>
          <a:p>
            <a:pPr algn="just"/>
            <a:endParaRPr lang="en-ZA" sz="2400" dirty="0" smtClean="0"/>
          </a:p>
          <a:p>
            <a:pPr algn="just"/>
            <a:r>
              <a:rPr lang="en-ZA" sz="2400" dirty="0" smtClean="0"/>
              <a:t>This fork-like DNA structure, where the DNA helix is open or unwound, exposes unpaired DNA nucleotides for recognition and base pairing for the incorporation of free nucleotides into double-stranded DNA</a:t>
            </a:r>
          </a:p>
          <a:p>
            <a:pPr algn="just"/>
            <a:endParaRPr lang="en-ZA" sz="2400" dirty="0" smtClean="0"/>
          </a:p>
          <a:p>
            <a:pPr algn="just"/>
            <a:r>
              <a:rPr lang="en-ZA" sz="2400" dirty="0" smtClean="0"/>
              <a:t>Replication occurs in the 5’ to 3’ direction</a:t>
            </a:r>
            <a:endParaRPr lang="en-ZA"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576064"/>
          </a:xfrm>
        </p:spPr>
        <p:txBody>
          <a:bodyPr>
            <a:normAutofit fontScale="90000"/>
          </a:bodyPr>
          <a:lstStyle/>
          <a:p>
            <a:r>
              <a:rPr lang="en-ZA" b="1" dirty="0" smtClean="0"/>
              <a:t>What is DNA Replication</a:t>
            </a:r>
            <a:endParaRPr lang="en-ZA" b="1" dirty="0"/>
          </a:p>
        </p:txBody>
      </p:sp>
      <p:sp>
        <p:nvSpPr>
          <p:cNvPr id="5" name="Content Placeholder 4"/>
          <p:cNvSpPr>
            <a:spLocks noGrp="1"/>
          </p:cNvSpPr>
          <p:nvPr>
            <p:ph idx="1"/>
          </p:nvPr>
        </p:nvSpPr>
        <p:spPr>
          <a:xfrm>
            <a:off x="179512" y="764704"/>
            <a:ext cx="8640960" cy="5976664"/>
          </a:xfrm>
        </p:spPr>
        <p:txBody>
          <a:bodyPr>
            <a:normAutofit fontScale="92500" lnSpcReduction="10000"/>
          </a:bodyPr>
          <a:lstStyle/>
          <a:p>
            <a:pPr algn="just"/>
            <a:r>
              <a:rPr lang="en-ZA" sz="2800" dirty="0" smtClean="0"/>
              <a:t>The major enzymatic functions carried out at the replication fork are well conserved from prokaryotes to eukaryotes. </a:t>
            </a:r>
          </a:p>
          <a:p>
            <a:pPr algn="just"/>
            <a:endParaRPr lang="en-ZA" sz="2800" dirty="0" smtClean="0"/>
          </a:p>
          <a:p>
            <a:pPr algn="just"/>
            <a:r>
              <a:rPr lang="en-ZA" sz="2800" dirty="0"/>
              <a:t>T</a:t>
            </a:r>
            <a:r>
              <a:rPr lang="en-ZA" sz="2800" dirty="0" smtClean="0"/>
              <a:t>he replication machinery is a massive complex coordinating many proteins all working at the site of replication, forming the “</a:t>
            </a:r>
            <a:r>
              <a:rPr lang="en-ZA" sz="2800" dirty="0" err="1" smtClean="0"/>
              <a:t>replisome</a:t>
            </a:r>
            <a:r>
              <a:rPr lang="en-ZA" sz="2800" dirty="0" smtClean="0"/>
              <a:t>”. The </a:t>
            </a:r>
            <a:r>
              <a:rPr lang="en-ZA" sz="2800" dirty="0" err="1" smtClean="0"/>
              <a:t>replisome</a:t>
            </a:r>
            <a:r>
              <a:rPr lang="en-ZA" sz="2800" dirty="0" smtClean="0"/>
              <a:t> is responsible for copying the entirety of genomic DNA in each proliferative cell. </a:t>
            </a:r>
          </a:p>
          <a:p>
            <a:pPr algn="just"/>
            <a:endParaRPr lang="en-ZA" sz="2800" dirty="0" smtClean="0"/>
          </a:p>
          <a:p>
            <a:pPr algn="just"/>
            <a:r>
              <a:rPr lang="en-ZA" sz="2800" dirty="0" smtClean="0"/>
              <a:t>This process allows for the high-fidelity passage of hereditary/genetic information from parental cell to daughter cell and is thus essential to all organisms. </a:t>
            </a:r>
          </a:p>
          <a:p>
            <a:pPr algn="just"/>
            <a:endParaRPr lang="en-ZA" sz="2800" dirty="0" smtClean="0"/>
          </a:p>
          <a:p>
            <a:pPr algn="just"/>
            <a:r>
              <a:rPr lang="en-ZA" sz="2800" dirty="0" smtClean="0"/>
              <a:t>Much of the cell cycle is built around ensuring that DNA replication occurs without errors. </a:t>
            </a:r>
          </a:p>
          <a:p>
            <a:endParaRPr lang="en-Z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0"/>
            <a:ext cx="8712968" cy="850106"/>
          </a:xfrm>
        </p:spPr>
        <p:txBody>
          <a:bodyPr>
            <a:noAutofit/>
          </a:bodyPr>
          <a:lstStyle/>
          <a:p>
            <a:r>
              <a:rPr lang="en-ZA" sz="3200" b="1" dirty="0" smtClean="0"/>
              <a:t>The Semi-conservative nurture of DNA Replication</a:t>
            </a:r>
            <a:endParaRPr lang="en-ZA" sz="3200" b="1" dirty="0"/>
          </a:p>
        </p:txBody>
      </p:sp>
      <p:sp>
        <p:nvSpPr>
          <p:cNvPr id="3" name="Content Placeholder 2"/>
          <p:cNvSpPr>
            <a:spLocks noGrp="1"/>
          </p:cNvSpPr>
          <p:nvPr>
            <p:ph idx="1"/>
          </p:nvPr>
        </p:nvSpPr>
        <p:spPr>
          <a:xfrm>
            <a:off x="457200" y="980728"/>
            <a:ext cx="8229600" cy="5760640"/>
          </a:xfrm>
        </p:spPr>
        <p:txBody>
          <a:bodyPr>
            <a:normAutofit/>
          </a:bodyPr>
          <a:lstStyle/>
          <a:p>
            <a:pPr algn="just"/>
            <a:r>
              <a:rPr lang="en-ZA" sz="2400" dirty="0" smtClean="0"/>
              <a:t>DNA replication is </a:t>
            </a:r>
            <a:r>
              <a:rPr lang="en-ZA" sz="2400" b="1" dirty="0" smtClean="0"/>
              <a:t>semi-conservative </a:t>
            </a:r>
            <a:r>
              <a:rPr lang="en-ZA" sz="2400" dirty="0" smtClean="0"/>
              <a:t>because two strands of DNA unwind from each other, and each acts as a template for synthesis of a new, complementary strand.</a:t>
            </a:r>
          </a:p>
          <a:p>
            <a:pPr algn="just"/>
            <a:endParaRPr lang="en-ZA" sz="2400" dirty="0" smtClean="0"/>
          </a:p>
          <a:p>
            <a:pPr algn="just"/>
            <a:r>
              <a:rPr lang="en-ZA" sz="2400" dirty="0" smtClean="0"/>
              <a:t>This results in two DNA molecules with one original strand and one new, meaning that each strand in the DNA double helix acts as a template for the synthesis of a new, complementary strand.</a:t>
            </a:r>
          </a:p>
          <a:p>
            <a:pPr algn="just"/>
            <a:endParaRPr lang="en-ZA" sz="2400" dirty="0" smtClean="0"/>
          </a:p>
          <a:p>
            <a:pPr algn="just"/>
            <a:r>
              <a:rPr lang="en-ZA" sz="2400" dirty="0" smtClean="0"/>
              <a:t>Other methods of replication such as </a:t>
            </a:r>
            <a:r>
              <a:rPr lang="en-ZA" sz="2400" b="1" dirty="0" smtClean="0"/>
              <a:t>conservative</a:t>
            </a:r>
            <a:r>
              <a:rPr lang="en-ZA" sz="2400" dirty="0" smtClean="0"/>
              <a:t> and </a:t>
            </a:r>
            <a:r>
              <a:rPr lang="en-ZA" sz="2400" b="1" dirty="0" smtClean="0"/>
              <a:t>dispersive</a:t>
            </a:r>
            <a:r>
              <a:rPr lang="en-ZA" sz="2400" dirty="0" smtClean="0"/>
              <a:t> replication have not been proven and were ruled out. </a:t>
            </a:r>
            <a:r>
              <a:rPr lang="en-ZA" sz="2400" b="1" dirty="0" smtClean="0"/>
              <a:t>But how was it done</a:t>
            </a:r>
            <a:r>
              <a:rPr lang="en-ZA" sz="2400" dirty="0" smtClean="0"/>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562074"/>
          </a:xfrm>
        </p:spPr>
        <p:txBody>
          <a:bodyPr>
            <a:noAutofit/>
          </a:bodyPr>
          <a:lstStyle/>
          <a:p>
            <a:r>
              <a:rPr lang="en-ZA" sz="2800" b="1" dirty="0" smtClean="0"/>
              <a:t>The Semi-conservative nurture of DNA Replication</a:t>
            </a:r>
            <a:endParaRPr lang="en-ZA" sz="2800" dirty="0"/>
          </a:p>
        </p:txBody>
      </p:sp>
      <p:sp>
        <p:nvSpPr>
          <p:cNvPr id="3" name="Content Placeholder 2"/>
          <p:cNvSpPr>
            <a:spLocks noGrp="1"/>
          </p:cNvSpPr>
          <p:nvPr>
            <p:ph idx="1"/>
          </p:nvPr>
        </p:nvSpPr>
        <p:spPr>
          <a:xfrm>
            <a:off x="107504" y="620688"/>
            <a:ext cx="8784976" cy="6120680"/>
          </a:xfrm>
        </p:spPr>
        <p:txBody>
          <a:bodyPr>
            <a:normAutofit lnSpcReduction="10000"/>
          </a:bodyPr>
          <a:lstStyle/>
          <a:p>
            <a:pPr>
              <a:buNone/>
            </a:pPr>
            <a:r>
              <a:rPr lang="en-ZA" sz="2400" b="1" dirty="0" smtClean="0"/>
              <a:t>The Meselson-Stahl experiment</a:t>
            </a:r>
          </a:p>
          <a:p>
            <a:pPr algn="just"/>
            <a:r>
              <a:rPr lang="en-ZA" sz="2400" dirty="0" smtClean="0"/>
              <a:t>Meselson and Stahl conducted their experiments on DNA replication using </a:t>
            </a:r>
            <a:r>
              <a:rPr lang="en-ZA" sz="2400" i="1" dirty="0" smtClean="0"/>
              <a:t>E. coli</a:t>
            </a:r>
            <a:r>
              <a:rPr lang="en-ZA" sz="2400" dirty="0" smtClean="0"/>
              <a:t> bacteria as a model system. They grew </a:t>
            </a:r>
            <a:r>
              <a:rPr lang="en-ZA" sz="2400" i="1" dirty="0" smtClean="0"/>
              <a:t>E. coli</a:t>
            </a:r>
            <a:r>
              <a:rPr lang="en-ZA" sz="2400" dirty="0" smtClean="0"/>
              <a:t> in medium, or nutrient broth, containing a "heavy" isotope of nitrogen (</a:t>
            </a:r>
            <a:r>
              <a:rPr lang="en-ZA" sz="2400" baseline="30000" dirty="0" smtClean="0"/>
              <a:t>15</a:t>
            </a:r>
            <a:r>
              <a:rPr lang="en-ZA" sz="2400" dirty="0" smtClean="0"/>
              <a:t>N), the bacteria took up the nitrogen and used it to synthesize new biological molecules, including DNA.</a:t>
            </a:r>
          </a:p>
          <a:p>
            <a:pPr algn="just"/>
            <a:endParaRPr lang="en-ZA" sz="2400" dirty="0" smtClean="0"/>
          </a:p>
          <a:p>
            <a:pPr algn="just"/>
            <a:r>
              <a:rPr lang="en-ZA" sz="2400" dirty="0" smtClean="0"/>
              <a:t>After many generations growing in the </a:t>
            </a:r>
            <a:r>
              <a:rPr lang="en-ZA" sz="2400" baseline="30000" dirty="0" smtClean="0"/>
              <a:t>15</a:t>
            </a:r>
            <a:r>
              <a:rPr lang="en-ZA" sz="2400" dirty="0" smtClean="0"/>
              <a:t>N medium, the nitrogenous bases of the bacteria's DNA were all labeled with heavy </a:t>
            </a:r>
            <a:r>
              <a:rPr lang="en-ZA" sz="2400" baseline="30000" dirty="0" smtClean="0"/>
              <a:t>15</a:t>
            </a:r>
            <a:r>
              <a:rPr lang="en-ZA" sz="2400" dirty="0" smtClean="0"/>
              <a:t>N. Then, the bacteria were switched to medium containing a "light" </a:t>
            </a:r>
            <a:r>
              <a:rPr lang="en-ZA" sz="2400" baseline="30000" dirty="0" smtClean="0"/>
              <a:t>14</a:t>
            </a:r>
            <a:r>
              <a:rPr lang="en-ZA" sz="2400" dirty="0" smtClean="0"/>
              <a:t>N isotope and allowed to grow for several generations. </a:t>
            </a:r>
          </a:p>
          <a:p>
            <a:pPr algn="just"/>
            <a:endParaRPr lang="en-ZA" sz="2400" dirty="0" smtClean="0"/>
          </a:p>
          <a:p>
            <a:pPr algn="just"/>
            <a:r>
              <a:rPr lang="en-ZA" sz="2400" dirty="0" smtClean="0"/>
              <a:t>Meselson and Stahl knew how often </a:t>
            </a:r>
            <a:r>
              <a:rPr lang="en-ZA" sz="2400" i="1" dirty="0" smtClean="0"/>
              <a:t>E. coli</a:t>
            </a:r>
            <a:r>
              <a:rPr lang="en-ZA" sz="2400" dirty="0" smtClean="0"/>
              <a:t> cells divided, so they were able to collect small samples in each generation and extract and purify the DNA. They then measured the density of the DNA (and, indirectly, its </a:t>
            </a:r>
            <a:r>
              <a:rPr lang="en-ZA" sz="2400" baseline="30000" dirty="0" smtClean="0"/>
              <a:t>15</a:t>
            </a:r>
            <a:r>
              <a:rPr lang="en-ZA" sz="2400" dirty="0" smtClean="0"/>
              <a:t>N  and </a:t>
            </a:r>
            <a:r>
              <a:rPr lang="en-ZA" sz="2400" baseline="30000" dirty="0" smtClean="0"/>
              <a:t>14</a:t>
            </a:r>
            <a:r>
              <a:rPr lang="en-ZA" sz="2400" dirty="0" smtClean="0"/>
              <a:t>N content) using </a:t>
            </a:r>
            <a:r>
              <a:rPr lang="en-ZA" sz="2400" b="1" dirty="0" smtClean="0"/>
              <a:t>density gradient centrifugation</a:t>
            </a:r>
            <a:r>
              <a:rPr lang="en-ZA" sz="2400" dirty="0" smtClean="0"/>
              <a:t>.</a:t>
            </a:r>
          </a:p>
          <a:p>
            <a:pPr algn="just"/>
            <a:endParaRPr lang="en-ZA" sz="2400" dirty="0" smtClean="0"/>
          </a:p>
          <a:p>
            <a:endParaRPr lang="en-ZA" sz="2400" b="1" dirty="0" smtClean="0"/>
          </a:p>
          <a:p>
            <a:pPr>
              <a:buNone/>
            </a:pPr>
            <a:endParaRPr lang="en-ZA"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488</TotalTime>
  <Words>1939</Words>
  <Application>Microsoft Office PowerPoint</Application>
  <PresentationFormat>On-screen Show (4:3)</PresentationFormat>
  <Paragraphs>136</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DNA Replication and Fidelity of Replication</vt:lpstr>
      <vt:lpstr>Objectives</vt:lpstr>
      <vt:lpstr>Review: DNA Structure</vt:lpstr>
      <vt:lpstr>Review: DNA Structure</vt:lpstr>
      <vt:lpstr>What is DNA Replication</vt:lpstr>
      <vt:lpstr>What is DNA Replication: Replication fork</vt:lpstr>
      <vt:lpstr>What is DNA Replication</vt:lpstr>
      <vt:lpstr>The Semi-conservative nurture of DNA Replication</vt:lpstr>
      <vt:lpstr>The Semi-conservative nurture of DNA Replication</vt:lpstr>
      <vt:lpstr>The Semi-conservative nurture of DNA Replication</vt:lpstr>
      <vt:lpstr>The Semi-conservative nurture of DNA Replication</vt:lpstr>
      <vt:lpstr>Molecular Mechanisms of DNA Replication in prokaryotes</vt:lpstr>
      <vt:lpstr>Molecular Mechanisms of DNA Replication in prokaryotes</vt:lpstr>
      <vt:lpstr>Molecular Mechanisms of DNA Replication in prokaryotes</vt:lpstr>
      <vt:lpstr>Molecular Mechanisms of DNA Replication in prokaryotes</vt:lpstr>
      <vt:lpstr>Molecular Mechanisms of DNA Replication in prokaryotes</vt:lpstr>
      <vt:lpstr>Molecular Mechanisms of DNA Replication in prokaryotes</vt:lpstr>
      <vt:lpstr>Molecular Mechanisms of DNA Replication in prokaryotes</vt:lpstr>
      <vt:lpstr>Molecular Mechanisms of DNA Replication in prokaryotes</vt:lpstr>
      <vt:lpstr>Molecular Mechanisms of DNA Replication in Eukaryotes</vt:lpstr>
      <vt:lpstr>Molecular Mechanisms of DNA Replication in Eukaryotes</vt:lpstr>
      <vt:lpstr>Molecular Mechanisms of DNA Replication in Eukaryotes</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DNA Replication and Fidelity of Replication</dc:title>
  <dc:creator>MUNJITA</dc:creator>
  <cp:lastModifiedBy>kasimba phebby</cp:lastModifiedBy>
  <cp:revision>69</cp:revision>
  <dcterms:created xsi:type="dcterms:W3CDTF">2019-05-02T11:16:05Z</dcterms:created>
  <dcterms:modified xsi:type="dcterms:W3CDTF">2020-06-22T07:47:48Z</dcterms:modified>
</cp:coreProperties>
</file>