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5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63737D7-CA0F-4495-852B-D666D55CC4C1}" type="datetimeFigureOut">
              <a:rPr lang="en-GB" smtClean="0"/>
              <a:t>06/09/2021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B6F8FA-99F9-49A9-94DB-F911BD6F68A8}"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63737D7-CA0F-4495-852B-D666D55CC4C1}" type="datetimeFigureOut">
              <a:rPr lang="en-GB" smtClean="0"/>
              <a:t>06/09/2021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B6F8FA-99F9-49A9-94DB-F911BD6F68A8}"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63737D7-CA0F-4495-852B-D666D55CC4C1}" type="datetimeFigureOut">
              <a:rPr lang="en-GB" smtClean="0"/>
              <a:t>06/09/2021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B6F8FA-99F9-49A9-94DB-F911BD6F68A8}"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63737D7-CA0F-4495-852B-D666D55CC4C1}" type="datetimeFigureOut">
              <a:rPr lang="en-GB" smtClean="0"/>
              <a:t>06/09/2021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B6F8FA-99F9-49A9-94DB-F911BD6F68A8}"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3737D7-CA0F-4495-852B-D666D55CC4C1}" type="datetimeFigureOut">
              <a:rPr lang="en-GB" smtClean="0"/>
              <a:t>06/09/2021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B6F8FA-99F9-49A9-94DB-F911BD6F68A8}"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63737D7-CA0F-4495-852B-D666D55CC4C1}" type="datetimeFigureOut">
              <a:rPr lang="en-GB" smtClean="0"/>
              <a:t>06/09/2021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B6F8FA-99F9-49A9-94DB-F911BD6F68A8}"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63737D7-CA0F-4495-852B-D666D55CC4C1}" type="datetimeFigureOut">
              <a:rPr lang="en-GB" smtClean="0"/>
              <a:t>06/09/2021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6B6F8FA-99F9-49A9-94DB-F911BD6F68A8}"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63737D7-CA0F-4495-852B-D666D55CC4C1}" type="datetimeFigureOut">
              <a:rPr lang="en-GB" smtClean="0"/>
              <a:t>06/09/2021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6B6F8FA-99F9-49A9-94DB-F911BD6F68A8}"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3737D7-CA0F-4495-852B-D666D55CC4C1}" type="datetimeFigureOut">
              <a:rPr lang="en-GB" smtClean="0"/>
              <a:t>06/09/2021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6B6F8FA-99F9-49A9-94DB-F911BD6F68A8}"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737D7-CA0F-4495-852B-D666D55CC4C1}" type="datetimeFigureOut">
              <a:rPr lang="en-GB" smtClean="0"/>
              <a:t>06/09/2021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B6F8FA-99F9-49A9-94DB-F911BD6F68A8}"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737D7-CA0F-4495-852B-D666D55CC4C1}" type="datetimeFigureOut">
              <a:rPr lang="en-GB" smtClean="0"/>
              <a:t>06/09/2021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B6F8FA-99F9-49A9-94DB-F911BD6F68A8}"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3737D7-CA0F-4495-852B-D666D55CC4C1}" type="datetimeFigureOut">
              <a:rPr lang="en-GB" smtClean="0"/>
              <a:t>06/09/2021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B6F8FA-99F9-49A9-94DB-F911BD6F68A8}"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t>DNA Proofreading and Repair</a:t>
            </a:r>
            <a:br>
              <a:rPr lang="en-GB" b="1" dirty="0" smtClean="0"/>
            </a:br>
            <a:endParaRPr lang="en-GB" dirty="0"/>
          </a:p>
        </p:txBody>
      </p:sp>
      <p:sp>
        <p:nvSpPr>
          <p:cNvPr id="3" name="Subtitle 2"/>
          <p:cNvSpPr>
            <a:spLocks noGrp="1"/>
          </p:cNvSpPr>
          <p:nvPr>
            <p:ph type="subTitle" idx="1"/>
          </p:nvPr>
        </p:nvSpPr>
        <p:spPr/>
        <p:txBody>
          <a:bodyPr/>
          <a:lstStyle/>
          <a:p>
            <a:r>
              <a:rPr lang="en-GB" dirty="0" smtClean="0"/>
              <a:t>Samuel Munjita</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Lecture aims</a:t>
            </a:r>
            <a:endParaRPr lang="en-GB" dirty="0"/>
          </a:p>
        </p:txBody>
      </p:sp>
      <p:sp>
        <p:nvSpPr>
          <p:cNvPr id="3" name="Content Placeholder 2"/>
          <p:cNvSpPr>
            <a:spLocks noGrp="1"/>
          </p:cNvSpPr>
          <p:nvPr>
            <p:ph idx="1"/>
          </p:nvPr>
        </p:nvSpPr>
        <p:spPr/>
        <p:txBody>
          <a:bodyPr>
            <a:normAutofit/>
          </a:bodyPr>
          <a:lstStyle/>
          <a:p>
            <a:r>
              <a:rPr lang="en-GB" sz="2400" dirty="0" smtClean="0"/>
              <a:t>At the end of this lecture, you should be able to: </a:t>
            </a:r>
          </a:p>
          <a:p>
            <a:endParaRPr lang="en-GB" sz="2400" dirty="0" smtClean="0"/>
          </a:p>
          <a:p>
            <a:pPr>
              <a:buNone/>
            </a:pPr>
            <a:r>
              <a:rPr lang="en-GB" sz="2400" dirty="0" smtClean="0"/>
              <a:t>1. Explain the mechanisms used by cells to correct replication errors and fix DNA damage</a:t>
            </a:r>
          </a:p>
          <a:p>
            <a:endParaRPr lang="en-GB"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r>
              <a:rPr lang="en-GB" sz="3600" b="1" dirty="0" smtClean="0"/>
              <a:t>Introduction</a:t>
            </a:r>
            <a:endParaRPr lang="en-GB" sz="3600" b="1" dirty="0"/>
          </a:p>
        </p:txBody>
      </p:sp>
      <p:sp>
        <p:nvSpPr>
          <p:cNvPr id="3" name="Content Placeholder 2"/>
          <p:cNvSpPr>
            <a:spLocks noGrp="1"/>
          </p:cNvSpPr>
          <p:nvPr>
            <p:ph idx="1"/>
          </p:nvPr>
        </p:nvSpPr>
        <p:spPr>
          <a:xfrm>
            <a:off x="251520" y="980728"/>
            <a:ext cx="8568952" cy="5616624"/>
          </a:xfrm>
        </p:spPr>
        <p:txBody>
          <a:bodyPr>
            <a:normAutofit fontScale="92500" lnSpcReduction="10000"/>
          </a:bodyPr>
          <a:lstStyle/>
          <a:p>
            <a:pPr algn="just"/>
            <a:r>
              <a:rPr lang="en-GB" sz="2600" dirty="0" smtClean="0"/>
              <a:t>The process of DNA replication during cell division is prone to error. </a:t>
            </a:r>
          </a:p>
          <a:p>
            <a:pPr algn="just"/>
            <a:endParaRPr lang="en-GB" sz="2600" dirty="0" smtClean="0"/>
          </a:p>
          <a:p>
            <a:pPr algn="just"/>
            <a:r>
              <a:rPr lang="en-GB" sz="2600" dirty="0" smtClean="0"/>
              <a:t>While a "proofreading" enzyme normally recognises and corrects many of these errors, some mutations survive this process. </a:t>
            </a:r>
          </a:p>
          <a:p>
            <a:pPr algn="just"/>
            <a:endParaRPr lang="en-GB" sz="2600" dirty="0" smtClean="0"/>
          </a:p>
          <a:p>
            <a:pPr algn="just"/>
            <a:r>
              <a:rPr lang="en-GB" sz="2600" dirty="0" smtClean="0"/>
              <a:t>Replication errors and DNA damage are actually happening in the cells of our bodies all the time.</a:t>
            </a:r>
          </a:p>
          <a:p>
            <a:pPr algn="just"/>
            <a:endParaRPr lang="en-GB" sz="2600" dirty="0"/>
          </a:p>
          <a:p>
            <a:pPr algn="just"/>
            <a:r>
              <a:rPr lang="en-GB" sz="2600" dirty="0" smtClean="0"/>
              <a:t>In most cases, they don’t cause cancer, or even mutations. That is because they are usually detected and fixed by DNA proofreading and repair mechanisms. Or, if the damage cannot be fixed, the cell will undergo programmed cell death (apoptosis) to avoid passing on the faulty DNA.</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n-GB" sz="3600" b="1" dirty="0" smtClean="0"/>
              <a:t>Proofreading During DNA Replication</a:t>
            </a:r>
            <a:endParaRPr lang="en-GB" b="1" dirty="0"/>
          </a:p>
        </p:txBody>
      </p:sp>
      <p:sp>
        <p:nvSpPr>
          <p:cNvPr id="3" name="Content Placeholder 2"/>
          <p:cNvSpPr>
            <a:spLocks noGrp="1"/>
          </p:cNvSpPr>
          <p:nvPr>
            <p:ph idx="1"/>
          </p:nvPr>
        </p:nvSpPr>
        <p:spPr>
          <a:xfrm>
            <a:off x="251520" y="1124744"/>
            <a:ext cx="8640960" cy="5472608"/>
          </a:xfrm>
        </p:spPr>
        <p:txBody>
          <a:bodyPr>
            <a:normAutofit/>
          </a:bodyPr>
          <a:lstStyle/>
          <a:p>
            <a:pPr algn="just"/>
            <a:r>
              <a:rPr lang="en-GB" sz="2400" b="1" dirty="0" smtClean="0"/>
              <a:t>DNA polymerases</a:t>
            </a:r>
            <a:r>
              <a:rPr lang="en-GB" sz="2400" dirty="0" smtClean="0"/>
              <a:t> are the enzymes that build DNA in cells. </a:t>
            </a:r>
          </a:p>
          <a:p>
            <a:pPr algn="just"/>
            <a:endParaRPr lang="en-GB" sz="2400" dirty="0"/>
          </a:p>
          <a:p>
            <a:pPr algn="just"/>
            <a:r>
              <a:rPr lang="en-GB" sz="2400" dirty="0" smtClean="0"/>
              <a:t>During DNA replication, most DNA polymerases can “check their work” with each base that they add. This process is called </a:t>
            </a:r>
            <a:r>
              <a:rPr lang="en-GB" sz="2400" b="1" dirty="0" smtClean="0"/>
              <a:t>proofreading</a:t>
            </a:r>
            <a:r>
              <a:rPr lang="en-GB" sz="2400" dirty="0" smtClean="0"/>
              <a:t>.</a:t>
            </a:r>
          </a:p>
          <a:p>
            <a:pPr algn="just"/>
            <a:endParaRPr lang="en-GB" sz="2400" dirty="0"/>
          </a:p>
          <a:p>
            <a:pPr algn="just"/>
            <a:r>
              <a:rPr lang="en-GB" sz="2400" dirty="0" smtClean="0"/>
              <a:t>If the polymerase detects that a wrong (incorrectly paired) nucleotide has been added, it will remove and replace the nucleotide right away, before continuing with DNA synthesis.</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634082"/>
          </a:xfrm>
        </p:spPr>
        <p:txBody>
          <a:bodyPr>
            <a:normAutofit/>
          </a:bodyPr>
          <a:lstStyle/>
          <a:p>
            <a:r>
              <a:rPr lang="en-GB" sz="2400" b="1" dirty="0" smtClean="0"/>
              <a:t>DNA Repair Mechanisms</a:t>
            </a:r>
            <a:endParaRPr lang="en-GB" sz="2400" b="1" dirty="0"/>
          </a:p>
        </p:txBody>
      </p:sp>
      <p:sp>
        <p:nvSpPr>
          <p:cNvPr id="3" name="Content Placeholder 2"/>
          <p:cNvSpPr>
            <a:spLocks noGrp="1"/>
          </p:cNvSpPr>
          <p:nvPr>
            <p:ph idx="1"/>
          </p:nvPr>
        </p:nvSpPr>
        <p:spPr>
          <a:xfrm>
            <a:off x="251520" y="620688"/>
            <a:ext cx="8640960" cy="6237312"/>
          </a:xfrm>
        </p:spPr>
        <p:txBody>
          <a:bodyPr>
            <a:normAutofit fontScale="77500" lnSpcReduction="20000"/>
          </a:bodyPr>
          <a:lstStyle/>
          <a:p>
            <a:pPr algn="just">
              <a:buNone/>
            </a:pPr>
            <a:r>
              <a:rPr lang="en-GB" sz="2600" b="1" dirty="0" smtClean="0"/>
              <a:t>1. </a:t>
            </a:r>
            <a:r>
              <a:rPr lang="en-GB" sz="3100" b="1" dirty="0" smtClean="0"/>
              <a:t>Direct reversal:</a:t>
            </a:r>
            <a:r>
              <a:rPr lang="en-GB" sz="3100" dirty="0" smtClean="0"/>
              <a:t> Some DNA-damaging chemical reactions can be directly "undone" by enzymes in the cell. DNA damage" often just involves an extra group of atoms getting attached to DNA through a chemical reaction.</a:t>
            </a:r>
          </a:p>
          <a:p>
            <a:pPr algn="just"/>
            <a:endParaRPr lang="en-GB" sz="3100" dirty="0" smtClean="0"/>
          </a:p>
          <a:p>
            <a:pPr algn="just">
              <a:buNone/>
            </a:pPr>
            <a:r>
              <a:rPr lang="en-GB" sz="3100" b="1" dirty="0" smtClean="0"/>
              <a:t>2. Excision repair:</a:t>
            </a:r>
            <a:r>
              <a:rPr lang="en-GB" sz="3100" dirty="0" smtClean="0"/>
              <a:t> Damage to one or a few bases of DNA is often fixed by removal (excision) and replacement of the damaged region. In </a:t>
            </a:r>
            <a:r>
              <a:rPr lang="en-GB" sz="3100" b="1" dirty="0" smtClean="0"/>
              <a:t>base excision repair,</a:t>
            </a:r>
            <a:r>
              <a:rPr lang="en-GB" sz="3100" dirty="0" smtClean="0"/>
              <a:t> just the damaged base is removed. </a:t>
            </a:r>
            <a:r>
              <a:rPr lang="en-GB" sz="3100" dirty="0" smtClean="0"/>
              <a:t>For example, a chemical reaction called </a:t>
            </a:r>
            <a:r>
              <a:rPr lang="en-GB" sz="3100" dirty="0" err="1" smtClean="0"/>
              <a:t>deamination</a:t>
            </a:r>
            <a:r>
              <a:rPr lang="en-GB" sz="3100" dirty="0" smtClean="0"/>
              <a:t> can convert a cytosine base into </a:t>
            </a:r>
            <a:r>
              <a:rPr lang="en-GB" sz="3100" dirty="0" err="1" smtClean="0"/>
              <a:t>uracilIn</a:t>
            </a:r>
            <a:r>
              <a:rPr lang="en-GB" sz="3100" dirty="0" smtClean="0"/>
              <a:t> </a:t>
            </a:r>
            <a:r>
              <a:rPr lang="en-GB" sz="3100" dirty="0" err="1" smtClean="0"/>
              <a:t>Glycosylases</a:t>
            </a:r>
            <a:r>
              <a:rPr lang="en-GB" sz="3100" dirty="0" smtClean="0"/>
              <a:t> play a key role in base excision repair. </a:t>
            </a:r>
            <a:r>
              <a:rPr lang="en-GB" sz="3100" b="1" dirty="0" smtClean="0"/>
              <a:t>nucleotide excision repair</a:t>
            </a:r>
            <a:r>
              <a:rPr lang="en-GB" sz="3100" dirty="0" smtClean="0"/>
              <a:t>, a patch of nucleotides is removed. DNA-cutting enzymes chop out the damaged part of the bubble. Nucleotide excision repair is also used to fix some types of damage caused by UV radiation, for instance, when you get a sunburn. </a:t>
            </a:r>
          </a:p>
          <a:p>
            <a:pPr algn="just"/>
            <a:endParaRPr lang="en-GB" sz="3100" dirty="0" smtClean="0"/>
          </a:p>
          <a:p>
            <a:pPr algn="just">
              <a:buNone/>
            </a:pPr>
            <a:r>
              <a:rPr lang="en-GB" sz="3100" b="1" dirty="0" smtClean="0"/>
              <a:t>3. Double-stranded break repair:</a:t>
            </a:r>
            <a:r>
              <a:rPr lang="en-GB" sz="3100" dirty="0" smtClean="0"/>
              <a:t> Two major pathways, non-homologous end joining and homologous recombination, are used to repair double-stranded breaks in DNA (that is, when an entire chromosome splits into two pieces).</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r>
              <a:rPr lang="en-GB" sz="3600" b="1" dirty="0" smtClean="0"/>
              <a:t>DNA Repair Mechanisms</a:t>
            </a:r>
            <a:endParaRPr lang="en-GB" sz="3600" dirty="0"/>
          </a:p>
        </p:txBody>
      </p:sp>
      <p:sp>
        <p:nvSpPr>
          <p:cNvPr id="3" name="Content Placeholder 2"/>
          <p:cNvSpPr>
            <a:spLocks noGrp="1"/>
          </p:cNvSpPr>
          <p:nvPr>
            <p:ph idx="1"/>
          </p:nvPr>
        </p:nvSpPr>
        <p:spPr>
          <a:xfrm>
            <a:off x="251520" y="1124744"/>
            <a:ext cx="8712968" cy="5733256"/>
          </a:xfrm>
        </p:spPr>
        <p:txBody>
          <a:bodyPr>
            <a:normAutofit/>
          </a:bodyPr>
          <a:lstStyle/>
          <a:p>
            <a:pPr algn="just">
              <a:buNone/>
            </a:pPr>
            <a:r>
              <a:rPr lang="en-GB" sz="2400" b="1" dirty="0" smtClean="0"/>
              <a:t>4. Mismatch repair</a:t>
            </a:r>
            <a:endParaRPr lang="en-GB" sz="2400" dirty="0"/>
          </a:p>
          <a:p>
            <a:pPr algn="just"/>
            <a:r>
              <a:rPr lang="en-GB" sz="2400" dirty="0"/>
              <a:t>H</a:t>
            </a:r>
            <a:r>
              <a:rPr lang="en-GB" sz="2400" dirty="0" smtClean="0"/>
              <a:t>appens right after new DNA has been made.</a:t>
            </a:r>
          </a:p>
          <a:p>
            <a:pPr algn="just"/>
            <a:r>
              <a:rPr lang="en-GB" sz="2400" dirty="0" smtClean="0"/>
              <a:t>The purpose is to remove and replace </a:t>
            </a:r>
            <a:r>
              <a:rPr lang="en-GB" sz="2400" dirty="0" err="1" smtClean="0"/>
              <a:t>mis</a:t>
            </a:r>
            <a:r>
              <a:rPr lang="en-GB" sz="2400" dirty="0" smtClean="0"/>
              <a:t>-paired bases (ones that were not fixed during proofreading). </a:t>
            </a:r>
          </a:p>
          <a:p>
            <a:pPr algn="just"/>
            <a:r>
              <a:rPr lang="en-GB" sz="2400" dirty="0" smtClean="0"/>
              <a:t>Mismatch repair can also detect and correct small insertions and deletions that happen when the polymerases "slips," losing its footing on the template.</a:t>
            </a:r>
          </a:p>
          <a:p>
            <a:pPr algn="just"/>
            <a:r>
              <a:rPr lang="en-GB" sz="2400" dirty="0" smtClean="0"/>
              <a:t>First, a protein complex recognises and binds to the </a:t>
            </a:r>
            <a:r>
              <a:rPr lang="en-GB" sz="2400" dirty="0" err="1" smtClean="0"/>
              <a:t>mispaired</a:t>
            </a:r>
            <a:r>
              <a:rPr lang="en-GB" sz="2400" dirty="0" smtClean="0"/>
              <a:t> base. A second complex cuts the DNA near the mismatch, and more enzymes chop out the incorrect nucleotide and a surrounding patch of DNA. A DNA polymerase then replaces the missing section with correct nucleotides, and an enzyme called a DNA </a:t>
            </a:r>
            <a:r>
              <a:rPr lang="en-GB" sz="2400" dirty="0" err="1" smtClean="0"/>
              <a:t>ligase</a:t>
            </a:r>
            <a:r>
              <a:rPr lang="en-GB" sz="2400" dirty="0" smtClean="0"/>
              <a:t> seals the gap</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r>
              <a:rPr lang="en-GB" sz="3600" b="1" dirty="0" smtClean="0"/>
              <a:t>Diseases associated with DNA damage</a:t>
            </a:r>
            <a:endParaRPr lang="en-GB" sz="3600" b="1" dirty="0"/>
          </a:p>
        </p:txBody>
      </p:sp>
      <p:sp>
        <p:nvSpPr>
          <p:cNvPr id="3" name="Content Placeholder 2"/>
          <p:cNvSpPr>
            <a:spLocks noGrp="1"/>
          </p:cNvSpPr>
          <p:nvPr>
            <p:ph idx="1"/>
          </p:nvPr>
        </p:nvSpPr>
        <p:spPr>
          <a:xfrm>
            <a:off x="457200" y="1196752"/>
            <a:ext cx="8229600" cy="5256584"/>
          </a:xfrm>
        </p:spPr>
        <p:txBody>
          <a:bodyPr>
            <a:normAutofit/>
          </a:bodyPr>
          <a:lstStyle/>
          <a:p>
            <a:pPr algn="just"/>
            <a:r>
              <a:rPr lang="en-GB" sz="2400" b="1" dirty="0" smtClean="0"/>
              <a:t>Hereditary </a:t>
            </a:r>
            <a:r>
              <a:rPr lang="en-GB" sz="2400" b="1" dirty="0" err="1" smtClean="0"/>
              <a:t>nonpolyposis</a:t>
            </a:r>
            <a:r>
              <a:rPr lang="en-GB" sz="2400" b="1" dirty="0" smtClean="0"/>
              <a:t> colorectal cancer</a:t>
            </a:r>
            <a:r>
              <a:rPr lang="en-GB" sz="2400" dirty="0" smtClean="0"/>
              <a:t> (also called </a:t>
            </a:r>
            <a:r>
              <a:rPr lang="en-GB" sz="2400" b="1" dirty="0" smtClean="0"/>
              <a:t>Lynch syndrome</a:t>
            </a:r>
            <a:r>
              <a:rPr lang="en-GB" sz="2400" dirty="0" smtClean="0"/>
              <a:t>) is caused by mutations in genes encoding certain mismatch repair proteins</a:t>
            </a:r>
          </a:p>
          <a:p>
            <a:pPr algn="just"/>
            <a:endParaRPr lang="en-GB" sz="2400" dirty="0"/>
          </a:p>
          <a:p>
            <a:pPr algn="just"/>
            <a:r>
              <a:rPr lang="en-GB" sz="2400" b="1" dirty="0" err="1"/>
              <a:t>X</a:t>
            </a:r>
            <a:r>
              <a:rPr lang="en-GB" sz="2400" b="1" dirty="0" err="1" smtClean="0"/>
              <a:t>eroderma</a:t>
            </a:r>
            <a:r>
              <a:rPr lang="en-GB" sz="2400" b="1" dirty="0" smtClean="0"/>
              <a:t> </a:t>
            </a:r>
            <a:r>
              <a:rPr lang="en-GB" sz="2400" b="1" dirty="0" err="1" smtClean="0"/>
              <a:t>pigmentosum</a:t>
            </a:r>
            <a:r>
              <a:rPr lang="en-GB" sz="2400" dirty="0" smtClean="0"/>
              <a:t> are extremely sensitive to UV light. This condition is caused by mutations affecting the nucleotide excision repair pathway. When this pathway doesn't work, thymine dimers and other forms of UV damage can't be repaired. People with </a:t>
            </a:r>
            <a:r>
              <a:rPr lang="en-GB" sz="2400" dirty="0" err="1" smtClean="0"/>
              <a:t>xeroderma</a:t>
            </a:r>
            <a:r>
              <a:rPr lang="en-GB" sz="2400" dirty="0" smtClean="0"/>
              <a:t> </a:t>
            </a:r>
            <a:r>
              <a:rPr lang="en-GB" sz="2400" dirty="0" err="1" smtClean="0"/>
              <a:t>pigmentosum</a:t>
            </a:r>
            <a:r>
              <a:rPr lang="en-GB" sz="2400" dirty="0" smtClean="0"/>
              <a:t> develop severe sunburns from just a few minutes in the sun, and about half will get skin cancer by the age of 10unless they avoid the sun</a:t>
            </a:r>
            <a:endParaRPr lang="en-GB"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632</Words>
  <Application>Microsoft Office PowerPoint</Application>
  <PresentationFormat>On-screen Show (4:3)</PresentationFormat>
  <Paragraphs>36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DNA Proofreading and Repair </vt:lpstr>
      <vt:lpstr>Lecture aims</vt:lpstr>
      <vt:lpstr>Introduction</vt:lpstr>
      <vt:lpstr>Proofreading During DNA Replication</vt:lpstr>
      <vt:lpstr>DNA Repair Mechanisms</vt:lpstr>
      <vt:lpstr>DNA Repair Mechanisms</vt:lpstr>
      <vt:lpstr>Diseases associated with DNA damage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DNA Proofreading and Repair </dc:title>
  <dc:creator>kasimba phebby</dc:creator>
  <cp:lastModifiedBy>kasimba phebby</cp:lastModifiedBy>
  <cp:revision>1</cp:revision>
  <dcterms:created xsi:type="dcterms:W3CDTF">2021-09-06T08:25:36Z</dcterms:created>
  <dcterms:modified xsi:type="dcterms:W3CDTF">2021-09-06T09:43:09Z</dcterms:modified>
</cp:coreProperties>
</file>