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9" r:id="rId23"/>
    <p:sldId id="277" r:id="rId24"/>
    <p:sldId id="278"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977D38F-0EEE-4D4A-9064-4064976D66B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77D38F-0EEE-4D4A-9064-4064976D66B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77D38F-0EEE-4D4A-9064-4064976D66B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77D38F-0EEE-4D4A-9064-4064976D66B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77D38F-0EEE-4D4A-9064-4064976D66BC}" type="datetimeFigureOut">
              <a:rPr lang="en-GB" smtClean="0"/>
              <a:t>30/08/2021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977D38F-0EEE-4D4A-9064-4064976D66B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977D38F-0EEE-4D4A-9064-4064976D66BC}" type="datetimeFigureOut">
              <a:rPr lang="en-GB" smtClean="0"/>
              <a:t>30/08/2021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977D38F-0EEE-4D4A-9064-4064976D66BC}" type="datetimeFigureOut">
              <a:rPr lang="en-GB" smtClean="0"/>
              <a:t>30/08/2021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7D38F-0EEE-4D4A-9064-4064976D66BC}" type="datetimeFigureOut">
              <a:rPr lang="en-GB" smtClean="0"/>
              <a:t>30/08/2021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7D38F-0EEE-4D4A-9064-4064976D66B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77D38F-0EEE-4D4A-9064-4064976D66BC}" type="datetimeFigureOut">
              <a:rPr lang="en-GB" smtClean="0"/>
              <a:t>30/08/2021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9961A6-C4D0-4EA4-84AC-2B443C1130F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7D38F-0EEE-4D4A-9064-4064976D66BC}" type="datetimeFigureOut">
              <a:rPr lang="en-GB" smtClean="0"/>
              <a:t>30/08/2021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9961A6-C4D0-4EA4-84AC-2B443C1130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Gene Expression</a:t>
            </a:r>
            <a:endParaRPr lang="en-GB" dirty="0"/>
          </a:p>
        </p:txBody>
      </p:sp>
      <p:sp>
        <p:nvSpPr>
          <p:cNvPr id="3" name="Subtitle 2"/>
          <p:cNvSpPr>
            <a:spLocks noGrp="1"/>
          </p:cNvSpPr>
          <p:nvPr>
            <p:ph type="subTitle" idx="1"/>
          </p:nvPr>
        </p:nvSpPr>
        <p:spPr>
          <a:xfrm>
            <a:off x="1835696" y="4797152"/>
            <a:ext cx="6400800" cy="1752600"/>
          </a:xfrm>
        </p:spPr>
        <p:txBody>
          <a:bodyPr/>
          <a:lstStyle/>
          <a:p>
            <a:r>
              <a:rPr lang="en-GB" dirty="0" smtClean="0"/>
              <a:t>Samuel Munjita</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Stages of Transcription</a:t>
            </a:r>
            <a:endParaRPr lang="en-GB" sz="3600" b="1" dirty="0"/>
          </a:p>
        </p:txBody>
      </p:sp>
      <p:sp>
        <p:nvSpPr>
          <p:cNvPr id="3" name="Content Placeholder 2"/>
          <p:cNvSpPr>
            <a:spLocks noGrp="1"/>
          </p:cNvSpPr>
          <p:nvPr>
            <p:ph idx="1"/>
          </p:nvPr>
        </p:nvSpPr>
        <p:spPr>
          <a:xfrm>
            <a:off x="251520" y="1052736"/>
            <a:ext cx="8640960" cy="5616624"/>
          </a:xfrm>
        </p:spPr>
        <p:txBody>
          <a:bodyPr>
            <a:normAutofit/>
          </a:bodyPr>
          <a:lstStyle/>
          <a:p>
            <a:r>
              <a:rPr lang="en-GB" sz="2400" dirty="0" smtClean="0"/>
              <a:t>Modification of the mRNA transcript in eukaryotes</a:t>
            </a:r>
          </a:p>
          <a:p>
            <a:pPr>
              <a:buNone/>
            </a:pPr>
            <a:endParaRPr lang="en-GB" sz="2400" dirty="0"/>
          </a:p>
        </p:txBody>
      </p:sp>
      <p:pic>
        <p:nvPicPr>
          <p:cNvPr id="4" name="Picture 3" descr="Transcription in eukaryotes.png"/>
          <p:cNvPicPr>
            <a:picLocks noChangeAspect="1"/>
          </p:cNvPicPr>
          <p:nvPr/>
        </p:nvPicPr>
        <p:blipFill>
          <a:blip r:embed="rId2" cstate="print"/>
          <a:stretch>
            <a:fillRect/>
          </a:stretch>
        </p:blipFill>
        <p:spPr>
          <a:xfrm>
            <a:off x="755576" y="1628800"/>
            <a:ext cx="7560840" cy="496855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b="1" dirty="0" smtClean="0"/>
              <a:t>Translation</a:t>
            </a:r>
            <a:endParaRPr lang="en-GB" sz="3600" b="1" dirty="0"/>
          </a:p>
        </p:txBody>
      </p:sp>
      <p:sp>
        <p:nvSpPr>
          <p:cNvPr id="3" name="Content Placeholder 2"/>
          <p:cNvSpPr>
            <a:spLocks noGrp="1"/>
          </p:cNvSpPr>
          <p:nvPr>
            <p:ph idx="1"/>
          </p:nvPr>
        </p:nvSpPr>
        <p:spPr>
          <a:xfrm>
            <a:off x="179512" y="908720"/>
            <a:ext cx="8784976" cy="5760640"/>
          </a:xfrm>
        </p:spPr>
        <p:txBody>
          <a:bodyPr>
            <a:normAutofit/>
          </a:bodyPr>
          <a:lstStyle/>
          <a:p>
            <a:pPr algn="just"/>
            <a:r>
              <a:rPr lang="en-GB" sz="2400" dirty="0" smtClean="0"/>
              <a:t>In this stage, the mRNA is "decoded" to build a protein that contains a specific series of amino acids.</a:t>
            </a:r>
          </a:p>
          <a:p>
            <a:pPr algn="just"/>
            <a:endParaRPr lang="en-GB" sz="2400" dirty="0" smtClean="0"/>
          </a:p>
          <a:p>
            <a:pPr algn="just"/>
            <a:r>
              <a:rPr lang="en-GB" sz="2400" dirty="0" smtClean="0"/>
              <a:t>During translation, a cell “reads” the information in a messenger RNA (mRNA) and uses it to build a protein. </a:t>
            </a:r>
          </a:p>
          <a:p>
            <a:pPr algn="just"/>
            <a:endParaRPr lang="en-GB" sz="2400" dirty="0" smtClean="0"/>
          </a:p>
          <a:p>
            <a:pPr algn="just"/>
            <a:r>
              <a:rPr lang="en-GB" sz="2400" dirty="0" smtClean="0"/>
              <a:t>In an mRNA, the instructions for building a polypeptide are RNA nucleotides (A, U, C, and G) read in groups of three. These groups of three are called </a:t>
            </a:r>
            <a:r>
              <a:rPr lang="en-GB" sz="2400" b="1" dirty="0" err="1" smtClean="0"/>
              <a:t>codons</a:t>
            </a:r>
            <a:r>
              <a:rPr lang="en-GB" sz="2400" dirty="0" smtClean="0"/>
              <a:t>.</a:t>
            </a:r>
          </a:p>
          <a:p>
            <a:pPr algn="just"/>
            <a:r>
              <a:rPr lang="en-GB" sz="2400" dirty="0" smtClean="0"/>
              <a:t>There are 61 </a:t>
            </a:r>
            <a:r>
              <a:rPr lang="en-GB" sz="2400" dirty="0" err="1" smtClean="0"/>
              <a:t>codons</a:t>
            </a:r>
            <a:r>
              <a:rPr lang="en-GB" sz="2400" dirty="0" smtClean="0"/>
              <a:t> for amino acids, and each of them is "read" to specify a certain amino acid out of the 20 commonly found in proteins. </a:t>
            </a:r>
          </a:p>
          <a:p>
            <a:pPr algn="just"/>
            <a:r>
              <a:rPr lang="en-GB" sz="2400" dirty="0" smtClean="0"/>
              <a:t>One </a:t>
            </a:r>
            <a:r>
              <a:rPr lang="en-GB" sz="2400" dirty="0" err="1" smtClean="0"/>
              <a:t>codon</a:t>
            </a:r>
            <a:r>
              <a:rPr lang="en-GB" sz="2400" dirty="0" smtClean="0"/>
              <a:t>, </a:t>
            </a:r>
            <a:r>
              <a:rPr lang="en-GB" sz="2400" b="1" dirty="0" smtClean="0"/>
              <a:t>AUG, </a:t>
            </a:r>
            <a:r>
              <a:rPr lang="en-GB" sz="2400" dirty="0" smtClean="0"/>
              <a:t>specifies the amino acid </a:t>
            </a:r>
            <a:r>
              <a:rPr lang="en-GB" sz="2400" dirty="0" err="1" smtClean="0"/>
              <a:t>methionine</a:t>
            </a:r>
            <a:r>
              <a:rPr lang="en-GB" sz="2400" dirty="0" smtClean="0"/>
              <a:t> and also acts as a </a:t>
            </a:r>
            <a:r>
              <a:rPr lang="en-GB" sz="2400" b="1" dirty="0" smtClean="0"/>
              <a:t>start </a:t>
            </a:r>
            <a:r>
              <a:rPr lang="en-GB" sz="2400" b="1" dirty="0" err="1" smtClean="0"/>
              <a:t>codon</a:t>
            </a:r>
            <a:r>
              <a:rPr lang="en-GB" sz="2400" dirty="0" smtClean="0"/>
              <a:t> to signal the start of protein construction.</a:t>
            </a:r>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b="1" dirty="0" smtClean="0"/>
              <a:t>Translation</a:t>
            </a:r>
            <a:endParaRPr lang="en-GB" b="1" dirty="0"/>
          </a:p>
        </p:txBody>
      </p:sp>
      <p:sp>
        <p:nvSpPr>
          <p:cNvPr id="3" name="Content Placeholder 2"/>
          <p:cNvSpPr>
            <a:spLocks noGrp="1"/>
          </p:cNvSpPr>
          <p:nvPr>
            <p:ph idx="1"/>
          </p:nvPr>
        </p:nvSpPr>
        <p:spPr>
          <a:xfrm>
            <a:off x="323528" y="980728"/>
            <a:ext cx="8568952" cy="5688632"/>
          </a:xfrm>
        </p:spPr>
        <p:txBody>
          <a:bodyPr>
            <a:normAutofit/>
          </a:bodyPr>
          <a:lstStyle/>
          <a:p>
            <a:pPr algn="just"/>
            <a:r>
              <a:rPr lang="en-GB" sz="2400" dirty="0" smtClean="0"/>
              <a:t>There are three more </a:t>
            </a:r>
            <a:r>
              <a:rPr lang="en-GB" sz="2400" dirty="0" err="1" smtClean="0"/>
              <a:t>codons</a:t>
            </a:r>
            <a:r>
              <a:rPr lang="en-GB" sz="2400" dirty="0" smtClean="0"/>
              <a:t> that do </a:t>
            </a:r>
            <a:r>
              <a:rPr lang="en-GB" sz="2400" i="1" dirty="0" smtClean="0"/>
              <a:t>not</a:t>
            </a:r>
            <a:r>
              <a:rPr lang="en-GB" sz="2400" dirty="0" smtClean="0"/>
              <a:t> specify amino acids. These </a:t>
            </a:r>
            <a:r>
              <a:rPr lang="en-GB" sz="2400" b="1" dirty="0" smtClean="0"/>
              <a:t>stop </a:t>
            </a:r>
            <a:r>
              <a:rPr lang="en-GB" sz="2400" b="1" dirty="0" err="1" smtClean="0"/>
              <a:t>codons</a:t>
            </a:r>
            <a:r>
              <a:rPr lang="en-GB" sz="2400" dirty="0" smtClean="0"/>
              <a:t>, UAA, UAG, and UGA, tell the cell when a polypeptide is complete. </a:t>
            </a:r>
          </a:p>
          <a:p>
            <a:pPr algn="just"/>
            <a:endParaRPr lang="en-GB" sz="2400" dirty="0"/>
          </a:p>
          <a:p>
            <a:pPr algn="just"/>
            <a:r>
              <a:rPr lang="en-GB" sz="2400" dirty="0" smtClean="0"/>
              <a:t>All together, this collection of </a:t>
            </a:r>
            <a:r>
              <a:rPr lang="en-GB" sz="2400" dirty="0" err="1" smtClean="0"/>
              <a:t>codon</a:t>
            </a:r>
            <a:r>
              <a:rPr lang="en-GB" sz="2400" dirty="0" smtClean="0"/>
              <a:t>-amino acid relationships is called the </a:t>
            </a:r>
            <a:r>
              <a:rPr lang="en-GB" sz="2400" b="1" dirty="0" smtClean="0"/>
              <a:t>genetic code</a:t>
            </a:r>
            <a:r>
              <a:rPr lang="en-GB" sz="2400" dirty="0" smtClean="0"/>
              <a:t>, because it lets cells “decode” an mRNA into a chain of amino acids.</a:t>
            </a:r>
            <a:endParaRPr lang="en-GB"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Translation</a:t>
            </a:r>
            <a:endParaRPr lang="en-GB" sz="3600" b="1" dirty="0"/>
          </a:p>
        </p:txBody>
      </p:sp>
      <p:pic>
        <p:nvPicPr>
          <p:cNvPr id="4" name="Content Placeholder 3" descr="Genetic code.png"/>
          <p:cNvPicPr>
            <a:picLocks noGrp="1" noChangeAspect="1"/>
          </p:cNvPicPr>
          <p:nvPr>
            <p:ph idx="1"/>
          </p:nvPr>
        </p:nvPicPr>
        <p:blipFill>
          <a:blip r:embed="rId2" cstate="print"/>
          <a:stretch>
            <a:fillRect/>
          </a:stretch>
        </p:blipFill>
        <p:spPr>
          <a:xfrm>
            <a:off x="611560" y="1124744"/>
            <a:ext cx="7344816" cy="547260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Stages of Translation</a:t>
            </a:r>
            <a:endParaRPr lang="en-GB" sz="3600" b="1" dirty="0"/>
          </a:p>
        </p:txBody>
      </p:sp>
      <p:sp>
        <p:nvSpPr>
          <p:cNvPr id="3" name="Content Placeholder 2"/>
          <p:cNvSpPr>
            <a:spLocks noGrp="1"/>
          </p:cNvSpPr>
          <p:nvPr>
            <p:ph idx="1"/>
          </p:nvPr>
        </p:nvSpPr>
        <p:spPr>
          <a:xfrm>
            <a:off x="179512" y="980728"/>
            <a:ext cx="8712968" cy="5688632"/>
          </a:xfrm>
        </p:spPr>
        <p:txBody>
          <a:bodyPr>
            <a:normAutofit/>
          </a:bodyPr>
          <a:lstStyle/>
          <a:p>
            <a:pPr algn="just"/>
            <a:r>
              <a:rPr lang="en-GB" sz="2400" dirty="0" smtClean="0"/>
              <a:t>In translation, the </a:t>
            </a:r>
            <a:r>
              <a:rPr lang="en-GB" sz="2400" dirty="0" err="1" smtClean="0"/>
              <a:t>codons</a:t>
            </a:r>
            <a:r>
              <a:rPr lang="en-GB" sz="2400" dirty="0" smtClean="0"/>
              <a:t> of an mRNA are read in order (from the 5' end to the 3' end) by molecules called </a:t>
            </a:r>
            <a:r>
              <a:rPr lang="en-GB" sz="2400" b="1" dirty="0" smtClean="0"/>
              <a:t>transfer RNAs</a:t>
            </a:r>
            <a:r>
              <a:rPr lang="en-GB" sz="2400" dirty="0" smtClean="0"/>
              <a:t>, or </a:t>
            </a:r>
            <a:r>
              <a:rPr lang="en-GB" sz="2400" b="1" dirty="0" err="1" smtClean="0"/>
              <a:t>tRNAs</a:t>
            </a:r>
            <a:r>
              <a:rPr lang="en-GB" sz="2400" dirty="0" smtClean="0"/>
              <a:t>.</a:t>
            </a:r>
          </a:p>
          <a:p>
            <a:pPr algn="just">
              <a:buNone/>
            </a:pPr>
            <a:endParaRPr lang="en-GB" sz="2400" dirty="0" smtClean="0"/>
          </a:p>
          <a:p>
            <a:pPr algn="just"/>
            <a:r>
              <a:rPr lang="en-GB" sz="2400" dirty="0" smtClean="0"/>
              <a:t>Each </a:t>
            </a:r>
            <a:r>
              <a:rPr lang="en-GB" sz="2400" dirty="0" err="1" smtClean="0"/>
              <a:t>tRNA</a:t>
            </a:r>
            <a:r>
              <a:rPr lang="en-GB" sz="2400" dirty="0" smtClean="0"/>
              <a:t> has an </a:t>
            </a:r>
            <a:r>
              <a:rPr lang="en-GB" sz="2400" b="1" dirty="0" err="1" smtClean="0"/>
              <a:t>anticodon</a:t>
            </a:r>
            <a:r>
              <a:rPr lang="en-GB" sz="2400" dirty="0" smtClean="0"/>
              <a:t>, a set of three nucleotides that binds to a matching mRNA </a:t>
            </a:r>
            <a:r>
              <a:rPr lang="en-GB" sz="2400" dirty="0" err="1" smtClean="0"/>
              <a:t>codon</a:t>
            </a:r>
            <a:r>
              <a:rPr lang="en-GB" sz="2400" dirty="0" smtClean="0"/>
              <a:t> through base pairing. The other end of the </a:t>
            </a:r>
            <a:r>
              <a:rPr lang="en-GB" sz="2400" dirty="0" err="1" smtClean="0"/>
              <a:t>tRNA</a:t>
            </a:r>
            <a:r>
              <a:rPr lang="en-GB" sz="2400" dirty="0" smtClean="0"/>
              <a:t> carries the amino acid that's specified by the </a:t>
            </a:r>
            <a:r>
              <a:rPr lang="en-GB" sz="2400" dirty="0" err="1" smtClean="0"/>
              <a:t>codon</a:t>
            </a:r>
            <a:r>
              <a:rPr lang="en-GB" sz="2400" dirty="0" smtClean="0"/>
              <a:t>.</a:t>
            </a:r>
          </a:p>
          <a:p>
            <a:pPr algn="just"/>
            <a:endParaRPr lang="en-GB" sz="2400" dirty="0" smtClean="0"/>
          </a:p>
          <a:p>
            <a:pPr algn="just"/>
            <a:r>
              <a:rPr lang="en-GB" sz="2400" dirty="0" err="1" smtClean="0"/>
              <a:t>tRNAs</a:t>
            </a:r>
            <a:r>
              <a:rPr lang="en-GB" sz="2400" dirty="0" smtClean="0"/>
              <a:t> bind to mRNAs inside of a protein-and-RNA structure called the </a:t>
            </a:r>
            <a:r>
              <a:rPr lang="en-GB" sz="2400" b="1" dirty="0" smtClean="0"/>
              <a:t>ribosome</a:t>
            </a:r>
            <a:r>
              <a:rPr lang="en-GB" sz="2400" dirty="0" smtClean="0"/>
              <a:t>. As </a:t>
            </a:r>
            <a:r>
              <a:rPr lang="en-GB" sz="2400" dirty="0" err="1" smtClean="0"/>
              <a:t>tRNAs</a:t>
            </a:r>
            <a:r>
              <a:rPr lang="en-GB" sz="2400" dirty="0" smtClean="0"/>
              <a:t> enter slots in the ribosome and bind to </a:t>
            </a:r>
            <a:r>
              <a:rPr lang="en-GB" sz="2400" dirty="0" err="1" smtClean="0"/>
              <a:t>codons</a:t>
            </a:r>
            <a:r>
              <a:rPr lang="en-GB" sz="2400" dirty="0" smtClean="0"/>
              <a:t>, their amino acids are linked to the growing polypeptide chain in a chemical reaction. The end result is a polypeptide whose amino acid sequence mirrors the sequence of </a:t>
            </a:r>
            <a:r>
              <a:rPr lang="en-GB" sz="2400" dirty="0" err="1" smtClean="0"/>
              <a:t>codons</a:t>
            </a:r>
            <a:r>
              <a:rPr lang="en-GB" sz="2400" dirty="0" smtClean="0"/>
              <a:t> in the mRNA.</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b="1" dirty="0" smtClean="0"/>
              <a:t>Stages of Translation</a:t>
            </a:r>
            <a:endParaRPr lang="en-GB" sz="3600" b="1" dirty="0"/>
          </a:p>
        </p:txBody>
      </p:sp>
      <p:pic>
        <p:nvPicPr>
          <p:cNvPr id="4" name="Content Placeholder 3" descr="tRNA.png"/>
          <p:cNvPicPr>
            <a:picLocks noGrp="1" noChangeAspect="1"/>
          </p:cNvPicPr>
          <p:nvPr>
            <p:ph idx="1"/>
          </p:nvPr>
        </p:nvPicPr>
        <p:blipFill>
          <a:blip r:embed="rId2" cstate="print"/>
          <a:stretch>
            <a:fillRect/>
          </a:stretch>
        </p:blipFill>
        <p:spPr>
          <a:xfrm>
            <a:off x="457200" y="980728"/>
            <a:ext cx="8229600" cy="532859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Stages of Translation</a:t>
            </a:r>
            <a:endParaRPr lang="en-GB" sz="3600" b="1" dirty="0"/>
          </a:p>
        </p:txBody>
      </p:sp>
      <p:sp>
        <p:nvSpPr>
          <p:cNvPr id="3" name="Content Placeholder 2"/>
          <p:cNvSpPr>
            <a:spLocks noGrp="1"/>
          </p:cNvSpPr>
          <p:nvPr>
            <p:ph idx="1"/>
          </p:nvPr>
        </p:nvSpPr>
        <p:spPr>
          <a:xfrm>
            <a:off x="457200" y="1052736"/>
            <a:ext cx="8229600" cy="5073427"/>
          </a:xfrm>
        </p:spPr>
        <p:txBody>
          <a:bodyPr>
            <a:normAutofit/>
          </a:bodyPr>
          <a:lstStyle/>
          <a:p>
            <a:r>
              <a:rPr lang="en-GB" sz="2400" dirty="0" smtClean="0"/>
              <a:t>Initiation</a:t>
            </a:r>
          </a:p>
          <a:p>
            <a:endParaRPr lang="en-GB" sz="2400" dirty="0" smtClean="0"/>
          </a:p>
          <a:p>
            <a:r>
              <a:rPr lang="en-GB" sz="2400" dirty="0" smtClean="0"/>
              <a:t>Elongation</a:t>
            </a:r>
          </a:p>
          <a:p>
            <a:endParaRPr lang="en-GB" sz="2400" dirty="0" smtClean="0"/>
          </a:p>
          <a:p>
            <a:r>
              <a:rPr lang="en-GB" sz="2400" dirty="0" smtClean="0"/>
              <a:t>Termination</a:t>
            </a:r>
            <a:endParaRPr lang="en-GB"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b="1" dirty="0" smtClean="0"/>
              <a:t>Stages of Translation: Initiation</a:t>
            </a:r>
            <a:endParaRPr lang="en-GB" b="1" dirty="0"/>
          </a:p>
        </p:txBody>
      </p:sp>
      <p:sp>
        <p:nvSpPr>
          <p:cNvPr id="3" name="Content Placeholder 2"/>
          <p:cNvSpPr>
            <a:spLocks noGrp="1"/>
          </p:cNvSpPr>
          <p:nvPr>
            <p:ph idx="1"/>
          </p:nvPr>
        </p:nvSpPr>
        <p:spPr>
          <a:xfrm>
            <a:off x="251520" y="1052736"/>
            <a:ext cx="8435280" cy="5544616"/>
          </a:xfrm>
        </p:spPr>
        <p:txBody>
          <a:bodyPr>
            <a:normAutofit/>
          </a:bodyPr>
          <a:lstStyle/>
          <a:p>
            <a:pPr algn="just"/>
            <a:r>
              <a:rPr lang="en-GB" sz="2400" dirty="0" smtClean="0"/>
              <a:t>In order for translation to start, we need a few key ingredients. These include:</a:t>
            </a:r>
          </a:p>
          <a:p>
            <a:pPr algn="just"/>
            <a:endParaRPr lang="en-GB" sz="2400" dirty="0" smtClean="0"/>
          </a:p>
          <a:p>
            <a:pPr algn="just"/>
            <a:r>
              <a:rPr lang="en-GB" sz="2400" dirty="0" smtClean="0"/>
              <a:t>A ribosome (which comes in two pieces, large and small)</a:t>
            </a:r>
          </a:p>
          <a:p>
            <a:pPr algn="just"/>
            <a:endParaRPr lang="en-GB" sz="2400" dirty="0" smtClean="0"/>
          </a:p>
          <a:p>
            <a:pPr algn="just"/>
            <a:r>
              <a:rPr lang="en-GB" sz="2400" dirty="0" smtClean="0"/>
              <a:t>An mRNA with instructions for the protein we'll build</a:t>
            </a:r>
          </a:p>
          <a:p>
            <a:pPr algn="just"/>
            <a:endParaRPr lang="en-GB" sz="2400" dirty="0" smtClean="0"/>
          </a:p>
          <a:p>
            <a:pPr algn="just"/>
            <a:r>
              <a:rPr lang="en-GB" sz="2400" dirty="0" smtClean="0"/>
              <a:t>An "initiator" </a:t>
            </a:r>
            <a:r>
              <a:rPr lang="en-GB" sz="2400" dirty="0" err="1" smtClean="0"/>
              <a:t>tRNA</a:t>
            </a:r>
            <a:r>
              <a:rPr lang="en-GB" sz="2400" dirty="0" smtClean="0"/>
              <a:t> carrying the first amino acid in the protein, which is almost always </a:t>
            </a:r>
            <a:r>
              <a:rPr lang="en-GB" sz="2400" dirty="0" err="1" smtClean="0"/>
              <a:t>methionine</a:t>
            </a:r>
            <a:r>
              <a:rPr lang="en-GB" sz="2400" dirty="0" smtClean="0"/>
              <a:t> (Met)</a:t>
            </a:r>
          </a:p>
          <a:p>
            <a:pPr algn="just"/>
            <a:endParaRPr lang="en-GB" sz="2400" dirty="0" smtClean="0"/>
          </a:p>
          <a:p>
            <a:pPr algn="just"/>
            <a:r>
              <a:rPr lang="en-GB" sz="2400" dirty="0" smtClean="0"/>
              <a:t>During initiation, these pieces must come together in just the right way. Together, they form the </a:t>
            </a:r>
            <a:r>
              <a:rPr lang="en-GB" sz="2400" b="1" dirty="0" smtClean="0"/>
              <a:t>initiation complex</a:t>
            </a:r>
            <a:r>
              <a:rPr lang="en-GB" sz="2400" dirty="0" smtClean="0"/>
              <a:t>, the molecular setup needed to start making a new protein.</a:t>
            </a:r>
          </a:p>
          <a:p>
            <a:endParaRPr lang="en-GB"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dirty="0" smtClean="0"/>
              <a:t>Stages of Translation: Initiation</a:t>
            </a:r>
            <a:endParaRPr lang="en-GB" sz="3600" b="1" dirty="0"/>
          </a:p>
        </p:txBody>
      </p:sp>
      <p:sp>
        <p:nvSpPr>
          <p:cNvPr id="3" name="Content Placeholder 2"/>
          <p:cNvSpPr>
            <a:spLocks noGrp="1"/>
          </p:cNvSpPr>
          <p:nvPr>
            <p:ph idx="1"/>
          </p:nvPr>
        </p:nvSpPr>
        <p:spPr>
          <a:xfrm>
            <a:off x="457200" y="1052736"/>
            <a:ext cx="8229600" cy="5616624"/>
          </a:xfrm>
        </p:spPr>
        <p:txBody>
          <a:bodyPr>
            <a:normAutofit/>
          </a:bodyPr>
          <a:lstStyle/>
          <a:p>
            <a:pPr algn="just"/>
            <a:r>
              <a:rPr lang="en-GB" sz="2400" dirty="0" smtClean="0"/>
              <a:t>Inside your cells (and the cells of other eukaryotes), translation initiation goes like this: </a:t>
            </a:r>
          </a:p>
          <a:p>
            <a:pPr algn="just"/>
            <a:endParaRPr lang="en-GB" sz="2400" dirty="0" smtClean="0"/>
          </a:p>
          <a:p>
            <a:pPr algn="just"/>
            <a:r>
              <a:rPr lang="en-GB" sz="2400" dirty="0"/>
              <a:t>F</a:t>
            </a:r>
            <a:r>
              <a:rPr lang="en-GB" sz="2400" dirty="0" smtClean="0"/>
              <a:t>irst, the </a:t>
            </a:r>
            <a:r>
              <a:rPr lang="en-GB" sz="2400" dirty="0" err="1" smtClean="0"/>
              <a:t>tRNA</a:t>
            </a:r>
            <a:r>
              <a:rPr lang="en-GB" sz="2400" dirty="0" smtClean="0"/>
              <a:t> carrying </a:t>
            </a:r>
            <a:r>
              <a:rPr lang="en-GB" sz="2400" dirty="0" err="1" smtClean="0"/>
              <a:t>methionine</a:t>
            </a:r>
            <a:r>
              <a:rPr lang="en-GB" sz="2400" dirty="0" smtClean="0"/>
              <a:t> attaches to the small ribosomal subunit. </a:t>
            </a:r>
          </a:p>
          <a:p>
            <a:pPr algn="just"/>
            <a:endParaRPr lang="en-GB" sz="2400" dirty="0" smtClean="0"/>
          </a:p>
          <a:p>
            <a:pPr algn="just"/>
            <a:r>
              <a:rPr lang="en-GB" sz="2400" dirty="0" smtClean="0"/>
              <a:t>Together, they bind to the 5' end of the mRNA by recognizing the 5' GTP cap (added during processing in the nucleus). </a:t>
            </a:r>
          </a:p>
          <a:p>
            <a:pPr algn="just"/>
            <a:endParaRPr lang="en-GB" sz="2400" dirty="0"/>
          </a:p>
          <a:p>
            <a:pPr algn="just"/>
            <a:r>
              <a:rPr lang="en-GB" sz="2400" dirty="0" smtClean="0"/>
              <a:t>Then, they "walk" along the mRNA in the 3' direction, stopping when they reach the start </a:t>
            </a:r>
            <a:r>
              <a:rPr lang="en-GB" sz="2400" dirty="0" err="1" smtClean="0"/>
              <a:t>codon</a:t>
            </a:r>
            <a:r>
              <a:rPr lang="en-GB" sz="2400" dirty="0" smtClean="0"/>
              <a:t> (often, but not always, the first AUG).</a:t>
            </a:r>
            <a:endParaRPr lang="en-GB"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lation intiation in eukaryotes.png"/>
          <p:cNvPicPr>
            <a:picLocks noGrp="1" noChangeAspect="1"/>
          </p:cNvPicPr>
          <p:nvPr>
            <p:ph idx="1"/>
          </p:nvPr>
        </p:nvPicPr>
        <p:blipFill>
          <a:blip r:embed="rId2" cstate="print"/>
          <a:stretch>
            <a:fillRect/>
          </a:stretch>
        </p:blipFill>
        <p:spPr>
          <a:xfrm>
            <a:off x="827584" y="188640"/>
            <a:ext cx="6840760" cy="666936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Lecture aims</a:t>
            </a:r>
            <a:endParaRPr lang="en-GB" sz="3600" b="1" dirty="0"/>
          </a:p>
        </p:txBody>
      </p:sp>
      <p:sp>
        <p:nvSpPr>
          <p:cNvPr id="3" name="Content Placeholder 2"/>
          <p:cNvSpPr>
            <a:spLocks noGrp="1"/>
          </p:cNvSpPr>
          <p:nvPr>
            <p:ph idx="1"/>
          </p:nvPr>
        </p:nvSpPr>
        <p:spPr/>
        <p:txBody>
          <a:bodyPr/>
          <a:lstStyle/>
          <a:p>
            <a:pPr algn="just"/>
            <a:r>
              <a:rPr lang="en-GB" sz="2400" dirty="0" smtClean="0"/>
              <a:t>At the end of this lecture, each student should be able to: </a:t>
            </a:r>
          </a:p>
          <a:p>
            <a:pPr marL="571500" indent="-571500" algn="just">
              <a:buFont typeface="+mj-lt"/>
              <a:buAutoNum type="romanLcPeriod"/>
            </a:pPr>
            <a:r>
              <a:rPr lang="en-GB" sz="2400" dirty="0" smtClean="0"/>
              <a:t>Explain gene expression and list the steps involved</a:t>
            </a:r>
          </a:p>
          <a:p>
            <a:pPr marL="571500" indent="-571500" algn="just">
              <a:buFont typeface="+mj-lt"/>
              <a:buAutoNum type="romanLcPeriod"/>
            </a:pPr>
            <a:endParaRPr lang="en-GB" sz="2400" dirty="0" smtClean="0"/>
          </a:p>
          <a:p>
            <a:pPr marL="571500" indent="-571500" algn="just">
              <a:buFont typeface="+mj-lt"/>
              <a:buAutoNum type="romanLcPeriod"/>
            </a:pPr>
            <a:r>
              <a:rPr lang="en-GB" sz="2400" dirty="0" smtClean="0"/>
              <a:t>Define and explain the mechanisms/processes of Transcription in prokaryotes and eukaryotes</a:t>
            </a:r>
          </a:p>
          <a:p>
            <a:pPr marL="571500" indent="-571500" algn="just">
              <a:buFont typeface="+mj-lt"/>
              <a:buAutoNum type="romanLcPeriod"/>
            </a:pPr>
            <a:endParaRPr lang="en-GB" sz="2400" dirty="0" smtClean="0"/>
          </a:p>
          <a:p>
            <a:pPr marL="571500" indent="-571500" algn="just">
              <a:buFont typeface="+mj-lt"/>
              <a:buAutoNum type="romanLcPeriod"/>
            </a:pPr>
            <a:r>
              <a:rPr lang="en-GB" sz="2400" dirty="0" smtClean="0"/>
              <a:t>Define and explain the mechanisms/processes of Translation in prokaryotes and eukaryotes</a:t>
            </a:r>
          </a:p>
          <a:p>
            <a:pPr marL="571500" indent="-571500" algn="just">
              <a:buFont typeface="+mj-lt"/>
              <a:buAutoNum type="romanLcPeriod"/>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en-GB" sz="3600" b="1" dirty="0" smtClean="0"/>
              <a:t>Stages of Translation</a:t>
            </a:r>
            <a:r>
              <a:rPr lang="en-GB" sz="3600" dirty="0" smtClean="0"/>
              <a:t>: </a:t>
            </a:r>
            <a:r>
              <a:rPr lang="en-GB" sz="3600" b="1" dirty="0" smtClean="0"/>
              <a:t>Initiation</a:t>
            </a:r>
            <a:endParaRPr lang="en-GB" sz="3600" b="1" dirty="0"/>
          </a:p>
        </p:txBody>
      </p:sp>
      <p:sp>
        <p:nvSpPr>
          <p:cNvPr id="3" name="Content Placeholder 2"/>
          <p:cNvSpPr>
            <a:spLocks noGrp="1"/>
          </p:cNvSpPr>
          <p:nvPr>
            <p:ph idx="1"/>
          </p:nvPr>
        </p:nvSpPr>
        <p:spPr>
          <a:xfrm>
            <a:off x="251520" y="836712"/>
            <a:ext cx="8435280" cy="5760640"/>
          </a:xfrm>
        </p:spPr>
        <p:txBody>
          <a:bodyPr>
            <a:normAutofit/>
          </a:bodyPr>
          <a:lstStyle/>
          <a:p>
            <a:r>
              <a:rPr lang="en-GB" sz="2000" dirty="0" smtClean="0"/>
              <a:t>In bacteria, the situation is a little different. </a:t>
            </a:r>
          </a:p>
          <a:p>
            <a:endParaRPr lang="en-GB" sz="2000" dirty="0"/>
          </a:p>
          <a:p>
            <a:r>
              <a:rPr lang="en-GB" sz="2000" dirty="0" smtClean="0"/>
              <a:t>Here, the small ribosomal subunit doesn't start at the 5' end of the mRNA and travel toward the 3' end.</a:t>
            </a:r>
          </a:p>
          <a:p>
            <a:endParaRPr lang="en-GB" sz="2000" dirty="0"/>
          </a:p>
          <a:p>
            <a:r>
              <a:rPr lang="en-GB" sz="2000" dirty="0" smtClean="0"/>
              <a:t> Instead, it attaches directly to certain sequences in the mRNA. These </a:t>
            </a:r>
            <a:r>
              <a:rPr lang="en-GB" sz="2000" b="1" dirty="0" smtClean="0"/>
              <a:t>Shine-</a:t>
            </a:r>
            <a:r>
              <a:rPr lang="en-GB" sz="2000" b="1" dirty="0" err="1" smtClean="0"/>
              <a:t>Dalgarno</a:t>
            </a:r>
            <a:r>
              <a:rPr lang="en-GB" sz="2000" dirty="0" smtClean="0"/>
              <a:t> sequences come just before start </a:t>
            </a:r>
            <a:r>
              <a:rPr lang="en-GB" sz="2000" dirty="0" err="1" smtClean="0"/>
              <a:t>codons</a:t>
            </a:r>
            <a:r>
              <a:rPr lang="en-GB" sz="2000" dirty="0" smtClean="0"/>
              <a:t> and "point them out" to the ribosome</a:t>
            </a:r>
            <a:r>
              <a:rPr lang="en-GB" sz="2400" dirty="0" smtClean="0"/>
              <a:t>.</a:t>
            </a:r>
            <a:endParaRPr lang="en-GB" sz="2400" dirty="0"/>
          </a:p>
        </p:txBody>
      </p:sp>
      <p:pic>
        <p:nvPicPr>
          <p:cNvPr id="4" name="Picture 3" descr="Transalation initiation prokaryotes.png"/>
          <p:cNvPicPr>
            <a:picLocks noChangeAspect="1"/>
          </p:cNvPicPr>
          <p:nvPr/>
        </p:nvPicPr>
        <p:blipFill>
          <a:blip r:embed="rId2" cstate="print"/>
          <a:stretch>
            <a:fillRect/>
          </a:stretch>
        </p:blipFill>
        <p:spPr>
          <a:xfrm>
            <a:off x="1187624" y="3501008"/>
            <a:ext cx="7200800" cy="30963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dirty="0" smtClean="0"/>
              <a:t>Stages of Translation: Initiation</a:t>
            </a:r>
            <a:endParaRPr lang="en-GB" sz="3600" b="1" dirty="0"/>
          </a:p>
        </p:txBody>
      </p:sp>
      <p:sp>
        <p:nvSpPr>
          <p:cNvPr id="3" name="Content Placeholder 2"/>
          <p:cNvSpPr>
            <a:spLocks noGrp="1"/>
          </p:cNvSpPr>
          <p:nvPr>
            <p:ph idx="1"/>
          </p:nvPr>
        </p:nvSpPr>
        <p:spPr>
          <a:xfrm>
            <a:off x="457200" y="1124744"/>
            <a:ext cx="8229600" cy="5001419"/>
          </a:xfrm>
        </p:spPr>
        <p:txBody>
          <a:bodyPr>
            <a:normAutofit/>
          </a:bodyPr>
          <a:lstStyle/>
          <a:p>
            <a:pPr algn="just"/>
            <a:r>
              <a:rPr lang="en-GB" sz="2400" dirty="0" smtClean="0"/>
              <a:t>Why use Shine-</a:t>
            </a:r>
            <a:r>
              <a:rPr lang="en-GB" sz="2400" dirty="0" err="1" smtClean="0"/>
              <a:t>Dalgarno</a:t>
            </a:r>
            <a:r>
              <a:rPr lang="en-GB" sz="2400" dirty="0" smtClean="0"/>
              <a:t> sequences? </a:t>
            </a:r>
          </a:p>
          <a:p>
            <a:pPr algn="just"/>
            <a:endParaRPr lang="en-GB" sz="2400" dirty="0"/>
          </a:p>
          <a:p>
            <a:pPr algn="just"/>
            <a:r>
              <a:rPr lang="en-GB" sz="2400" dirty="0" smtClean="0"/>
              <a:t>Bacterial genes are often transcribed in groups (called </a:t>
            </a:r>
            <a:r>
              <a:rPr lang="en-GB" sz="2400" dirty="0" err="1" smtClean="0"/>
              <a:t>operons</a:t>
            </a:r>
            <a:r>
              <a:rPr lang="en-GB" sz="2400" dirty="0" smtClean="0"/>
              <a:t>), so one bacterial mRNA can contain the coding sequences for several genes. </a:t>
            </a:r>
          </a:p>
          <a:p>
            <a:pPr algn="just"/>
            <a:endParaRPr lang="en-GB" sz="2400" dirty="0"/>
          </a:p>
          <a:p>
            <a:pPr algn="just"/>
            <a:r>
              <a:rPr lang="en-GB" sz="2400" dirty="0" smtClean="0"/>
              <a:t>A Shine-</a:t>
            </a:r>
            <a:r>
              <a:rPr lang="en-GB" sz="2400" dirty="0" err="1" smtClean="0"/>
              <a:t>Dalgarno</a:t>
            </a:r>
            <a:r>
              <a:rPr lang="en-GB" sz="2400" dirty="0" smtClean="0"/>
              <a:t> sequence marks the start of each coding sequence, letting the ribosome find the right start </a:t>
            </a:r>
            <a:r>
              <a:rPr lang="en-GB" sz="2400" dirty="0" err="1" smtClean="0"/>
              <a:t>codon</a:t>
            </a:r>
            <a:r>
              <a:rPr lang="en-GB" sz="2400" dirty="0" smtClean="0"/>
              <a:t> for each gene.</a:t>
            </a:r>
            <a:endParaRPr lang="en-GB"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600" b="1" dirty="0" smtClean="0"/>
              <a:t>Stages of Translation: Elongation</a:t>
            </a:r>
            <a:endParaRPr lang="en-GB" sz="3600" b="1" dirty="0"/>
          </a:p>
        </p:txBody>
      </p:sp>
      <p:sp>
        <p:nvSpPr>
          <p:cNvPr id="3" name="Content Placeholder 2"/>
          <p:cNvSpPr>
            <a:spLocks noGrp="1"/>
          </p:cNvSpPr>
          <p:nvPr>
            <p:ph idx="1"/>
          </p:nvPr>
        </p:nvSpPr>
        <p:spPr>
          <a:xfrm>
            <a:off x="457200" y="1052736"/>
            <a:ext cx="8229600" cy="5073427"/>
          </a:xfrm>
        </p:spPr>
        <p:txBody>
          <a:bodyPr>
            <a:normAutofit/>
          </a:bodyPr>
          <a:lstStyle/>
          <a:p>
            <a:pPr algn="just"/>
            <a:r>
              <a:rPr lang="en-GB" sz="2400" dirty="0" smtClean="0"/>
              <a:t>Our first, </a:t>
            </a:r>
            <a:r>
              <a:rPr lang="en-GB" sz="2400" dirty="0" err="1" smtClean="0"/>
              <a:t>methionine</a:t>
            </a:r>
            <a:r>
              <a:rPr lang="en-GB" sz="2400" dirty="0" smtClean="0"/>
              <a:t>-carrying </a:t>
            </a:r>
            <a:r>
              <a:rPr lang="en-GB" sz="2400" dirty="0" err="1" smtClean="0"/>
              <a:t>tRNA</a:t>
            </a:r>
            <a:r>
              <a:rPr lang="en-GB" sz="2400" dirty="0" smtClean="0"/>
              <a:t> starts out in the middle slot of the ribosome, called the P site. </a:t>
            </a:r>
          </a:p>
          <a:p>
            <a:pPr algn="just"/>
            <a:endParaRPr lang="en-GB" sz="2400" dirty="0"/>
          </a:p>
          <a:p>
            <a:pPr algn="just"/>
            <a:r>
              <a:rPr lang="en-GB" sz="2400" dirty="0" smtClean="0"/>
              <a:t>Next to it, a fresh </a:t>
            </a:r>
            <a:r>
              <a:rPr lang="en-GB" sz="2400" dirty="0" err="1" smtClean="0"/>
              <a:t>codon</a:t>
            </a:r>
            <a:r>
              <a:rPr lang="en-GB" sz="2400" dirty="0" smtClean="0"/>
              <a:t> is exposed in another slot, called the A site. </a:t>
            </a:r>
          </a:p>
          <a:p>
            <a:pPr algn="just"/>
            <a:endParaRPr lang="en-GB" sz="2400" dirty="0" smtClean="0"/>
          </a:p>
          <a:p>
            <a:pPr algn="just"/>
            <a:r>
              <a:rPr lang="en-GB" sz="2400" dirty="0" smtClean="0"/>
              <a:t>The A site will be the "landing site" for the next </a:t>
            </a:r>
            <a:r>
              <a:rPr lang="en-GB" sz="2400" dirty="0" err="1" smtClean="0"/>
              <a:t>tRNA</a:t>
            </a:r>
            <a:r>
              <a:rPr lang="en-GB" sz="2400" dirty="0" smtClean="0"/>
              <a:t>, one whose </a:t>
            </a:r>
            <a:r>
              <a:rPr lang="en-GB" sz="2400" dirty="0" err="1" smtClean="0"/>
              <a:t>anticodon</a:t>
            </a:r>
            <a:r>
              <a:rPr lang="en-GB" sz="2400" dirty="0" smtClean="0"/>
              <a:t> is a perfect (complementary) match for the exposed </a:t>
            </a:r>
            <a:r>
              <a:rPr lang="en-GB" sz="2400" dirty="0" err="1" smtClean="0"/>
              <a:t>codon</a:t>
            </a:r>
            <a:r>
              <a:rPr lang="en-GB" sz="2400" dirty="0" smtClean="0"/>
              <a:t>.</a:t>
            </a:r>
            <a:endParaRPr lang="en-GB"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600" b="1" dirty="0" smtClean="0"/>
              <a:t>Stages of Translation: Elongation</a:t>
            </a:r>
            <a:endParaRPr lang="en-GB" sz="3600" b="1" dirty="0"/>
          </a:p>
        </p:txBody>
      </p:sp>
      <p:pic>
        <p:nvPicPr>
          <p:cNvPr id="4" name="Content Placeholder 3" descr="Translation eleongation.png"/>
          <p:cNvPicPr>
            <a:picLocks noGrp="1" noChangeAspect="1"/>
          </p:cNvPicPr>
          <p:nvPr>
            <p:ph idx="1"/>
          </p:nvPr>
        </p:nvPicPr>
        <p:blipFill>
          <a:blip r:embed="rId2" cstate="print"/>
          <a:srcRect t="3007" b="73912"/>
          <a:stretch>
            <a:fillRect/>
          </a:stretch>
        </p:blipFill>
        <p:spPr>
          <a:xfrm>
            <a:off x="755576" y="1052736"/>
            <a:ext cx="7344816" cy="557321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Stages of Translation: Elongation</a:t>
            </a:r>
            <a:endParaRPr lang="en-GB" sz="3600" b="1" dirty="0"/>
          </a:p>
        </p:txBody>
      </p:sp>
      <p:sp>
        <p:nvSpPr>
          <p:cNvPr id="3" name="Content Placeholder 2"/>
          <p:cNvSpPr>
            <a:spLocks noGrp="1"/>
          </p:cNvSpPr>
          <p:nvPr>
            <p:ph idx="1"/>
          </p:nvPr>
        </p:nvSpPr>
        <p:spPr>
          <a:xfrm>
            <a:off x="457200" y="1196752"/>
            <a:ext cx="8229600" cy="4929411"/>
          </a:xfrm>
        </p:spPr>
        <p:txBody>
          <a:bodyPr>
            <a:normAutofit/>
          </a:bodyPr>
          <a:lstStyle/>
          <a:p>
            <a:pPr algn="just"/>
            <a:r>
              <a:rPr lang="en-GB" sz="2400" dirty="0" smtClean="0"/>
              <a:t>Once the matching </a:t>
            </a:r>
            <a:r>
              <a:rPr lang="en-GB" sz="2400" dirty="0" err="1" smtClean="0"/>
              <a:t>tRNA</a:t>
            </a:r>
            <a:r>
              <a:rPr lang="en-GB" sz="2400" dirty="0" smtClean="0"/>
              <a:t> has landed in the A site, it's time for the action: </a:t>
            </a:r>
          </a:p>
          <a:p>
            <a:pPr algn="just"/>
            <a:endParaRPr lang="en-GB" sz="2400" dirty="0"/>
          </a:p>
          <a:p>
            <a:pPr algn="just"/>
            <a:r>
              <a:rPr lang="en-GB" sz="2400" dirty="0" smtClean="0"/>
              <a:t>that is, the formation of the </a:t>
            </a:r>
            <a:r>
              <a:rPr lang="en-GB" sz="2400" b="1" dirty="0" smtClean="0"/>
              <a:t>peptide bond</a:t>
            </a:r>
            <a:r>
              <a:rPr lang="en-GB" sz="2400" dirty="0" smtClean="0"/>
              <a:t> that connects one amino acid to another. This step transfers the </a:t>
            </a:r>
            <a:r>
              <a:rPr lang="en-GB" sz="2400" dirty="0" err="1" smtClean="0"/>
              <a:t>methionine</a:t>
            </a:r>
            <a:r>
              <a:rPr lang="en-GB" sz="2400" dirty="0" smtClean="0"/>
              <a:t> from the first </a:t>
            </a:r>
            <a:r>
              <a:rPr lang="en-GB" sz="2400" dirty="0" err="1" smtClean="0"/>
              <a:t>tRNA</a:t>
            </a:r>
            <a:r>
              <a:rPr lang="en-GB" sz="2400" dirty="0" smtClean="0"/>
              <a:t> onto the amino acid of the second </a:t>
            </a:r>
            <a:r>
              <a:rPr lang="en-GB" sz="2400" dirty="0" err="1" smtClean="0"/>
              <a:t>tRNA</a:t>
            </a:r>
            <a:r>
              <a:rPr lang="en-GB" sz="2400" dirty="0" smtClean="0"/>
              <a:t> in the A site. </a:t>
            </a:r>
          </a:p>
          <a:p>
            <a:pPr algn="just"/>
            <a:endParaRPr lang="en-GB" sz="2400" dirty="0" smtClean="0"/>
          </a:p>
          <a:p>
            <a:pPr algn="just"/>
            <a:r>
              <a:rPr lang="en-GB" sz="2400" dirty="0"/>
              <a:t>W</a:t>
            </a:r>
            <a:r>
              <a:rPr lang="en-GB" sz="2400" dirty="0" smtClean="0"/>
              <a:t>e now have two amino acids, a (very tiny) polypeptide! The </a:t>
            </a:r>
            <a:r>
              <a:rPr lang="en-GB" sz="2400" dirty="0" err="1" smtClean="0"/>
              <a:t>methionine</a:t>
            </a:r>
            <a:r>
              <a:rPr lang="en-GB" sz="2400" dirty="0" smtClean="0"/>
              <a:t> forms the </a:t>
            </a:r>
            <a:r>
              <a:rPr lang="en-GB" sz="2400" b="1" dirty="0" smtClean="0"/>
              <a:t>N-terminus</a:t>
            </a:r>
            <a:r>
              <a:rPr lang="en-GB" sz="2400" dirty="0" smtClean="0"/>
              <a:t> of the polypeptide, and the other amino acid is the </a:t>
            </a:r>
            <a:r>
              <a:rPr lang="en-GB" sz="2400" b="1" dirty="0" smtClean="0"/>
              <a:t>C-terminus</a:t>
            </a:r>
            <a:r>
              <a:rPr lang="en-GB" sz="2400" dirty="0" smtClean="0"/>
              <a:t>.</a:t>
            </a:r>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Stages of Translation: Elongation</a:t>
            </a:r>
            <a:endParaRPr lang="en-GB" sz="3600" b="1" dirty="0"/>
          </a:p>
        </p:txBody>
      </p:sp>
      <p:sp>
        <p:nvSpPr>
          <p:cNvPr id="3" name="Content Placeholder 2"/>
          <p:cNvSpPr>
            <a:spLocks noGrp="1"/>
          </p:cNvSpPr>
          <p:nvPr>
            <p:ph idx="1"/>
          </p:nvPr>
        </p:nvSpPr>
        <p:spPr/>
        <p:txBody>
          <a:bodyPr>
            <a:normAutofit/>
          </a:bodyPr>
          <a:lstStyle/>
          <a:p>
            <a:pPr algn="just"/>
            <a:r>
              <a:rPr lang="en-GB" sz="2400" dirty="0" smtClean="0"/>
              <a:t>Once the peptide bond is formed, the mRNA is pulled onward through the ribosome by exactly one </a:t>
            </a:r>
            <a:r>
              <a:rPr lang="en-GB" sz="2400" dirty="0" err="1" smtClean="0"/>
              <a:t>codon</a:t>
            </a:r>
            <a:r>
              <a:rPr lang="en-GB" sz="2400" dirty="0" smtClean="0"/>
              <a:t>. </a:t>
            </a:r>
          </a:p>
          <a:p>
            <a:pPr algn="just"/>
            <a:endParaRPr lang="en-GB" sz="2400" dirty="0"/>
          </a:p>
          <a:p>
            <a:pPr algn="just"/>
            <a:r>
              <a:rPr lang="en-GB" sz="2400" dirty="0" smtClean="0"/>
              <a:t>This shift allows the first, empty </a:t>
            </a:r>
            <a:r>
              <a:rPr lang="en-GB" sz="2400" dirty="0" err="1" smtClean="0"/>
              <a:t>tRNA</a:t>
            </a:r>
            <a:r>
              <a:rPr lang="en-GB" sz="2400" dirty="0" smtClean="0"/>
              <a:t> to drift out via the E ("exit") site. It also exposes a new </a:t>
            </a:r>
            <a:r>
              <a:rPr lang="en-GB" sz="2400" dirty="0" err="1" smtClean="0"/>
              <a:t>codon</a:t>
            </a:r>
            <a:r>
              <a:rPr lang="en-GB" sz="2400" dirty="0" smtClean="0"/>
              <a:t> in the A site, so the whole cycle can repeat.</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600" b="1" dirty="0" smtClean="0"/>
              <a:t>Stages of Translation: Termination</a:t>
            </a:r>
            <a:endParaRPr lang="en-GB" sz="3600" b="1" dirty="0"/>
          </a:p>
        </p:txBody>
      </p:sp>
      <p:sp>
        <p:nvSpPr>
          <p:cNvPr id="3" name="Content Placeholder 2"/>
          <p:cNvSpPr>
            <a:spLocks noGrp="1"/>
          </p:cNvSpPr>
          <p:nvPr>
            <p:ph idx="1"/>
          </p:nvPr>
        </p:nvSpPr>
        <p:spPr>
          <a:xfrm>
            <a:off x="457200" y="1052736"/>
            <a:ext cx="8229600" cy="5544616"/>
          </a:xfrm>
        </p:spPr>
        <p:txBody>
          <a:bodyPr>
            <a:normAutofit/>
          </a:bodyPr>
          <a:lstStyle/>
          <a:p>
            <a:pPr algn="just"/>
            <a:r>
              <a:rPr lang="en-GB" sz="2400" dirty="0" smtClean="0"/>
              <a:t>Polypeptides, like all good things, must eventually come to an end. Translation ends in a process called termination. Termination happens when a stop </a:t>
            </a:r>
            <a:r>
              <a:rPr lang="en-GB" sz="2400" dirty="0" err="1" smtClean="0"/>
              <a:t>codon</a:t>
            </a:r>
            <a:r>
              <a:rPr lang="en-GB" sz="2400" dirty="0" smtClean="0"/>
              <a:t> in the mRNA (UAA, UAG, or UGA) enters the A site.</a:t>
            </a:r>
          </a:p>
          <a:p>
            <a:pPr algn="just"/>
            <a:endParaRPr lang="en-GB" sz="2400" dirty="0" smtClean="0"/>
          </a:p>
          <a:p>
            <a:pPr algn="just"/>
            <a:r>
              <a:rPr lang="en-GB" sz="2400" dirty="0" smtClean="0"/>
              <a:t>Stop </a:t>
            </a:r>
            <a:r>
              <a:rPr lang="en-GB" sz="2400" dirty="0" err="1" smtClean="0"/>
              <a:t>codons</a:t>
            </a:r>
            <a:r>
              <a:rPr lang="en-GB" sz="2400" dirty="0" smtClean="0"/>
              <a:t> are recognized by proteins called </a:t>
            </a:r>
            <a:r>
              <a:rPr lang="en-GB" sz="2400" b="1" dirty="0" smtClean="0"/>
              <a:t>release factors</a:t>
            </a:r>
            <a:r>
              <a:rPr lang="en-GB" sz="2400" dirty="0" smtClean="0"/>
              <a:t>, which fit neatly into the P site (though they aren't </a:t>
            </a:r>
            <a:r>
              <a:rPr lang="en-GB" sz="2400" dirty="0" err="1" smtClean="0"/>
              <a:t>tRNAs</a:t>
            </a:r>
            <a:r>
              <a:rPr lang="en-GB" sz="2400" dirty="0" smtClean="0"/>
              <a:t>). Release factors mess with the enzyme that normally forms peptide bonds: they make it add a water molecule to the last amino acid of the chain. This reaction separates the chain from the </a:t>
            </a:r>
            <a:r>
              <a:rPr lang="en-GB" sz="2400" dirty="0" err="1" smtClean="0"/>
              <a:t>tRNA</a:t>
            </a:r>
            <a:r>
              <a:rPr lang="en-GB" sz="2400" dirty="0" smtClean="0"/>
              <a:t>, and the newly made protein is released.</a:t>
            </a:r>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48072"/>
          </a:xfrm>
        </p:spPr>
        <p:txBody>
          <a:bodyPr>
            <a:normAutofit/>
          </a:bodyPr>
          <a:lstStyle/>
          <a:p>
            <a:r>
              <a:rPr lang="en-GB" sz="3600" b="1" dirty="0" smtClean="0"/>
              <a:t>Gene expression</a:t>
            </a:r>
            <a:endParaRPr lang="en-GB" sz="3600" b="1" dirty="0"/>
          </a:p>
        </p:txBody>
      </p:sp>
      <p:sp>
        <p:nvSpPr>
          <p:cNvPr id="3" name="Content Placeholder 2"/>
          <p:cNvSpPr>
            <a:spLocks noGrp="1"/>
          </p:cNvSpPr>
          <p:nvPr>
            <p:ph idx="1"/>
          </p:nvPr>
        </p:nvSpPr>
        <p:spPr>
          <a:xfrm>
            <a:off x="179512" y="1196752"/>
            <a:ext cx="8784976" cy="5400600"/>
          </a:xfrm>
        </p:spPr>
        <p:txBody>
          <a:bodyPr>
            <a:normAutofit/>
          </a:bodyPr>
          <a:lstStyle/>
          <a:p>
            <a:pPr algn="just"/>
            <a:r>
              <a:rPr lang="en-GB" sz="2400" dirty="0" smtClean="0"/>
              <a:t>Gene expression is the phenotypic manifestation of a gene or genes by the processes of genetic transcription and genetic translation. </a:t>
            </a:r>
          </a:p>
          <a:p>
            <a:pPr algn="just">
              <a:buNone/>
            </a:pPr>
            <a:endParaRPr lang="en-GB" sz="2400" dirty="0" smtClean="0"/>
          </a:p>
          <a:p>
            <a:pPr algn="just"/>
            <a:r>
              <a:rPr lang="en-GB" sz="2400" dirty="0" smtClean="0"/>
              <a:t>When genes are expressed, the genetic information (base sequence) on DNA is first copied to a molecule of mRNA (transcription). The mRNA molecules then leave the cell nucleus and enter the cytoplasm, where they participate in protein synthesis by specifying the particular amino acids that make up individual proteins (translation).</a:t>
            </a:r>
          </a:p>
          <a:p>
            <a:pPr algn="just"/>
            <a:endParaRPr lang="en-GB" sz="2400" dirty="0"/>
          </a:p>
          <a:p>
            <a:pPr algn="just"/>
            <a:r>
              <a:rPr lang="en-GB" sz="2400" dirty="0" smtClean="0"/>
              <a:t>Information flow in gene expression is one way - from genes to proteins. This is the Central Dogma of Molecular Biology</a:t>
            </a: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507288" cy="491654"/>
          </a:xfrm>
        </p:spPr>
        <p:txBody>
          <a:bodyPr>
            <a:noAutofit/>
          </a:bodyPr>
          <a:lstStyle/>
          <a:p>
            <a:pPr algn="ctr"/>
            <a:r>
              <a:rPr lang="en-GB" sz="3600" b="1" dirty="0" smtClean="0"/>
              <a:t>Gene expression</a:t>
            </a:r>
            <a:endParaRPr lang="en-GB" sz="3600" b="1" dirty="0"/>
          </a:p>
        </p:txBody>
      </p:sp>
      <p:pic>
        <p:nvPicPr>
          <p:cNvPr id="4" name="Content Placeholder 3" descr="Gene expression.jpg"/>
          <p:cNvPicPr>
            <a:picLocks noGrp="1" noChangeAspect="1"/>
          </p:cNvPicPr>
          <p:nvPr>
            <p:ph idx="1"/>
          </p:nvPr>
        </p:nvPicPr>
        <p:blipFill>
          <a:blip r:embed="rId2" cstate="print"/>
          <a:stretch>
            <a:fillRect/>
          </a:stretch>
        </p:blipFill>
        <p:spPr>
          <a:xfrm>
            <a:off x="3575050" y="916358"/>
            <a:ext cx="5111750" cy="4566497"/>
          </a:xfrm>
        </p:spPr>
      </p:pic>
      <p:sp>
        <p:nvSpPr>
          <p:cNvPr id="5" name="Text Placeholder 4"/>
          <p:cNvSpPr>
            <a:spLocks noGrp="1"/>
          </p:cNvSpPr>
          <p:nvPr>
            <p:ph type="body" sz="half" idx="2"/>
          </p:nvPr>
        </p:nvSpPr>
        <p:spPr>
          <a:xfrm>
            <a:off x="251520" y="1052736"/>
            <a:ext cx="3224337" cy="5544616"/>
          </a:xfrm>
        </p:spPr>
        <p:txBody>
          <a:bodyPr>
            <a:noAutofit/>
          </a:bodyPr>
          <a:lstStyle/>
          <a:p>
            <a:pPr algn="just">
              <a:buFont typeface="Arial" pitchFamily="34" charset="0"/>
              <a:buChar char="•"/>
            </a:pPr>
            <a:r>
              <a:rPr lang="en-GB" sz="1600" dirty="0" smtClean="0"/>
              <a:t>First, both coding and </a:t>
            </a:r>
            <a:r>
              <a:rPr lang="en-GB" sz="1600" dirty="0" err="1" smtClean="0"/>
              <a:t>noncoding</a:t>
            </a:r>
            <a:r>
              <a:rPr lang="en-GB" sz="1600" dirty="0" smtClean="0"/>
              <a:t> regions of DNA are transcribed into mRNA. </a:t>
            </a:r>
          </a:p>
          <a:p>
            <a:pPr algn="just">
              <a:buFont typeface="Arial" pitchFamily="34" charset="0"/>
              <a:buChar char="•"/>
            </a:pPr>
            <a:endParaRPr lang="en-GB" sz="1600" dirty="0"/>
          </a:p>
          <a:p>
            <a:pPr algn="just">
              <a:buFont typeface="Arial" pitchFamily="34" charset="0"/>
              <a:buChar char="•"/>
            </a:pPr>
            <a:r>
              <a:rPr lang="en-GB" sz="1600" dirty="0" smtClean="0"/>
              <a:t>Some regions are removed (</a:t>
            </a:r>
            <a:r>
              <a:rPr lang="en-GB" sz="1600" dirty="0" err="1" smtClean="0"/>
              <a:t>introns</a:t>
            </a:r>
            <a:r>
              <a:rPr lang="en-GB" sz="1600" dirty="0" smtClean="0"/>
              <a:t>) during initial mRNA processing. </a:t>
            </a:r>
          </a:p>
          <a:p>
            <a:pPr algn="just">
              <a:buFont typeface="Arial" pitchFamily="34" charset="0"/>
              <a:buChar char="•"/>
            </a:pPr>
            <a:endParaRPr lang="en-GB" sz="1600" dirty="0"/>
          </a:p>
          <a:p>
            <a:pPr algn="just">
              <a:buFont typeface="Arial" pitchFamily="34" charset="0"/>
              <a:buChar char="•"/>
            </a:pPr>
            <a:r>
              <a:rPr lang="en-GB" sz="1600" dirty="0" smtClean="0"/>
              <a:t>The remaining </a:t>
            </a:r>
            <a:r>
              <a:rPr lang="en-GB" sz="1600" dirty="0" err="1" smtClean="0"/>
              <a:t>exons</a:t>
            </a:r>
            <a:r>
              <a:rPr lang="en-GB" sz="1600" dirty="0" smtClean="0"/>
              <a:t> are then spliced together, and the spliced mRNA molecule (red) is prepared for export out of the nucleus through addition of an </a:t>
            </a:r>
            <a:r>
              <a:rPr lang="en-GB" sz="1600" dirty="0" err="1" smtClean="0"/>
              <a:t>endcap</a:t>
            </a:r>
            <a:r>
              <a:rPr lang="en-GB" sz="1600" dirty="0" smtClean="0"/>
              <a:t> (sphere) and a </a:t>
            </a:r>
            <a:r>
              <a:rPr lang="en-GB" sz="1600" dirty="0" err="1" smtClean="0"/>
              <a:t>polyA</a:t>
            </a:r>
            <a:r>
              <a:rPr lang="en-GB" sz="1600" dirty="0" smtClean="0"/>
              <a:t> tail.  This for stability and translation</a:t>
            </a:r>
          </a:p>
          <a:p>
            <a:pPr algn="just">
              <a:buFont typeface="Arial" pitchFamily="34" charset="0"/>
              <a:buChar char="•"/>
            </a:pPr>
            <a:endParaRPr lang="en-GB" sz="1600" dirty="0" smtClean="0"/>
          </a:p>
          <a:p>
            <a:pPr algn="just">
              <a:buFont typeface="Arial" pitchFamily="34" charset="0"/>
              <a:buChar char="•"/>
            </a:pPr>
            <a:r>
              <a:rPr lang="en-GB" sz="1600" dirty="0" smtClean="0"/>
              <a:t>Once in the cytoplasm, the mRNA can be used to construct a protein.</a:t>
            </a:r>
          </a:p>
          <a:p>
            <a:pPr algn="just">
              <a:buFont typeface="Arial" pitchFamily="34" charset="0"/>
              <a:buChar char="•"/>
            </a:pPr>
            <a:endParaRPr lang="en-GB" sz="1600" dirty="0" smtClean="0"/>
          </a:p>
          <a:p>
            <a:pPr algn="just">
              <a:buFont typeface="Arial" pitchFamily="34" charset="0"/>
              <a:buChar char="•"/>
            </a:pPr>
            <a:r>
              <a:rPr lang="en-GB" sz="1600" dirty="0" smtClean="0"/>
              <a:t>NB: mRNA splicing only occurs in Eukaryotes</a:t>
            </a:r>
            <a:endParaRPr lang="en-GB"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0"/>
            <a:ext cx="8229600" cy="706090"/>
          </a:xfrm>
        </p:spPr>
        <p:txBody>
          <a:bodyPr>
            <a:normAutofit/>
          </a:bodyPr>
          <a:lstStyle/>
          <a:p>
            <a:r>
              <a:rPr lang="en-GB" sz="3600" b="1" dirty="0" smtClean="0"/>
              <a:t>Transcription</a:t>
            </a:r>
            <a:endParaRPr lang="en-GB" sz="3600" b="1" dirty="0"/>
          </a:p>
        </p:txBody>
      </p:sp>
      <p:sp>
        <p:nvSpPr>
          <p:cNvPr id="6" name="Content Placeholder 5"/>
          <p:cNvSpPr>
            <a:spLocks noGrp="1"/>
          </p:cNvSpPr>
          <p:nvPr>
            <p:ph idx="1"/>
          </p:nvPr>
        </p:nvSpPr>
        <p:spPr>
          <a:xfrm>
            <a:off x="251520" y="692696"/>
            <a:ext cx="8640960" cy="5976664"/>
          </a:xfrm>
        </p:spPr>
        <p:txBody>
          <a:bodyPr>
            <a:normAutofit/>
          </a:bodyPr>
          <a:lstStyle/>
          <a:p>
            <a:pPr algn="just"/>
            <a:r>
              <a:rPr lang="en-GB" sz="2400" dirty="0" smtClean="0"/>
              <a:t>Transcription is the first step in gene expression</a:t>
            </a:r>
          </a:p>
          <a:p>
            <a:pPr algn="just"/>
            <a:endParaRPr lang="en-GB" sz="2400" dirty="0"/>
          </a:p>
          <a:p>
            <a:pPr algn="just"/>
            <a:r>
              <a:rPr lang="en-GB" sz="2400" dirty="0" smtClean="0"/>
              <a:t>The goal of transcription is to use information from a gene to make a RNA copy of a gene's DNA sequence. </a:t>
            </a:r>
          </a:p>
          <a:p>
            <a:pPr algn="just"/>
            <a:endParaRPr lang="en-GB" sz="2400" dirty="0" smtClean="0"/>
          </a:p>
          <a:p>
            <a:pPr algn="just"/>
            <a:r>
              <a:rPr lang="en-GB" sz="2400" dirty="0" smtClean="0"/>
              <a:t>For a protein-coding gene, the RNA copy, or </a:t>
            </a:r>
            <a:r>
              <a:rPr lang="en-GB" sz="2400" b="1" dirty="0" smtClean="0"/>
              <a:t>transcript</a:t>
            </a:r>
            <a:r>
              <a:rPr lang="en-GB" sz="2400" dirty="0" smtClean="0"/>
              <a:t>, carries the information needed to build a polypeptide (protein or protein subunit). </a:t>
            </a:r>
          </a:p>
          <a:p>
            <a:pPr algn="just"/>
            <a:r>
              <a:rPr lang="en-GB" sz="2400" dirty="0" smtClean="0"/>
              <a:t>The main enzyme involved in transcription is </a:t>
            </a:r>
            <a:r>
              <a:rPr lang="en-GB" sz="2400" b="1" dirty="0" smtClean="0"/>
              <a:t>RNA polymerase</a:t>
            </a:r>
            <a:r>
              <a:rPr lang="en-GB" sz="2400" dirty="0" smtClean="0"/>
              <a:t>, which uses a single-stranded DNA template to synthesise a complementary strand of RNA. </a:t>
            </a:r>
          </a:p>
          <a:p>
            <a:pPr algn="just"/>
            <a:endParaRPr lang="en-GB" sz="2400" dirty="0" smtClean="0"/>
          </a:p>
          <a:p>
            <a:pPr algn="just"/>
            <a:r>
              <a:rPr lang="en-GB" sz="2400" dirty="0" smtClean="0"/>
              <a:t>Specifically, RNA polymerase builds an RNA strand in the 5' to 3' direction, adding each new nucleotide to the 3' end of the strand.</a:t>
            </a:r>
          </a:p>
          <a:p>
            <a:pPr algn="just"/>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06090"/>
          </a:xfrm>
        </p:spPr>
        <p:txBody>
          <a:bodyPr>
            <a:normAutofit/>
          </a:bodyPr>
          <a:lstStyle/>
          <a:p>
            <a:r>
              <a:rPr lang="en-GB" sz="3600" b="1" dirty="0" smtClean="0"/>
              <a:t>Stages of Transcription</a:t>
            </a:r>
            <a:endParaRPr lang="en-GB" sz="3600" b="1" dirty="0"/>
          </a:p>
        </p:txBody>
      </p:sp>
      <p:sp>
        <p:nvSpPr>
          <p:cNvPr id="3" name="Content Placeholder 2"/>
          <p:cNvSpPr>
            <a:spLocks noGrp="1"/>
          </p:cNvSpPr>
          <p:nvPr>
            <p:ph idx="1"/>
          </p:nvPr>
        </p:nvSpPr>
        <p:spPr>
          <a:xfrm>
            <a:off x="251520" y="692696"/>
            <a:ext cx="8712968" cy="5976664"/>
          </a:xfrm>
        </p:spPr>
        <p:txBody>
          <a:bodyPr>
            <a:normAutofit/>
          </a:bodyPr>
          <a:lstStyle/>
          <a:p>
            <a:pPr algn="just"/>
            <a:r>
              <a:rPr lang="en-GB" sz="2400" dirty="0" smtClean="0"/>
              <a:t>Transcription has three stages: </a:t>
            </a:r>
            <a:r>
              <a:rPr lang="en-GB" sz="2400" b="1" dirty="0" smtClean="0"/>
              <a:t>initiation</a:t>
            </a:r>
            <a:r>
              <a:rPr lang="en-GB" sz="2400" dirty="0" smtClean="0"/>
              <a:t>, </a:t>
            </a:r>
            <a:r>
              <a:rPr lang="en-GB" sz="2400" b="1" dirty="0" smtClean="0"/>
              <a:t>elongation</a:t>
            </a:r>
            <a:r>
              <a:rPr lang="en-GB" sz="2400" dirty="0" smtClean="0"/>
              <a:t>, and </a:t>
            </a:r>
            <a:r>
              <a:rPr lang="en-GB" sz="2400" b="1" dirty="0" smtClean="0"/>
              <a:t>termination</a:t>
            </a:r>
          </a:p>
          <a:p>
            <a:pPr algn="just"/>
            <a:r>
              <a:rPr lang="en-GB" sz="2400" b="1" dirty="0" smtClean="0"/>
              <a:t>Initiation: </a:t>
            </a:r>
            <a:r>
              <a:rPr lang="en-GB" sz="2400" dirty="0" smtClean="0"/>
              <a:t>RNA polymerase binds to a sequence of DNA called the </a:t>
            </a:r>
            <a:r>
              <a:rPr lang="en-GB" sz="2400" b="1" dirty="0" smtClean="0"/>
              <a:t>promoter</a:t>
            </a:r>
            <a:r>
              <a:rPr lang="en-GB" sz="2400" dirty="0" smtClean="0"/>
              <a:t>, found near the beginning of a gene. Each gene has its own promoter. Once bound, RNA polymerase separates the DNA strands, providing the single-stranded template needed to synthesise a strand of RNA</a:t>
            </a:r>
          </a:p>
          <a:p>
            <a:pPr algn="just"/>
            <a:r>
              <a:rPr lang="en-GB" sz="2400" b="1" dirty="0" smtClean="0"/>
              <a:t>Elongation: </a:t>
            </a:r>
            <a:r>
              <a:rPr lang="en-GB" sz="2400" dirty="0" smtClean="0"/>
              <a:t>One strand of DNA, the </a:t>
            </a:r>
            <a:r>
              <a:rPr lang="en-GB" sz="2400" b="1" dirty="0" smtClean="0"/>
              <a:t>template strand</a:t>
            </a:r>
            <a:r>
              <a:rPr lang="en-GB" sz="2400" dirty="0" smtClean="0"/>
              <a:t>, acts as a template for RNA polymerase. The polymerase builds an RNA molecule out of complementary nucleotides, making a chain that grows from 5' to 3'. The RNA transcript carries the same information as the non-template (</a:t>
            </a:r>
            <a:r>
              <a:rPr lang="en-GB" sz="2400" b="1" dirty="0" smtClean="0"/>
              <a:t>coding</a:t>
            </a:r>
            <a:r>
              <a:rPr lang="en-GB" sz="2400" dirty="0" smtClean="0"/>
              <a:t>) strand of DNA, but it contains the base </a:t>
            </a:r>
            <a:r>
              <a:rPr lang="en-GB" sz="2400" dirty="0" err="1" smtClean="0"/>
              <a:t>uracil</a:t>
            </a:r>
            <a:r>
              <a:rPr lang="en-GB" sz="2400" dirty="0" smtClean="0"/>
              <a:t> (U) instead of thymine (T).</a:t>
            </a:r>
            <a:endParaRPr lang="en-GB"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Autofit/>
          </a:bodyPr>
          <a:lstStyle/>
          <a:p>
            <a:r>
              <a:rPr lang="en-GB" sz="3600" b="1" dirty="0" smtClean="0"/>
              <a:t>Stages of Transcription</a:t>
            </a:r>
            <a:endParaRPr lang="en-GB" sz="3600" b="1" dirty="0"/>
          </a:p>
        </p:txBody>
      </p:sp>
      <p:sp>
        <p:nvSpPr>
          <p:cNvPr id="5" name="Content Placeholder 4"/>
          <p:cNvSpPr>
            <a:spLocks noGrp="1"/>
          </p:cNvSpPr>
          <p:nvPr>
            <p:ph idx="1"/>
          </p:nvPr>
        </p:nvSpPr>
        <p:spPr>
          <a:xfrm>
            <a:off x="457200" y="1052736"/>
            <a:ext cx="8229600" cy="5073427"/>
          </a:xfrm>
        </p:spPr>
        <p:txBody>
          <a:bodyPr/>
          <a:lstStyle/>
          <a:p>
            <a:r>
              <a:rPr lang="en-GB" dirty="0" smtClean="0"/>
              <a:t>Elongation</a:t>
            </a:r>
            <a:endParaRPr lang="en-GB" dirty="0"/>
          </a:p>
        </p:txBody>
      </p:sp>
      <p:pic>
        <p:nvPicPr>
          <p:cNvPr id="9" name="Picture 8" descr="Transcription elongation 2.png"/>
          <p:cNvPicPr>
            <a:picLocks noChangeAspect="1"/>
          </p:cNvPicPr>
          <p:nvPr/>
        </p:nvPicPr>
        <p:blipFill>
          <a:blip r:embed="rId2" cstate="print"/>
          <a:srcRect t="25417"/>
          <a:stretch>
            <a:fillRect/>
          </a:stretch>
        </p:blipFill>
        <p:spPr>
          <a:xfrm>
            <a:off x="755576" y="2132856"/>
            <a:ext cx="7272808" cy="37444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Stages of Transcription</a:t>
            </a:r>
            <a:endParaRPr lang="en-GB" sz="3600" b="1" dirty="0"/>
          </a:p>
        </p:txBody>
      </p:sp>
      <p:sp>
        <p:nvSpPr>
          <p:cNvPr id="3" name="Content Placeholder 2"/>
          <p:cNvSpPr>
            <a:spLocks noGrp="1"/>
          </p:cNvSpPr>
          <p:nvPr>
            <p:ph idx="1"/>
          </p:nvPr>
        </p:nvSpPr>
        <p:spPr>
          <a:xfrm>
            <a:off x="251520" y="980728"/>
            <a:ext cx="8640960" cy="5616624"/>
          </a:xfrm>
        </p:spPr>
        <p:txBody>
          <a:bodyPr>
            <a:normAutofit/>
          </a:bodyPr>
          <a:lstStyle/>
          <a:p>
            <a:pPr algn="just"/>
            <a:r>
              <a:rPr lang="en-GB" sz="2400" b="1" dirty="0" smtClean="0"/>
              <a:t>Termination.</a:t>
            </a:r>
            <a:r>
              <a:rPr lang="en-GB" sz="2400" dirty="0" smtClean="0"/>
              <a:t> Sequences called </a:t>
            </a:r>
            <a:r>
              <a:rPr lang="en-GB" sz="2400" b="1" dirty="0" smtClean="0"/>
              <a:t>terminators</a:t>
            </a:r>
            <a:r>
              <a:rPr lang="en-GB" sz="2400" dirty="0" smtClean="0"/>
              <a:t> signal that the RNA transcript is complete. Once they are transcribed, they cause the transcript to be released from the RNA polymerase. An example of a termination mechanism involving formation of a hairpin </a:t>
            </a:r>
            <a:endParaRPr lang="en-GB" sz="2400" dirty="0"/>
          </a:p>
        </p:txBody>
      </p:sp>
      <p:pic>
        <p:nvPicPr>
          <p:cNvPr id="4" name="Picture 3" descr="Transcription elongation.png"/>
          <p:cNvPicPr>
            <a:picLocks noChangeAspect="1"/>
          </p:cNvPicPr>
          <p:nvPr/>
        </p:nvPicPr>
        <p:blipFill>
          <a:blip r:embed="rId2" cstate="print"/>
          <a:stretch>
            <a:fillRect/>
          </a:stretch>
        </p:blipFill>
        <p:spPr>
          <a:xfrm>
            <a:off x="1547664" y="2780928"/>
            <a:ext cx="5904656" cy="352839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3600" b="1" dirty="0" smtClean="0"/>
              <a:t>Stages of Transcription</a:t>
            </a:r>
            <a:endParaRPr lang="en-GB" sz="3600" b="1" dirty="0"/>
          </a:p>
        </p:txBody>
      </p:sp>
      <p:sp>
        <p:nvSpPr>
          <p:cNvPr id="3" name="Content Placeholder 2"/>
          <p:cNvSpPr>
            <a:spLocks noGrp="1"/>
          </p:cNvSpPr>
          <p:nvPr>
            <p:ph idx="1"/>
          </p:nvPr>
        </p:nvSpPr>
        <p:spPr>
          <a:xfrm>
            <a:off x="251520" y="980728"/>
            <a:ext cx="8640960" cy="5616624"/>
          </a:xfrm>
        </p:spPr>
        <p:txBody>
          <a:bodyPr>
            <a:normAutofit lnSpcReduction="10000"/>
          </a:bodyPr>
          <a:lstStyle/>
          <a:p>
            <a:pPr algn="just"/>
            <a:r>
              <a:rPr lang="en-GB" sz="2400" dirty="0" smtClean="0"/>
              <a:t>In bacteria, RNA transcripts can act as </a:t>
            </a:r>
            <a:r>
              <a:rPr lang="en-GB" sz="2400" b="1" dirty="0" smtClean="0"/>
              <a:t>messenger RNAs</a:t>
            </a:r>
            <a:r>
              <a:rPr lang="en-GB" sz="2400" dirty="0" smtClean="0"/>
              <a:t> (</a:t>
            </a:r>
            <a:r>
              <a:rPr lang="en-GB" sz="2400" b="1" dirty="0" smtClean="0"/>
              <a:t>mRNAs</a:t>
            </a:r>
            <a:r>
              <a:rPr lang="en-GB" sz="2400" dirty="0" smtClean="0"/>
              <a:t>) right away.</a:t>
            </a:r>
          </a:p>
          <a:p>
            <a:pPr algn="just"/>
            <a:endParaRPr lang="en-GB" sz="2400" dirty="0" smtClean="0"/>
          </a:p>
          <a:p>
            <a:pPr algn="just"/>
            <a:r>
              <a:rPr lang="en-GB" sz="2400" dirty="0" smtClean="0"/>
              <a:t> In eukaryotes, the transcript of a protein-coding gene is called a </a:t>
            </a:r>
            <a:r>
              <a:rPr lang="en-GB" sz="2400" b="1" dirty="0" smtClean="0"/>
              <a:t>pre-mRNA</a:t>
            </a:r>
            <a:r>
              <a:rPr lang="en-GB" sz="2400" dirty="0" smtClean="0"/>
              <a:t> and must go through extra processing before it can direct translation.</a:t>
            </a:r>
          </a:p>
          <a:p>
            <a:pPr algn="just"/>
            <a:endParaRPr lang="en-GB" sz="2400" dirty="0" smtClean="0"/>
          </a:p>
          <a:p>
            <a:pPr algn="just"/>
            <a:r>
              <a:rPr lang="en-GB" sz="2400" dirty="0" smtClean="0"/>
              <a:t>Eukaryotic pre-mRNAs must have their ends modified, by addition of a </a:t>
            </a:r>
            <a:r>
              <a:rPr lang="en-GB" sz="2400" b="1" dirty="0" smtClean="0"/>
              <a:t>5' cap</a:t>
            </a:r>
            <a:r>
              <a:rPr lang="en-GB" sz="2400" dirty="0" smtClean="0"/>
              <a:t> (at the beginning) and </a:t>
            </a:r>
            <a:r>
              <a:rPr lang="en-GB" sz="2400" b="1" dirty="0" smtClean="0"/>
              <a:t>3' poly-A tail</a:t>
            </a:r>
            <a:r>
              <a:rPr lang="en-GB" sz="2400" dirty="0" smtClean="0"/>
              <a:t> (at the end).</a:t>
            </a:r>
          </a:p>
          <a:p>
            <a:pPr algn="just"/>
            <a:endParaRPr lang="en-GB" sz="2400" dirty="0" smtClean="0"/>
          </a:p>
          <a:p>
            <a:pPr algn="just"/>
            <a:r>
              <a:rPr lang="en-GB" sz="2400" dirty="0" smtClean="0"/>
              <a:t>Many eukaryotic pre-mRNAs undergo </a:t>
            </a:r>
            <a:r>
              <a:rPr lang="en-GB" sz="2400" b="1" dirty="0" smtClean="0"/>
              <a:t>splicing</a:t>
            </a:r>
            <a:r>
              <a:rPr lang="en-GB" sz="2400" dirty="0" smtClean="0"/>
              <a:t>. In this process, parts of the pre-mRNA (called </a:t>
            </a:r>
            <a:r>
              <a:rPr lang="en-GB" sz="2400" b="1" dirty="0" err="1" smtClean="0"/>
              <a:t>introns</a:t>
            </a:r>
            <a:r>
              <a:rPr lang="en-GB" sz="2400" dirty="0" smtClean="0"/>
              <a:t>) are chopped out, and the remaining pieces (called </a:t>
            </a:r>
            <a:r>
              <a:rPr lang="en-GB" sz="2400" b="1" dirty="0" err="1" smtClean="0"/>
              <a:t>exons</a:t>
            </a:r>
            <a:r>
              <a:rPr lang="en-GB" sz="2400" dirty="0" smtClean="0"/>
              <a:t>) are stuck back together.</a:t>
            </a:r>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1682</Words>
  <Application>Microsoft Office PowerPoint</Application>
  <PresentationFormat>On-screen Show (4:3)</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Gene Expression</vt:lpstr>
      <vt:lpstr>Lecture aims</vt:lpstr>
      <vt:lpstr>Gene expression</vt:lpstr>
      <vt:lpstr>Gene expression</vt:lpstr>
      <vt:lpstr>Transcription</vt:lpstr>
      <vt:lpstr>Stages of Transcription</vt:lpstr>
      <vt:lpstr>Stages of Transcription</vt:lpstr>
      <vt:lpstr>Stages of Transcription</vt:lpstr>
      <vt:lpstr>Stages of Transcription</vt:lpstr>
      <vt:lpstr>Stages of Transcription</vt:lpstr>
      <vt:lpstr>Translation</vt:lpstr>
      <vt:lpstr>Translation</vt:lpstr>
      <vt:lpstr>Translation</vt:lpstr>
      <vt:lpstr>Stages of Translation</vt:lpstr>
      <vt:lpstr>Stages of Translation</vt:lpstr>
      <vt:lpstr>Stages of Translation</vt:lpstr>
      <vt:lpstr>Stages of Translation: Initiation</vt:lpstr>
      <vt:lpstr>Stages of Translation: Initiation</vt:lpstr>
      <vt:lpstr>Slide 19</vt:lpstr>
      <vt:lpstr>Stages of Translation: Initiation</vt:lpstr>
      <vt:lpstr>Stages of Translation: Initiation</vt:lpstr>
      <vt:lpstr>Stages of Translation: Elongation</vt:lpstr>
      <vt:lpstr>Stages of Translation: Elongation</vt:lpstr>
      <vt:lpstr>Stages of Translation: Elongation</vt:lpstr>
      <vt:lpstr>Stages of Translation: Elongation</vt:lpstr>
      <vt:lpstr>Stages of Translation: Termination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Expression</dc:title>
  <dc:creator>kasimba phebby</dc:creator>
  <cp:lastModifiedBy>kasimba phebby</cp:lastModifiedBy>
  <cp:revision>8</cp:revision>
  <dcterms:created xsi:type="dcterms:W3CDTF">2021-08-30T06:37:13Z</dcterms:created>
  <dcterms:modified xsi:type="dcterms:W3CDTF">2021-09-02T08:02:59Z</dcterms:modified>
</cp:coreProperties>
</file>