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handoutMasterIdLst>
    <p:handoutMasterId r:id="rId43"/>
  </p:handoutMasterIdLst>
  <p:sldIdLst>
    <p:sldId id="256" r:id="rId2"/>
    <p:sldId id="313" r:id="rId3"/>
    <p:sldId id="315" r:id="rId4"/>
    <p:sldId id="316" r:id="rId5"/>
    <p:sldId id="317" r:id="rId6"/>
    <p:sldId id="318" r:id="rId7"/>
    <p:sldId id="319" r:id="rId8"/>
    <p:sldId id="322" r:id="rId9"/>
    <p:sldId id="263" r:id="rId10"/>
    <p:sldId id="279" r:id="rId11"/>
    <p:sldId id="264" r:id="rId12"/>
    <p:sldId id="309" r:id="rId13"/>
    <p:sldId id="265" r:id="rId14"/>
    <p:sldId id="268" r:id="rId15"/>
    <p:sldId id="327" r:id="rId16"/>
    <p:sldId id="280" r:id="rId17"/>
    <p:sldId id="266" r:id="rId18"/>
    <p:sldId id="281" r:id="rId19"/>
    <p:sldId id="275" r:id="rId20"/>
    <p:sldId id="269" r:id="rId21"/>
    <p:sldId id="272" r:id="rId22"/>
    <p:sldId id="273" r:id="rId23"/>
    <p:sldId id="305" r:id="rId24"/>
    <p:sldId id="307" r:id="rId25"/>
    <p:sldId id="306" r:id="rId26"/>
    <p:sldId id="330" r:id="rId27"/>
    <p:sldId id="331" r:id="rId28"/>
    <p:sldId id="332" r:id="rId29"/>
    <p:sldId id="329" r:id="rId30"/>
    <p:sldId id="324" r:id="rId31"/>
    <p:sldId id="325" r:id="rId32"/>
    <p:sldId id="326" r:id="rId33"/>
    <p:sldId id="323" r:id="rId34"/>
    <p:sldId id="290" r:id="rId35"/>
    <p:sldId id="333" r:id="rId36"/>
    <p:sldId id="310" r:id="rId37"/>
    <p:sldId id="311" r:id="rId38"/>
    <p:sldId id="334" r:id="rId39"/>
    <p:sldId id="299" r:id="rId40"/>
    <p:sldId id="32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5" d="100"/>
          <a:sy n="75" d="100"/>
        </p:scale>
        <p:origin x="-109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AB0377-56A6-4881-856B-4BBB7CB1F8AA}" type="datetime1">
              <a:rPr lang="en-GB" smtClean="0"/>
              <a:pPr/>
              <a:t>29/05/2020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smtClean="0"/>
              <a:t>Introduction to Molecular Biology</a:t>
            </a: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46BA90-09FA-494A-9F50-3FF02F151947}" type="slidenum">
              <a:rPr lang="en-GB" smtClean="0"/>
              <a:pPr/>
              <a:t>‹#›</a:t>
            </a:fld>
            <a:endParaRPr lang="en-GB"/>
          </a:p>
        </p:txBody>
      </p:sp>
    </p:spTree>
    <p:extLst>
      <p:ext uri="{BB962C8B-B14F-4D97-AF65-F5344CB8AC3E}">
        <p14:creationId xmlns="" xmlns:p14="http://schemas.microsoft.com/office/powerpoint/2010/main" val="164936125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4F1F0-CAAB-4647-8D98-ACBC94630446}" type="datetime1">
              <a:rPr lang="en-GB" smtClean="0"/>
              <a:pPr/>
              <a:t>29/05/2020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smtClean="0"/>
              <a:t>Introduction to Molecular Biology</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B8FB7-12BC-4A21-8E8A-EEB00A076904}" type="slidenum">
              <a:rPr lang="en-GB" smtClean="0"/>
              <a:pPr/>
              <a:t>‹#›</a:t>
            </a:fld>
            <a:endParaRPr lang="en-GB"/>
          </a:p>
        </p:txBody>
      </p:sp>
    </p:spTree>
    <p:extLst>
      <p:ext uri="{BB962C8B-B14F-4D97-AF65-F5344CB8AC3E}">
        <p14:creationId xmlns="" xmlns:p14="http://schemas.microsoft.com/office/powerpoint/2010/main" val="420882719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DB8FB7-12BC-4A21-8E8A-EEB00A076904}" type="slidenum">
              <a:rPr lang="en-GB" smtClean="0"/>
              <a:pPr/>
              <a:t>1</a:t>
            </a:fld>
            <a:endParaRPr lang="en-GB"/>
          </a:p>
        </p:txBody>
      </p:sp>
      <p:sp>
        <p:nvSpPr>
          <p:cNvPr id="5" name="Date Placeholder 4"/>
          <p:cNvSpPr>
            <a:spLocks noGrp="1"/>
          </p:cNvSpPr>
          <p:nvPr>
            <p:ph type="dt" idx="11"/>
          </p:nvPr>
        </p:nvSpPr>
        <p:spPr/>
        <p:txBody>
          <a:bodyPr/>
          <a:lstStyle/>
          <a:p>
            <a:fld id="{33716F9A-68E5-4C3F-A814-44D893E501DF}" type="datetime1">
              <a:rPr lang="en-GB" smtClean="0"/>
              <a:pPr/>
              <a:t>29/05/2020</a:t>
            </a:fld>
            <a:endParaRPr lang="en-GB"/>
          </a:p>
        </p:txBody>
      </p:sp>
      <p:sp>
        <p:nvSpPr>
          <p:cNvPr id="6" name="Footer Placeholder 5"/>
          <p:cNvSpPr>
            <a:spLocks noGrp="1"/>
          </p:cNvSpPr>
          <p:nvPr>
            <p:ph type="ftr" sz="quarter" idx="12"/>
          </p:nvPr>
        </p:nvSpPr>
        <p:spPr/>
        <p:txBody>
          <a:bodyPr/>
          <a:lstStyle/>
          <a:p>
            <a:r>
              <a:rPr lang="en-GB" smtClean="0"/>
              <a:t>Introduction to Molecular Biology</a:t>
            </a:r>
            <a:endParaRPr lang="en-GB"/>
          </a:p>
        </p:txBody>
      </p:sp>
    </p:spTree>
    <p:extLst>
      <p:ext uri="{BB962C8B-B14F-4D97-AF65-F5344CB8AC3E}">
        <p14:creationId xmlns="" xmlns:p14="http://schemas.microsoft.com/office/powerpoint/2010/main" val="394071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9738A8-94D4-4EAA-84E7-D6654872F47A}"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348769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F62612-2273-469A-B5AA-44A6F5477F00}"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323322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6F96EA-2F83-4128-95CC-14841D6ED7B1}"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401510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24438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B284D2-7931-4425-86F4-9B038E0ED075}"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294343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8A12AA-5708-4D4D-BC0F-5CA09BBD2743}" type="datetime1">
              <a:rPr lang="en-GB" smtClean="0"/>
              <a:pPr/>
              <a:t>29/05/2020</a:t>
            </a:fld>
            <a:endParaRPr lang="en-GB"/>
          </a:p>
        </p:txBody>
      </p:sp>
      <p:sp>
        <p:nvSpPr>
          <p:cNvPr id="6" name="Footer Placeholder 5"/>
          <p:cNvSpPr>
            <a:spLocks noGrp="1"/>
          </p:cNvSpPr>
          <p:nvPr>
            <p:ph type="ftr" sz="quarter" idx="11"/>
          </p:nvPr>
        </p:nvSpPr>
        <p:spPr/>
        <p:txBody>
          <a:bodyPr/>
          <a:lstStyle/>
          <a:p>
            <a:r>
              <a:rPr lang="en-GB" smtClean="0"/>
              <a:t>Introduction to Molecular Biology</a:t>
            </a:r>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257393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0C2B42-66D4-46E7-95C5-324356DAF957}" type="datetime1">
              <a:rPr lang="en-GB" smtClean="0"/>
              <a:pPr/>
              <a:t>29/05/2020</a:t>
            </a:fld>
            <a:endParaRPr lang="en-GB"/>
          </a:p>
        </p:txBody>
      </p:sp>
      <p:sp>
        <p:nvSpPr>
          <p:cNvPr id="8" name="Footer Placeholder 7"/>
          <p:cNvSpPr>
            <a:spLocks noGrp="1"/>
          </p:cNvSpPr>
          <p:nvPr>
            <p:ph type="ftr" sz="quarter" idx="11"/>
          </p:nvPr>
        </p:nvSpPr>
        <p:spPr/>
        <p:txBody>
          <a:bodyPr/>
          <a:lstStyle/>
          <a:p>
            <a:r>
              <a:rPr lang="en-GB" smtClean="0"/>
              <a:t>Introduction to Molecular Biology</a:t>
            </a:r>
            <a:endParaRPr lang="en-GB"/>
          </a:p>
        </p:txBody>
      </p:sp>
      <p:sp>
        <p:nvSpPr>
          <p:cNvPr id="9" name="Slide Number Placeholder 8"/>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37376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0B5EF7-F3EA-422A-9CFC-9CC6EBCFC39D}" type="datetime1">
              <a:rPr lang="en-GB" smtClean="0"/>
              <a:pPr/>
              <a:t>29/05/2020</a:t>
            </a:fld>
            <a:endParaRPr lang="en-GB"/>
          </a:p>
        </p:txBody>
      </p:sp>
      <p:sp>
        <p:nvSpPr>
          <p:cNvPr id="4" name="Footer Placeholder 3"/>
          <p:cNvSpPr>
            <a:spLocks noGrp="1"/>
          </p:cNvSpPr>
          <p:nvPr>
            <p:ph type="ftr" sz="quarter" idx="11"/>
          </p:nvPr>
        </p:nvSpPr>
        <p:spPr/>
        <p:txBody>
          <a:bodyPr/>
          <a:lstStyle/>
          <a:p>
            <a:r>
              <a:rPr lang="en-GB" smtClean="0"/>
              <a:t>Introduction to Molecular Biology</a:t>
            </a:r>
            <a:endParaRPr lang="en-GB"/>
          </a:p>
        </p:txBody>
      </p:sp>
      <p:sp>
        <p:nvSpPr>
          <p:cNvPr id="5" name="Slide Number Placeholder 4"/>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281525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C7618-0234-4374-BE1F-EB3EF3ED6838}" type="datetime1">
              <a:rPr lang="en-GB" smtClean="0"/>
              <a:pPr/>
              <a:t>29/05/2020</a:t>
            </a:fld>
            <a:endParaRPr lang="en-GB"/>
          </a:p>
        </p:txBody>
      </p:sp>
      <p:sp>
        <p:nvSpPr>
          <p:cNvPr id="3" name="Footer Placeholder 2"/>
          <p:cNvSpPr>
            <a:spLocks noGrp="1"/>
          </p:cNvSpPr>
          <p:nvPr>
            <p:ph type="ftr" sz="quarter" idx="11"/>
          </p:nvPr>
        </p:nvSpPr>
        <p:spPr/>
        <p:txBody>
          <a:bodyPr/>
          <a:lstStyle/>
          <a:p>
            <a:r>
              <a:rPr lang="en-GB" smtClean="0"/>
              <a:t>Introduction to Molecular Biology</a:t>
            </a:r>
            <a:endParaRPr lang="en-GB"/>
          </a:p>
        </p:txBody>
      </p:sp>
      <p:sp>
        <p:nvSpPr>
          <p:cNvPr id="4" name="Slide Number Placeholder 3"/>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354581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0597F-603F-40CA-A6F6-D97F38C3BF3B}" type="datetime1">
              <a:rPr lang="en-GB" smtClean="0"/>
              <a:pPr/>
              <a:t>29/05/2020</a:t>
            </a:fld>
            <a:endParaRPr lang="en-GB"/>
          </a:p>
        </p:txBody>
      </p:sp>
      <p:sp>
        <p:nvSpPr>
          <p:cNvPr id="6" name="Footer Placeholder 5"/>
          <p:cNvSpPr>
            <a:spLocks noGrp="1"/>
          </p:cNvSpPr>
          <p:nvPr>
            <p:ph type="ftr" sz="quarter" idx="11"/>
          </p:nvPr>
        </p:nvSpPr>
        <p:spPr/>
        <p:txBody>
          <a:bodyPr/>
          <a:lstStyle/>
          <a:p>
            <a:r>
              <a:rPr lang="en-GB" smtClean="0"/>
              <a:t>Introduction to Molecular Biology</a:t>
            </a:r>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402435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1B4F0-FDF9-447C-9F2C-3B0506E19984}" type="datetime1">
              <a:rPr lang="en-GB" smtClean="0"/>
              <a:pPr/>
              <a:t>29/05/2020</a:t>
            </a:fld>
            <a:endParaRPr lang="en-GB"/>
          </a:p>
        </p:txBody>
      </p:sp>
      <p:sp>
        <p:nvSpPr>
          <p:cNvPr id="6" name="Footer Placeholder 5"/>
          <p:cNvSpPr>
            <a:spLocks noGrp="1"/>
          </p:cNvSpPr>
          <p:nvPr>
            <p:ph type="ftr" sz="quarter" idx="11"/>
          </p:nvPr>
        </p:nvSpPr>
        <p:spPr/>
        <p:txBody>
          <a:bodyPr/>
          <a:lstStyle/>
          <a:p>
            <a:r>
              <a:rPr lang="en-GB" smtClean="0"/>
              <a:t>Introduction to Molecular Biology</a:t>
            </a:r>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134268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5E94D-C287-4601-8B06-CB341F12C134}" type="datetime1">
              <a:rPr lang="en-GB" smtClean="0"/>
              <a:pPr/>
              <a:t>29/05/2020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Introduction to Molecular Biology</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F8FD0-164A-4966-A97F-7A23AF4D128D}" type="slidenum">
              <a:rPr lang="en-GB" smtClean="0"/>
              <a:pPr/>
              <a:t>‹#›</a:t>
            </a:fld>
            <a:endParaRPr lang="en-GB"/>
          </a:p>
        </p:txBody>
      </p:sp>
    </p:spTree>
    <p:extLst>
      <p:ext uri="{BB962C8B-B14F-4D97-AF65-F5344CB8AC3E}">
        <p14:creationId xmlns="" xmlns:p14="http://schemas.microsoft.com/office/powerpoint/2010/main" val="2061743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s are made up of DNA. Each chromosome contains many gene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425" y="857250"/>
            <a:ext cx="8641724" cy="5143500"/>
          </a:xfrm>
          <a:prstGeom prst="rect">
            <a:avLst/>
          </a:prstGeom>
          <a:noFill/>
          <a:ln>
            <a:noFill/>
          </a:ln>
        </p:spPr>
      </p:pic>
      <p:sp>
        <p:nvSpPr>
          <p:cNvPr id="4" name="Title 3"/>
          <p:cNvSpPr>
            <a:spLocks noGrp="1"/>
          </p:cNvSpPr>
          <p:nvPr>
            <p:ph type="ctrTitle"/>
          </p:nvPr>
        </p:nvSpPr>
        <p:spPr>
          <a:xfrm>
            <a:off x="734096" y="186872"/>
            <a:ext cx="7688688" cy="965916"/>
          </a:xfrm>
        </p:spPr>
        <p:txBody>
          <a:bodyPr>
            <a:normAutofit fontScale="90000"/>
          </a:bodyPr>
          <a:lstStyle/>
          <a:p>
            <a:r>
              <a:rPr lang="en-GB" b="1" dirty="0" smtClean="0"/>
              <a:t/>
            </a:r>
            <a:br>
              <a:rPr lang="en-GB" b="1" dirty="0" smtClean="0"/>
            </a:br>
            <a:r>
              <a:rPr lang="en-GB" dirty="0"/>
              <a:t/>
            </a:r>
            <a:br>
              <a:rPr lang="en-GB" dirty="0"/>
            </a:br>
            <a:endParaRPr lang="en-GB" dirty="0"/>
          </a:p>
        </p:txBody>
      </p:sp>
      <p:sp>
        <p:nvSpPr>
          <p:cNvPr id="5" name="Subtitle 4"/>
          <p:cNvSpPr>
            <a:spLocks noGrp="1"/>
          </p:cNvSpPr>
          <p:nvPr>
            <p:ph type="subTitle" idx="1"/>
          </p:nvPr>
        </p:nvSpPr>
        <p:spPr>
          <a:xfrm>
            <a:off x="6513490" y="4949697"/>
            <a:ext cx="2363273" cy="910996"/>
          </a:xfrm>
        </p:spPr>
        <p:txBody>
          <a:bodyPr>
            <a:normAutofit fontScale="40000" lnSpcReduction="20000"/>
          </a:bodyPr>
          <a:lstStyle/>
          <a:p>
            <a:endParaRPr lang="en-GB" dirty="0" smtClean="0"/>
          </a:p>
          <a:p>
            <a:endParaRPr lang="en-GB" dirty="0"/>
          </a:p>
          <a:p>
            <a:endParaRPr lang="en-GB" dirty="0" smtClean="0"/>
          </a:p>
          <a:p>
            <a:r>
              <a:rPr lang="en-GB" dirty="0" smtClean="0"/>
              <a:t>Dr </a:t>
            </a:r>
            <a:r>
              <a:rPr lang="en-GB" dirty="0"/>
              <a:t>S</a:t>
            </a:r>
            <a:r>
              <a:rPr lang="en-GB" dirty="0" smtClean="0"/>
              <a:t>amuel Munjita</a:t>
            </a:r>
            <a:endParaRPr lang="en-GB" dirty="0"/>
          </a:p>
        </p:txBody>
      </p:sp>
      <p:sp>
        <p:nvSpPr>
          <p:cNvPr id="7" name="TextBox 6"/>
          <p:cNvSpPr txBox="1"/>
          <p:nvPr/>
        </p:nvSpPr>
        <p:spPr>
          <a:xfrm>
            <a:off x="493295" y="168442"/>
            <a:ext cx="8325852" cy="769441"/>
          </a:xfrm>
          <a:prstGeom prst="rect">
            <a:avLst/>
          </a:prstGeom>
          <a:noFill/>
        </p:spPr>
        <p:txBody>
          <a:bodyPr wrap="square" rtlCol="0">
            <a:spAutoFit/>
          </a:bodyPr>
          <a:lstStyle/>
          <a:p>
            <a:pPr algn="ctr"/>
            <a:r>
              <a:rPr lang="en-GB" sz="4400" b="1" dirty="0" smtClean="0"/>
              <a:t>Introduction to Molecular Biology</a:t>
            </a:r>
            <a:endParaRPr lang="en-GB" sz="4400" dirty="0"/>
          </a:p>
        </p:txBody>
      </p:sp>
    </p:spTree>
    <p:extLst>
      <p:ext uri="{BB962C8B-B14F-4D97-AF65-F5344CB8AC3E}">
        <p14:creationId xmlns="" xmlns:p14="http://schemas.microsoft.com/office/powerpoint/2010/main" val="305024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90" y="336885"/>
            <a:ext cx="7886700" cy="745958"/>
          </a:xfrm>
        </p:spPr>
        <p:txBody>
          <a:bodyPr>
            <a:normAutofit/>
          </a:bodyPr>
          <a:lstStyle/>
          <a:p>
            <a:r>
              <a:rPr lang="en-GB" sz="4000" b="1" dirty="0" smtClean="0"/>
              <a:t>The Core of Molecular Biology</a:t>
            </a:r>
            <a:endParaRPr lang="en-GB" sz="4000" b="1" dirty="0"/>
          </a:p>
        </p:txBody>
      </p:sp>
      <p:sp>
        <p:nvSpPr>
          <p:cNvPr id="3" name="Content Placeholder 2"/>
          <p:cNvSpPr>
            <a:spLocks noGrp="1"/>
          </p:cNvSpPr>
          <p:nvPr>
            <p:ph idx="1"/>
          </p:nvPr>
        </p:nvSpPr>
        <p:spPr>
          <a:xfrm>
            <a:off x="128789" y="998621"/>
            <a:ext cx="8545979" cy="5415058"/>
          </a:xfrm>
        </p:spPr>
        <p:txBody>
          <a:bodyPr>
            <a:normAutofit lnSpcReduction="10000"/>
          </a:bodyPr>
          <a:lstStyle/>
          <a:p>
            <a:pPr algn="just">
              <a:buNone/>
            </a:pPr>
            <a:r>
              <a:rPr lang="en-GB" sz="2400" b="1" dirty="0" smtClean="0"/>
              <a:t>Genes</a:t>
            </a:r>
          </a:p>
          <a:p>
            <a:pPr algn="just"/>
            <a:r>
              <a:rPr lang="en-GB" sz="2400" dirty="0" smtClean="0"/>
              <a:t>In us humans</a:t>
            </a:r>
            <a:r>
              <a:rPr lang="en-GB" sz="2400" dirty="0"/>
              <a:t>, genes vary in size from a few hundred </a:t>
            </a:r>
            <a:r>
              <a:rPr lang="en-GB" sz="2400" b="1" dirty="0"/>
              <a:t>DNA bases</a:t>
            </a:r>
            <a:r>
              <a:rPr lang="en-GB" sz="2400" dirty="0"/>
              <a:t> to more than 2 million bases. </a:t>
            </a:r>
          </a:p>
          <a:p>
            <a:pPr algn="just"/>
            <a:endParaRPr lang="en-GB" sz="2400" dirty="0"/>
          </a:p>
          <a:p>
            <a:pPr algn="just"/>
            <a:r>
              <a:rPr lang="en-GB" sz="2400" dirty="0"/>
              <a:t>The Human Genome Project has estimated that humans have between 20,000 and 25,000 genes located on 46 chromosomes (23 pairs). These genes are known, collectively, as the human genome.</a:t>
            </a:r>
          </a:p>
          <a:p>
            <a:pPr marL="0" indent="0" algn="just">
              <a:buNone/>
            </a:pPr>
            <a:endParaRPr lang="en-GB" sz="2400" dirty="0"/>
          </a:p>
          <a:p>
            <a:pPr algn="just"/>
            <a:r>
              <a:rPr lang="en-GB" sz="2400" dirty="0"/>
              <a:t>Every </a:t>
            </a:r>
            <a:r>
              <a:rPr lang="en-GB" sz="2400" dirty="0" smtClean="0"/>
              <a:t>person, including you, has </a:t>
            </a:r>
            <a:r>
              <a:rPr lang="en-GB" sz="2400" dirty="0"/>
              <a:t>two copies of each gene, one inherited from each parent</a:t>
            </a:r>
            <a:r>
              <a:rPr lang="en-GB" sz="2400" dirty="0" smtClean="0"/>
              <a:t>.</a:t>
            </a:r>
          </a:p>
          <a:p>
            <a:pPr algn="just"/>
            <a:endParaRPr lang="en-GB" sz="2400" dirty="0"/>
          </a:p>
          <a:p>
            <a:pPr algn="just"/>
            <a:r>
              <a:rPr lang="en-GB" sz="2400" dirty="0"/>
              <a:t>Most genes are the same in </a:t>
            </a:r>
            <a:r>
              <a:rPr lang="en-GB" sz="2400" dirty="0" smtClean="0"/>
              <a:t>us humans, </a:t>
            </a:r>
            <a:r>
              <a:rPr lang="en-GB" sz="2400" dirty="0"/>
              <a:t>but a small number of genes (less than 1 percent of the total) are slightly different between people. </a:t>
            </a:r>
          </a:p>
          <a:p>
            <a:endParaRPr lang="en-GB" dirty="0"/>
          </a:p>
          <a:p>
            <a:endParaRPr lang="en-GB" dirty="0"/>
          </a:p>
          <a:p>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10</a:t>
            </a:fld>
            <a:endParaRPr lang="en-GB"/>
          </a:p>
        </p:txBody>
      </p:sp>
    </p:spTree>
    <p:extLst>
      <p:ext uri="{BB962C8B-B14F-4D97-AF65-F5344CB8AC3E}">
        <p14:creationId xmlns="" xmlns:p14="http://schemas.microsoft.com/office/powerpoint/2010/main" val="49903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288758"/>
            <a:ext cx="7886700" cy="601579"/>
          </a:xfrm>
        </p:spPr>
        <p:txBody>
          <a:bodyPr>
            <a:normAutofit fontScale="90000"/>
          </a:bodyPr>
          <a:lstStyle/>
          <a:p>
            <a:r>
              <a:rPr lang="en-GB" sz="4000" b="1" dirty="0" smtClean="0"/>
              <a:t>The Core of Molecular Biology</a:t>
            </a:r>
            <a:endParaRPr lang="en-GB" sz="4000" b="1" dirty="0"/>
          </a:p>
        </p:txBody>
      </p:sp>
      <p:sp>
        <p:nvSpPr>
          <p:cNvPr id="3" name="Content Placeholder 2"/>
          <p:cNvSpPr>
            <a:spLocks noGrp="1"/>
          </p:cNvSpPr>
          <p:nvPr>
            <p:ph idx="1"/>
          </p:nvPr>
        </p:nvSpPr>
        <p:spPr>
          <a:xfrm>
            <a:off x="252662" y="926432"/>
            <a:ext cx="8602579" cy="5513005"/>
          </a:xfrm>
        </p:spPr>
        <p:txBody>
          <a:bodyPr>
            <a:normAutofit fontScale="77500" lnSpcReduction="20000"/>
          </a:bodyPr>
          <a:lstStyle/>
          <a:p>
            <a:r>
              <a:rPr lang="en-GB" dirty="0"/>
              <a:t>An allele is a variant form of a gene. </a:t>
            </a:r>
          </a:p>
          <a:p>
            <a:r>
              <a:rPr lang="en-GB" dirty="0"/>
              <a:t>Some genes have a variety of different forms, which are located at the same position, or genetic locus, on a chromosome. </a:t>
            </a:r>
          </a:p>
          <a:p>
            <a:r>
              <a:rPr lang="en-GB" dirty="0"/>
              <a:t>Humans are called diploid organisms because they have two alleles at each genetic locus, with one allele inherited from each parent. </a:t>
            </a:r>
          </a:p>
          <a:p>
            <a:r>
              <a:rPr lang="en-GB" b="1" dirty="0"/>
              <a:t>Each pair of alleles represents the genotype of a specific gene</a:t>
            </a:r>
            <a:r>
              <a:rPr lang="en-GB" dirty="0"/>
              <a:t>. </a:t>
            </a:r>
          </a:p>
          <a:p>
            <a:r>
              <a:rPr lang="en-GB" dirty="0"/>
              <a:t>Genotypes are described as homozygous if there are two identical alleles at a particular locus and as heterozygous if the </a:t>
            </a:r>
            <a:r>
              <a:rPr lang="en-GB" dirty="0" smtClean="0"/>
              <a:t>two </a:t>
            </a:r>
            <a:r>
              <a:rPr lang="en-GB" dirty="0"/>
              <a:t>alleles differ. </a:t>
            </a:r>
          </a:p>
          <a:p>
            <a:r>
              <a:rPr lang="en-GB" dirty="0"/>
              <a:t>Alleles contribute to the organism's phenotype, which is the outward appearance of the organism. </a:t>
            </a:r>
          </a:p>
          <a:p>
            <a:r>
              <a:rPr lang="en-GB" dirty="0"/>
              <a:t>Some alleles are dominant or recessive. When an organism is heterozygous at a specific locus and carries one dominant and one recessive allele, the organism will express the dominant phenotype. </a:t>
            </a:r>
          </a:p>
          <a:p>
            <a:r>
              <a:rPr lang="en-GB" dirty="0"/>
              <a:t>Alleles can also refer to minor DNA sequence variations between alleles that do not necessarily influence the gene's phenotype. </a:t>
            </a:r>
          </a:p>
          <a:p>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11</a:t>
            </a:fld>
            <a:endParaRPr lang="en-GB"/>
          </a:p>
        </p:txBody>
      </p:sp>
    </p:spTree>
    <p:extLst>
      <p:ext uri="{BB962C8B-B14F-4D97-AF65-F5344CB8AC3E}">
        <p14:creationId xmlns="" xmlns:p14="http://schemas.microsoft.com/office/powerpoint/2010/main" val="417097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171451"/>
            <a:ext cx="7886700" cy="994172"/>
          </a:xfrm>
        </p:spPr>
        <p:txBody>
          <a:bodyPr>
            <a:normAutofit/>
          </a:bodyPr>
          <a:lstStyle/>
          <a:p>
            <a:r>
              <a:rPr lang="en-GB" sz="4000" b="1" dirty="0" smtClean="0"/>
              <a:t>The Core of Molecular Biology</a:t>
            </a:r>
            <a:endParaRPr lang="en-GB" sz="4000" dirty="0"/>
          </a:p>
        </p:txBody>
      </p:sp>
      <p:pic>
        <p:nvPicPr>
          <p:cNvPr id="1026" name="Picture 2" descr="Genes are made up of DNA. Each chromosome contains many genes."/>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97735" y="2422033"/>
            <a:ext cx="6519930" cy="300399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12</a:t>
            </a:fld>
            <a:endParaRPr lang="en-GB"/>
          </a:p>
        </p:txBody>
      </p:sp>
    </p:spTree>
    <p:extLst>
      <p:ext uri="{BB962C8B-B14F-4D97-AF65-F5344CB8AC3E}">
        <p14:creationId xmlns="" xmlns:p14="http://schemas.microsoft.com/office/powerpoint/2010/main" val="231741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 y="144379"/>
            <a:ext cx="7730289" cy="531762"/>
          </a:xfrm>
        </p:spPr>
        <p:txBody>
          <a:bodyPr>
            <a:normAutofit fontScale="90000"/>
          </a:bodyPr>
          <a:lstStyle/>
          <a:p>
            <a:r>
              <a:rPr lang="en-GB" b="1" dirty="0" smtClean="0"/>
              <a:t/>
            </a:r>
            <a:br>
              <a:rPr lang="en-GB" b="1" dirty="0" smtClean="0"/>
            </a:br>
            <a:r>
              <a:rPr lang="en-GB" sz="4000" b="1" dirty="0" smtClean="0"/>
              <a:t>The Core of Molecular Biology</a:t>
            </a:r>
            <a:r>
              <a:rPr lang="en-GB" sz="4000" dirty="0" smtClean="0"/>
              <a:t/>
            </a:r>
            <a:br>
              <a:rPr lang="en-GB" sz="4000" dirty="0" smtClean="0"/>
            </a:br>
            <a:endParaRPr lang="en-GB" dirty="0"/>
          </a:p>
        </p:txBody>
      </p:sp>
      <p:sp>
        <p:nvSpPr>
          <p:cNvPr id="3" name="Content Placeholder 2"/>
          <p:cNvSpPr>
            <a:spLocks noGrp="1"/>
          </p:cNvSpPr>
          <p:nvPr>
            <p:ph idx="1"/>
          </p:nvPr>
        </p:nvSpPr>
        <p:spPr>
          <a:xfrm>
            <a:off x="202843" y="669701"/>
            <a:ext cx="8676462" cy="5767194"/>
          </a:xfrm>
        </p:spPr>
        <p:txBody>
          <a:bodyPr>
            <a:normAutofit lnSpcReduction="10000"/>
          </a:bodyPr>
          <a:lstStyle/>
          <a:p>
            <a:pPr>
              <a:buNone/>
            </a:pPr>
            <a:r>
              <a:rPr lang="en-GB" sz="2400" b="1" dirty="0" smtClean="0"/>
              <a:t>Deoxyribonucleic acid (DNA)</a:t>
            </a:r>
            <a:r>
              <a:rPr lang="en-GB" sz="2400" dirty="0" smtClean="0"/>
              <a:t> </a:t>
            </a:r>
          </a:p>
          <a:p>
            <a:pPr algn="just"/>
            <a:r>
              <a:rPr lang="en-GB" sz="2400" dirty="0" smtClean="0"/>
              <a:t>This is </a:t>
            </a:r>
            <a:r>
              <a:rPr lang="en-GB" sz="2400" dirty="0"/>
              <a:t>the molecule that carries the genetic </a:t>
            </a:r>
            <a:r>
              <a:rPr lang="en-GB" sz="2400" dirty="0" smtClean="0"/>
              <a:t>information in </a:t>
            </a:r>
            <a:r>
              <a:rPr lang="en-GB" sz="2400" dirty="0"/>
              <a:t>all cellular forms of life and some viruses</a:t>
            </a:r>
            <a:r>
              <a:rPr lang="en-GB" sz="2400" dirty="0" smtClean="0"/>
              <a:t>. Name any virus that has DNA as its genetic material.</a:t>
            </a:r>
          </a:p>
          <a:p>
            <a:pPr algn="just"/>
            <a:r>
              <a:rPr lang="en-GB" sz="2400" dirty="0" smtClean="0"/>
              <a:t>It </a:t>
            </a:r>
            <a:r>
              <a:rPr lang="en-GB" sz="2400" dirty="0"/>
              <a:t>belongs to a class of molecules called the </a:t>
            </a:r>
            <a:r>
              <a:rPr lang="en-GB" sz="2400" b="1" dirty="0"/>
              <a:t>nucleic acids</a:t>
            </a:r>
            <a:r>
              <a:rPr lang="en-GB" sz="2400" dirty="0"/>
              <a:t>, which are polynucleotides - that is, </a:t>
            </a:r>
            <a:r>
              <a:rPr lang="en-GB" sz="2400" dirty="0">
                <a:solidFill>
                  <a:srgbClr val="FF0000"/>
                </a:solidFill>
              </a:rPr>
              <a:t>long chains of nucleotides</a:t>
            </a:r>
            <a:r>
              <a:rPr lang="en-GB" sz="2400" dirty="0" smtClean="0"/>
              <a:t>. </a:t>
            </a:r>
          </a:p>
          <a:p>
            <a:pPr algn="just"/>
            <a:endParaRPr lang="en-GB" sz="2400" dirty="0" smtClean="0"/>
          </a:p>
          <a:p>
            <a:pPr algn="just"/>
            <a:r>
              <a:rPr lang="en-GB" sz="2400" dirty="0" smtClean="0"/>
              <a:t>What are nucleotides? Take a moment to think and write down your answer</a:t>
            </a:r>
          </a:p>
          <a:p>
            <a:pPr algn="just"/>
            <a:endParaRPr lang="en-GB" sz="2400" dirty="0" smtClean="0"/>
          </a:p>
          <a:p>
            <a:pPr algn="just"/>
            <a:r>
              <a:rPr lang="en-GB" sz="2400" dirty="0" smtClean="0"/>
              <a:t>Nucleotides are building blocks of nucleic acids. They consists </a:t>
            </a:r>
            <a:r>
              <a:rPr lang="en-GB" sz="2400" dirty="0"/>
              <a:t>of three components:</a:t>
            </a:r>
          </a:p>
          <a:p>
            <a:pPr marL="728663" lvl="1" indent="-385763" algn="just">
              <a:buFont typeface="+mj-lt"/>
              <a:buAutoNum type="romanLcPeriod"/>
            </a:pPr>
            <a:r>
              <a:rPr lang="en-GB" dirty="0"/>
              <a:t>Four nitrogenous bases: cytosine (C), guanine (G), adenine (A) or thymine (T)</a:t>
            </a:r>
          </a:p>
          <a:p>
            <a:pPr marL="728663" lvl="1" indent="-385763" algn="just">
              <a:buFont typeface="+mj-lt"/>
              <a:buAutoNum type="romanLcPeriod"/>
            </a:pPr>
            <a:r>
              <a:rPr lang="en-GB" dirty="0"/>
              <a:t>A</a:t>
            </a:r>
            <a:r>
              <a:rPr lang="en-GB" dirty="0" smtClean="0"/>
              <a:t> </a:t>
            </a:r>
            <a:r>
              <a:rPr lang="en-GB" dirty="0"/>
              <a:t>five-carbon sugar molecule (deoxyribose in the case of DNA) </a:t>
            </a:r>
          </a:p>
          <a:p>
            <a:pPr marL="728663" lvl="1" indent="-385763" algn="just">
              <a:buFont typeface="+mj-lt"/>
              <a:buAutoNum type="romanLcPeriod"/>
            </a:pPr>
            <a:r>
              <a:rPr lang="en-GB" dirty="0"/>
              <a:t>A</a:t>
            </a:r>
            <a:r>
              <a:rPr lang="en-GB" dirty="0" smtClean="0"/>
              <a:t> </a:t>
            </a:r>
            <a:r>
              <a:rPr lang="en-GB" dirty="0"/>
              <a:t>phosphate molecule</a:t>
            </a:r>
          </a:p>
          <a:p>
            <a:pPr marL="342900" lvl="1" indent="0">
              <a:buNone/>
            </a:pPr>
            <a:endParaRPr lang="en-GB" dirty="0" smtClean="0"/>
          </a:p>
          <a:p>
            <a:endParaRPr lang="en-GB" dirty="0" smtClean="0"/>
          </a:p>
          <a:p>
            <a:endParaRPr lang="en-GB" dirty="0"/>
          </a:p>
          <a:p>
            <a:endParaRPr lang="en-GB" dirty="0"/>
          </a:p>
          <a:p>
            <a:endParaRPr lang="en-GB" dirty="0" smtClean="0"/>
          </a:p>
          <a:p>
            <a:endParaRPr lang="en-GB" dirty="0" smtClean="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13</a:t>
            </a:fld>
            <a:endParaRPr lang="en-GB"/>
          </a:p>
        </p:txBody>
      </p:sp>
    </p:spTree>
    <p:extLst>
      <p:ext uri="{BB962C8B-B14F-4D97-AF65-F5344CB8AC3E}">
        <p14:creationId xmlns="" xmlns:p14="http://schemas.microsoft.com/office/powerpoint/2010/main" val="97295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2504" y="148913"/>
            <a:ext cx="8518359" cy="994172"/>
          </a:xfrm>
        </p:spPr>
        <p:txBody>
          <a:bodyPr>
            <a:normAutofit fontScale="90000"/>
          </a:bodyPr>
          <a:lstStyle/>
          <a:p>
            <a:pPr algn="ctr"/>
            <a:r>
              <a:rPr lang="en-GB" dirty="0" smtClean="0"/>
              <a:t/>
            </a:r>
            <a:br>
              <a:rPr lang="en-GB" dirty="0" smtClean="0"/>
            </a:br>
            <a:r>
              <a:rPr lang="en-GB" sz="3000" dirty="0"/>
              <a:t>DNA is a double helix formed by base pairs attached to a sugar-phosphate backbone.</a:t>
            </a:r>
            <a:r>
              <a:rPr lang="en-GB" dirty="0"/>
              <a:t/>
            </a:r>
            <a:br>
              <a:rPr lang="en-GB" dirty="0"/>
            </a:br>
            <a:endParaRPr lang="en-GB" dirty="0"/>
          </a:p>
        </p:txBody>
      </p:sp>
      <p:pic>
        <p:nvPicPr>
          <p:cNvPr id="20" name="Content Placeholder 19" descr="DNA is a double helix formed by base pairs attached to a sugar-phosphate backbone."/>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12174" t="5902" r="9276" b="4590"/>
          <a:stretch/>
        </p:blipFill>
        <p:spPr bwMode="auto">
          <a:xfrm>
            <a:off x="412124" y="1455314"/>
            <a:ext cx="4130899" cy="4125264"/>
          </a:xfrm>
          <a:prstGeom prst="rect">
            <a:avLst/>
          </a:prstGeom>
          <a:noFill/>
          <a:ln>
            <a:noFill/>
          </a:ln>
          <a:extLst>
            <a:ext uri="{53640926-AAD7-44D8-BBD7-CCE9431645EC}">
              <a14:shadowObscured xmlns="" xmlns:a14="http://schemas.microsoft.com/office/drawing/2010/main"/>
            </a:ext>
          </a:extLst>
        </p:spPr>
      </p:pic>
      <p:pic>
        <p:nvPicPr>
          <p:cNvPr id="21" name="Content Placeholder 20" descr="Chemical stucture of DNA"/>
          <p:cNvPicPr>
            <a:picLocks noGrp="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031" y="1416676"/>
            <a:ext cx="3805707" cy="4154241"/>
          </a:xfrm>
          <a:prstGeom prst="rect">
            <a:avLst/>
          </a:prstGeom>
          <a:noFill/>
          <a:ln>
            <a:noFill/>
          </a:ln>
        </p:spPr>
      </p:pic>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14</a:t>
            </a:fld>
            <a:endParaRPr lang="en-GB"/>
          </a:p>
        </p:txBody>
      </p:sp>
      <p:sp>
        <p:nvSpPr>
          <p:cNvPr id="7" name="TextBox 6"/>
          <p:cNvSpPr txBox="1"/>
          <p:nvPr/>
        </p:nvSpPr>
        <p:spPr>
          <a:xfrm>
            <a:off x="553452" y="5630779"/>
            <a:ext cx="8325853" cy="646331"/>
          </a:xfrm>
          <a:prstGeom prst="rect">
            <a:avLst/>
          </a:prstGeom>
          <a:noFill/>
        </p:spPr>
        <p:txBody>
          <a:bodyPr wrap="square" rtlCol="0">
            <a:spAutoFit/>
          </a:bodyPr>
          <a:lstStyle/>
          <a:p>
            <a:pPr algn="ctr"/>
            <a:r>
              <a:rPr lang="en-GB" dirty="0" smtClean="0"/>
              <a:t>Can you see the nitrogenous bases and their pairing? Look out for the phosphate backbone too. Pairing of bases: A with T and C with G, to form units called base pairs</a:t>
            </a:r>
            <a:endParaRPr lang="en-GB" dirty="0"/>
          </a:p>
        </p:txBody>
      </p:sp>
    </p:spTree>
    <p:extLst>
      <p:ext uri="{BB962C8B-B14F-4D97-AF65-F5344CB8AC3E}">
        <p14:creationId xmlns="" xmlns:p14="http://schemas.microsoft.com/office/powerpoint/2010/main" val="272264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19" y="196685"/>
            <a:ext cx="7886700" cy="789904"/>
          </a:xfrm>
        </p:spPr>
        <p:txBody>
          <a:bodyPr/>
          <a:lstStyle/>
          <a:p>
            <a:r>
              <a:rPr lang="en-GB" b="1" dirty="0" smtClean="0"/>
              <a:t>The Core of Molecular Biology</a:t>
            </a:r>
            <a:endParaRPr lang="en-GB" dirty="0"/>
          </a:p>
        </p:txBody>
      </p:sp>
      <p:sp>
        <p:nvSpPr>
          <p:cNvPr id="4" name="Content Placeholder 3"/>
          <p:cNvSpPr>
            <a:spLocks noGrp="1"/>
          </p:cNvSpPr>
          <p:nvPr>
            <p:ph sz="half" idx="2"/>
          </p:nvPr>
        </p:nvSpPr>
        <p:spPr>
          <a:xfrm>
            <a:off x="5354053" y="1479884"/>
            <a:ext cx="3308684" cy="4697079"/>
          </a:xfrm>
        </p:spPr>
        <p:txBody>
          <a:bodyPr>
            <a:normAutofit/>
          </a:bodyPr>
          <a:lstStyle/>
          <a:p>
            <a:pPr algn="just"/>
            <a:r>
              <a:rPr lang="en-GB" sz="2400" dirty="0" smtClean="0"/>
              <a:t>Can you see the five carbon sugar (painted blue)? Pause and count the carbons.</a:t>
            </a:r>
          </a:p>
          <a:p>
            <a:pPr algn="just"/>
            <a:r>
              <a:rPr lang="en-GB" sz="2400" dirty="0" smtClean="0"/>
              <a:t>Look at he Base pairing and hydrogen bonding</a:t>
            </a:r>
          </a:p>
          <a:p>
            <a:pPr algn="just"/>
            <a:r>
              <a:rPr lang="en-GB" sz="2400" dirty="0" smtClean="0"/>
              <a:t>As mentioned in the previous slide, the phosphate (P), five carbon sugar (S), and the nitrogenous base (A,T,G,C) form a nucleotide</a:t>
            </a:r>
            <a:endParaRPr lang="en-GB" sz="2400" dirty="0"/>
          </a:p>
        </p:txBody>
      </p:sp>
      <p:sp>
        <p:nvSpPr>
          <p:cNvPr id="5" name="Date Placeholder 4"/>
          <p:cNvSpPr>
            <a:spLocks noGrp="1"/>
          </p:cNvSpPr>
          <p:nvPr>
            <p:ph type="dt" sz="half" idx="10"/>
          </p:nvPr>
        </p:nvSpPr>
        <p:spPr/>
        <p:txBody>
          <a:bodyPr/>
          <a:lstStyle/>
          <a:p>
            <a:fld id="{208A12AA-5708-4D4D-BC0F-5CA09BBD2743}" type="datetime1">
              <a:rPr lang="en-GB" smtClean="0"/>
              <a:pPr/>
              <a:t>29/05/2020</a:t>
            </a:fld>
            <a:endParaRPr lang="en-GB"/>
          </a:p>
        </p:txBody>
      </p:sp>
      <p:sp>
        <p:nvSpPr>
          <p:cNvPr id="6" name="Footer Placeholder 5"/>
          <p:cNvSpPr>
            <a:spLocks noGrp="1"/>
          </p:cNvSpPr>
          <p:nvPr>
            <p:ph type="ftr" sz="quarter" idx="11"/>
          </p:nvPr>
        </p:nvSpPr>
        <p:spPr/>
        <p:txBody>
          <a:bodyPr/>
          <a:lstStyle/>
          <a:p>
            <a:r>
              <a:rPr lang="en-GB" smtClean="0"/>
              <a:t>Introduction to Molecular Biology</a:t>
            </a:r>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15</a:t>
            </a:fld>
            <a:endParaRPr lang="en-GB"/>
          </a:p>
        </p:txBody>
      </p:sp>
      <p:pic>
        <p:nvPicPr>
          <p:cNvPr id="8" name="Content Placeholder 9" descr="31 polynucleotide 2.jpg"/>
          <p:cNvPicPr>
            <a:picLocks noGrp="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749" y="1503947"/>
            <a:ext cx="4470735" cy="4728411"/>
          </a:xfrm>
          <a:prstGeom prst="rect">
            <a:avLst/>
          </a:prstGeom>
          <a:noFill/>
          <a:ln>
            <a:noFill/>
          </a:ln>
        </p:spPr>
      </p:pic>
      <p:sp>
        <p:nvSpPr>
          <p:cNvPr id="9" name="TextBox 8"/>
          <p:cNvSpPr txBox="1"/>
          <p:nvPr/>
        </p:nvSpPr>
        <p:spPr>
          <a:xfrm>
            <a:off x="709863" y="938464"/>
            <a:ext cx="766557" cy="461665"/>
          </a:xfrm>
          <a:prstGeom prst="rect">
            <a:avLst/>
          </a:prstGeom>
          <a:noFill/>
        </p:spPr>
        <p:txBody>
          <a:bodyPr wrap="none" rtlCol="0">
            <a:spAutoFit/>
          </a:bodyPr>
          <a:lstStyle/>
          <a:p>
            <a:r>
              <a:rPr lang="en-GB" sz="2400" b="1" dirty="0" smtClean="0"/>
              <a:t>DNA</a:t>
            </a:r>
            <a:endParaRPr lang="en-GB"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6482"/>
          </a:xfrm>
        </p:spPr>
        <p:txBody>
          <a:bodyPr>
            <a:normAutofit/>
          </a:bodyPr>
          <a:lstStyle/>
          <a:p>
            <a:r>
              <a:rPr lang="en-GB" sz="3600" b="1" dirty="0" smtClean="0"/>
              <a:t>The Core of Molecular Biology</a:t>
            </a:r>
            <a:endParaRPr lang="en-GB" sz="3600" b="1" dirty="0"/>
          </a:p>
        </p:txBody>
      </p:sp>
      <p:sp>
        <p:nvSpPr>
          <p:cNvPr id="3" name="Content Placeholder 2"/>
          <p:cNvSpPr>
            <a:spLocks noGrp="1"/>
          </p:cNvSpPr>
          <p:nvPr>
            <p:ph idx="1"/>
          </p:nvPr>
        </p:nvSpPr>
        <p:spPr>
          <a:xfrm>
            <a:off x="125569" y="695458"/>
            <a:ext cx="8809150" cy="5679583"/>
          </a:xfrm>
        </p:spPr>
        <p:txBody>
          <a:bodyPr>
            <a:normAutofit/>
          </a:bodyPr>
          <a:lstStyle/>
          <a:p>
            <a:pPr algn="just">
              <a:buNone/>
            </a:pPr>
            <a:r>
              <a:rPr lang="en-GB" sz="2400" b="1" dirty="0" smtClean="0"/>
              <a:t>Deoxyribonucleic acid (DNA)</a:t>
            </a:r>
            <a:r>
              <a:rPr lang="en-GB" sz="2400" dirty="0" smtClean="0"/>
              <a:t> </a:t>
            </a:r>
            <a:endParaRPr lang="en-GB" sz="2400" b="1" dirty="0" smtClean="0"/>
          </a:p>
          <a:p>
            <a:pPr algn="just"/>
            <a:r>
              <a:rPr lang="en-GB" sz="2400" dirty="0" smtClean="0"/>
              <a:t>As you observed in the previous two slides, the </a:t>
            </a:r>
            <a:r>
              <a:rPr lang="en-GB" sz="2400" dirty="0"/>
              <a:t>backbone of the polynucleotide is a chain of sugar and phosphate molecules. </a:t>
            </a:r>
            <a:r>
              <a:rPr lang="en-GB" sz="2400" dirty="0" smtClean="0"/>
              <a:t>Each </a:t>
            </a:r>
            <a:r>
              <a:rPr lang="en-GB" sz="2400" dirty="0"/>
              <a:t>of the sugar groups in this sugar-phosphate backbone is linked to one of the four nitrogenous </a:t>
            </a:r>
            <a:r>
              <a:rPr lang="en-GB" sz="2400" dirty="0" smtClean="0"/>
              <a:t>bases (</a:t>
            </a:r>
            <a:r>
              <a:rPr lang="en-GB" sz="2400" dirty="0" smtClean="0">
                <a:solidFill>
                  <a:srgbClr val="FF0000"/>
                </a:solidFill>
              </a:rPr>
              <a:t>Mention the four nitrogenous bases</a:t>
            </a:r>
            <a:r>
              <a:rPr lang="en-GB" sz="2400" dirty="0" smtClean="0"/>
              <a:t>). </a:t>
            </a:r>
            <a:r>
              <a:rPr lang="en-GB" sz="2400" u="sng" dirty="0" smtClean="0"/>
              <a:t>Together, a base, sugar, and phosphate are called </a:t>
            </a:r>
            <a:r>
              <a:rPr lang="en-GB" sz="2400" b="1" u="sng" dirty="0" smtClean="0"/>
              <a:t>a nucleotide</a:t>
            </a:r>
            <a:r>
              <a:rPr lang="en-GB" sz="2400" dirty="0" smtClean="0"/>
              <a:t>. </a:t>
            </a:r>
          </a:p>
          <a:p>
            <a:pPr algn="just"/>
            <a:endParaRPr lang="en-GB" sz="2400" dirty="0"/>
          </a:p>
          <a:p>
            <a:pPr algn="just"/>
            <a:r>
              <a:rPr lang="en-GB" sz="2400" dirty="0" smtClean="0"/>
              <a:t>You may wish to know that most </a:t>
            </a:r>
            <a:r>
              <a:rPr lang="en-GB" sz="2400" dirty="0"/>
              <a:t>DNA is located in the cell nucleus (where it is called nuclear DNA), but a small amount of DNA can also be found in the mitochondria (where it is called </a:t>
            </a:r>
            <a:r>
              <a:rPr lang="en-GB" sz="2400" dirty="0" smtClean="0"/>
              <a:t>mitochondrial </a:t>
            </a:r>
            <a:r>
              <a:rPr lang="en-GB" sz="2400" dirty="0"/>
              <a:t>DNA or mtDNA</a:t>
            </a:r>
            <a:r>
              <a:rPr lang="en-GB" sz="2400" dirty="0" smtClean="0"/>
              <a:t>).</a:t>
            </a:r>
          </a:p>
          <a:p>
            <a:pPr algn="just"/>
            <a:endParaRPr lang="en-GB" sz="2400" dirty="0"/>
          </a:p>
          <a:p>
            <a:pPr algn="just"/>
            <a:r>
              <a:rPr lang="en-GB" sz="2400" dirty="0"/>
              <a:t>Human DNA consists of about 3 billion </a:t>
            </a:r>
            <a:r>
              <a:rPr lang="en-GB" sz="2400" dirty="0" smtClean="0"/>
              <a:t>nitrogenous bases</a:t>
            </a:r>
            <a:r>
              <a:rPr lang="en-GB" sz="2400" dirty="0"/>
              <a:t>, and more than 99 percent of those bases are the same in all people.</a:t>
            </a:r>
          </a:p>
          <a:p>
            <a:pPr algn="just"/>
            <a:endParaRPr lang="en-GB" sz="2400"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16</a:t>
            </a:fld>
            <a:endParaRPr lang="en-GB"/>
          </a:p>
        </p:txBody>
      </p:sp>
    </p:spTree>
    <p:extLst>
      <p:ext uri="{BB962C8B-B14F-4D97-AF65-F5344CB8AC3E}">
        <p14:creationId xmlns="" xmlns:p14="http://schemas.microsoft.com/office/powerpoint/2010/main" val="118355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92" y="216568"/>
            <a:ext cx="7886700" cy="609431"/>
          </a:xfrm>
        </p:spPr>
        <p:txBody>
          <a:bodyPr>
            <a:normAutofit fontScale="90000"/>
          </a:bodyPr>
          <a:lstStyle/>
          <a:p>
            <a:r>
              <a:rPr lang="en-GB" sz="4000" b="1" dirty="0" smtClean="0"/>
              <a:t>The Core of Molecular Biology</a:t>
            </a:r>
            <a:endParaRPr lang="en-GB" sz="4000" dirty="0"/>
          </a:p>
        </p:txBody>
      </p:sp>
      <p:sp>
        <p:nvSpPr>
          <p:cNvPr id="3" name="Content Placeholder 2"/>
          <p:cNvSpPr>
            <a:spLocks noGrp="1"/>
          </p:cNvSpPr>
          <p:nvPr>
            <p:ph sz="half" idx="1"/>
          </p:nvPr>
        </p:nvSpPr>
        <p:spPr>
          <a:xfrm>
            <a:off x="676775" y="1347538"/>
            <a:ext cx="5146508" cy="5041232"/>
          </a:xfrm>
        </p:spPr>
        <p:txBody>
          <a:bodyPr>
            <a:normAutofit fontScale="77500" lnSpcReduction="20000"/>
          </a:bodyPr>
          <a:lstStyle/>
          <a:p>
            <a:pPr algn="just"/>
            <a:r>
              <a:rPr lang="en-GB" sz="3100" dirty="0" smtClean="0"/>
              <a:t>The nucleotides  in DNA are arranged in two long strands that form a spiral called a double helix.</a:t>
            </a:r>
          </a:p>
          <a:p>
            <a:pPr algn="just"/>
            <a:endParaRPr lang="en-GB" sz="3100" dirty="0" smtClean="0"/>
          </a:p>
          <a:p>
            <a:pPr algn="just"/>
            <a:r>
              <a:rPr lang="en-GB" sz="3100" dirty="0" smtClean="0"/>
              <a:t>The structure of the double helix is somewhat like a ladder, with the base pairs forming the ladder’s rungs and the sugar and phosphate molecules forming the vertical sidepieces of the ladder.</a:t>
            </a:r>
          </a:p>
          <a:p>
            <a:pPr algn="just"/>
            <a:endParaRPr lang="en-GB" sz="3100" dirty="0" smtClean="0"/>
          </a:p>
          <a:p>
            <a:r>
              <a:rPr lang="en-GB" sz="3100" dirty="0" smtClean="0"/>
              <a:t>I am confident that you have seen a ladder before</a:t>
            </a:r>
          </a:p>
          <a:p>
            <a:pPr>
              <a:buNone/>
            </a:pPr>
            <a:endParaRPr lang="en-GB" dirty="0" smtClean="0"/>
          </a:p>
          <a:p>
            <a:r>
              <a:rPr lang="en-GB" b="1" dirty="0" smtClean="0"/>
              <a:t>An important property of DNA is that it can replicate, or make copies of itself.</a:t>
            </a:r>
            <a:r>
              <a:rPr lang="en-GB" dirty="0" smtClean="0"/>
              <a:t> </a:t>
            </a:r>
          </a:p>
          <a:p>
            <a:endParaRPr lang="en-GB" dirty="0" smtClean="0"/>
          </a:p>
          <a:p>
            <a:endParaRPr lang="en-GB" dirty="0" smtClean="0"/>
          </a:p>
          <a:p>
            <a:endParaRPr lang="en-GB" dirty="0"/>
          </a:p>
        </p:txBody>
      </p:sp>
      <p:pic>
        <p:nvPicPr>
          <p:cNvPr id="8" name="Content Placeholder 7" descr="ladder.png"/>
          <p:cNvPicPr>
            <a:picLocks noGrp="1" noChangeAspect="1"/>
          </p:cNvPicPr>
          <p:nvPr>
            <p:ph sz="half" idx="2"/>
          </p:nvPr>
        </p:nvPicPr>
        <p:blipFill>
          <a:blip r:embed="rId2" cstate="print"/>
          <a:stretch>
            <a:fillRect/>
          </a:stretch>
        </p:blipFill>
        <p:spPr>
          <a:xfrm>
            <a:off x="5787189" y="1130968"/>
            <a:ext cx="2728161" cy="5041232"/>
          </a:xfrm>
        </p:spPr>
      </p:pic>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17</a:t>
            </a:fld>
            <a:endParaRPr lang="en-GB"/>
          </a:p>
        </p:txBody>
      </p:sp>
      <p:sp>
        <p:nvSpPr>
          <p:cNvPr id="9" name="TextBox 8"/>
          <p:cNvSpPr txBox="1"/>
          <p:nvPr/>
        </p:nvSpPr>
        <p:spPr>
          <a:xfrm>
            <a:off x="818146" y="745958"/>
            <a:ext cx="998621" cy="461665"/>
          </a:xfrm>
          <a:prstGeom prst="rect">
            <a:avLst/>
          </a:prstGeom>
          <a:noFill/>
        </p:spPr>
        <p:txBody>
          <a:bodyPr wrap="square" rtlCol="0">
            <a:spAutoFit/>
          </a:bodyPr>
          <a:lstStyle/>
          <a:p>
            <a:r>
              <a:rPr lang="en-GB" sz="2400" b="1" dirty="0" smtClean="0"/>
              <a:t>DNA</a:t>
            </a:r>
            <a:endParaRPr lang="en-GB" sz="2400" b="1" dirty="0"/>
          </a:p>
        </p:txBody>
      </p:sp>
    </p:spTree>
    <p:extLst>
      <p:ext uri="{BB962C8B-B14F-4D97-AF65-F5344CB8AC3E}">
        <p14:creationId xmlns="" xmlns:p14="http://schemas.microsoft.com/office/powerpoint/2010/main" val="270343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65" y="184653"/>
            <a:ext cx="7886700" cy="489116"/>
          </a:xfrm>
        </p:spPr>
        <p:txBody>
          <a:bodyPr>
            <a:normAutofit fontScale="90000"/>
          </a:bodyPr>
          <a:lstStyle/>
          <a:p>
            <a:r>
              <a:rPr lang="en-GB" sz="4000" b="1" dirty="0" smtClean="0"/>
              <a:t>The Core of Molecular Biology</a:t>
            </a:r>
            <a:endParaRPr lang="en-GB" sz="4000" b="1" dirty="0"/>
          </a:p>
        </p:txBody>
      </p:sp>
      <p:sp>
        <p:nvSpPr>
          <p:cNvPr id="3" name="Content Placeholder 2"/>
          <p:cNvSpPr>
            <a:spLocks noGrp="1"/>
          </p:cNvSpPr>
          <p:nvPr>
            <p:ph sz="half" idx="1"/>
          </p:nvPr>
        </p:nvSpPr>
        <p:spPr>
          <a:xfrm>
            <a:off x="628650" y="878305"/>
            <a:ext cx="4292266" cy="5298658"/>
          </a:xfrm>
        </p:spPr>
        <p:txBody>
          <a:bodyPr>
            <a:normAutofit fontScale="92500" lnSpcReduction="20000"/>
          </a:bodyPr>
          <a:lstStyle/>
          <a:p>
            <a:pPr algn="just">
              <a:buNone/>
            </a:pPr>
            <a:r>
              <a:rPr lang="en-GB" sz="2400" b="1" dirty="0" smtClean="0"/>
              <a:t>DNA</a:t>
            </a:r>
          </a:p>
          <a:p>
            <a:pPr algn="just"/>
            <a:r>
              <a:rPr lang="en-GB" sz="2400" dirty="0" smtClean="0"/>
              <a:t>Do you know that each strand (one chain) </a:t>
            </a:r>
            <a:r>
              <a:rPr lang="en-GB" sz="2400" dirty="0"/>
              <a:t>of DNA in the double helix can serve as a pattern </a:t>
            </a:r>
            <a:r>
              <a:rPr lang="en-GB" sz="2400" dirty="0" smtClean="0"/>
              <a:t>for making another DNA molecule?  </a:t>
            </a:r>
          </a:p>
          <a:p>
            <a:pPr algn="just"/>
            <a:endParaRPr lang="en-GB" sz="2400" dirty="0" smtClean="0"/>
          </a:p>
          <a:p>
            <a:pPr algn="just"/>
            <a:r>
              <a:rPr lang="en-GB" sz="2400" dirty="0" smtClean="0"/>
              <a:t>The ability of the two DNA strands is the basis of a technique called Polymerase Chain reaction. In this technique, heat is used to break down the hydrogen bonds (shown in the previous pictures) in order for the strands to separate</a:t>
            </a:r>
            <a:endParaRPr lang="en-GB" sz="2400" dirty="0"/>
          </a:p>
          <a:p>
            <a:pPr algn="just"/>
            <a:endParaRPr lang="en-GB" sz="2400" dirty="0"/>
          </a:p>
          <a:p>
            <a:pPr algn="just"/>
            <a:r>
              <a:rPr lang="en-GB" sz="2400" dirty="0"/>
              <a:t>This is </a:t>
            </a:r>
            <a:r>
              <a:rPr lang="en-GB" sz="2400" dirty="0" smtClean="0"/>
              <a:t>also important when </a:t>
            </a:r>
            <a:r>
              <a:rPr lang="en-GB" sz="2400" dirty="0"/>
              <a:t>cells divide because each new cell needs to have an exact copy of the DNA present in the old cell</a:t>
            </a:r>
          </a:p>
          <a:p>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18</a:t>
            </a:fld>
            <a:endParaRPr lang="en-GB"/>
          </a:p>
        </p:txBody>
      </p:sp>
      <p:pic>
        <p:nvPicPr>
          <p:cNvPr id="8" name="Content Placeholder 7" descr="35 DNA helix replicating.jpg"/>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00675" y="1299411"/>
            <a:ext cx="2852988" cy="4606883"/>
          </a:xfrm>
          <a:prstGeom prst="rect">
            <a:avLst/>
          </a:prstGeom>
          <a:noFill/>
          <a:ln>
            <a:noFill/>
          </a:ln>
        </p:spPr>
      </p:pic>
    </p:spTree>
    <p:extLst>
      <p:ext uri="{BB962C8B-B14F-4D97-AF65-F5344CB8AC3E}">
        <p14:creationId xmlns="" xmlns:p14="http://schemas.microsoft.com/office/powerpoint/2010/main" val="377727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79"/>
            <a:ext cx="7886700" cy="793973"/>
          </a:xfrm>
        </p:spPr>
        <p:txBody>
          <a:bodyPr>
            <a:normAutofit/>
          </a:bodyPr>
          <a:lstStyle/>
          <a:p>
            <a:r>
              <a:rPr lang="en-GB" sz="4000" b="1" dirty="0" smtClean="0"/>
              <a:t>Double helix structure of DNA</a:t>
            </a:r>
            <a:endParaRPr lang="en-GB" sz="4000" b="1" dirty="0"/>
          </a:p>
        </p:txBody>
      </p:sp>
      <p:sp>
        <p:nvSpPr>
          <p:cNvPr id="3" name="Content Placeholder 2"/>
          <p:cNvSpPr>
            <a:spLocks noGrp="1"/>
          </p:cNvSpPr>
          <p:nvPr>
            <p:ph sz="half" idx="1"/>
          </p:nvPr>
        </p:nvSpPr>
        <p:spPr>
          <a:xfrm>
            <a:off x="141667" y="927279"/>
            <a:ext cx="4597757" cy="5344732"/>
          </a:xfrm>
        </p:spPr>
        <p:txBody>
          <a:bodyPr>
            <a:normAutofit fontScale="85000" lnSpcReduction="20000"/>
          </a:bodyPr>
          <a:lstStyle/>
          <a:p>
            <a:r>
              <a:rPr lang="en-GB" dirty="0" smtClean="0"/>
              <a:t>In reality, the </a:t>
            </a:r>
            <a:r>
              <a:rPr lang="en-GB" dirty="0"/>
              <a:t>double helix of the complete DNA molecule resembles a spiral </a:t>
            </a:r>
            <a:r>
              <a:rPr lang="en-GB" dirty="0" smtClean="0"/>
              <a:t>staircase , </a:t>
            </a:r>
            <a:r>
              <a:rPr lang="en-GB" dirty="0"/>
              <a:t>with two sugar phosphate backbones and the paired bases in the centre of the helix. </a:t>
            </a:r>
            <a:endParaRPr lang="en-GB" dirty="0" smtClean="0"/>
          </a:p>
          <a:p>
            <a:r>
              <a:rPr lang="en-GB" u="sng" dirty="0" smtClean="0"/>
              <a:t>This </a:t>
            </a:r>
            <a:r>
              <a:rPr lang="en-GB" u="sng" dirty="0"/>
              <a:t>structure explains two of the most important properties of the </a:t>
            </a:r>
            <a:r>
              <a:rPr lang="en-GB" u="sng" dirty="0" smtClean="0"/>
              <a:t>molecule</a:t>
            </a:r>
            <a:r>
              <a:rPr lang="en-GB" u="sng" dirty="0"/>
              <a:t>:</a:t>
            </a:r>
            <a:endParaRPr lang="en-GB" u="sng" dirty="0" smtClean="0"/>
          </a:p>
          <a:p>
            <a:r>
              <a:rPr lang="en-GB" b="1" dirty="0" smtClean="0"/>
              <a:t>First</a:t>
            </a:r>
            <a:r>
              <a:rPr lang="en-GB" dirty="0"/>
              <a:t>, it can be copied or 'replicated', as each strand can act as a template for the generation of the complementary strand. </a:t>
            </a:r>
            <a:endParaRPr lang="en-GB" dirty="0" smtClean="0"/>
          </a:p>
          <a:p>
            <a:r>
              <a:rPr lang="en-GB" b="1" dirty="0" smtClean="0"/>
              <a:t>Second</a:t>
            </a:r>
            <a:r>
              <a:rPr lang="en-GB" dirty="0"/>
              <a:t>, it can store information in the linear sequence of the nucleotides along each strand.</a:t>
            </a:r>
          </a:p>
          <a:p>
            <a:endParaRPr lang="en-GB" dirty="0"/>
          </a:p>
        </p:txBody>
      </p:sp>
      <p:pic>
        <p:nvPicPr>
          <p:cNvPr id="8" name="Content Placeholder 7" descr="32 helix.jpg"/>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87342" y="927280"/>
            <a:ext cx="3564229" cy="5177306"/>
          </a:xfrm>
          <a:prstGeom prst="rect">
            <a:avLst/>
          </a:prstGeom>
          <a:noFill/>
          <a:ln>
            <a:noFill/>
          </a:ln>
        </p:spPr>
      </p:pic>
      <p:sp>
        <p:nvSpPr>
          <p:cNvPr id="5" name="Date Placeholder 4"/>
          <p:cNvSpPr>
            <a:spLocks noGrp="1"/>
          </p:cNvSpPr>
          <p:nvPr>
            <p:ph type="dt" sz="half" idx="10"/>
          </p:nvPr>
        </p:nvSpPr>
        <p:spPr/>
        <p:txBody>
          <a:bodyPr/>
          <a:lstStyle/>
          <a:p>
            <a:fld id="{208A12AA-5708-4D4D-BC0F-5CA09BBD2743}" type="datetime1">
              <a:rPr lang="en-GB" smtClean="0"/>
              <a:pPr/>
              <a:t>29/05/2020</a:t>
            </a:fld>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19</a:t>
            </a:fld>
            <a:endParaRPr lang="en-GB"/>
          </a:p>
        </p:txBody>
      </p:sp>
    </p:spTree>
    <p:extLst>
      <p:ext uri="{BB962C8B-B14F-4D97-AF65-F5344CB8AC3E}">
        <p14:creationId xmlns="" xmlns:p14="http://schemas.microsoft.com/office/powerpoint/2010/main" val="68763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460" y="184652"/>
            <a:ext cx="7886700" cy="657559"/>
          </a:xfrm>
        </p:spPr>
        <p:txBody>
          <a:bodyPr>
            <a:normAutofit/>
          </a:bodyPr>
          <a:lstStyle/>
          <a:p>
            <a:r>
              <a:rPr lang="en-GB" sz="4000" b="1" dirty="0" smtClean="0"/>
              <a:t>Introduction and Lesson Objectives</a:t>
            </a:r>
            <a:endParaRPr lang="en-GB" sz="4000" b="1" dirty="0"/>
          </a:p>
        </p:txBody>
      </p:sp>
      <p:sp>
        <p:nvSpPr>
          <p:cNvPr id="3" name="Content Placeholder 2"/>
          <p:cNvSpPr>
            <a:spLocks noGrp="1"/>
          </p:cNvSpPr>
          <p:nvPr>
            <p:ph idx="1"/>
          </p:nvPr>
        </p:nvSpPr>
        <p:spPr>
          <a:xfrm>
            <a:off x="192505" y="757989"/>
            <a:ext cx="8795084" cy="5654843"/>
          </a:xfrm>
        </p:spPr>
        <p:txBody>
          <a:bodyPr>
            <a:normAutofit/>
          </a:bodyPr>
          <a:lstStyle/>
          <a:p>
            <a:pPr algn="just"/>
            <a:r>
              <a:rPr lang="en-GB" sz="2400" dirty="0" smtClean="0"/>
              <a:t>Welcome to the second component of the 3</a:t>
            </a:r>
            <a:r>
              <a:rPr lang="en-GB" sz="2400" baseline="30000" dirty="0" smtClean="0"/>
              <a:t>rd</a:t>
            </a:r>
            <a:r>
              <a:rPr lang="en-GB" sz="2400" dirty="0" smtClean="0"/>
              <a:t> year course Molecular Biology and Genetics. In this component, we shall focus on the field of Molecular Biology. </a:t>
            </a:r>
          </a:p>
          <a:p>
            <a:pPr algn="just"/>
            <a:r>
              <a:rPr lang="en-GB" sz="2400" dirty="0" smtClean="0"/>
              <a:t>Some of you already know some aspects of this course and others will be meeting this type of science for the first time. Do not worry, take a chill pill,  we shall soon be on the same page of knowledge. </a:t>
            </a:r>
          </a:p>
          <a:p>
            <a:pPr algn="just"/>
            <a:endParaRPr lang="en-GB" sz="2400" dirty="0" smtClean="0"/>
          </a:p>
          <a:p>
            <a:pPr algn="just"/>
            <a:r>
              <a:rPr lang="en-GB" sz="2400" dirty="0" smtClean="0"/>
              <a:t>At the end of this lecture, it is expected that you will be able to do the following:</a:t>
            </a:r>
          </a:p>
          <a:p>
            <a:pPr marL="514350" indent="-514350" algn="just">
              <a:buAutoNum type="arabicPeriod"/>
            </a:pPr>
            <a:r>
              <a:rPr lang="en-GB" sz="2400" dirty="0" smtClean="0"/>
              <a:t>Define the terms Molecular Biology</a:t>
            </a:r>
          </a:p>
          <a:p>
            <a:pPr marL="514350" indent="-514350" algn="just">
              <a:buAutoNum type="arabicPeriod"/>
            </a:pPr>
            <a:r>
              <a:rPr lang="en-GB" sz="2400" dirty="0" smtClean="0"/>
              <a:t>Explain the applications of molecular biology in today’s world</a:t>
            </a:r>
          </a:p>
          <a:p>
            <a:pPr marL="514350" indent="-514350" algn="just">
              <a:buAutoNum type="arabicPeriod"/>
            </a:pPr>
            <a:r>
              <a:rPr lang="en-GB" sz="2400" dirty="0" smtClean="0"/>
              <a:t>Identify the molecules at the centre of Molecular Biology</a:t>
            </a:r>
          </a:p>
          <a:p>
            <a:pPr marL="514350" indent="-514350" algn="just">
              <a:buAutoNum type="arabicPeriod"/>
            </a:pPr>
            <a:r>
              <a:rPr lang="en-GB" sz="2400" dirty="0" smtClean="0"/>
              <a:t>Explain the basic pathway involving genes all the way to protein formation</a:t>
            </a:r>
          </a:p>
          <a:p>
            <a:pPr marL="514350" indent="-514350" algn="just">
              <a:buAutoNum type="arabicPeriod"/>
            </a:pPr>
            <a:endParaRPr lang="en-GB" sz="2400" dirty="0" smtClean="0"/>
          </a:p>
          <a:p>
            <a:pPr marL="514350" indent="-514350" algn="just">
              <a:buAutoNum type="arabicPeriod"/>
            </a:pPr>
            <a:endParaRPr lang="en-GB" dirty="0" smtClean="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7886700" cy="714778"/>
          </a:xfrm>
        </p:spPr>
        <p:txBody>
          <a:bodyPr>
            <a:normAutofit/>
          </a:bodyPr>
          <a:lstStyle/>
          <a:p>
            <a:r>
              <a:rPr lang="en-GB" sz="4000" b="1" dirty="0" smtClean="0"/>
              <a:t>The Core of Molecular Biology</a:t>
            </a:r>
            <a:endParaRPr lang="en-GB" sz="4000" dirty="0"/>
          </a:p>
        </p:txBody>
      </p:sp>
      <p:sp>
        <p:nvSpPr>
          <p:cNvPr id="9" name="Content Placeholder 8"/>
          <p:cNvSpPr>
            <a:spLocks noGrp="1"/>
          </p:cNvSpPr>
          <p:nvPr>
            <p:ph idx="1"/>
          </p:nvPr>
        </p:nvSpPr>
        <p:spPr>
          <a:xfrm>
            <a:off x="232624" y="785611"/>
            <a:ext cx="8321829" cy="5563674"/>
          </a:xfrm>
        </p:spPr>
        <p:txBody>
          <a:bodyPr>
            <a:normAutofit lnSpcReduction="10000"/>
          </a:bodyPr>
          <a:lstStyle/>
          <a:p>
            <a:pPr>
              <a:buNone/>
            </a:pPr>
            <a:r>
              <a:rPr lang="en-GB" sz="2400" b="1" dirty="0" smtClean="0"/>
              <a:t>Mitochondrial DNA</a:t>
            </a:r>
          </a:p>
          <a:p>
            <a:pPr algn="just"/>
            <a:r>
              <a:rPr lang="en-GB" sz="2400" dirty="0" smtClean="0"/>
              <a:t>The mitochondria has its own DNA independent of what is found in cells </a:t>
            </a:r>
          </a:p>
          <a:p>
            <a:pPr algn="just"/>
            <a:r>
              <a:rPr lang="en-GB" sz="2400" dirty="0" smtClean="0"/>
              <a:t>Mitochondrial </a:t>
            </a:r>
            <a:r>
              <a:rPr lang="en-GB" sz="2400" dirty="0"/>
              <a:t>DNA contains 37 genes, all of which are essential for normal mitochondrial function. </a:t>
            </a:r>
            <a:endParaRPr lang="en-GB" sz="2400" dirty="0" smtClean="0"/>
          </a:p>
          <a:p>
            <a:pPr>
              <a:buNone/>
            </a:pPr>
            <a:endParaRPr lang="en-GB" sz="2400" dirty="0" smtClean="0"/>
          </a:p>
          <a:p>
            <a:r>
              <a:rPr lang="en-GB" sz="2400" b="1" dirty="0" smtClean="0"/>
              <a:t>Thirteen (13) </a:t>
            </a:r>
            <a:r>
              <a:rPr lang="en-GB" sz="2400" b="1" dirty="0"/>
              <a:t>of these genes provide instructions for making enzymes involved in oxidative phosphorylation. </a:t>
            </a:r>
            <a:endParaRPr lang="en-GB" sz="2400" b="1" dirty="0" smtClean="0"/>
          </a:p>
          <a:p>
            <a:endParaRPr lang="en-GB" sz="2400" dirty="0" smtClean="0"/>
          </a:p>
          <a:p>
            <a:r>
              <a:rPr lang="en-GB" sz="2400" dirty="0" smtClean="0"/>
              <a:t>The </a:t>
            </a:r>
            <a:r>
              <a:rPr lang="en-GB" sz="2400" dirty="0"/>
              <a:t>remaining genes provide instructions for making molecules called transfer RNAs (tRNAs) and ribosomal RNAs (</a:t>
            </a:r>
            <a:r>
              <a:rPr lang="en-GB" sz="2400" dirty="0" err="1"/>
              <a:t>rRNAs</a:t>
            </a:r>
            <a:r>
              <a:rPr lang="en-GB" sz="2400" dirty="0" smtClean="0"/>
              <a:t>).</a:t>
            </a:r>
          </a:p>
          <a:p>
            <a:endParaRPr lang="en-GB" sz="2400" dirty="0" smtClean="0"/>
          </a:p>
          <a:p>
            <a:r>
              <a:rPr lang="en-GB" sz="2400" dirty="0" smtClean="0"/>
              <a:t> </a:t>
            </a:r>
            <a:r>
              <a:rPr lang="en-GB" sz="2400" dirty="0"/>
              <a:t>These types of RNA help assemble protein building blocks (amino acids) into functioning proteins.</a:t>
            </a:r>
          </a:p>
          <a:p>
            <a:endParaRPr lang="en-GB" dirty="0"/>
          </a:p>
        </p:txBody>
      </p:sp>
      <p:sp>
        <p:nvSpPr>
          <p:cNvPr id="5" name="Date Placeholder 4"/>
          <p:cNvSpPr>
            <a:spLocks noGrp="1"/>
          </p:cNvSpPr>
          <p:nvPr>
            <p:ph type="dt" sz="half" idx="10"/>
          </p:nvPr>
        </p:nvSpPr>
        <p:spPr/>
        <p:txBody>
          <a:bodyPr/>
          <a:lstStyle/>
          <a:p>
            <a:fld id="{208A12AA-5708-4D4D-BC0F-5CA09BBD2743}" type="datetime1">
              <a:rPr lang="en-GB" smtClean="0"/>
              <a:pPr/>
              <a:t>29/05/2020</a:t>
            </a:fld>
            <a:endParaRPr lang="en-GB"/>
          </a:p>
        </p:txBody>
      </p:sp>
      <p:sp>
        <p:nvSpPr>
          <p:cNvPr id="6" name="Footer Placeholder 5"/>
          <p:cNvSpPr>
            <a:spLocks noGrp="1"/>
          </p:cNvSpPr>
          <p:nvPr>
            <p:ph type="ftr" sz="quarter" idx="11"/>
          </p:nvPr>
        </p:nvSpPr>
        <p:spPr/>
        <p:txBody>
          <a:bodyPr/>
          <a:lstStyle/>
          <a:p>
            <a:r>
              <a:rPr lang="en-GB" smtClean="0"/>
              <a:t>Introduction to Molecular Biology</a:t>
            </a:r>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20</a:t>
            </a:fld>
            <a:endParaRPr lang="en-GB"/>
          </a:p>
        </p:txBody>
      </p:sp>
    </p:spTree>
    <p:extLst>
      <p:ext uri="{BB962C8B-B14F-4D97-AF65-F5344CB8AC3E}">
        <p14:creationId xmlns="" xmlns:p14="http://schemas.microsoft.com/office/powerpoint/2010/main" val="383310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252663"/>
            <a:ext cx="7573879" cy="553454"/>
          </a:xfrm>
        </p:spPr>
        <p:txBody>
          <a:bodyPr>
            <a:noAutofit/>
          </a:bodyPr>
          <a:lstStyle/>
          <a:p>
            <a:r>
              <a:rPr lang="en-GB" sz="3600" b="1" dirty="0" smtClean="0"/>
              <a:t>The Core of Molecular Biology</a:t>
            </a:r>
            <a:endParaRPr lang="en-GB" sz="3600" b="1" dirty="0"/>
          </a:p>
        </p:txBody>
      </p:sp>
      <p:sp>
        <p:nvSpPr>
          <p:cNvPr id="3" name="Content Placeholder 2"/>
          <p:cNvSpPr>
            <a:spLocks noGrp="1"/>
          </p:cNvSpPr>
          <p:nvPr>
            <p:ph idx="1"/>
          </p:nvPr>
        </p:nvSpPr>
        <p:spPr>
          <a:xfrm>
            <a:off x="193183" y="818147"/>
            <a:ext cx="8734249" cy="5556895"/>
          </a:xfrm>
        </p:spPr>
        <p:txBody>
          <a:bodyPr>
            <a:normAutofit fontScale="92500" lnSpcReduction="20000"/>
          </a:bodyPr>
          <a:lstStyle/>
          <a:p>
            <a:pPr>
              <a:buNone/>
            </a:pPr>
            <a:r>
              <a:rPr lang="en-GB" sz="2400" b="1" dirty="0" smtClean="0"/>
              <a:t>C</a:t>
            </a:r>
            <a:r>
              <a:rPr lang="en-GB" sz="2600" b="1" dirty="0" smtClean="0"/>
              <a:t>hromosomes</a:t>
            </a:r>
          </a:p>
          <a:p>
            <a:pPr algn="just"/>
            <a:r>
              <a:rPr lang="en-GB" sz="2600" dirty="0" smtClean="0"/>
              <a:t>Now that we know what genes and DNA are all about, let us now discuss chromosomes. </a:t>
            </a:r>
          </a:p>
          <a:p>
            <a:pPr algn="just">
              <a:buNone/>
            </a:pPr>
            <a:endParaRPr lang="en-GB" sz="2600" dirty="0" smtClean="0"/>
          </a:p>
          <a:p>
            <a:pPr algn="just"/>
            <a:r>
              <a:rPr lang="en-GB" sz="2600" dirty="0" smtClean="0"/>
              <a:t>In </a:t>
            </a:r>
            <a:r>
              <a:rPr lang="en-GB" sz="2600" dirty="0"/>
              <a:t>the nucleus of each cell, </a:t>
            </a:r>
            <a:r>
              <a:rPr lang="en-GB" sz="2600" b="1" dirty="0"/>
              <a:t>the DNA molecule is packaged into thread-like structures called chromosomes</a:t>
            </a:r>
            <a:r>
              <a:rPr lang="en-GB" sz="2600" dirty="0"/>
              <a:t>. </a:t>
            </a:r>
            <a:endParaRPr lang="en-GB" sz="2600" dirty="0" smtClean="0"/>
          </a:p>
          <a:p>
            <a:pPr algn="just"/>
            <a:endParaRPr lang="en-GB" sz="2600" dirty="0" smtClean="0"/>
          </a:p>
          <a:p>
            <a:pPr algn="just"/>
            <a:r>
              <a:rPr lang="en-GB" sz="2600" dirty="0" smtClean="0"/>
              <a:t>Each </a:t>
            </a:r>
            <a:r>
              <a:rPr lang="en-GB" sz="2600" dirty="0"/>
              <a:t>chromosome is made up of DNA tightly coiled many times around proteins called </a:t>
            </a:r>
            <a:r>
              <a:rPr lang="en-GB" sz="2600" b="1" dirty="0"/>
              <a:t>histones</a:t>
            </a:r>
            <a:r>
              <a:rPr lang="en-GB" sz="2600" dirty="0"/>
              <a:t> that support its structure</a:t>
            </a:r>
            <a:r>
              <a:rPr lang="en-GB" sz="2600" dirty="0" smtClean="0"/>
              <a:t>.</a:t>
            </a:r>
          </a:p>
          <a:p>
            <a:pPr algn="just"/>
            <a:endParaRPr lang="en-GB" sz="2600" dirty="0"/>
          </a:p>
          <a:p>
            <a:pPr algn="just"/>
            <a:r>
              <a:rPr lang="en-GB" sz="2600" dirty="0"/>
              <a:t>Chromosomes are not visible in the cell’s nucleus—not even under a microscope—</a:t>
            </a:r>
            <a:r>
              <a:rPr lang="en-GB" sz="2600" u="sng" dirty="0"/>
              <a:t>when the cell is not dividing</a:t>
            </a:r>
            <a:r>
              <a:rPr lang="en-GB" sz="2600" dirty="0"/>
              <a:t>. </a:t>
            </a:r>
            <a:endParaRPr lang="en-GB" sz="2600" dirty="0" smtClean="0"/>
          </a:p>
          <a:p>
            <a:pPr algn="just"/>
            <a:endParaRPr lang="en-GB" sz="2600" dirty="0" smtClean="0"/>
          </a:p>
          <a:p>
            <a:pPr algn="just"/>
            <a:r>
              <a:rPr lang="en-GB" sz="2600" dirty="0" smtClean="0"/>
              <a:t>The </a:t>
            </a:r>
            <a:r>
              <a:rPr lang="en-GB" sz="2600" dirty="0"/>
              <a:t>DNA that makes up chromosomes becomes more tightly packed during cell division and </a:t>
            </a:r>
            <a:r>
              <a:rPr lang="en-GB" sz="2600" u="sng" dirty="0"/>
              <a:t>is then visible under a microscope. </a:t>
            </a:r>
            <a:endParaRPr lang="en-GB" sz="2600" u="sng" dirty="0" smtClean="0"/>
          </a:p>
          <a:p>
            <a:endParaRPr lang="en-GB" sz="2400" dirty="0" smtClean="0"/>
          </a:p>
          <a:p>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21</a:t>
            </a:fld>
            <a:endParaRPr lang="en-GB"/>
          </a:p>
        </p:txBody>
      </p:sp>
    </p:spTree>
    <p:extLst>
      <p:ext uri="{BB962C8B-B14F-4D97-AF65-F5344CB8AC3E}">
        <p14:creationId xmlns="" xmlns:p14="http://schemas.microsoft.com/office/powerpoint/2010/main" val="303644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 y="168442"/>
            <a:ext cx="7730289" cy="604291"/>
          </a:xfrm>
        </p:spPr>
        <p:txBody>
          <a:bodyPr>
            <a:normAutofit fontScale="90000"/>
          </a:bodyPr>
          <a:lstStyle/>
          <a:p>
            <a:r>
              <a:rPr lang="en-GB" dirty="0" smtClean="0"/>
              <a:t/>
            </a:r>
            <a:br>
              <a:rPr lang="en-GB" dirty="0" smtClean="0"/>
            </a:br>
            <a:r>
              <a:rPr lang="en-GB" dirty="0" smtClean="0"/>
              <a:t/>
            </a:r>
            <a:br>
              <a:rPr lang="en-GB" dirty="0" smtClean="0"/>
            </a:br>
            <a:r>
              <a:rPr lang="en-GB" sz="4000" b="1" dirty="0" smtClean="0"/>
              <a:t>The Core of Molecular Biology</a:t>
            </a:r>
            <a:r>
              <a:rPr lang="en-GB" dirty="0"/>
              <a:t/>
            </a:r>
            <a:br>
              <a:rPr lang="en-GB" dirty="0"/>
            </a:br>
            <a:r>
              <a:rPr lang="en-GB" dirty="0"/>
              <a:t> </a:t>
            </a:r>
            <a:br>
              <a:rPr lang="en-GB" dirty="0"/>
            </a:br>
            <a:endParaRPr lang="en-GB" dirty="0"/>
          </a:p>
        </p:txBody>
      </p:sp>
      <p:pic>
        <p:nvPicPr>
          <p:cNvPr id="7" name="Content Placeholder 6" descr="DNA and histone proteins are packaged into structures called chromosomes."/>
          <p:cNvPicPr>
            <a:picLocks noGrp="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5005138" y="1130968"/>
            <a:ext cx="3910263" cy="5099357"/>
          </a:xfrm>
          <a:prstGeom prst="rect">
            <a:avLst/>
          </a:prstGeom>
          <a:noFill/>
          <a:ln>
            <a:noFill/>
          </a:ln>
        </p:spPr>
      </p:pic>
      <p:sp>
        <p:nvSpPr>
          <p:cNvPr id="8" name="Content Placeholder 7"/>
          <p:cNvSpPr>
            <a:spLocks noGrp="1"/>
          </p:cNvSpPr>
          <p:nvPr>
            <p:ph sz="half" idx="2"/>
          </p:nvPr>
        </p:nvSpPr>
        <p:spPr>
          <a:xfrm>
            <a:off x="196065" y="742568"/>
            <a:ext cx="4712819" cy="5682295"/>
          </a:xfrm>
        </p:spPr>
        <p:txBody>
          <a:bodyPr>
            <a:noAutofit/>
          </a:bodyPr>
          <a:lstStyle/>
          <a:p>
            <a:pPr>
              <a:buNone/>
            </a:pPr>
            <a:r>
              <a:rPr lang="en-GB" sz="2000" b="1" dirty="0" smtClean="0"/>
              <a:t>Chromosomes</a:t>
            </a:r>
          </a:p>
          <a:p>
            <a:pPr algn="just"/>
            <a:r>
              <a:rPr lang="en-GB" sz="2400" dirty="0" smtClean="0"/>
              <a:t>Each chromosome has a constriction point called the centromere, which divides the chromosome into two sections, or “arms.”</a:t>
            </a:r>
          </a:p>
          <a:p>
            <a:pPr algn="just"/>
            <a:r>
              <a:rPr lang="en-GB" sz="2400" dirty="0" smtClean="0"/>
              <a:t>The short arm of the chromosome is labeled the “p arm.” The long arm of the chromosome is labeled the “q arm.” </a:t>
            </a:r>
          </a:p>
          <a:p>
            <a:pPr algn="just"/>
            <a:r>
              <a:rPr lang="en-GB" sz="2400" dirty="0" smtClean="0"/>
              <a:t>The location of the centromere on each chromosome gives the chromosome its characteristic shape, and can be used to help describe the location of specific genes.</a:t>
            </a:r>
          </a:p>
          <a:p>
            <a:r>
              <a:rPr lang="en-GB" sz="2000" dirty="0" smtClean="0"/>
              <a:t/>
            </a:r>
            <a:br>
              <a:rPr lang="en-GB" sz="2000" dirty="0" smtClean="0"/>
            </a:br>
            <a:endParaRPr lang="en-GB" sz="2000"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dirty="0"/>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22</a:t>
            </a:fld>
            <a:endParaRPr lang="en-GB"/>
          </a:p>
        </p:txBody>
      </p:sp>
    </p:spTree>
    <p:extLst>
      <p:ext uri="{BB962C8B-B14F-4D97-AF65-F5344CB8AC3E}">
        <p14:creationId xmlns="" xmlns:p14="http://schemas.microsoft.com/office/powerpoint/2010/main" val="303787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647164"/>
          </a:xfrm>
        </p:spPr>
        <p:txBody>
          <a:bodyPr>
            <a:normAutofit/>
          </a:bodyPr>
          <a:lstStyle/>
          <a:p>
            <a:r>
              <a:rPr lang="en-GB" sz="3600" b="1" dirty="0" smtClean="0"/>
              <a:t>The Core of Molecular Biology</a:t>
            </a:r>
            <a:endParaRPr lang="en-GB" sz="3600" b="1" dirty="0"/>
          </a:p>
        </p:txBody>
      </p:sp>
      <p:sp>
        <p:nvSpPr>
          <p:cNvPr id="8" name="Content Placeholder 7"/>
          <p:cNvSpPr>
            <a:spLocks noGrp="1"/>
          </p:cNvSpPr>
          <p:nvPr>
            <p:ph idx="1"/>
          </p:nvPr>
        </p:nvSpPr>
        <p:spPr>
          <a:xfrm>
            <a:off x="144888" y="643945"/>
            <a:ext cx="8770513" cy="5679582"/>
          </a:xfrm>
        </p:spPr>
        <p:txBody>
          <a:bodyPr>
            <a:normAutofit fontScale="85000" lnSpcReduction="10000"/>
          </a:bodyPr>
          <a:lstStyle/>
          <a:p>
            <a:pPr>
              <a:buNone/>
            </a:pPr>
            <a:r>
              <a:rPr lang="en-GB" b="1" dirty="0" smtClean="0"/>
              <a:t>Ribonucleic acid (RNA)</a:t>
            </a:r>
          </a:p>
          <a:p>
            <a:r>
              <a:rPr lang="en-GB" dirty="0" smtClean="0"/>
              <a:t>Ribonucleic acid is a </a:t>
            </a:r>
            <a:r>
              <a:rPr lang="en-GB" dirty="0"/>
              <a:t>nucleic acid present in all living cells. </a:t>
            </a:r>
            <a:r>
              <a:rPr lang="en-GB" dirty="0" smtClean="0"/>
              <a:t>Its </a:t>
            </a:r>
            <a:r>
              <a:rPr lang="en-GB" dirty="0"/>
              <a:t>bases pair </a:t>
            </a:r>
            <a:r>
              <a:rPr lang="en-GB" dirty="0" smtClean="0"/>
              <a:t>up like this, </a:t>
            </a:r>
            <a:r>
              <a:rPr lang="en-GB" dirty="0"/>
              <a:t>A with </a:t>
            </a:r>
            <a:r>
              <a:rPr lang="en-GB" dirty="0" smtClean="0"/>
              <a:t>U </a:t>
            </a:r>
            <a:r>
              <a:rPr lang="en-GB" dirty="0"/>
              <a:t>and C with G, to form units called base pairs. </a:t>
            </a:r>
            <a:r>
              <a:rPr lang="en-GB" dirty="0" smtClean="0"/>
              <a:t> </a:t>
            </a:r>
            <a:r>
              <a:rPr lang="en-GB" dirty="0" smtClean="0">
                <a:solidFill>
                  <a:srgbClr val="FF0000"/>
                </a:solidFill>
              </a:rPr>
              <a:t>Compare with pairing with what we found in DNA.</a:t>
            </a:r>
            <a:endParaRPr lang="en-GB" dirty="0">
              <a:solidFill>
                <a:srgbClr val="FF0000"/>
              </a:solidFill>
            </a:endParaRPr>
          </a:p>
          <a:p>
            <a:pPr marL="0" indent="0">
              <a:buNone/>
            </a:pPr>
            <a:endParaRPr lang="en-GB" dirty="0" smtClean="0"/>
          </a:p>
          <a:p>
            <a:r>
              <a:rPr lang="en-GB" dirty="0" smtClean="0"/>
              <a:t>Its </a:t>
            </a:r>
            <a:r>
              <a:rPr lang="en-GB" dirty="0"/>
              <a:t>principal role is to act as a messenger carrying instructions from DNA for controlling the synthesis of proteins, although in some </a:t>
            </a:r>
            <a:r>
              <a:rPr lang="en-GB" dirty="0" smtClean="0"/>
              <a:t>viruses, RNA </a:t>
            </a:r>
            <a:r>
              <a:rPr lang="en-GB" dirty="0"/>
              <a:t>rather than DNA carries the genetic information</a:t>
            </a:r>
            <a:r>
              <a:rPr lang="en-GB" dirty="0" smtClean="0"/>
              <a:t>.</a:t>
            </a:r>
          </a:p>
          <a:p>
            <a:endParaRPr lang="en-GB" dirty="0"/>
          </a:p>
          <a:p>
            <a:r>
              <a:rPr lang="en-GB" dirty="0" smtClean="0"/>
              <a:t>Did you All </a:t>
            </a:r>
            <a:r>
              <a:rPr lang="en-GB" dirty="0"/>
              <a:t>RNA molecules except the RNA genomes of </a:t>
            </a:r>
            <a:r>
              <a:rPr lang="en-GB" dirty="0" smtClean="0"/>
              <a:t>certain viruses </a:t>
            </a:r>
            <a:r>
              <a:rPr lang="en-GB" dirty="0"/>
              <a:t>are derived from information </a:t>
            </a:r>
            <a:r>
              <a:rPr lang="en-GB" dirty="0" smtClean="0"/>
              <a:t>permanently stored </a:t>
            </a:r>
            <a:r>
              <a:rPr lang="en-GB" dirty="0"/>
              <a:t>in DNA. </a:t>
            </a:r>
            <a:endParaRPr lang="en-GB" dirty="0" smtClean="0"/>
          </a:p>
          <a:p>
            <a:endParaRPr lang="en-GB" dirty="0" smtClean="0"/>
          </a:p>
          <a:p>
            <a:r>
              <a:rPr lang="en-GB" dirty="0" smtClean="0"/>
              <a:t>During </a:t>
            </a:r>
            <a:r>
              <a:rPr lang="en-GB" b="1" dirty="0"/>
              <a:t>transcription</a:t>
            </a:r>
            <a:r>
              <a:rPr lang="en-GB" dirty="0"/>
              <a:t>, an </a:t>
            </a:r>
            <a:r>
              <a:rPr lang="en-GB" dirty="0" smtClean="0"/>
              <a:t>enzyme, RNA polymerase, converts </a:t>
            </a:r>
            <a:r>
              <a:rPr lang="en-GB" dirty="0"/>
              <a:t>the genetic information in a segment </a:t>
            </a:r>
            <a:r>
              <a:rPr lang="en-GB" dirty="0" smtClean="0"/>
              <a:t>of double-stranded </a:t>
            </a:r>
            <a:r>
              <a:rPr lang="en-GB" dirty="0"/>
              <a:t>DNA into an RNA strand with a </a:t>
            </a:r>
            <a:r>
              <a:rPr lang="en-GB" dirty="0" smtClean="0"/>
              <a:t>base </a:t>
            </a:r>
            <a:r>
              <a:rPr lang="en-GB" dirty="0"/>
              <a:t>sequence complementary to one of the DNA strands.</a:t>
            </a:r>
          </a:p>
          <a:p>
            <a:endParaRPr lang="en-GB" dirty="0"/>
          </a:p>
        </p:txBody>
      </p:sp>
      <p:sp>
        <p:nvSpPr>
          <p:cNvPr id="5" name="Date Placeholder 4"/>
          <p:cNvSpPr>
            <a:spLocks noGrp="1"/>
          </p:cNvSpPr>
          <p:nvPr>
            <p:ph type="dt" sz="half" idx="10"/>
          </p:nvPr>
        </p:nvSpPr>
        <p:spPr/>
        <p:txBody>
          <a:bodyPr/>
          <a:lstStyle/>
          <a:p>
            <a:fld id="{208A12AA-5708-4D4D-BC0F-5CA09BBD2743}" type="datetime1">
              <a:rPr lang="en-GB" smtClean="0"/>
              <a:pPr/>
              <a:t>29/05/2020</a:t>
            </a:fld>
            <a:endParaRPr lang="en-GB"/>
          </a:p>
        </p:txBody>
      </p:sp>
      <p:sp>
        <p:nvSpPr>
          <p:cNvPr id="6" name="Footer Placeholder 5"/>
          <p:cNvSpPr>
            <a:spLocks noGrp="1"/>
          </p:cNvSpPr>
          <p:nvPr>
            <p:ph type="ftr" sz="quarter" idx="11"/>
          </p:nvPr>
        </p:nvSpPr>
        <p:spPr/>
        <p:txBody>
          <a:bodyPr/>
          <a:lstStyle/>
          <a:p>
            <a:r>
              <a:rPr lang="en-GB" smtClean="0"/>
              <a:t>Introduction to Molecular Biology</a:t>
            </a:r>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23</a:t>
            </a:fld>
            <a:endParaRPr lang="en-GB"/>
          </a:p>
        </p:txBody>
      </p:sp>
    </p:spTree>
    <p:extLst>
      <p:ext uri="{BB962C8B-B14F-4D97-AF65-F5344CB8AC3E}">
        <p14:creationId xmlns="" xmlns:p14="http://schemas.microsoft.com/office/powerpoint/2010/main" val="366636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755336"/>
          </a:xfrm>
        </p:spPr>
        <p:txBody>
          <a:bodyPr/>
          <a:lstStyle/>
          <a:p>
            <a:r>
              <a:rPr lang="en-GB" b="1" dirty="0" smtClean="0"/>
              <a:t>T</a:t>
            </a:r>
            <a:r>
              <a:rPr lang="en-GB" sz="4000" b="1" dirty="0" smtClean="0"/>
              <a:t>he Core of Molecular Biology</a:t>
            </a:r>
            <a:endParaRPr lang="en-GB" b="1" dirty="0"/>
          </a:p>
        </p:txBody>
      </p:sp>
      <p:pic>
        <p:nvPicPr>
          <p:cNvPr id="7" name="Content Placeholder 6" descr="46-rna_dna.gif"/>
          <p:cNvPicPr>
            <a:picLocks noGrp="1"/>
          </p:cNvPicPr>
          <p:nvPr>
            <p:ph sz="half" idx="1"/>
          </p:nvPr>
        </p:nvPicPr>
        <p:blipFill>
          <a:blip r:embed="rId2" cstate="print">
            <a:extLst>
              <a:ext uri="{28A0092B-C50C-407E-A947-70E740481C1C}">
                <a14:useLocalDpi xmlns="" xmlns:a14="http://schemas.microsoft.com/office/drawing/2010/main" val="0"/>
              </a:ext>
            </a:extLst>
          </a:blip>
          <a:stretch>
            <a:fillRect/>
          </a:stretch>
        </p:blipFill>
        <p:spPr bwMode="auto">
          <a:xfrm>
            <a:off x="206061" y="1022685"/>
            <a:ext cx="4237149" cy="5159174"/>
          </a:xfrm>
          <a:prstGeom prst="rect">
            <a:avLst/>
          </a:prstGeom>
          <a:noFill/>
          <a:ln>
            <a:noFill/>
          </a:ln>
        </p:spPr>
      </p:pic>
      <p:sp>
        <p:nvSpPr>
          <p:cNvPr id="8" name="Content Placeholder 7"/>
          <p:cNvSpPr>
            <a:spLocks noGrp="1"/>
          </p:cNvSpPr>
          <p:nvPr>
            <p:ph sz="half" idx="2"/>
          </p:nvPr>
        </p:nvSpPr>
        <p:spPr>
          <a:xfrm>
            <a:off x="4629149" y="837128"/>
            <a:ext cx="4386061" cy="5653824"/>
          </a:xfrm>
        </p:spPr>
        <p:txBody>
          <a:bodyPr>
            <a:normAutofit/>
          </a:bodyPr>
          <a:lstStyle/>
          <a:p>
            <a:pPr>
              <a:buNone/>
            </a:pPr>
            <a:r>
              <a:rPr lang="en-GB" b="1" dirty="0" smtClean="0"/>
              <a:t>Ribonucleic acid (RNA)</a:t>
            </a:r>
            <a:endParaRPr lang="en-GB" dirty="0" smtClean="0"/>
          </a:p>
          <a:p>
            <a:pPr algn="just"/>
            <a:r>
              <a:rPr lang="en-GB" sz="2400" dirty="0" smtClean="0"/>
              <a:t>In RNA, Cytosine (C) pairs with Guanine (G), and Adenine (A) with Uracil (U).</a:t>
            </a:r>
          </a:p>
          <a:p>
            <a:pPr algn="just"/>
            <a:endParaRPr lang="en-GB" sz="2400" dirty="0" smtClean="0"/>
          </a:p>
          <a:p>
            <a:pPr algn="just"/>
            <a:r>
              <a:rPr lang="en-GB" sz="2400" dirty="0" smtClean="0"/>
              <a:t>RNA is single stranded compared to the double helix structure of DNA.</a:t>
            </a:r>
          </a:p>
          <a:p>
            <a:pPr algn="just"/>
            <a:endParaRPr lang="en-GB" sz="2400" dirty="0" smtClean="0"/>
          </a:p>
          <a:p>
            <a:pPr algn="just"/>
            <a:r>
              <a:rPr lang="en-GB" sz="2400" dirty="0" smtClean="0"/>
              <a:t>Both nucleic acids have a phosphate backbone and a five carbon sugar.  DNA has deoxyribose whereas RNA contains ribose</a:t>
            </a:r>
            <a:endParaRPr lang="en-GB" sz="2400"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24</a:t>
            </a:fld>
            <a:endParaRPr lang="en-GB"/>
          </a:p>
        </p:txBody>
      </p:sp>
    </p:spTree>
    <p:extLst>
      <p:ext uri="{BB962C8B-B14F-4D97-AF65-F5344CB8AC3E}">
        <p14:creationId xmlns="" xmlns:p14="http://schemas.microsoft.com/office/powerpoint/2010/main" val="3644767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68" y="204537"/>
            <a:ext cx="8325852" cy="637505"/>
          </a:xfrm>
        </p:spPr>
        <p:txBody>
          <a:bodyPr>
            <a:normAutofit/>
          </a:bodyPr>
          <a:lstStyle/>
          <a:p>
            <a:r>
              <a:rPr lang="en-GB" sz="3600" b="1" dirty="0" smtClean="0"/>
              <a:t>The Core of Molecular Biology</a:t>
            </a:r>
            <a:endParaRPr lang="en-GB" sz="3600" b="1" dirty="0"/>
          </a:p>
        </p:txBody>
      </p:sp>
      <p:sp>
        <p:nvSpPr>
          <p:cNvPr id="3" name="Content Placeholder 2"/>
          <p:cNvSpPr>
            <a:spLocks noGrp="1"/>
          </p:cNvSpPr>
          <p:nvPr>
            <p:ph idx="1"/>
          </p:nvPr>
        </p:nvSpPr>
        <p:spPr>
          <a:xfrm>
            <a:off x="183525" y="986588"/>
            <a:ext cx="8394991" cy="5510463"/>
          </a:xfrm>
        </p:spPr>
        <p:txBody>
          <a:bodyPr>
            <a:normAutofit fontScale="85000" lnSpcReduction="20000"/>
          </a:bodyPr>
          <a:lstStyle/>
          <a:p>
            <a:pPr>
              <a:buNone/>
            </a:pPr>
            <a:r>
              <a:rPr lang="en-GB" b="1" dirty="0" smtClean="0"/>
              <a:t>Ribonucleic acid (RNA)</a:t>
            </a:r>
            <a:endParaRPr lang="en-GB" dirty="0" smtClean="0"/>
          </a:p>
          <a:p>
            <a:r>
              <a:rPr lang="en-GB" dirty="0" smtClean="0"/>
              <a:t>There are three </a:t>
            </a:r>
            <a:r>
              <a:rPr lang="en-GB" dirty="0"/>
              <a:t>major kinds of RNA </a:t>
            </a:r>
            <a:r>
              <a:rPr lang="en-GB" dirty="0" smtClean="0"/>
              <a:t>that are produced mainly from DNA. These are: </a:t>
            </a:r>
          </a:p>
          <a:p>
            <a:pPr algn="just">
              <a:buNone/>
            </a:pPr>
            <a:r>
              <a:rPr lang="en-GB" dirty="0" smtClean="0"/>
              <a:t> </a:t>
            </a:r>
            <a:r>
              <a:rPr lang="en-GB" b="1" dirty="0" smtClean="0"/>
              <a:t>Messenger RNA (mRNA)</a:t>
            </a:r>
          </a:p>
          <a:p>
            <a:pPr algn="just"/>
            <a:r>
              <a:rPr lang="en-GB" dirty="0" smtClean="0"/>
              <a:t>Is a single-stranded RNA molecule that is complementary to one of the DNA strands of a gene. </a:t>
            </a:r>
          </a:p>
          <a:p>
            <a:pPr algn="just"/>
            <a:r>
              <a:rPr lang="en-GB" dirty="0" smtClean="0"/>
              <a:t>It carries coded information about a specific protein that is earmarked for production. </a:t>
            </a:r>
          </a:p>
          <a:p>
            <a:pPr algn="just"/>
            <a:r>
              <a:rPr lang="en-GB" dirty="0" smtClean="0"/>
              <a:t>It is formed when the enzyme, RNA polymerase, reads (transcribes) the information on a particular gene turning that information into nucleotide sequences we call mRNA.</a:t>
            </a:r>
          </a:p>
          <a:p>
            <a:pPr algn="just"/>
            <a:r>
              <a:rPr lang="en-GB" dirty="0" smtClean="0"/>
              <a:t> mRNA leaves the cell nucleus and moves to the cytoplasm where proteins are made. </a:t>
            </a:r>
          </a:p>
          <a:p>
            <a:pPr algn="just"/>
            <a:r>
              <a:rPr lang="en-GB" dirty="0" smtClean="0"/>
              <a:t>During protein synthesis, an organelle called a ribosome moves along the mRNA, reads its base sequence, and uses the genetic code to translate each three-base triplet, or </a:t>
            </a:r>
            <a:r>
              <a:rPr lang="en-GB" dirty="0" err="1" smtClean="0"/>
              <a:t>codon</a:t>
            </a:r>
            <a:r>
              <a:rPr lang="en-GB" dirty="0" smtClean="0"/>
              <a:t>, into its corresponding amino acid. </a:t>
            </a:r>
          </a:p>
          <a:p>
            <a:endParaRPr lang="en-GB" dirty="0" smtClean="0"/>
          </a:p>
          <a:p>
            <a:endParaRPr lang="en-GB" dirty="0" smtClean="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25</a:t>
            </a:fld>
            <a:endParaRPr lang="en-GB"/>
          </a:p>
        </p:txBody>
      </p:sp>
    </p:spTree>
    <p:extLst>
      <p:ext uri="{BB962C8B-B14F-4D97-AF65-F5344CB8AC3E}">
        <p14:creationId xmlns="" xmlns:p14="http://schemas.microsoft.com/office/powerpoint/2010/main" val="3570684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66" y="184653"/>
            <a:ext cx="7886700" cy="717715"/>
          </a:xfrm>
        </p:spPr>
        <p:txBody>
          <a:bodyPr>
            <a:normAutofit/>
          </a:bodyPr>
          <a:lstStyle/>
          <a:p>
            <a:r>
              <a:rPr lang="en-GB" sz="3600" b="1" dirty="0" smtClean="0"/>
              <a:t>The Core of Molecular Biology</a:t>
            </a:r>
            <a:endParaRPr lang="en-GB" sz="3600" dirty="0"/>
          </a:p>
        </p:txBody>
      </p:sp>
      <p:pic>
        <p:nvPicPr>
          <p:cNvPr id="7" name="Content Placeholder 6" descr="messenger_rna.jpg"/>
          <p:cNvPicPr>
            <a:picLocks noGrp="1" noChangeAspect="1"/>
          </p:cNvPicPr>
          <p:nvPr>
            <p:ph idx="1"/>
          </p:nvPr>
        </p:nvPicPr>
        <p:blipFill>
          <a:blip r:embed="rId2" cstate="print"/>
          <a:srcRect l="5712" t="5110" r="5485" b="7111"/>
          <a:stretch>
            <a:fillRect/>
          </a:stretch>
        </p:blipFill>
        <p:spPr>
          <a:xfrm>
            <a:off x="625642" y="938462"/>
            <a:ext cx="7026442" cy="5450305"/>
          </a:xfrm>
        </p:spPr>
      </p:pic>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26</a:t>
            </a:fld>
            <a:endParaRPr lang="en-GB"/>
          </a:p>
        </p:txBody>
      </p:sp>
      <p:sp>
        <p:nvSpPr>
          <p:cNvPr id="9" name="TextBox 8"/>
          <p:cNvSpPr txBox="1"/>
          <p:nvPr/>
        </p:nvSpPr>
        <p:spPr>
          <a:xfrm>
            <a:off x="2875548" y="1058779"/>
            <a:ext cx="2508123" cy="369332"/>
          </a:xfrm>
          <a:prstGeom prst="rect">
            <a:avLst/>
          </a:prstGeom>
          <a:noFill/>
        </p:spPr>
        <p:txBody>
          <a:bodyPr wrap="none" rtlCol="0">
            <a:spAutoFit/>
          </a:bodyPr>
          <a:lstStyle/>
          <a:p>
            <a:r>
              <a:rPr lang="en-GB" b="1" dirty="0" smtClean="0"/>
              <a:t>Messenger RNA (mRNA)</a:t>
            </a:r>
            <a:endParaRPr lang="en-GB" dirty="0"/>
          </a:p>
        </p:txBody>
      </p:sp>
      <p:sp>
        <p:nvSpPr>
          <p:cNvPr id="10" name="TextBox 9"/>
          <p:cNvSpPr txBox="1"/>
          <p:nvPr/>
        </p:nvSpPr>
        <p:spPr>
          <a:xfrm>
            <a:off x="2209802" y="5049254"/>
            <a:ext cx="5047920" cy="584775"/>
          </a:xfrm>
          <a:prstGeom prst="rect">
            <a:avLst/>
          </a:prstGeom>
          <a:noFill/>
        </p:spPr>
        <p:txBody>
          <a:bodyPr wrap="none" rtlCol="0">
            <a:spAutoFit/>
          </a:bodyPr>
          <a:lstStyle/>
          <a:p>
            <a:pPr algn="ctr"/>
            <a:r>
              <a:rPr lang="en-GB" sz="1600" b="1" dirty="0" smtClean="0"/>
              <a:t>Note that mRNA here is complementary to the antisense </a:t>
            </a:r>
          </a:p>
          <a:p>
            <a:pPr algn="ctr"/>
            <a:r>
              <a:rPr lang="en-GB" sz="1600" b="1" dirty="0" smtClean="0"/>
              <a:t>DNA strand</a:t>
            </a:r>
            <a:endParaRPr lang="en-GB"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24" y="184653"/>
            <a:ext cx="7886700" cy="597399"/>
          </a:xfrm>
        </p:spPr>
        <p:txBody>
          <a:bodyPr>
            <a:normAutofit/>
          </a:bodyPr>
          <a:lstStyle/>
          <a:p>
            <a:r>
              <a:rPr lang="en-GB" sz="3600" b="1" dirty="0" smtClean="0"/>
              <a:t>The Core of Molecular Biology</a:t>
            </a:r>
            <a:endParaRPr lang="en-GB" sz="3600" dirty="0"/>
          </a:p>
        </p:txBody>
      </p:sp>
      <p:sp>
        <p:nvSpPr>
          <p:cNvPr id="3" name="Content Placeholder 2"/>
          <p:cNvSpPr>
            <a:spLocks noGrp="1"/>
          </p:cNvSpPr>
          <p:nvPr>
            <p:ph idx="1"/>
          </p:nvPr>
        </p:nvSpPr>
        <p:spPr>
          <a:xfrm>
            <a:off x="324853" y="854242"/>
            <a:ext cx="8337884" cy="5606716"/>
          </a:xfrm>
        </p:spPr>
        <p:txBody>
          <a:bodyPr>
            <a:normAutofit/>
          </a:bodyPr>
          <a:lstStyle/>
          <a:p>
            <a:pPr algn="just"/>
            <a:r>
              <a:rPr lang="en-GB" sz="2400" b="1" dirty="0" smtClean="0"/>
              <a:t>Transfer RNA (tRNA) </a:t>
            </a:r>
          </a:p>
          <a:p>
            <a:pPr algn="just"/>
            <a:r>
              <a:rPr lang="en-GB" sz="2400" b="1" dirty="0" smtClean="0"/>
              <a:t>It </a:t>
            </a:r>
            <a:r>
              <a:rPr lang="en-GB" sz="2400" dirty="0" smtClean="0"/>
              <a:t>is a small RNA molecule that participates in protein synthesis. It reads information carried in the mRNA and transfers the appropriate amino acid to a growing polypeptide chain during protein synthesis.</a:t>
            </a:r>
          </a:p>
          <a:p>
            <a:pPr algn="just"/>
            <a:r>
              <a:rPr lang="en-GB" sz="2400" dirty="0" smtClean="0"/>
              <a:t>Each tRNA molecule has two important areas: a </a:t>
            </a:r>
            <a:r>
              <a:rPr lang="en-GB" sz="2400" dirty="0" err="1" smtClean="0"/>
              <a:t>trinucleotide</a:t>
            </a:r>
            <a:r>
              <a:rPr lang="en-GB" sz="2400" dirty="0" smtClean="0"/>
              <a:t> region called the </a:t>
            </a:r>
            <a:r>
              <a:rPr lang="en-GB" sz="2400" b="1" dirty="0" smtClean="0"/>
              <a:t>anticodon (</a:t>
            </a:r>
            <a:r>
              <a:rPr lang="en-GB" sz="2400" dirty="0" smtClean="0"/>
              <a:t>This is complementary to the three base nucleotide sequence (</a:t>
            </a:r>
            <a:r>
              <a:rPr lang="en-GB" sz="2400" dirty="0" err="1" smtClean="0"/>
              <a:t>codon</a:t>
            </a:r>
            <a:r>
              <a:rPr lang="en-GB" sz="2400" dirty="0" smtClean="0"/>
              <a:t>) carrying information about a specific amino acid on mRNA</a:t>
            </a:r>
            <a:r>
              <a:rPr lang="en-GB" sz="2400" b="1" dirty="0" smtClean="0"/>
              <a:t>)</a:t>
            </a:r>
            <a:r>
              <a:rPr lang="en-GB" sz="2400" dirty="0" smtClean="0"/>
              <a:t> and a region for attaching a specific </a:t>
            </a:r>
            <a:r>
              <a:rPr lang="en-GB" sz="2400" b="1" dirty="0" smtClean="0"/>
              <a:t>amino acid</a:t>
            </a:r>
            <a:r>
              <a:rPr lang="en-GB" sz="2400" dirty="0" smtClean="0"/>
              <a:t>. </a:t>
            </a:r>
          </a:p>
          <a:p>
            <a:pPr algn="just"/>
            <a:r>
              <a:rPr lang="en-GB" sz="2400" dirty="0" smtClean="0"/>
              <a:t>During translation, each time an amino acid is added to the growing chain, a tRNA molecule through the anticodon region forms base pairs with its complementary sequence on the messenger RNA (mRNA) molecule, ensuring that the appropriate amino acid is inserted into the protein.</a:t>
            </a:r>
            <a:endParaRPr lang="en-GB" sz="2400"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34" y="196685"/>
            <a:ext cx="7886700" cy="681620"/>
          </a:xfrm>
        </p:spPr>
        <p:txBody>
          <a:bodyPr>
            <a:normAutofit/>
          </a:bodyPr>
          <a:lstStyle/>
          <a:p>
            <a:r>
              <a:rPr lang="en-GB" sz="3600" b="1" dirty="0" smtClean="0"/>
              <a:t>The Core of Molecular Biology</a:t>
            </a:r>
            <a:endParaRPr lang="en-GB" sz="3600" dirty="0"/>
          </a:p>
        </p:txBody>
      </p:sp>
      <p:pic>
        <p:nvPicPr>
          <p:cNvPr id="7" name="Content Placeholder 6" descr="transfer_rna_adv.jpg"/>
          <p:cNvPicPr>
            <a:picLocks noGrp="1" noChangeAspect="1"/>
          </p:cNvPicPr>
          <p:nvPr>
            <p:ph idx="1"/>
          </p:nvPr>
        </p:nvPicPr>
        <p:blipFill>
          <a:blip r:embed="rId2" cstate="print"/>
          <a:stretch>
            <a:fillRect/>
          </a:stretch>
        </p:blipFill>
        <p:spPr>
          <a:xfrm>
            <a:off x="878305" y="890337"/>
            <a:ext cx="6569242" cy="5546558"/>
          </a:xfrm>
        </p:spPr>
      </p:pic>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28</a:t>
            </a:fld>
            <a:endParaRPr lang="en-GB"/>
          </a:p>
        </p:txBody>
      </p:sp>
      <p:sp>
        <p:nvSpPr>
          <p:cNvPr id="8" name="TextBox 7"/>
          <p:cNvSpPr txBox="1"/>
          <p:nvPr/>
        </p:nvSpPr>
        <p:spPr>
          <a:xfrm>
            <a:off x="1022685" y="854242"/>
            <a:ext cx="2130263" cy="369332"/>
          </a:xfrm>
          <a:prstGeom prst="rect">
            <a:avLst/>
          </a:prstGeom>
          <a:noFill/>
        </p:spPr>
        <p:txBody>
          <a:bodyPr wrap="none" rtlCol="0">
            <a:spAutoFit/>
          </a:bodyPr>
          <a:lstStyle/>
          <a:p>
            <a:r>
              <a:rPr lang="en-GB" b="1" dirty="0" smtClean="0"/>
              <a:t>Transfer RNA (tRNA)</a:t>
            </a:r>
            <a:endParaRPr lang="en-GB"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81" y="196684"/>
            <a:ext cx="7886700" cy="801937"/>
          </a:xfrm>
        </p:spPr>
        <p:txBody>
          <a:bodyPr>
            <a:normAutofit/>
          </a:bodyPr>
          <a:lstStyle/>
          <a:p>
            <a:r>
              <a:rPr lang="en-GB" sz="3600" b="1" dirty="0" smtClean="0"/>
              <a:t>The Core of Molecular Biology</a:t>
            </a:r>
            <a:endParaRPr lang="en-GB" sz="3600" dirty="0"/>
          </a:p>
        </p:txBody>
      </p:sp>
      <p:sp>
        <p:nvSpPr>
          <p:cNvPr id="3" name="Content Placeholder 2"/>
          <p:cNvSpPr>
            <a:spLocks noGrp="1"/>
          </p:cNvSpPr>
          <p:nvPr>
            <p:ph idx="1"/>
          </p:nvPr>
        </p:nvSpPr>
        <p:spPr>
          <a:xfrm>
            <a:off x="228601" y="938463"/>
            <a:ext cx="8458200" cy="5546558"/>
          </a:xfrm>
        </p:spPr>
        <p:txBody>
          <a:bodyPr>
            <a:normAutofit/>
          </a:bodyPr>
          <a:lstStyle/>
          <a:p>
            <a:pPr>
              <a:buNone/>
            </a:pPr>
            <a:r>
              <a:rPr lang="en-GB" b="1" dirty="0" smtClean="0"/>
              <a:t>Ribosomal RNAs (</a:t>
            </a:r>
            <a:r>
              <a:rPr lang="en-GB" b="1" dirty="0" err="1" smtClean="0"/>
              <a:t>rRNAs</a:t>
            </a:r>
            <a:r>
              <a:rPr lang="en-GB" b="1" dirty="0" smtClean="0"/>
              <a:t>)</a:t>
            </a:r>
          </a:p>
          <a:p>
            <a:r>
              <a:rPr lang="en-GB" sz="2400" b="1" dirty="0" smtClean="0"/>
              <a:t>These </a:t>
            </a:r>
            <a:r>
              <a:rPr lang="en-GB" sz="2400" dirty="0" smtClean="0"/>
              <a:t>are constituents of </a:t>
            </a:r>
            <a:r>
              <a:rPr lang="en-GB" sz="2400" dirty="0" err="1" smtClean="0"/>
              <a:t>ribosomes</a:t>
            </a:r>
            <a:r>
              <a:rPr lang="en-GB" sz="2400" dirty="0" smtClean="0"/>
              <a:t>, they are intricate cellular machines that synthesise proteins.</a:t>
            </a:r>
          </a:p>
          <a:p>
            <a:endParaRPr lang="en-GB" sz="2400" dirty="0" smtClean="0"/>
          </a:p>
          <a:p>
            <a:pPr>
              <a:buNone/>
            </a:pPr>
            <a:r>
              <a:rPr lang="en-GB" sz="2400" b="1" dirty="0" smtClean="0"/>
              <a:t>Something to think about</a:t>
            </a:r>
          </a:p>
          <a:p>
            <a:r>
              <a:rPr lang="en-GB" sz="2400" dirty="0" smtClean="0"/>
              <a:t>Define the term complimentary?</a:t>
            </a:r>
          </a:p>
          <a:p>
            <a:r>
              <a:rPr lang="en-GB" sz="2400" dirty="0" smtClean="0"/>
              <a:t>What is </a:t>
            </a:r>
            <a:r>
              <a:rPr lang="en-GB" sz="2400" dirty="0" err="1" smtClean="0"/>
              <a:t>codon</a:t>
            </a:r>
            <a:r>
              <a:rPr lang="en-GB" sz="2400" dirty="0" smtClean="0"/>
              <a:t>?</a:t>
            </a:r>
          </a:p>
          <a:p>
            <a:r>
              <a:rPr lang="en-GB" sz="2400" dirty="0" smtClean="0"/>
              <a:t>What are </a:t>
            </a:r>
            <a:r>
              <a:rPr lang="en-GB" sz="2400" dirty="0" err="1" smtClean="0"/>
              <a:t>anticodons</a:t>
            </a:r>
            <a:r>
              <a:rPr lang="en-GB" sz="2400" dirty="0" smtClean="0"/>
              <a:t>?</a:t>
            </a:r>
          </a:p>
          <a:p>
            <a:r>
              <a:rPr lang="en-GB" sz="2400" dirty="0" smtClean="0"/>
              <a:t>Describe the relationship between mRNA, tRNA, and </a:t>
            </a:r>
            <a:r>
              <a:rPr lang="en-GB" sz="2400" dirty="0" err="1" smtClean="0"/>
              <a:t>rRNA</a:t>
            </a:r>
            <a:r>
              <a:rPr lang="en-GB" sz="2400" dirty="0" smtClean="0"/>
              <a:t>?</a:t>
            </a:r>
          </a:p>
          <a:p>
            <a:r>
              <a:rPr lang="en-GB" sz="2400" dirty="0" smtClean="0"/>
              <a:t>Here is a leakage: A </a:t>
            </a:r>
            <a:r>
              <a:rPr lang="en-GB" sz="2400" b="1" dirty="0" err="1" smtClean="0"/>
              <a:t>codon</a:t>
            </a:r>
            <a:r>
              <a:rPr lang="en-GB" sz="2400" b="1" dirty="0" smtClean="0"/>
              <a:t> is </a:t>
            </a:r>
            <a:r>
              <a:rPr lang="en-GB" sz="2400" dirty="0" smtClean="0"/>
              <a:t>a sequence of three adjacent nucleotides, which encode for a specific amino acid during protein synthesis or translation</a:t>
            </a:r>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172622"/>
            <a:ext cx="8118308" cy="669590"/>
          </a:xfrm>
        </p:spPr>
        <p:txBody>
          <a:bodyPr>
            <a:normAutofit/>
          </a:bodyPr>
          <a:lstStyle/>
          <a:p>
            <a:r>
              <a:rPr lang="en-GB" sz="4000" b="1" dirty="0" smtClean="0"/>
              <a:t>What is Molecular biology?</a:t>
            </a:r>
            <a:endParaRPr lang="en-GB" sz="4000" b="1" dirty="0"/>
          </a:p>
        </p:txBody>
      </p:sp>
      <p:sp>
        <p:nvSpPr>
          <p:cNvPr id="3" name="Content Placeholder 2"/>
          <p:cNvSpPr>
            <a:spLocks noGrp="1"/>
          </p:cNvSpPr>
          <p:nvPr>
            <p:ph idx="1"/>
          </p:nvPr>
        </p:nvSpPr>
        <p:spPr>
          <a:xfrm>
            <a:off x="216568" y="878305"/>
            <a:ext cx="8506327" cy="5630779"/>
          </a:xfrm>
        </p:spPr>
        <p:txBody>
          <a:bodyPr>
            <a:normAutofit fontScale="92500"/>
          </a:bodyPr>
          <a:lstStyle/>
          <a:p>
            <a:pPr algn="just"/>
            <a:r>
              <a:rPr lang="en-GB" dirty="0" smtClean="0"/>
              <a:t>We need to understand what this specialised field is all about. Here is the definition modified from the journal Nature:</a:t>
            </a:r>
          </a:p>
          <a:p>
            <a:pPr algn="ctr">
              <a:buNone/>
            </a:pPr>
            <a:r>
              <a:rPr lang="en-GB" dirty="0" smtClean="0"/>
              <a:t>   “</a:t>
            </a:r>
            <a:r>
              <a:rPr lang="en-GB" sz="2400" dirty="0" smtClean="0"/>
              <a:t>Molecular Biology is the field of biology that studies the composition, structure and interactions of molecules  such as nucleic acids and proteins, and the biochemical process involved within a cell” </a:t>
            </a:r>
          </a:p>
          <a:p>
            <a:pPr algn="just"/>
            <a:endParaRPr lang="en-GB" dirty="0" smtClean="0"/>
          </a:p>
          <a:p>
            <a:pPr algn="just"/>
            <a:r>
              <a:rPr lang="en-GB" dirty="0" smtClean="0"/>
              <a:t>Some consider molecular biology as a specialised component of biochemistry.  What do you think?</a:t>
            </a:r>
          </a:p>
          <a:p>
            <a:pPr algn="just"/>
            <a:endParaRPr lang="en-GB" dirty="0" smtClean="0"/>
          </a:p>
          <a:p>
            <a:pPr algn="just"/>
            <a:r>
              <a:rPr lang="en-GB" dirty="0" smtClean="0"/>
              <a:t>Molecular biology is separated from the field of cell biology, which concentrates on cellular structures (organelles and other cell structures), molecular pathways within cells, and cell life cycles.</a:t>
            </a:r>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7784474" cy="695459"/>
          </a:xfrm>
        </p:spPr>
        <p:txBody>
          <a:bodyPr>
            <a:normAutofit/>
          </a:bodyPr>
          <a:lstStyle/>
          <a:p>
            <a:r>
              <a:rPr lang="en-GB" sz="3600" b="1" dirty="0" smtClean="0"/>
              <a:t>The genetic code</a:t>
            </a:r>
            <a:endParaRPr lang="en-GB" sz="3600" b="1" dirty="0"/>
          </a:p>
        </p:txBody>
      </p:sp>
      <p:sp>
        <p:nvSpPr>
          <p:cNvPr id="9" name="Content Placeholder 8"/>
          <p:cNvSpPr>
            <a:spLocks noGrp="1"/>
          </p:cNvSpPr>
          <p:nvPr>
            <p:ph idx="1"/>
          </p:nvPr>
        </p:nvSpPr>
        <p:spPr>
          <a:xfrm>
            <a:off x="106251" y="613611"/>
            <a:ext cx="8741535" cy="5800068"/>
          </a:xfrm>
        </p:spPr>
        <p:txBody>
          <a:bodyPr>
            <a:normAutofit fontScale="77500" lnSpcReduction="20000"/>
          </a:bodyPr>
          <a:lstStyle/>
          <a:p>
            <a:pPr algn="just"/>
            <a:r>
              <a:rPr lang="en-GB" dirty="0" smtClean="0"/>
              <a:t>Now that we know about the different types of RNAs, it is time we talked about how the type of amino acid to be formed during translation is determined. The secret is in what is known as the Genetic code.</a:t>
            </a:r>
          </a:p>
          <a:p>
            <a:pPr algn="just"/>
            <a:endParaRPr lang="en-GB" dirty="0" smtClean="0"/>
          </a:p>
          <a:p>
            <a:pPr algn="just"/>
            <a:r>
              <a:rPr lang="en-GB" dirty="0" smtClean="0"/>
              <a:t>The </a:t>
            </a:r>
            <a:r>
              <a:rPr lang="en-GB" dirty="0"/>
              <a:t>genetic code is a set of rules defining how the four-letter </a:t>
            </a:r>
            <a:r>
              <a:rPr lang="en-GB" dirty="0" smtClean="0"/>
              <a:t>code ( A, C, G and T) </a:t>
            </a:r>
            <a:r>
              <a:rPr lang="en-GB" dirty="0"/>
              <a:t>of DNA is translated into the 20-letter code of amino acids, which are the building blocks of proteins. </a:t>
            </a:r>
            <a:endParaRPr lang="en-GB" dirty="0" smtClean="0"/>
          </a:p>
          <a:p>
            <a:pPr algn="just"/>
            <a:endParaRPr lang="en-GB" dirty="0"/>
          </a:p>
          <a:p>
            <a:pPr algn="just"/>
            <a:r>
              <a:rPr lang="en-GB" dirty="0" smtClean="0"/>
              <a:t>The </a:t>
            </a:r>
            <a:r>
              <a:rPr lang="en-GB" dirty="0"/>
              <a:t>genetic code is </a:t>
            </a:r>
            <a:r>
              <a:rPr lang="en-GB" b="1" dirty="0"/>
              <a:t>a set of three-letter combinations </a:t>
            </a:r>
            <a:r>
              <a:rPr lang="en-GB" dirty="0"/>
              <a:t>of nucleotides called </a:t>
            </a:r>
            <a:r>
              <a:rPr lang="en-GB" b="1" dirty="0"/>
              <a:t>codons</a:t>
            </a:r>
            <a:r>
              <a:rPr lang="en-GB" dirty="0"/>
              <a:t>, each of which corresponds to a specific amino acid or </a:t>
            </a:r>
            <a:r>
              <a:rPr lang="en-GB" b="1" dirty="0"/>
              <a:t>stop </a:t>
            </a:r>
            <a:r>
              <a:rPr lang="en-GB" b="1" dirty="0" err="1" smtClean="0"/>
              <a:t>codon</a:t>
            </a:r>
            <a:r>
              <a:rPr lang="en-GB" dirty="0" smtClean="0"/>
              <a:t>. </a:t>
            </a:r>
          </a:p>
          <a:p>
            <a:pPr algn="just">
              <a:buNone/>
            </a:pPr>
            <a:endParaRPr lang="en-GB" dirty="0" smtClean="0"/>
          </a:p>
          <a:p>
            <a:pPr algn="just"/>
            <a:r>
              <a:rPr lang="en-GB" dirty="0" smtClean="0"/>
              <a:t>There </a:t>
            </a:r>
            <a:r>
              <a:rPr lang="en-GB" dirty="0"/>
              <a:t>are 64 possible permutations, or combinations, of three-letter nucleotide sequences that can be made from the four nucleotides. </a:t>
            </a:r>
            <a:endParaRPr lang="en-GB" dirty="0" smtClean="0"/>
          </a:p>
          <a:p>
            <a:pPr algn="just"/>
            <a:endParaRPr lang="en-GB" dirty="0" smtClean="0"/>
          </a:p>
          <a:p>
            <a:pPr algn="just"/>
            <a:r>
              <a:rPr lang="en-GB" dirty="0" smtClean="0"/>
              <a:t>Of </a:t>
            </a:r>
            <a:r>
              <a:rPr lang="en-GB" dirty="0"/>
              <a:t>these 64 codons, 61 represent amino acids, and three are stop </a:t>
            </a:r>
            <a:r>
              <a:rPr lang="en-GB" dirty="0" smtClean="0"/>
              <a:t>signals or </a:t>
            </a:r>
            <a:r>
              <a:rPr lang="en-GB" dirty="0" err="1" smtClean="0"/>
              <a:t>codons</a:t>
            </a:r>
            <a:r>
              <a:rPr lang="en-GB" dirty="0" smtClean="0"/>
              <a:t>. How is this possible, you ask. Discuss with your friends</a:t>
            </a:r>
          </a:p>
        </p:txBody>
      </p:sp>
      <p:sp>
        <p:nvSpPr>
          <p:cNvPr id="5" name="Date Placeholder 4"/>
          <p:cNvSpPr>
            <a:spLocks noGrp="1"/>
          </p:cNvSpPr>
          <p:nvPr>
            <p:ph type="dt" sz="half" idx="10"/>
          </p:nvPr>
        </p:nvSpPr>
        <p:spPr/>
        <p:txBody>
          <a:bodyPr/>
          <a:lstStyle/>
          <a:p>
            <a:fld id="{208A12AA-5708-4D4D-BC0F-5CA09BBD2743}" type="datetime1">
              <a:rPr lang="en-GB" smtClean="0"/>
              <a:pPr/>
              <a:t>29/05/2020</a:t>
            </a:fld>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30</a:t>
            </a:fld>
            <a:endParaRPr lang="en-GB"/>
          </a:p>
        </p:txBody>
      </p:sp>
    </p:spTree>
    <p:extLst>
      <p:ext uri="{BB962C8B-B14F-4D97-AF65-F5344CB8AC3E}">
        <p14:creationId xmlns="" xmlns:p14="http://schemas.microsoft.com/office/powerpoint/2010/main" val="3037209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normAutofit/>
          </a:bodyPr>
          <a:lstStyle/>
          <a:p>
            <a:r>
              <a:rPr lang="en-GB" sz="3600" b="1" dirty="0" smtClean="0"/>
              <a:t>The Genetic Code</a:t>
            </a:r>
            <a:endParaRPr lang="en-GB" sz="3600" b="1" dirty="0"/>
          </a:p>
        </p:txBody>
      </p:sp>
      <p:sp>
        <p:nvSpPr>
          <p:cNvPr id="3" name="Content Placeholder 2"/>
          <p:cNvSpPr>
            <a:spLocks noGrp="1"/>
          </p:cNvSpPr>
          <p:nvPr>
            <p:ph idx="1"/>
          </p:nvPr>
        </p:nvSpPr>
        <p:spPr>
          <a:xfrm>
            <a:off x="212501" y="888642"/>
            <a:ext cx="8741535" cy="5499279"/>
          </a:xfrm>
        </p:spPr>
        <p:txBody>
          <a:bodyPr>
            <a:normAutofit/>
          </a:bodyPr>
          <a:lstStyle/>
          <a:p>
            <a:pPr algn="just"/>
            <a:r>
              <a:rPr lang="en-GB" sz="2400" dirty="0"/>
              <a:t>Although each codon is specific for only one amino acid (or one stop signal), the genetic code is described as </a:t>
            </a:r>
            <a:r>
              <a:rPr lang="en-GB" sz="2400" u="sng" dirty="0"/>
              <a:t>degenerate, or redundant</a:t>
            </a:r>
            <a:r>
              <a:rPr lang="en-GB" sz="2400" dirty="0"/>
              <a:t>, because a single amino acid may be coded for by more than one codon. </a:t>
            </a:r>
          </a:p>
          <a:p>
            <a:pPr algn="just"/>
            <a:endParaRPr lang="en-GB" sz="2400" dirty="0"/>
          </a:p>
          <a:p>
            <a:pPr algn="just"/>
            <a:r>
              <a:rPr lang="en-GB" sz="2400" dirty="0"/>
              <a:t>Furthermore, the genetic code is nearly universal, with only rare variations reported. For instance, mitochondria have an alternative genetic code with slight variations.</a:t>
            </a:r>
          </a:p>
          <a:p>
            <a:pPr algn="just"/>
            <a:endParaRPr lang="en-GB" sz="2400" dirty="0" smtClean="0"/>
          </a:p>
          <a:p>
            <a:pPr algn="just"/>
            <a:r>
              <a:rPr lang="en-GB" sz="2400" dirty="0" smtClean="0"/>
              <a:t>NB: It </a:t>
            </a:r>
            <a:r>
              <a:rPr lang="en-GB" sz="2400" dirty="0"/>
              <a:t>is the order of the bases along a single strand of DNA  that constitutes the genetic code. </a:t>
            </a:r>
          </a:p>
          <a:p>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31</a:t>
            </a:fld>
            <a:endParaRPr lang="en-GB"/>
          </a:p>
        </p:txBody>
      </p:sp>
    </p:spTree>
    <p:extLst>
      <p:ext uri="{BB962C8B-B14F-4D97-AF65-F5344CB8AC3E}">
        <p14:creationId xmlns="" xmlns:p14="http://schemas.microsoft.com/office/powerpoint/2010/main" val="2285489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
            <a:ext cx="7886700" cy="901522"/>
          </a:xfrm>
        </p:spPr>
        <p:txBody>
          <a:bodyPr>
            <a:normAutofit/>
          </a:bodyPr>
          <a:lstStyle/>
          <a:p>
            <a:r>
              <a:rPr lang="en-GB" sz="3600" b="1" dirty="0" smtClean="0"/>
              <a:t>The genetic Code</a:t>
            </a:r>
            <a:endParaRPr lang="en-GB" sz="3600" b="1" dirty="0"/>
          </a:p>
        </p:txBody>
      </p:sp>
      <p:sp>
        <p:nvSpPr>
          <p:cNvPr id="3" name="Content Placeholder 2"/>
          <p:cNvSpPr>
            <a:spLocks noGrp="1"/>
          </p:cNvSpPr>
          <p:nvPr>
            <p:ph idx="1"/>
          </p:nvPr>
        </p:nvSpPr>
        <p:spPr>
          <a:xfrm>
            <a:off x="128789" y="850006"/>
            <a:ext cx="8925059" cy="5326957"/>
          </a:xfrm>
        </p:spPr>
        <p:txBody>
          <a:bodyPr>
            <a:normAutofit/>
          </a:bodyPr>
          <a:lstStyle/>
          <a:p>
            <a:pPr marL="0" indent="0">
              <a:buNone/>
            </a:pPr>
            <a:r>
              <a:rPr lang="en-GB" sz="2400" dirty="0"/>
              <a:t>There are a two points to note about the genetic code</a:t>
            </a:r>
            <a:r>
              <a:rPr lang="en-GB" sz="2400" dirty="0" smtClean="0"/>
              <a:t>:</a:t>
            </a:r>
          </a:p>
          <a:p>
            <a:pPr marL="0" indent="0">
              <a:buNone/>
            </a:pPr>
            <a:endParaRPr lang="en-GB" sz="2400" dirty="0"/>
          </a:p>
          <a:p>
            <a:pPr lvl="0"/>
            <a:r>
              <a:rPr lang="en-GB" sz="2400" dirty="0"/>
              <a:t>It is </a:t>
            </a:r>
            <a:r>
              <a:rPr lang="en-GB" sz="2400" b="1" dirty="0"/>
              <a:t>universal</a:t>
            </a:r>
            <a:r>
              <a:rPr lang="en-GB" sz="2400" dirty="0"/>
              <a:t>. All life on Earth uses the same code (with a few minor exceptions</a:t>
            </a:r>
            <a:r>
              <a:rPr lang="en-GB" sz="2400" dirty="0" smtClean="0"/>
              <a:t>).</a:t>
            </a:r>
          </a:p>
          <a:p>
            <a:pPr lvl="0"/>
            <a:endParaRPr lang="en-GB" sz="2400" dirty="0"/>
          </a:p>
          <a:p>
            <a:pPr lvl="0"/>
            <a:r>
              <a:rPr lang="en-GB" sz="2400" dirty="0"/>
              <a:t>It is </a:t>
            </a:r>
            <a:r>
              <a:rPr lang="en-GB" sz="2400" b="1" dirty="0"/>
              <a:t>degenerate</a:t>
            </a:r>
            <a:r>
              <a:rPr lang="en-GB" sz="2400" dirty="0"/>
              <a:t>. Each amino acid can be coded for by more than one codon. For example, AGC and ACC both code for the amino acid serine. </a:t>
            </a:r>
            <a:br>
              <a:rPr lang="en-GB" sz="2400" dirty="0"/>
            </a:br>
            <a:endParaRPr lang="en-GB" sz="2400"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32</a:t>
            </a:fld>
            <a:endParaRPr lang="en-GB"/>
          </a:p>
        </p:txBody>
      </p:sp>
    </p:spTree>
    <p:extLst>
      <p:ext uri="{BB962C8B-B14F-4D97-AF65-F5344CB8AC3E}">
        <p14:creationId xmlns="" xmlns:p14="http://schemas.microsoft.com/office/powerpoint/2010/main" val="3961099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365126"/>
            <a:ext cx="8410073" cy="934285"/>
          </a:xfrm>
        </p:spPr>
        <p:txBody>
          <a:bodyPr>
            <a:normAutofit/>
          </a:bodyPr>
          <a:lstStyle/>
          <a:p>
            <a:pPr algn="just"/>
            <a:r>
              <a:rPr lang="en-GB" sz="4000" b="1" dirty="0" smtClean="0"/>
              <a:t>The Central Dogma of Molecular Biology</a:t>
            </a:r>
            <a:endParaRPr lang="en-GB" sz="4000" b="1" dirty="0"/>
          </a:p>
        </p:txBody>
      </p:sp>
      <p:sp>
        <p:nvSpPr>
          <p:cNvPr id="3" name="Content Placeholder 2"/>
          <p:cNvSpPr>
            <a:spLocks noGrp="1"/>
          </p:cNvSpPr>
          <p:nvPr>
            <p:ph idx="1"/>
          </p:nvPr>
        </p:nvSpPr>
        <p:spPr>
          <a:xfrm>
            <a:off x="421105" y="1263316"/>
            <a:ext cx="8277727" cy="5185610"/>
          </a:xfrm>
        </p:spPr>
        <p:txBody>
          <a:bodyPr/>
          <a:lstStyle/>
          <a:p>
            <a:pPr algn="just"/>
            <a:r>
              <a:rPr lang="en-GB" dirty="0" smtClean="0"/>
              <a:t>The central dogma of molecular biology describes the </a:t>
            </a:r>
            <a:r>
              <a:rPr lang="en-GB" u="sng" dirty="0" smtClean="0"/>
              <a:t>flow of genetic information in cells from DNA to messenger RNA (mRNA) to protein</a:t>
            </a:r>
            <a:r>
              <a:rPr lang="en-GB" dirty="0" smtClean="0"/>
              <a:t>. </a:t>
            </a:r>
          </a:p>
          <a:p>
            <a:pPr algn="just"/>
            <a:endParaRPr lang="en-GB" dirty="0" smtClean="0"/>
          </a:p>
          <a:p>
            <a:pPr algn="just"/>
            <a:r>
              <a:rPr lang="en-GB" dirty="0" smtClean="0"/>
              <a:t>It states that genes specify the sequence of mRNA molecules, which in turn specify the sequence of proteins</a:t>
            </a:r>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8442" y="144380"/>
            <a:ext cx="7886700" cy="565484"/>
          </a:xfrm>
        </p:spPr>
        <p:txBody>
          <a:bodyPr>
            <a:noAutofit/>
          </a:bodyPr>
          <a:lstStyle/>
          <a:p>
            <a:r>
              <a:rPr lang="en-GB" sz="3600" b="1" dirty="0" smtClean="0"/>
              <a:t>Introduction to Gene expression</a:t>
            </a:r>
            <a:endParaRPr lang="en-GB" sz="3600" b="1" dirty="0"/>
          </a:p>
        </p:txBody>
      </p:sp>
      <p:sp>
        <p:nvSpPr>
          <p:cNvPr id="9" name="Content Placeholder 8"/>
          <p:cNvSpPr>
            <a:spLocks noGrp="1"/>
          </p:cNvSpPr>
          <p:nvPr>
            <p:ph idx="1"/>
          </p:nvPr>
        </p:nvSpPr>
        <p:spPr>
          <a:xfrm>
            <a:off x="128788" y="708337"/>
            <a:ext cx="8834907" cy="5836842"/>
          </a:xfrm>
        </p:spPr>
        <p:txBody>
          <a:bodyPr>
            <a:normAutofit fontScale="85000" lnSpcReduction="20000"/>
          </a:bodyPr>
          <a:lstStyle/>
          <a:p>
            <a:pPr marL="0" indent="0" eaLnBrk="0" fontAlgn="base" hangingPunct="0">
              <a:lnSpc>
                <a:spcPct val="100000"/>
              </a:lnSpc>
              <a:spcBef>
                <a:spcPct val="0"/>
              </a:spcBef>
              <a:spcAft>
                <a:spcPct val="0"/>
              </a:spcAft>
              <a:buNone/>
            </a:pPr>
            <a:r>
              <a:rPr lang="en-GB" altLang="en-US" b="1" dirty="0">
                <a:ea typeface="Times New Roman" panose="02020603050405020304" pitchFamily="18" charset="0"/>
                <a:cs typeface="Times New Roman" panose="02020603050405020304" pitchFamily="18" charset="0"/>
              </a:rPr>
              <a:t>Gene expression</a:t>
            </a:r>
            <a:endParaRPr lang="en-GB" altLang="en-US" dirty="0">
              <a:ea typeface="Times New Roman" panose="02020603050405020304" pitchFamily="18" charset="0"/>
            </a:endParaRPr>
          </a:p>
          <a:p>
            <a:pPr eaLnBrk="0" fontAlgn="base" hangingPunct="0">
              <a:lnSpc>
                <a:spcPct val="100000"/>
              </a:lnSpc>
              <a:spcBef>
                <a:spcPct val="0"/>
              </a:spcBef>
              <a:spcAft>
                <a:spcPct val="0"/>
              </a:spcAft>
            </a:pPr>
            <a:r>
              <a:rPr lang="en-GB" altLang="en-US" dirty="0" smtClean="0">
                <a:ea typeface="Times New Roman" panose="02020603050405020304" pitchFamily="18" charset="0"/>
                <a:cs typeface="Times New Roman" panose="02020603050405020304" pitchFamily="18" charset="0"/>
              </a:rPr>
              <a:t>Gene </a:t>
            </a:r>
            <a:r>
              <a:rPr lang="en-GB" altLang="en-US" dirty="0">
                <a:ea typeface="Times New Roman" panose="02020603050405020304" pitchFamily="18" charset="0"/>
                <a:cs typeface="Times New Roman" panose="02020603050405020304" pitchFamily="18" charset="0"/>
              </a:rPr>
              <a:t>expression is the process by which the genetic code - the nucleotide sequence - of a gene is used to direct protein synthesis and produce the structures of the cell. </a:t>
            </a:r>
            <a:r>
              <a:rPr lang="en-GB" altLang="en-US" dirty="0" smtClean="0">
                <a:ea typeface="Times New Roman" panose="02020603050405020304" pitchFamily="18" charset="0"/>
                <a:cs typeface="Times New Roman" panose="02020603050405020304" pitchFamily="18" charset="0"/>
              </a:rPr>
              <a:t>Together, transcription and translation, are usually referred to as, Gene expression</a:t>
            </a:r>
          </a:p>
          <a:p>
            <a:pPr eaLnBrk="0" fontAlgn="base" hangingPunct="0">
              <a:lnSpc>
                <a:spcPct val="100000"/>
              </a:lnSpc>
              <a:spcBef>
                <a:spcPct val="0"/>
              </a:spcBef>
              <a:spcAft>
                <a:spcPct val="0"/>
              </a:spcAft>
            </a:pPr>
            <a:endParaRPr lang="en-GB" altLang="en-US" dirty="0" smtClean="0">
              <a:ea typeface="Times New Roman" panose="02020603050405020304" pitchFamily="18" charset="0"/>
              <a:cs typeface="Times New Roman" panose="02020603050405020304" pitchFamily="18" charset="0"/>
            </a:endParaRPr>
          </a:p>
          <a:p>
            <a:pPr lvl="0" algn="just" eaLnBrk="0" fontAlgn="base" hangingPunct="0">
              <a:lnSpc>
                <a:spcPct val="100000"/>
              </a:lnSpc>
              <a:spcBef>
                <a:spcPct val="0"/>
              </a:spcBef>
              <a:spcAft>
                <a:spcPct val="0"/>
              </a:spcAft>
            </a:pPr>
            <a:r>
              <a:rPr lang="en-GB" altLang="en-US" dirty="0">
                <a:ea typeface="Times New Roman" panose="02020603050405020304" pitchFamily="18" charset="0"/>
              </a:rPr>
              <a:t>Some genes are expressed continuously, as they produce proteins involved in basic metabolic functions; some genes are expressed as part of the process of </a:t>
            </a:r>
            <a:r>
              <a:rPr lang="en-GB" altLang="en-US" dirty="0" smtClean="0">
                <a:ea typeface="Times New Roman" panose="02020603050405020304" pitchFamily="18" charset="0"/>
              </a:rPr>
              <a:t>cell differentiation</a:t>
            </a:r>
            <a:r>
              <a:rPr lang="en-GB" altLang="en-US" dirty="0">
                <a:ea typeface="Times New Roman" panose="02020603050405020304" pitchFamily="18" charset="0"/>
              </a:rPr>
              <a:t>; and some genes are expressed as a result of cell differentiation.</a:t>
            </a:r>
          </a:p>
          <a:p>
            <a:pPr marL="0" indent="0" eaLnBrk="0" fontAlgn="base" hangingPunct="0">
              <a:lnSpc>
                <a:spcPct val="100000"/>
              </a:lnSpc>
              <a:spcBef>
                <a:spcPct val="0"/>
              </a:spcBef>
              <a:spcAft>
                <a:spcPct val="0"/>
              </a:spcAft>
              <a:buNone/>
            </a:pPr>
            <a:endParaRPr lang="en-GB" altLang="en-US" dirty="0" smtClean="0">
              <a:ea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pPr>
            <a:r>
              <a:rPr lang="en-GB" altLang="en-US" dirty="0" smtClean="0">
                <a:ea typeface="Times New Roman" panose="02020603050405020304" pitchFamily="18" charset="0"/>
                <a:cs typeface="Times New Roman" panose="02020603050405020304" pitchFamily="18" charset="0"/>
              </a:rPr>
              <a:t>The </a:t>
            </a:r>
            <a:r>
              <a:rPr lang="en-GB" altLang="en-US" dirty="0">
                <a:ea typeface="Times New Roman" panose="02020603050405020304" pitchFamily="18" charset="0"/>
                <a:cs typeface="Times New Roman" panose="02020603050405020304" pitchFamily="18" charset="0"/>
              </a:rPr>
              <a:t>process of gene expression involves two main stages</a:t>
            </a:r>
            <a:r>
              <a:rPr lang="en-GB" altLang="en-US" dirty="0" smtClean="0">
                <a:ea typeface="Times New Roman" panose="02020603050405020304" pitchFamily="18" charset="0"/>
                <a:cs typeface="Times New Roman" panose="02020603050405020304" pitchFamily="18" charset="0"/>
              </a:rPr>
              <a:t>:</a:t>
            </a:r>
          </a:p>
          <a:p>
            <a:pPr eaLnBrk="0" fontAlgn="base" hangingPunct="0">
              <a:lnSpc>
                <a:spcPct val="100000"/>
              </a:lnSpc>
              <a:spcBef>
                <a:spcPct val="0"/>
              </a:spcBef>
              <a:spcAft>
                <a:spcPct val="0"/>
              </a:spcAft>
            </a:pPr>
            <a:endParaRPr lang="en-GB" altLang="en-US" dirty="0">
              <a:ea typeface="Times New Roman" panose="02020603050405020304" pitchFamily="18" charset="0"/>
            </a:endParaRPr>
          </a:p>
          <a:p>
            <a:pPr marL="385763" indent="-385763" eaLnBrk="0" fontAlgn="base" hangingPunct="0">
              <a:lnSpc>
                <a:spcPct val="100000"/>
              </a:lnSpc>
              <a:spcBef>
                <a:spcPct val="0"/>
              </a:spcBef>
              <a:spcAft>
                <a:spcPct val="0"/>
              </a:spcAft>
              <a:buFont typeface="+mj-lt"/>
              <a:buAutoNum type="arabicParenR"/>
            </a:pPr>
            <a:r>
              <a:rPr lang="en-GB" altLang="en-US" b="1" dirty="0">
                <a:ea typeface="Times New Roman" panose="02020603050405020304" pitchFamily="18" charset="0"/>
                <a:cs typeface="Times New Roman" panose="02020603050405020304" pitchFamily="18" charset="0"/>
              </a:rPr>
              <a:t>Transcription:</a:t>
            </a:r>
            <a:r>
              <a:rPr lang="en-GB" altLang="en-US" dirty="0">
                <a:ea typeface="Times New Roman" panose="02020603050405020304" pitchFamily="18" charset="0"/>
                <a:cs typeface="Times New Roman" panose="02020603050405020304" pitchFamily="18" charset="0"/>
              </a:rPr>
              <a:t> the production of messenger RNA (mRNA) by the enzyme RNA polymerase, and the processing of the resulting mRNA molecule</a:t>
            </a:r>
            <a:r>
              <a:rPr lang="en-GB" altLang="en-US" dirty="0" smtClean="0">
                <a:ea typeface="Times New Roman" panose="02020603050405020304" pitchFamily="18" charset="0"/>
                <a:cs typeface="Times New Roman" panose="02020603050405020304" pitchFamily="18" charset="0"/>
              </a:rPr>
              <a:t>.</a:t>
            </a:r>
          </a:p>
          <a:p>
            <a:pPr marL="385763" indent="-385763" eaLnBrk="0" fontAlgn="base" hangingPunct="0">
              <a:lnSpc>
                <a:spcPct val="100000"/>
              </a:lnSpc>
              <a:spcBef>
                <a:spcPct val="0"/>
              </a:spcBef>
              <a:spcAft>
                <a:spcPct val="0"/>
              </a:spcAft>
              <a:buFont typeface="+mj-lt"/>
              <a:buAutoNum type="arabicParenR"/>
            </a:pPr>
            <a:endParaRPr lang="en-GB" altLang="en-US" dirty="0">
              <a:ea typeface="Times New Roman" panose="02020603050405020304" pitchFamily="18" charset="0"/>
            </a:endParaRPr>
          </a:p>
          <a:p>
            <a:pPr marL="385763" indent="-385763" eaLnBrk="0" fontAlgn="base" hangingPunct="0">
              <a:lnSpc>
                <a:spcPct val="100000"/>
              </a:lnSpc>
              <a:spcBef>
                <a:spcPct val="0"/>
              </a:spcBef>
              <a:spcAft>
                <a:spcPct val="0"/>
              </a:spcAft>
              <a:buFont typeface="+mj-lt"/>
              <a:buAutoNum type="arabicParenR"/>
            </a:pPr>
            <a:r>
              <a:rPr lang="en-GB" altLang="en-US" b="1" dirty="0" smtClean="0">
                <a:ea typeface="Times New Roman" panose="02020603050405020304" pitchFamily="18" charset="0"/>
                <a:cs typeface="Times New Roman" panose="02020603050405020304" pitchFamily="18" charset="0"/>
              </a:rPr>
              <a:t>Translation</a:t>
            </a:r>
            <a:r>
              <a:rPr lang="en-GB" altLang="en-US" dirty="0">
                <a:ea typeface="Times New Roman" panose="02020603050405020304" pitchFamily="18" charset="0"/>
                <a:cs typeface="Times New Roman" panose="02020603050405020304" pitchFamily="18" charset="0"/>
              </a:rPr>
              <a:t>: the use of mRNA to direct protein synthesis, and the subsequent post-translational processing of the protein molecule.</a:t>
            </a:r>
            <a:endParaRPr lang="en-GB" altLang="en-US" dirty="0">
              <a:ea typeface="Times New Roman" panose="02020603050405020304" pitchFamily="18" charset="0"/>
            </a:endParaRPr>
          </a:p>
          <a:p>
            <a:pPr marL="0" indent="0" eaLnBrk="0" fontAlgn="base" hangingPunct="0">
              <a:lnSpc>
                <a:spcPct val="100000"/>
              </a:lnSpc>
              <a:spcBef>
                <a:spcPct val="0"/>
              </a:spcBef>
              <a:spcAft>
                <a:spcPct val="0"/>
              </a:spcAft>
              <a:buNone/>
            </a:pPr>
            <a:endParaRPr lang="en-GB" altLang="en-US" sz="3000" dirty="0">
              <a:latin typeface="Arial" panose="020B0604020202020204" pitchFamily="34" charset="0"/>
            </a:endParaRPr>
          </a:p>
          <a:p>
            <a:endParaRPr lang="en-GB" dirty="0"/>
          </a:p>
        </p:txBody>
      </p:sp>
      <p:sp>
        <p:nvSpPr>
          <p:cNvPr id="5" name="Date Placeholder 4"/>
          <p:cNvSpPr>
            <a:spLocks noGrp="1"/>
          </p:cNvSpPr>
          <p:nvPr>
            <p:ph type="dt" sz="half" idx="10"/>
          </p:nvPr>
        </p:nvSpPr>
        <p:spPr/>
        <p:txBody>
          <a:bodyPr/>
          <a:lstStyle/>
          <a:p>
            <a:fld id="{208A12AA-5708-4D4D-BC0F-5CA09BBD2743}" type="datetime1">
              <a:rPr lang="en-GB" smtClean="0"/>
              <a:pPr/>
              <a:t>29/05/2020</a:t>
            </a:fld>
            <a:endParaRPr lang="en-GB"/>
          </a:p>
        </p:txBody>
      </p:sp>
      <p:sp>
        <p:nvSpPr>
          <p:cNvPr id="6" name="Footer Placeholder 5"/>
          <p:cNvSpPr>
            <a:spLocks noGrp="1"/>
          </p:cNvSpPr>
          <p:nvPr>
            <p:ph type="ftr" sz="quarter" idx="11"/>
          </p:nvPr>
        </p:nvSpPr>
        <p:spPr/>
        <p:txBody>
          <a:bodyPr/>
          <a:lstStyle/>
          <a:p>
            <a:r>
              <a:rPr lang="en-GB" smtClean="0"/>
              <a:t>Introduction to Molecular Biology</a:t>
            </a:r>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34</a:t>
            </a:fld>
            <a:endParaRPr lang="en-GB"/>
          </a:p>
        </p:txBody>
      </p:sp>
    </p:spTree>
    <p:extLst>
      <p:ext uri="{BB962C8B-B14F-4D97-AF65-F5344CB8AC3E}">
        <p14:creationId xmlns="" xmlns:p14="http://schemas.microsoft.com/office/powerpoint/2010/main" val="2551976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35</a:t>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598868"/>
          </a:xfrm>
        </p:spPr>
        <p:txBody>
          <a:bodyPr>
            <a:normAutofit/>
          </a:bodyPr>
          <a:lstStyle/>
          <a:p>
            <a:r>
              <a:rPr lang="en-GB" sz="3600" b="1" dirty="0" smtClean="0"/>
              <a:t>Introduction to gene expression</a:t>
            </a:r>
            <a:endParaRPr lang="en-GB" sz="3600" b="1" dirty="0"/>
          </a:p>
        </p:txBody>
      </p:sp>
      <p:sp>
        <p:nvSpPr>
          <p:cNvPr id="3" name="Content Placeholder 2"/>
          <p:cNvSpPr>
            <a:spLocks noGrp="1"/>
          </p:cNvSpPr>
          <p:nvPr>
            <p:ph idx="1"/>
          </p:nvPr>
        </p:nvSpPr>
        <p:spPr>
          <a:xfrm>
            <a:off x="240632" y="565484"/>
            <a:ext cx="8614609" cy="5976984"/>
          </a:xfrm>
        </p:spPr>
        <p:txBody>
          <a:bodyPr>
            <a:normAutofit/>
          </a:bodyPr>
          <a:lstStyle/>
          <a:p>
            <a:pPr marL="0" indent="0" algn="just" eaLnBrk="0" fontAlgn="base" hangingPunct="0">
              <a:lnSpc>
                <a:spcPct val="100000"/>
              </a:lnSpc>
              <a:spcBef>
                <a:spcPct val="0"/>
              </a:spcBef>
              <a:spcAft>
                <a:spcPct val="0"/>
              </a:spcAft>
            </a:pPr>
            <a:r>
              <a:rPr lang="en-GB" altLang="en-US" sz="2400" dirty="0" smtClean="0">
                <a:ea typeface="Times New Roman" panose="02020603050405020304" pitchFamily="18" charset="0"/>
                <a:cs typeface="Times New Roman" panose="02020603050405020304" pitchFamily="18" charset="0"/>
              </a:rPr>
              <a:t>Genes </a:t>
            </a:r>
            <a:r>
              <a:rPr lang="en-GB" altLang="en-US" sz="2400" dirty="0">
                <a:ea typeface="Times New Roman" panose="02020603050405020304" pitchFamily="18" charset="0"/>
                <a:cs typeface="Times New Roman" panose="02020603050405020304" pitchFamily="18" charset="0"/>
              </a:rPr>
              <a:t>that code for amino acid sequences are known as </a:t>
            </a:r>
            <a:r>
              <a:rPr lang="en-GB" altLang="en-US" sz="2400" b="1" dirty="0">
                <a:ea typeface="Times New Roman" panose="02020603050405020304" pitchFamily="18" charset="0"/>
                <a:cs typeface="Times New Roman" panose="02020603050405020304" pitchFamily="18" charset="0"/>
              </a:rPr>
              <a:t>'structural genes'</a:t>
            </a:r>
            <a:r>
              <a:rPr lang="en-GB" altLang="en-US" sz="2400" dirty="0">
                <a:ea typeface="Times New Roman" panose="02020603050405020304" pitchFamily="18" charset="0"/>
                <a:cs typeface="Times New Roman" panose="02020603050405020304" pitchFamily="18" charset="0"/>
              </a:rPr>
              <a:t>.</a:t>
            </a:r>
            <a:endParaRPr lang="en-GB" altLang="en-US" sz="2400" dirty="0">
              <a:ea typeface="Times New Roman" panose="02020603050405020304" pitchFamily="18" charset="0"/>
            </a:endParaRPr>
          </a:p>
          <a:p>
            <a:pPr marL="0" indent="0" algn="just" eaLnBrk="0" fontAlgn="base" hangingPunct="0">
              <a:lnSpc>
                <a:spcPct val="100000"/>
              </a:lnSpc>
              <a:spcBef>
                <a:spcPct val="0"/>
              </a:spcBef>
              <a:spcAft>
                <a:spcPct val="0"/>
              </a:spcAft>
              <a:buNone/>
            </a:pPr>
            <a:endParaRPr lang="en-GB" altLang="en-US" sz="2400" dirty="0" smtClean="0">
              <a:ea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None/>
            </a:pPr>
            <a:r>
              <a:rPr lang="en-GB" altLang="en-US" sz="2400" dirty="0" smtClean="0">
                <a:ea typeface="Times New Roman" panose="02020603050405020304" pitchFamily="18" charset="0"/>
                <a:cs typeface="Times New Roman" panose="02020603050405020304" pitchFamily="18" charset="0"/>
              </a:rPr>
              <a:t>A </a:t>
            </a:r>
            <a:r>
              <a:rPr lang="en-GB" altLang="en-US" sz="2400" dirty="0">
                <a:ea typeface="Times New Roman" panose="02020603050405020304" pitchFamily="18" charset="0"/>
                <a:cs typeface="Times New Roman" panose="02020603050405020304" pitchFamily="18" charset="0"/>
              </a:rPr>
              <a:t>structural gene consist of three types of nucleotide sequence:</a:t>
            </a:r>
            <a:endParaRPr lang="en-GB" altLang="en-US" sz="2400" dirty="0"/>
          </a:p>
          <a:p>
            <a:pPr marL="0" indent="0" algn="just" eaLnBrk="0" fontAlgn="base" hangingPunct="0">
              <a:lnSpc>
                <a:spcPct val="100000"/>
              </a:lnSpc>
              <a:spcBef>
                <a:spcPct val="0"/>
              </a:spcBef>
              <a:spcAft>
                <a:spcPct val="0"/>
              </a:spcAft>
              <a:buFontTx/>
              <a:buChar char="•"/>
            </a:pPr>
            <a:r>
              <a:rPr lang="en-GB" altLang="en-US" sz="2400" dirty="0" smtClean="0">
                <a:ea typeface="Times New Roman" panose="02020603050405020304" pitchFamily="18" charset="0"/>
                <a:cs typeface="Times New Roman" panose="02020603050405020304" pitchFamily="18" charset="0"/>
              </a:rPr>
              <a:t>Coding </a:t>
            </a:r>
            <a:r>
              <a:rPr lang="en-GB" altLang="en-US" sz="2400" dirty="0">
                <a:ea typeface="Times New Roman" panose="02020603050405020304" pitchFamily="18" charset="0"/>
                <a:cs typeface="Times New Roman" panose="02020603050405020304" pitchFamily="18" charset="0"/>
              </a:rPr>
              <a:t>regions</a:t>
            </a:r>
            <a:r>
              <a:rPr lang="en-GB" altLang="en-US" sz="2400" b="1" dirty="0">
                <a:ea typeface="Times New Roman" panose="02020603050405020304" pitchFamily="18" charset="0"/>
                <a:cs typeface="Times New Roman" panose="02020603050405020304" pitchFamily="18" charset="0"/>
              </a:rPr>
              <a:t>, </a:t>
            </a:r>
            <a:r>
              <a:rPr lang="en-GB" altLang="en-US" sz="2400" dirty="0">
                <a:ea typeface="Times New Roman" panose="02020603050405020304" pitchFamily="18" charset="0"/>
                <a:cs typeface="Times New Roman" panose="02020603050405020304" pitchFamily="18" charset="0"/>
              </a:rPr>
              <a:t>called </a:t>
            </a:r>
            <a:r>
              <a:rPr lang="en-GB" altLang="en-US" sz="2400" b="1" dirty="0" err="1" smtClean="0">
                <a:ea typeface="Times New Roman" panose="02020603050405020304" pitchFamily="18" charset="0"/>
                <a:cs typeface="Times New Roman" panose="02020603050405020304" pitchFamily="18" charset="0"/>
              </a:rPr>
              <a:t>exons</a:t>
            </a:r>
            <a:r>
              <a:rPr lang="en-GB" altLang="en-US" sz="2400" b="1" dirty="0" smtClean="0">
                <a:ea typeface="Times New Roman" panose="02020603050405020304" pitchFamily="18" charset="0"/>
                <a:cs typeface="Times New Roman" panose="02020603050405020304" pitchFamily="18" charset="0"/>
              </a:rPr>
              <a:t>: </a:t>
            </a:r>
            <a:r>
              <a:rPr lang="en-GB" altLang="en-US" sz="2000" i="1" dirty="0" err="1" smtClean="0">
                <a:ea typeface="Times New Roman" panose="02020603050405020304" pitchFamily="18" charset="0"/>
                <a:cs typeface="Times New Roman" panose="02020603050405020304" pitchFamily="18" charset="0"/>
              </a:rPr>
              <a:t>Exons</a:t>
            </a:r>
            <a:r>
              <a:rPr lang="en-GB" altLang="en-US" sz="2000" i="1" dirty="0" smtClean="0">
                <a:ea typeface="Times New Roman" panose="02020603050405020304" pitchFamily="18" charset="0"/>
                <a:cs typeface="Times New Roman" panose="02020603050405020304" pitchFamily="18" charset="0"/>
              </a:rPr>
              <a:t> code for amino acids and collectively determine the amino acid sequence of the protein product. It is these portions of the gene that are represented in final mature mRNA molecule</a:t>
            </a:r>
            <a:endParaRPr lang="en-GB" altLang="en-US" sz="2400" b="1" i="1" dirty="0">
              <a:ea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FontTx/>
              <a:buChar char="•"/>
            </a:pPr>
            <a:r>
              <a:rPr lang="en-GB" altLang="en-US" sz="2400" dirty="0" smtClean="0">
                <a:ea typeface="Times New Roman" panose="02020603050405020304" pitchFamily="18" charset="0"/>
                <a:cs typeface="Times New Roman" panose="02020603050405020304" pitchFamily="18" charset="0"/>
              </a:rPr>
              <a:t>Non-coding </a:t>
            </a:r>
            <a:r>
              <a:rPr lang="en-GB" altLang="en-US" sz="2400" dirty="0">
                <a:ea typeface="Times New Roman" panose="02020603050405020304" pitchFamily="18" charset="0"/>
                <a:cs typeface="Times New Roman" panose="02020603050405020304" pitchFamily="18" charset="0"/>
              </a:rPr>
              <a:t>regions, called</a:t>
            </a:r>
            <a:r>
              <a:rPr lang="en-GB" altLang="en-US" sz="2400" b="1" dirty="0">
                <a:ea typeface="Times New Roman" panose="02020603050405020304" pitchFamily="18" charset="0"/>
                <a:cs typeface="Times New Roman" panose="02020603050405020304" pitchFamily="18" charset="0"/>
              </a:rPr>
              <a:t> </a:t>
            </a:r>
            <a:r>
              <a:rPr lang="en-GB" altLang="en-US" sz="2400" b="1" dirty="0" err="1" smtClean="0">
                <a:ea typeface="Times New Roman" panose="02020603050405020304" pitchFamily="18" charset="0"/>
                <a:cs typeface="Times New Roman" panose="02020603050405020304" pitchFamily="18" charset="0"/>
              </a:rPr>
              <a:t>introns</a:t>
            </a:r>
            <a:r>
              <a:rPr lang="en-GB" altLang="en-US" sz="2400" b="1" dirty="0" smtClean="0">
                <a:ea typeface="Times New Roman" panose="02020603050405020304" pitchFamily="18" charset="0"/>
                <a:cs typeface="Times New Roman" panose="02020603050405020304" pitchFamily="18" charset="0"/>
              </a:rPr>
              <a:t>: </a:t>
            </a:r>
            <a:r>
              <a:rPr lang="en-GB" altLang="en-US" sz="2000" i="1" dirty="0" err="1" smtClean="0">
                <a:ea typeface="Times New Roman" panose="02020603050405020304" pitchFamily="18" charset="0"/>
                <a:cs typeface="Times New Roman" panose="02020603050405020304" pitchFamily="18" charset="0"/>
              </a:rPr>
              <a:t>Introns</a:t>
            </a:r>
            <a:r>
              <a:rPr lang="en-GB" altLang="en-US" sz="2000" i="1" dirty="0" smtClean="0">
                <a:ea typeface="Times New Roman" panose="02020603050405020304" pitchFamily="18" charset="0"/>
                <a:cs typeface="Times New Roman" panose="02020603050405020304" pitchFamily="18" charset="0"/>
              </a:rPr>
              <a:t> are portions of the gene that do not code for amino acids, and are removed (spliced) from the mRNA molecule before translation</a:t>
            </a:r>
            <a:endParaRPr lang="en-GB" altLang="en-US" sz="2400" i="1" dirty="0">
              <a:ea typeface="Calibri" panose="020F0502020204030204" pitchFamily="34" charset="0"/>
              <a:cs typeface="Times New Roman" panose="02020603050405020304" pitchFamily="18" charset="0"/>
            </a:endParaRPr>
          </a:p>
          <a:p>
            <a:pPr marL="0" indent="0" algn="just" eaLnBrk="0" fontAlgn="base" hangingPunct="0">
              <a:lnSpc>
                <a:spcPct val="100000"/>
              </a:lnSpc>
              <a:spcBef>
                <a:spcPct val="0"/>
              </a:spcBef>
              <a:spcAft>
                <a:spcPct val="0"/>
              </a:spcAft>
              <a:buFontTx/>
              <a:buChar char="•"/>
            </a:pPr>
            <a:r>
              <a:rPr lang="en-GB" altLang="en-US" sz="2400" b="1" dirty="0" smtClean="0">
                <a:ea typeface="Times New Roman" panose="02020603050405020304" pitchFamily="18" charset="0"/>
                <a:cs typeface="Times New Roman" panose="02020603050405020304" pitchFamily="18" charset="0"/>
              </a:rPr>
              <a:t>Regulatory sequences: </a:t>
            </a:r>
            <a:r>
              <a:rPr lang="en-GB" altLang="en-US" sz="2400" dirty="0" smtClean="0">
                <a:ea typeface="Times New Roman" panose="02020603050405020304" pitchFamily="18" charset="0"/>
                <a:cs typeface="Times New Roman" panose="02020603050405020304" pitchFamily="18" charset="0"/>
              </a:rPr>
              <a:t>which </a:t>
            </a:r>
            <a:r>
              <a:rPr lang="en-GB" altLang="en-US" sz="2400" dirty="0">
                <a:ea typeface="Times New Roman" panose="02020603050405020304" pitchFamily="18" charset="0"/>
                <a:cs typeface="Times New Roman" panose="02020603050405020304" pitchFamily="18" charset="0"/>
              </a:rPr>
              <a:t>play a role in determining when and where the protein is made (and how much is made) </a:t>
            </a:r>
            <a:endParaRPr lang="en-GB" altLang="en-US" sz="2400" dirty="0"/>
          </a:p>
          <a:p>
            <a:pPr>
              <a:buNone/>
            </a:pPr>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36</a:t>
            </a:fld>
            <a:endParaRPr lang="en-GB"/>
          </a:p>
        </p:txBody>
      </p:sp>
      <p:pic>
        <p:nvPicPr>
          <p:cNvPr id="7" name="Picture 11" descr="43-gene.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1636" y="4894777"/>
            <a:ext cx="6568226" cy="14633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375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7886700" cy="634117"/>
          </a:xfrm>
        </p:spPr>
        <p:txBody>
          <a:bodyPr>
            <a:normAutofit fontScale="90000"/>
          </a:bodyPr>
          <a:lstStyle/>
          <a:p>
            <a:r>
              <a:rPr lang="en-GB" b="1" dirty="0" smtClean="0"/>
              <a:t>Introduction to Gene expression</a:t>
            </a:r>
            <a:endParaRPr lang="en-GB" b="1" dirty="0"/>
          </a:p>
        </p:txBody>
      </p:sp>
      <p:sp>
        <p:nvSpPr>
          <p:cNvPr id="9" name="Content Placeholder 8"/>
          <p:cNvSpPr>
            <a:spLocks noGrp="1"/>
          </p:cNvSpPr>
          <p:nvPr>
            <p:ph idx="1"/>
          </p:nvPr>
        </p:nvSpPr>
        <p:spPr>
          <a:xfrm>
            <a:off x="168442" y="669702"/>
            <a:ext cx="8710863" cy="5779224"/>
          </a:xfrm>
        </p:spPr>
        <p:txBody>
          <a:bodyPr>
            <a:normAutofit lnSpcReduction="10000"/>
          </a:bodyPr>
          <a:lstStyle/>
          <a:p>
            <a:pPr marL="0" indent="0" algn="just" eaLnBrk="0" fontAlgn="base" hangingPunct="0">
              <a:lnSpc>
                <a:spcPct val="100000"/>
              </a:lnSpc>
              <a:spcBef>
                <a:spcPct val="0"/>
              </a:spcBef>
              <a:spcAft>
                <a:spcPct val="0"/>
              </a:spcAft>
              <a:buNone/>
            </a:pPr>
            <a:r>
              <a:rPr lang="en-GB" altLang="en-US" sz="2400" b="1" dirty="0" smtClean="0">
                <a:ea typeface="Times New Roman" panose="02020603050405020304" pitchFamily="18" charset="0"/>
                <a:cs typeface="Times New Roman" panose="02020603050405020304" pitchFamily="18" charset="0"/>
              </a:rPr>
              <a:t>Regulatory regions in structural genes</a:t>
            </a:r>
            <a:endParaRPr lang="en-GB" altLang="en-US" sz="2400" dirty="0"/>
          </a:p>
          <a:p>
            <a:pPr marL="385763" indent="-385763" algn="just" eaLnBrk="0" fontAlgn="base" hangingPunct="0">
              <a:lnSpc>
                <a:spcPct val="100000"/>
              </a:lnSpc>
              <a:spcBef>
                <a:spcPct val="0"/>
              </a:spcBef>
              <a:spcAft>
                <a:spcPct val="0"/>
              </a:spcAft>
              <a:buFont typeface="+mj-lt"/>
              <a:buAutoNum type="arabicPeriod"/>
            </a:pPr>
            <a:r>
              <a:rPr lang="en-GB" altLang="en-US" sz="2400" b="1" dirty="0" smtClean="0">
                <a:ea typeface="Times New Roman" panose="02020603050405020304" pitchFamily="18" charset="0"/>
                <a:cs typeface="Times New Roman" panose="02020603050405020304" pitchFamily="18" charset="0"/>
              </a:rPr>
              <a:t>Start site</a:t>
            </a:r>
            <a:r>
              <a:rPr lang="en-GB" altLang="en-US" sz="2400" dirty="0" smtClean="0">
                <a:ea typeface="Times New Roman" panose="02020603050405020304" pitchFamily="18" charset="0"/>
                <a:cs typeface="Times New Roman" panose="02020603050405020304" pitchFamily="18" charset="0"/>
              </a:rPr>
              <a:t>: </a:t>
            </a:r>
            <a:r>
              <a:rPr lang="en-GB" altLang="en-US" sz="2400" dirty="0">
                <a:ea typeface="Times New Roman" panose="02020603050405020304" pitchFamily="18" charset="0"/>
                <a:cs typeface="Times New Roman" panose="02020603050405020304" pitchFamily="18" charset="0"/>
              </a:rPr>
              <a:t>A start site for transcription. </a:t>
            </a:r>
            <a:endParaRPr lang="en-GB" altLang="en-US" sz="2400" dirty="0" smtClean="0">
              <a:ea typeface="Times New Roman" panose="02020603050405020304" pitchFamily="18" charset="0"/>
              <a:cs typeface="Times New Roman" panose="02020603050405020304" pitchFamily="18" charset="0"/>
            </a:endParaRPr>
          </a:p>
          <a:p>
            <a:pPr marL="385763" indent="-385763" algn="just" eaLnBrk="0" fontAlgn="base" hangingPunct="0">
              <a:lnSpc>
                <a:spcPct val="100000"/>
              </a:lnSpc>
              <a:spcBef>
                <a:spcPct val="0"/>
              </a:spcBef>
              <a:spcAft>
                <a:spcPct val="0"/>
              </a:spcAft>
              <a:buNone/>
            </a:pPr>
            <a:endParaRPr lang="en-GB" altLang="en-US" sz="2400" b="1" dirty="0" smtClean="0">
              <a:ea typeface="Times New Roman" panose="02020603050405020304" pitchFamily="18" charset="0"/>
              <a:cs typeface="Times New Roman" panose="02020603050405020304" pitchFamily="18" charset="0"/>
            </a:endParaRPr>
          </a:p>
          <a:p>
            <a:pPr marL="385763" indent="-385763" algn="just" eaLnBrk="0" fontAlgn="base" hangingPunct="0">
              <a:lnSpc>
                <a:spcPct val="100000"/>
              </a:lnSpc>
              <a:spcBef>
                <a:spcPct val="0"/>
              </a:spcBef>
              <a:spcAft>
                <a:spcPct val="0"/>
              </a:spcAft>
              <a:buFont typeface="+mj-lt"/>
              <a:buAutoNum type="arabicPeriod" startAt="2"/>
            </a:pPr>
            <a:r>
              <a:rPr lang="en-GB" altLang="en-US" sz="2400" b="1" dirty="0" smtClean="0">
                <a:ea typeface="Times New Roman" panose="02020603050405020304" pitchFamily="18" charset="0"/>
                <a:cs typeface="Times New Roman" panose="02020603050405020304" pitchFamily="18" charset="0"/>
              </a:rPr>
              <a:t>A promoter</a:t>
            </a:r>
            <a:r>
              <a:rPr lang="en-GB" altLang="en-US" sz="2400" dirty="0" smtClean="0">
                <a:ea typeface="Times New Roman" panose="02020603050405020304" pitchFamily="18" charset="0"/>
                <a:cs typeface="Times New Roman" panose="02020603050405020304" pitchFamily="18" charset="0"/>
              </a:rPr>
              <a:t>: </a:t>
            </a:r>
            <a:r>
              <a:rPr lang="en-GB" altLang="en-US" sz="2400" dirty="0">
                <a:ea typeface="Times New Roman" panose="02020603050405020304" pitchFamily="18" charset="0"/>
                <a:cs typeface="Times New Roman" panose="02020603050405020304" pitchFamily="18" charset="0"/>
              </a:rPr>
              <a:t>A region a few hundred nucleotides 'upstream' of the gene (toward the 5' end). </a:t>
            </a:r>
            <a:r>
              <a:rPr lang="en-GB" altLang="en-US" sz="2400" u="sng" dirty="0">
                <a:ea typeface="Times New Roman" panose="02020603050405020304" pitchFamily="18" charset="0"/>
                <a:cs typeface="Times New Roman" panose="02020603050405020304" pitchFamily="18" charset="0"/>
              </a:rPr>
              <a:t>It is not transcribed into mRNA, but plays a role in controlling the transcription of the gene</a:t>
            </a:r>
            <a:r>
              <a:rPr lang="en-GB" altLang="en-US" sz="2400" dirty="0">
                <a:ea typeface="Times New Roman" panose="02020603050405020304" pitchFamily="18" charset="0"/>
                <a:cs typeface="Times New Roman" panose="02020603050405020304" pitchFamily="18" charset="0"/>
              </a:rPr>
              <a:t>. Transcription factors bind to specific nucleotide sequences in the promoter region and assist in the binding of RNA polymerases</a:t>
            </a:r>
            <a:r>
              <a:rPr lang="en-GB" altLang="en-US" sz="2400" dirty="0" smtClean="0">
                <a:ea typeface="Times New Roman" panose="02020603050405020304" pitchFamily="18" charset="0"/>
                <a:cs typeface="Times New Roman" panose="02020603050405020304" pitchFamily="18" charset="0"/>
              </a:rPr>
              <a:t>.</a:t>
            </a:r>
          </a:p>
          <a:p>
            <a:pPr marL="385763" indent="-385763" algn="just" eaLnBrk="0" fontAlgn="base" hangingPunct="0">
              <a:lnSpc>
                <a:spcPct val="100000"/>
              </a:lnSpc>
              <a:spcBef>
                <a:spcPct val="0"/>
              </a:spcBef>
              <a:spcAft>
                <a:spcPct val="0"/>
              </a:spcAft>
              <a:buFont typeface="+mj-lt"/>
              <a:buAutoNum type="arabicPeriod" startAt="2"/>
            </a:pPr>
            <a:endParaRPr lang="en-GB" altLang="en-US" sz="2400" dirty="0">
              <a:ea typeface="Calibri" panose="020F0502020204030204" pitchFamily="34" charset="0"/>
              <a:cs typeface="Times New Roman" panose="02020603050405020304" pitchFamily="18" charset="0"/>
            </a:endParaRPr>
          </a:p>
          <a:p>
            <a:pPr marL="0" indent="0" algn="just" eaLnBrk="0" fontAlgn="base" hangingPunct="0">
              <a:lnSpc>
                <a:spcPct val="100000"/>
              </a:lnSpc>
              <a:spcBef>
                <a:spcPct val="0"/>
              </a:spcBef>
              <a:spcAft>
                <a:spcPct val="0"/>
              </a:spcAft>
              <a:buNone/>
            </a:pPr>
            <a:r>
              <a:rPr lang="en-GB" altLang="en-US" sz="2400" dirty="0" smtClean="0"/>
              <a:t>3.  </a:t>
            </a:r>
            <a:r>
              <a:rPr lang="en-GB" altLang="en-US" sz="2400" b="1" dirty="0" smtClean="0">
                <a:ea typeface="Times New Roman" panose="02020603050405020304" pitchFamily="18" charset="0"/>
                <a:cs typeface="Times New Roman" panose="02020603050405020304" pitchFamily="18" charset="0"/>
              </a:rPr>
              <a:t>Enhancers</a:t>
            </a:r>
            <a:r>
              <a:rPr lang="en-GB" altLang="en-US" sz="2400" dirty="0" smtClean="0">
                <a:ea typeface="Times New Roman" panose="02020603050405020304" pitchFamily="18" charset="0"/>
                <a:cs typeface="Times New Roman" panose="02020603050405020304" pitchFamily="18" charset="0"/>
              </a:rPr>
              <a:t>. Some transcription factors (called activators) bind to  </a:t>
            </a:r>
          </a:p>
          <a:p>
            <a:pPr marL="0" indent="0" algn="just" eaLnBrk="0" fontAlgn="base" hangingPunct="0">
              <a:lnSpc>
                <a:spcPct val="100000"/>
              </a:lnSpc>
              <a:spcBef>
                <a:spcPct val="0"/>
              </a:spcBef>
              <a:spcAft>
                <a:spcPct val="0"/>
              </a:spcAft>
              <a:buNone/>
            </a:pPr>
            <a:r>
              <a:rPr lang="en-GB" altLang="en-US" sz="2400" dirty="0" smtClean="0">
                <a:ea typeface="Times New Roman" panose="02020603050405020304" pitchFamily="18" charset="0"/>
                <a:cs typeface="Times New Roman" panose="02020603050405020304" pitchFamily="18" charset="0"/>
              </a:rPr>
              <a:t>     regions called 'enhancers' </a:t>
            </a:r>
            <a:r>
              <a:rPr lang="en-GB" altLang="en-US" sz="2400" u="sng" dirty="0" smtClean="0">
                <a:ea typeface="Times New Roman" panose="02020603050405020304" pitchFamily="18" charset="0"/>
                <a:cs typeface="Times New Roman" panose="02020603050405020304" pitchFamily="18" charset="0"/>
              </a:rPr>
              <a:t>that increase the rate of transcription.     </a:t>
            </a:r>
          </a:p>
          <a:p>
            <a:pPr marL="0" indent="0" algn="just" eaLnBrk="0" fontAlgn="base" hangingPunct="0">
              <a:lnSpc>
                <a:spcPct val="100000"/>
              </a:lnSpc>
              <a:spcBef>
                <a:spcPct val="0"/>
              </a:spcBef>
              <a:spcAft>
                <a:spcPct val="0"/>
              </a:spcAft>
              <a:buNone/>
            </a:pPr>
            <a:r>
              <a:rPr lang="en-GB" altLang="en-US" sz="2400" dirty="0" smtClean="0">
                <a:ea typeface="Times New Roman" panose="02020603050405020304" pitchFamily="18" charset="0"/>
                <a:cs typeface="Times New Roman" panose="02020603050405020304" pitchFamily="18" charset="0"/>
              </a:rPr>
              <a:t>     Some enhancers are conditional and only work in the presence of </a:t>
            </a:r>
          </a:p>
          <a:p>
            <a:pPr marL="0" indent="0" algn="just" eaLnBrk="0" fontAlgn="base" hangingPunct="0">
              <a:lnSpc>
                <a:spcPct val="100000"/>
              </a:lnSpc>
              <a:spcBef>
                <a:spcPct val="0"/>
              </a:spcBef>
              <a:spcAft>
                <a:spcPct val="0"/>
              </a:spcAft>
              <a:buNone/>
            </a:pPr>
            <a:r>
              <a:rPr lang="en-GB" altLang="en-US" sz="2400" dirty="0" smtClean="0">
                <a:ea typeface="Times New Roman" panose="02020603050405020304" pitchFamily="18" charset="0"/>
                <a:cs typeface="Times New Roman" panose="02020603050405020304" pitchFamily="18" charset="0"/>
              </a:rPr>
              <a:t>     other factors as well as transcription factors</a:t>
            </a:r>
            <a:endParaRPr lang="en-GB" altLang="en-US" sz="2400" u="sng" dirty="0" smtClean="0">
              <a:ea typeface="Times New Roman" panose="02020603050405020304" pitchFamily="18" charset="0"/>
              <a:cs typeface="Times New Roman" panose="02020603050405020304" pitchFamily="18" charset="0"/>
            </a:endParaRPr>
          </a:p>
          <a:p>
            <a:pPr marL="0" indent="0" algn="just" eaLnBrk="0" fontAlgn="base" hangingPunct="0">
              <a:lnSpc>
                <a:spcPct val="100000"/>
              </a:lnSpc>
              <a:spcBef>
                <a:spcPct val="0"/>
              </a:spcBef>
              <a:spcAft>
                <a:spcPct val="0"/>
              </a:spcAft>
              <a:buNone/>
            </a:pPr>
            <a:endParaRPr lang="en-GB" altLang="en-US" sz="2400" dirty="0"/>
          </a:p>
          <a:p>
            <a:pPr marL="0" indent="0" algn="just" eaLnBrk="0" fontAlgn="base" hangingPunct="0">
              <a:lnSpc>
                <a:spcPct val="100000"/>
              </a:lnSpc>
              <a:spcBef>
                <a:spcPct val="0"/>
              </a:spcBef>
              <a:spcAft>
                <a:spcPct val="0"/>
              </a:spcAft>
              <a:buNone/>
            </a:pPr>
            <a:r>
              <a:rPr lang="en-GB" altLang="en-US" sz="2400" dirty="0" smtClean="0">
                <a:ea typeface="Times New Roman" panose="02020603050405020304" pitchFamily="18" charset="0"/>
                <a:cs typeface="Times New Roman" panose="02020603050405020304" pitchFamily="18" charset="0"/>
              </a:rPr>
              <a:t>4</a:t>
            </a:r>
            <a:r>
              <a:rPr lang="en-GB" altLang="en-US" sz="2400" b="1" dirty="0" smtClean="0">
                <a:ea typeface="Times New Roman" panose="02020603050405020304" pitchFamily="18" charset="0"/>
                <a:cs typeface="Times New Roman" panose="02020603050405020304" pitchFamily="18" charset="0"/>
              </a:rPr>
              <a:t>. Silencers</a:t>
            </a:r>
            <a:r>
              <a:rPr lang="en-GB" altLang="en-US" sz="2400" dirty="0" smtClean="0">
                <a:ea typeface="Times New Roman" panose="02020603050405020304" pitchFamily="18" charset="0"/>
                <a:cs typeface="Times New Roman" panose="02020603050405020304" pitchFamily="18" charset="0"/>
              </a:rPr>
              <a:t>. Some transcription factors (called repressors) bind to regions called 'silencers' that depress the rate of transcription</a:t>
            </a:r>
            <a:endParaRPr lang="en-GB" sz="2400" dirty="0" smtClean="0"/>
          </a:p>
          <a:p>
            <a:pPr marL="0" indent="0" eaLnBrk="0" fontAlgn="base" hangingPunct="0">
              <a:lnSpc>
                <a:spcPct val="100000"/>
              </a:lnSpc>
              <a:spcBef>
                <a:spcPct val="0"/>
              </a:spcBef>
              <a:spcAft>
                <a:spcPct val="0"/>
              </a:spcAft>
              <a:buNone/>
            </a:pPr>
            <a:endParaRPr lang="en-GB" alt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208A12AA-5708-4D4D-BC0F-5CA09BBD2743}" type="datetime1">
              <a:rPr lang="en-GB" smtClean="0"/>
              <a:pPr/>
              <a:t>29/05/2020</a:t>
            </a:fld>
            <a:endParaRPr lang="en-GB"/>
          </a:p>
        </p:txBody>
      </p:sp>
      <p:sp>
        <p:nvSpPr>
          <p:cNvPr id="6" name="Footer Placeholder 5"/>
          <p:cNvSpPr>
            <a:spLocks noGrp="1"/>
          </p:cNvSpPr>
          <p:nvPr>
            <p:ph type="ftr" sz="quarter" idx="11"/>
          </p:nvPr>
        </p:nvSpPr>
        <p:spPr/>
        <p:txBody>
          <a:bodyPr/>
          <a:lstStyle/>
          <a:p>
            <a:r>
              <a:rPr lang="en-GB" smtClean="0"/>
              <a:t>Introduction to Molecular Biology</a:t>
            </a:r>
            <a:endParaRPr lang="en-GB"/>
          </a:p>
        </p:txBody>
      </p:sp>
      <p:sp>
        <p:nvSpPr>
          <p:cNvPr id="7" name="Slide Number Placeholder 6"/>
          <p:cNvSpPr>
            <a:spLocks noGrp="1"/>
          </p:cNvSpPr>
          <p:nvPr>
            <p:ph type="sldNum" sz="quarter" idx="12"/>
          </p:nvPr>
        </p:nvSpPr>
        <p:spPr/>
        <p:txBody>
          <a:bodyPr/>
          <a:lstStyle/>
          <a:p>
            <a:fld id="{3B5F8FD0-164A-4966-A97F-7A23AF4D128D}" type="slidenum">
              <a:rPr lang="en-GB" smtClean="0"/>
              <a:pPr/>
              <a:t>37</a:t>
            </a:fld>
            <a:endParaRPr lang="en-GB"/>
          </a:p>
        </p:txBody>
      </p:sp>
    </p:spTree>
    <p:extLst>
      <p:ext uri="{BB962C8B-B14F-4D97-AF65-F5344CB8AC3E}">
        <p14:creationId xmlns="" xmlns:p14="http://schemas.microsoft.com/office/powerpoint/2010/main" val="2709489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71" y="184653"/>
            <a:ext cx="7886700" cy="549273"/>
          </a:xfrm>
        </p:spPr>
        <p:txBody>
          <a:bodyPr>
            <a:noAutofit/>
          </a:bodyPr>
          <a:lstStyle/>
          <a:p>
            <a:r>
              <a:rPr lang="en-GB" sz="3600" b="1" dirty="0" smtClean="0"/>
              <a:t>Transcription and Translation</a:t>
            </a:r>
            <a:endParaRPr lang="en-GB" sz="3600" dirty="0"/>
          </a:p>
        </p:txBody>
      </p:sp>
      <p:pic>
        <p:nvPicPr>
          <p:cNvPr id="7" name="Content Placeholder 6" descr="Transcription and translation.jpeg"/>
          <p:cNvPicPr>
            <a:picLocks noGrp="1" noChangeAspect="1"/>
          </p:cNvPicPr>
          <p:nvPr>
            <p:ph idx="1"/>
          </p:nvPr>
        </p:nvPicPr>
        <p:blipFill>
          <a:blip r:embed="rId2" cstate="print"/>
          <a:stretch>
            <a:fillRect/>
          </a:stretch>
        </p:blipFill>
        <p:spPr>
          <a:xfrm>
            <a:off x="854243" y="746125"/>
            <a:ext cx="4680284" cy="5678488"/>
          </a:xfrm>
        </p:spPr>
      </p:pic>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38</a:t>
            </a:fld>
            <a:endParaRPr lang="en-GB"/>
          </a:p>
        </p:txBody>
      </p:sp>
      <p:sp>
        <p:nvSpPr>
          <p:cNvPr id="8" name="TextBox 7"/>
          <p:cNvSpPr txBox="1"/>
          <p:nvPr/>
        </p:nvSpPr>
        <p:spPr>
          <a:xfrm>
            <a:off x="5686816" y="1152392"/>
            <a:ext cx="3081403" cy="5632311"/>
          </a:xfrm>
          <a:prstGeom prst="rect">
            <a:avLst/>
          </a:prstGeom>
          <a:noFill/>
        </p:spPr>
        <p:txBody>
          <a:bodyPr wrap="square" rtlCol="0">
            <a:spAutoFit/>
          </a:bodyPr>
          <a:lstStyle/>
          <a:p>
            <a:pPr algn="just"/>
            <a:r>
              <a:rPr lang="en-GB" sz="2400" dirty="0" smtClean="0"/>
              <a:t>Analyse this diagram. Discuss with your friends what happens during the processes of Transcription and Translation . Mention the function of each feature during these two processes. Does a mature mRNA still have </a:t>
            </a:r>
            <a:r>
              <a:rPr lang="en-GB" sz="2400" dirty="0" err="1" smtClean="0"/>
              <a:t>introns</a:t>
            </a:r>
            <a:r>
              <a:rPr lang="en-GB" sz="2400" dirty="0" smtClean="0"/>
              <a:t>? Where do these two processes take place within the cell? See the next slide</a:t>
            </a:r>
            <a:endParaRPr lang="en-GB"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8650" y="365127"/>
            <a:ext cx="5916529" cy="765842"/>
          </a:xfrm>
        </p:spPr>
        <p:txBody>
          <a:bodyPr>
            <a:normAutofit/>
          </a:bodyPr>
          <a:lstStyle/>
          <a:p>
            <a:pPr algn="ctr"/>
            <a:r>
              <a:rPr lang="en-GB" sz="3600" b="1" dirty="0" smtClean="0"/>
              <a:t>Transcription and Translation</a:t>
            </a:r>
            <a:endParaRPr lang="en-GB" sz="3600" b="1" dirty="0"/>
          </a:p>
        </p:txBody>
      </p:sp>
      <p:pic>
        <p:nvPicPr>
          <p:cNvPr id="7" name="Content Placeholder 6" descr="Through the processes of transcription and translation, information from genes is used to make proteins."/>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275347" y="1287379"/>
            <a:ext cx="6244390" cy="4969042"/>
          </a:xfrm>
          <a:prstGeom prst="rect">
            <a:avLst/>
          </a:prstGeom>
          <a:noFill/>
          <a:ln>
            <a:noFill/>
          </a:ln>
        </p:spPr>
      </p:pic>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39</a:t>
            </a:fld>
            <a:endParaRPr lang="en-GB"/>
          </a:p>
        </p:txBody>
      </p:sp>
    </p:spTree>
    <p:extLst>
      <p:ext uri="{BB962C8B-B14F-4D97-AF65-F5344CB8AC3E}">
        <p14:creationId xmlns="" xmlns:p14="http://schemas.microsoft.com/office/powerpoint/2010/main" val="402631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63" y="365127"/>
            <a:ext cx="8262687" cy="717715"/>
          </a:xfrm>
        </p:spPr>
        <p:txBody>
          <a:bodyPr>
            <a:normAutofit/>
          </a:bodyPr>
          <a:lstStyle/>
          <a:p>
            <a:r>
              <a:rPr lang="en-GB" sz="4000" b="1" dirty="0" smtClean="0"/>
              <a:t>Applications of Molecular Biology</a:t>
            </a:r>
            <a:endParaRPr lang="en-GB" sz="4000" b="1" dirty="0"/>
          </a:p>
        </p:txBody>
      </p:sp>
      <p:sp>
        <p:nvSpPr>
          <p:cNvPr id="3" name="Content Placeholder 2"/>
          <p:cNvSpPr>
            <a:spLocks noGrp="1"/>
          </p:cNvSpPr>
          <p:nvPr>
            <p:ph idx="1"/>
          </p:nvPr>
        </p:nvSpPr>
        <p:spPr>
          <a:xfrm>
            <a:off x="252663" y="1022684"/>
            <a:ext cx="8458200" cy="5654842"/>
          </a:xfrm>
        </p:spPr>
        <p:txBody>
          <a:bodyPr/>
          <a:lstStyle/>
          <a:p>
            <a:pPr algn="just"/>
            <a:r>
              <a:rPr lang="en-GB" sz="2400" dirty="0" smtClean="0"/>
              <a:t>Now that you know the definition of Molecular Biology, you must now think about the application of this field of science to life today.</a:t>
            </a:r>
          </a:p>
          <a:p>
            <a:pPr algn="just"/>
            <a:r>
              <a:rPr lang="en-GB" sz="2400" dirty="0" smtClean="0"/>
              <a:t>Hmmm. If someone  wanted to prove their paternity of their children, What technique would they use? Is that technique a component of Molecular Biology? How about investigating a crime scene, would some aspects of Molecular Biology be applied?</a:t>
            </a:r>
          </a:p>
          <a:p>
            <a:pPr algn="just"/>
            <a:endParaRPr lang="en-GB" sz="2400" dirty="0" smtClean="0"/>
          </a:p>
          <a:p>
            <a:pPr algn="just"/>
            <a:r>
              <a:rPr lang="en-GB" sz="2400" dirty="0" smtClean="0"/>
              <a:t>Take some moment to think. Thereafter, write down your answers or discuss your thoughts with your fellow students.</a:t>
            </a:r>
          </a:p>
          <a:p>
            <a:pPr algn="just"/>
            <a:endParaRPr lang="en-GB" sz="2400" dirty="0" smtClean="0"/>
          </a:p>
          <a:p>
            <a:pPr algn="just"/>
            <a:r>
              <a:rPr lang="en-GB" sz="2400" dirty="0" smtClean="0"/>
              <a:t>Lets now compare your answers to what the notes say.</a:t>
            </a:r>
          </a:p>
          <a:p>
            <a:endParaRPr lang="en-GB" dirty="0" smtClean="0"/>
          </a:p>
          <a:p>
            <a:pPr>
              <a:buNone/>
            </a:pPr>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3495"/>
          </a:xfrm>
        </p:spPr>
        <p:txBody>
          <a:bodyPr>
            <a:normAutofit/>
          </a:bodyPr>
          <a:lstStyle/>
          <a:p>
            <a:r>
              <a:rPr lang="en-GB" sz="3600" b="1" dirty="0" smtClean="0"/>
              <a:t>Common techniques in Molecular Biology</a:t>
            </a:r>
            <a:endParaRPr lang="en-GB" sz="3600" b="1" dirty="0"/>
          </a:p>
        </p:txBody>
      </p:sp>
      <p:sp>
        <p:nvSpPr>
          <p:cNvPr id="3" name="Content Placeholder 2"/>
          <p:cNvSpPr>
            <a:spLocks noGrp="1"/>
          </p:cNvSpPr>
          <p:nvPr>
            <p:ph idx="1"/>
          </p:nvPr>
        </p:nvSpPr>
        <p:spPr>
          <a:xfrm>
            <a:off x="628650" y="1010653"/>
            <a:ext cx="7886700" cy="5166310"/>
          </a:xfrm>
        </p:spPr>
        <p:txBody>
          <a:bodyPr>
            <a:normAutofit lnSpcReduction="10000"/>
          </a:bodyPr>
          <a:lstStyle/>
          <a:p>
            <a:r>
              <a:rPr lang="en-GB" sz="2400" dirty="0" smtClean="0"/>
              <a:t>As we come to the end of the lecture, I want you to list any techniques that you think fall under the field of molecular Biology</a:t>
            </a:r>
          </a:p>
          <a:p>
            <a:r>
              <a:rPr lang="en-GB" sz="2400" dirty="0" smtClean="0"/>
              <a:t>I will begin by mentioning the Polymerase Chain Reaction, Next generation sequencing (NGS)……………………..complete the list and share with your colleagues.</a:t>
            </a:r>
          </a:p>
          <a:p>
            <a:endParaRPr lang="en-GB" sz="2400" dirty="0" smtClean="0"/>
          </a:p>
          <a:p>
            <a:r>
              <a:rPr lang="en-GB" sz="2400" dirty="0" smtClean="0"/>
              <a:t>For any questions, use the chat option in moodle to send your questions. I will respond to each question. Do not send it as a private message but use the group questions for the sake of your class mates</a:t>
            </a:r>
          </a:p>
          <a:p>
            <a:endParaRPr lang="en-GB" sz="2400" dirty="0" smtClean="0"/>
          </a:p>
          <a:p>
            <a:r>
              <a:rPr lang="en-GB" sz="2400" dirty="0" smtClean="0"/>
              <a:t>…………………………………………………………………………………………….</a:t>
            </a:r>
          </a:p>
          <a:p>
            <a:pPr>
              <a:buNone/>
            </a:pPr>
            <a:r>
              <a:rPr lang="en-GB" sz="2400" dirty="0" smtClean="0"/>
              <a:t>                                       Have a blessed day</a:t>
            </a:r>
            <a:endParaRPr lang="en-GB" sz="2400"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40</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66" y="208716"/>
            <a:ext cx="7886700" cy="874127"/>
          </a:xfrm>
        </p:spPr>
        <p:txBody>
          <a:bodyPr>
            <a:normAutofit/>
          </a:bodyPr>
          <a:lstStyle/>
          <a:p>
            <a:r>
              <a:rPr lang="en-GB" sz="4000" b="1" dirty="0" smtClean="0"/>
              <a:t>Applications of Molecular Biology</a:t>
            </a:r>
            <a:endParaRPr lang="en-GB" sz="4000" dirty="0"/>
          </a:p>
        </p:txBody>
      </p:sp>
      <p:sp>
        <p:nvSpPr>
          <p:cNvPr id="3" name="Content Placeholder 2"/>
          <p:cNvSpPr>
            <a:spLocks noGrp="1"/>
          </p:cNvSpPr>
          <p:nvPr>
            <p:ph idx="1"/>
          </p:nvPr>
        </p:nvSpPr>
        <p:spPr>
          <a:xfrm>
            <a:off x="300789" y="962526"/>
            <a:ext cx="8542422" cy="5727032"/>
          </a:xfrm>
        </p:spPr>
        <p:txBody>
          <a:bodyPr>
            <a:normAutofit/>
          </a:bodyPr>
          <a:lstStyle/>
          <a:p>
            <a:pPr algn="just"/>
            <a:r>
              <a:rPr lang="en-GB" sz="2400" b="1" dirty="0" smtClean="0"/>
              <a:t>Cellular Analysis: </a:t>
            </a:r>
            <a:r>
              <a:rPr lang="en-GB" sz="2400" dirty="0" smtClean="0"/>
              <a:t>this is useful for Investigating cellular activities such as protein expression (production, modification and regulation) and protein functional interactions using assays such as Yeast Hybrid screens. </a:t>
            </a:r>
          </a:p>
          <a:p>
            <a:pPr algn="just"/>
            <a:r>
              <a:rPr lang="en-GB" sz="2400" b="1" dirty="0" smtClean="0"/>
              <a:t>Recombinant DNA technology: </a:t>
            </a:r>
            <a:r>
              <a:rPr lang="en-GB" sz="2400" dirty="0" smtClean="0"/>
              <a:t>this involves the joining together of DNA molecules from different organisms and inserting it into a host organism to produce new genetic combinations that are of value to science, medicine, agriculture, and industry.  At the core of Recombinant DNA technology is Cloning. We shall discuss cloning in future lectures.</a:t>
            </a:r>
          </a:p>
          <a:p>
            <a:pPr algn="just"/>
            <a:r>
              <a:rPr lang="en-GB" sz="2400" b="1" dirty="0" smtClean="0"/>
              <a:t>DNA Amplification: </a:t>
            </a:r>
            <a:r>
              <a:rPr lang="en-GB" sz="2400" dirty="0" smtClean="0"/>
              <a:t>this</a:t>
            </a:r>
            <a:r>
              <a:rPr lang="en-GB" sz="2400" b="1" dirty="0" smtClean="0"/>
              <a:t> involves the c</a:t>
            </a:r>
            <a:r>
              <a:rPr lang="en-GB" sz="2400" dirty="0" smtClean="0"/>
              <a:t>opying and amplification of  genes or genetic regions of interest using a variety of molecular biology techniques such as the polymerise chain reaction (PCR) and isothermal amplification. </a:t>
            </a:r>
          </a:p>
          <a:p>
            <a:pPr algn="just"/>
            <a:endParaRPr lang="en-GB" sz="2400" dirty="0" smtClean="0"/>
          </a:p>
          <a:p>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3"/>
          </a:xfrm>
        </p:spPr>
        <p:txBody>
          <a:bodyPr>
            <a:normAutofit/>
          </a:bodyPr>
          <a:lstStyle/>
          <a:p>
            <a:r>
              <a:rPr lang="en-GB" sz="4000" b="1" dirty="0" smtClean="0"/>
              <a:t>Applications of Molecular Biology</a:t>
            </a:r>
            <a:endParaRPr lang="en-GB" sz="4000" dirty="0"/>
          </a:p>
        </p:txBody>
      </p:sp>
      <p:sp>
        <p:nvSpPr>
          <p:cNvPr id="3" name="Content Placeholder 2"/>
          <p:cNvSpPr>
            <a:spLocks noGrp="1"/>
          </p:cNvSpPr>
          <p:nvPr>
            <p:ph idx="1"/>
          </p:nvPr>
        </p:nvSpPr>
        <p:spPr>
          <a:xfrm>
            <a:off x="409074" y="1058779"/>
            <a:ext cx="8265694" cy="5118184"/>
          </a:xfrm>
        </p:spPr>
        <p:txBody>
          <a:bodyPr>
            <a:normAutofit/>
          </a:bodyPr>
          <a:lstStyle/>
          <a:p>
            <a:pPr algn="just"/>
            <a:r>
              <a:rPr lang="en-GB" sz="2400" b="1" dirty="0" smtClean="0"/>
              <a:t>Epigenetics: </a:t>
            </a:r>
            <a:r>
              <a:rPr lang="en-GB" sz="2400" dirty="0" smtClean="0"/>
              <a:t>this is the study of changes in an organism caused by modification of gene expression (</a:t>
            </a:r>
            <a:r>
              <a:rPr lang="en-GB" sz="2400" dirty="0" smtClean="0">
                <a:solidFill>
                  <a:srgbClr val="FF0000"/>
                </a:solidFill>
              </a:rPr>
              <a:t>Remember gene expression</a:t>
            </a:r>
            <a:r>
              <a:rPr lang="en-GB" sz="2400" dirty="0" smtClean="0"/>
              <a:t>?) rather than alteration of the underlying gene sequences. Confused? Well, we are talking about changes in the phenotype without changes to the genotype.</a:t>
            </a:r>
          </a:p>
          <a:p>
            <a:pPr algn="just"/>
            <a:endParaRPr lang="en-GB" sz="2400" dirty="0" smtClean="0"/>
          </a:p>
          <a:p>
            <a:pPr algn="just"/>
            <a:r>
              <a:rPr lang="en-GB" sz="2400" b="1" dirty="0" smtClean="0"/>
              <a:t>Genome Editing: </a:t>
            </a:r>
            <a:r>
              <a:rPr lang="en-GB" sz="2400" dirty="0" smtClean="0"/>
              <a:t>this is enabled by tools that make precise, targeted changes to the genome (</a:t>
            </a:r>
            <a:r>
              <a:rPr lang="en-GB" sz="2400" dirty="0" smtClean="0">
                <a:solidFill>
                  <a:srgbClr val="FF0000"/>
                </a:solidFill>
              </a:rPr>
              <a:t>remember to review what a genome is</a:t>
            </a:r>
            <a:r>
              <a:rPr lang="en-GB" sz="2400" dirty="0" smtClean="0"/>
              <a:t>) of living cells to manipulate gene function. Some genetic material can be removed or added.</a:t>
            </a:r>
          </a:p>
          <a:p>
            <a:r>
              <a:rPr lang="en-GB" sz="2400" b="1" dirty="0" smtClean="0"/>
              <a:t>Sequencing</a:t>
            </a:r>
            <a:r>
              <a:rPr lang="en-GB" sz="2400" dirty="0" smtClean="0"/>
              <a:t>: determining the nucleotide sequences of  a gene of an organism. It can be partial or complete determination of the sequences and their order of arrangement</a:t>
            </a:r>
          </a:p>
          <a:p>
            <a:pPr algn="just"/>
            <a:endParaRPr lang="en-GB" sz="2400" dirty="0" smtClean="0"/>
          </a:p>
          <a:p>
            <a:pPr algn="just"/>
            <a:endParaRPr lang="en-GB" sz="2400" dirty="0" smtClean="0"/>
          </a:p>
          <a:p>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87" y="184654"/>
            <a:ext cx="7886700" cy="813968"/>
          </a:xfrm>
        </p:spPr>
        <p:txBody>
          <a:bodyPr>
            <a:normAutofit/>
          </a:bodyPr>
          <a:lstStyle/>
          <a:p>
            <a:r>
              <a:rPr lang="en-GB" sz="4000" b="1" dirty="0" smtClean="0"/>
              <a:t>Applications of Molecular Biology</a:t>
            </a:r>
            <a:endParaRPr lang="en-GB" sz="4000" dirty="0"/>
          </a:p>
        </p:txBody>
      </p:sp>
      <p:sp>
        <p:nvSpPr>
          <p:cNvPr id="3" name="Content Placeholder 2"/>
          <p:cNvSpPr>
            <a:spLocks noGrp="1"/>
          </p:cNvSpPr>
          <p:nvPr>
            <p:ph idx="1"/>
          </p:nvPr>
        </p:nvSpPr>
        <p:spPr>
          <a:xfrm>
            <a:off x="276726" y="1046746"/>
            <a:ext cx="8638674" cy="5474369"/>
          </a:xfrm>
        </p:spPr>
        <p:txBody>
          <a:bodyPr>
            <a:normAutofit lnSpcReduction="10000"/>
          </a:bodyPr>
          <a:lstStyle/>
          <a:p>
            <a:pPr algn="just"/>
            <a:r>
              <a:rPr lang="en-GB" dirty="0" smtClean="0"/>
              <a:t>Molecular biology is also applied in the following fields</a:t>
            </a:r>
          </a:p>
          <a:p>
            <a:pPr algn="just"/>
            <a:r>
              <a:rPr lang="en-GB" b="1" dirty="0" smtClean="0"/>
              <a:t>Agricultural systems</a:t>
            </a:r>
            <a:r>
              <a:rPr lang="en-GB" dirty="0" smtClean="0"/>
              <a:t>: to produce high yielding plants  or plant resistant to diseases or droughts </a:t>
            </a:r>
          </a:p>
          <a:p>
            <a:pPr algn="just"/>
            <a:r>
              <a:rPr lang="en-GB" b="1" dirty="0" smtClean="0"/>
              <a:t>Paternity testing </a:t>
            </a:r>
            <a:r>
              <a:rPr lang="en-GB" dirty="0" smtClean="0"/>
              <a:t>: to determine relations  (who is the father or mother?)</a:t>
            </a:r>
          </a:p>
          <a:p>
            <a:pPr algn="just"/>
            <a:r>
              <a:rPr lang="en-GB" b="1" dirty="0" smtClean="0"/>
              <a:t>Biomedical Sciences</a:t>
            </a:r>
            <a:r>
              <a:rPr lang="en-GB" dirty="0" smtClean="0"/>
              <a:t>:  to detect pathogens, confirmatory diagnosis of infectious agents through PCR and other related techniques</a:t>
            </a:r>
          </a:p>
          <a:p>
            <a:pPr algn="just"/>
            <a:r>
              <a:rPr lang="en-GB" b="1" dirty="0" smtClean="0"/>
              <a:t>Forensic investigations</a:t>
            </a:r>
            <a:r>
              <a:rPr lang="en-GB" dirty="0" smtClean="0"/>
              <a:t>:  All of today's forensic genetic methods used to investigate people involved in a crime are based on PCR. Read more about  crime scene genetics here :https://academic.oup.com/bioscience/article/58/6/484/235866</a:t>
            </a:r>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4" y="208716"/>
            <a:ext cx="8530389" cy="717716"/>
          </a:xfrm>
        </p:spPr>
        <p:txBody>
          <a:bodyPr>
            <a:normAutofit/>
          </a:bodyPr>
          <a:lstStyle/>
          <a:p>
            <a:pPr algn="ctr"/>
            <a:r>
              <a:rPr lang="en-GB" sz="4000" b="1" dirty="0" smtClean="0"/>
              <a:t>The Core of Molecular Biology</a:t>
            </a:r>
            <a:endParaRPr lang="en-GB" sz="4000" b="1" dirty="0"/>
          </a:p>
        </p:txBody>
      </p:sp>
      <p:sp>
        <p:nvSpPr>
          <p:cNvPr id="3" name="Content Placeholder 2"/>
          <p:cNvSpPr>
            <a:spLocks noGrp="1"/>
          </p:cNvSpPr>
          <p:nvPr>
            <p:ph idx="1"/>
          </p:nvPr>
        </p:nvSpPr>
        <p:spPr>
          <a:xfrm>
            <a:off x="240633" y="1371600"/>
            <a:ext cx="8602578" cy="5089357"/>
          </a:xfrm>
        </p:spPr>
        <p:txBody>
          <a:bodyPr>
            <a:normAutofit/>
          </a:bodyPr>
          <a:lstStyle/>
          <a:p>
            <a:pPr algn="just"/>
            <a:r>
              <a:rPr lang="en-GB" dirty="0" smtClean="0"/>
              <a:t>The field of molecular biology is based on the following molecules: </a:t>
            </a:r>
          </a:p>
          <a:p>
            <a:pPr lvl="1" algn="just"/>
            <a:r>
              <a:rPr lang="en-GB" dirty="0" smtClean="0"/>
              <a:t>Chromosomes</a:t>
            </a:r>
          </a:p>
          <a:p>
            <a:pPr lvl="1" algn="just"/>
            <a:r>
              <a:rPr lang="en-GB" dirty="0" smtClean="0"/>
              <a:t>DNA</a:t>
            </a:r>
          </a:p>
          <a:p>
            <a:pPr lvl="1" algn="just"/>
            <a:r>
              <a:rPr lang="en-GB" dirty="0" smtClean="0"/>
              <a:t>RNA</a:t>
            </a:r>
          </a:p>
          <a:p>
            <a:pPr lvl="1" algn="just"/>
            <a:r>
              <a:rPr lang="en-GB" dirty="0" smtClean="0"/>
              <a:t>Genes</a:t>
            </a:r>
          </a:p>
          <a:p>
            <a:pPr lvl="1" algn="just"/>
            <a:r>
              <a:rPr lang="en-GB" dirty="0" smtClean="0"/>
              <a:t>Alleles</a:t>
            </a:r>
          </a:p>
          <a:p>
            <a:pPr algn="just"/>
            <a:r>
              <a:rPr lang="en-GB" dirty="0" smtClean="0"/>
              <a:t>We shall learn about each of these molecules in the next few slides. </a:t>
            </a:r>
          </a:p>
          <a:p>
            <a:pPr algn="just"/>
            <a:r>
              <a:rPr lang="en-GB" dirty="0" smtClean="0"/>
              <a:t>Take time to fully understand these molecules, their relationship, and roles in cellular activities at a molecular level.</a:t>
            </a:r>
          </a:p>
          <a:p>
            <a:pPr algn="just"/>
            <a:endParaRPr lang="en-GB" dirty="0" smtClean="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5" name="Footer Placeholder 4"/>
          <p:cNvSpPr>
            <a:spLocks noGrp="1"/>
          </p:cNvSpPr>
          <p:nvPr>
            <p:ph type="ftr" sz="quarter" idx="11"/>
          </p:nvPr>
        </p:nvSpPr>
        <p:spPr/>
        <p:txBody>
          <a:bodyPr/>
          <a:lstStyle/>
          <a:p>
            <a:r>
              <a:rPr lang="en-GB" smtClean="0"/>
              <a:t>Introduction to Molecular Biology</a:t>
            </a:r>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89" y="336884"/>
            <a:ext cx="7886700" cy="647164"/>
          </a:xfrm>
        </p:spPr>
        <p:txBody>
          <a:bodyPr>
            <a:normAutofit fontScale="90000"/>
          </a:bodyPr>
          <a:lstStyle/>
          <a:p>
            <a:r>
              <a:rPr lang="en-GB" b="1" dirty="0" smtClean="0"/>
              <a:t>The Core of Molecular Biology</a:t>
            </a:r>
            <a:endParaRPr lang="en-GB" b="1" dirty="0"/>
          </a:p>
        </p:txBody>
      </p:sp>
      <p:sp>
        <p:nvSpPr>
          <p:cNvPr id="3" name="Content Placeholder 2"/>
          <p:cNvSpPr>
            <a:spLocks noGrp="1"/>
          </p:cNvSpPr>
          <p:nvPr>
            <p:ph idx="1"/>
          </p:nvPr>
        </p:nvSpPr>
        <p:spPr>
          <a:xfrm>
            <a:off x="222160" y="1143000"/>
            <a:ext cx="8693240" cy="5342021"/>
          </a:xfrm>
        </p:spPr>
        <p:txBody>
          <a:bodyPr>
            <a:normAutofit fontScale="92500" lnSpcReduction="10000"/>
          </a:bodyPr>
          <a:lstStyle/>
          <a:p>
            <a:pPr>
              <a:buNone/>
            </a:pPr>
            <a:r>
              <a:rPr lang="en-GB" sz="2600" b="1" dirty="0" smtClean="0"/>
              <a:t>Genes</a:t>
            </a:r>
          </a:p>
          <a:p>
            <a:pPr algn="just"/>
            <a:r>
              <a:rPr lang="en-GB" sz="2600" dirty="0" smtClean="0"/>
              <a:t>Lets talk about a gene. In the genetics component, you learnt more about genes. Now, take a few minutes to recall the definition of a gene…………... Alright here is the definition.</a:t>
            </a:r>
          </a:p>
          <a:p>
            <a:pPr algn="just"/>
            <a:endParaRPr lang="en-GB" sz="2600" dirty="0" smtClean="0"/>
          </a:p>
          <a:p>
            <a:pPr algn="just"/>
            <a:r>
              <a:rPr lang="en-GB" sz="2600" dirty="0" smtClean="0"/>
              <a:t>A </a:t>
            </a:r>
            <a:r>
              <a:rPr lang="en-GB" sz="2600" dirty="0"/>
              <a:t>gene is the basic physical and functional unit of heredity. </a:t>
            </a:r>
            <a:r>
              <a:rPr lang="en-GB" sz="2600" dirty="0" smtClean="0"/>
              <a:t>It </a:t>
            </a:r>
            <a:r>
              <a:rPr lang="en-GB" sz="2600" dirty="0"/>
              <a:t>consists of a specific sequence of nucleotides at a given position on a given </a:t>
            </a:r>
            <a:r>
              <a:rPr lang="en-GB" sz="2600" dirty="0" smtClean="0"/>
              <a:t>chromosome ( consist of tightly coiled DNA) </a:t>
            </a:r>
            <a:r>
              <a:rPr lang="en-GB" sz="2600" dirty="0"/>
              <a:t>that </a:t>
            </a:r>
            <a:r>
              <a:rPr lang="en-GB" sz="2600" dirty="0" smtClean="0"/>
              <a:t>that carries the instructions (codes) needed to assemble a specific protein(or</a:t>
            </a:r>
            <a:r>
              <a:rPr lang="en-GB" sz="2600" dirty="0"/>
              <a:t>, in some cases, an RNA molecule</a:t>
            </a:r>
            <a:r>
              <a:rPr lang="en-GB" sz="2600" dirty="0" smtClean="0"/>
              <a:t>).</a:t>
            </a:r>
          </a:p>
          <a:p>
            <a:pPr algn="just"/>
            <a:endParaRPr lang="en-GB" sz="2600" dirty="0" smtClean="0"/>
          </a:p>
          <a:p>
            <a:pPr algn="just">
              <a:lnSpc>
                <a:spcPct val="120000"/>
              </a:lnSpc>
            </a:pPr>
            <a:r>
              <a:rPr lang="en-GB" sz="2600" dirty="0" smtClean="0"/>
              <a:t>A gene has 'start‘ (beginning point) </a:t>
            </a:r>
            <a:r>
              <a:rPr lang="en-GB" sz="2600" dirty="0"/>
              <a:t>and </a:t>
            </a:r>
            <a:r>
              <a:rPr lang="en-GB" sz="2600" dirty="0" smtClean="0"/>
              <a:t>'stop‘ (ending point) </a:t>
            </a:r>
            <a:r>
              <a:rPr lang="en-GB" sz="2600" dirty="0"/>
              <a:t>codons and other regulatory elements </a:t>
            </a:r>
            <a:r>
              <a:rPr lang="en-GB" sz="2600" dirty="0" smtClean="0"/>
              <a:t>that </a:t>
            </a:r>
            <a:r>
              <a:rPr lang="en-GB" sz="2600" dirty="0"/>
              <a:t>specifies a sequence of amino acids that are linked together to form a protein</a:t>
            </a:r>
            <a:r>
              <a:rPr lang="en-GB" sz="2600" dirty="0" smtClean="0"/>
              <a:t>. </a:t>
            </a:r>
          </a:p>
          <a:p>
            <a:pPr marL="0" indent="0">
              <a:buNone/>
            </a:pPr>
            <a:endParaRPr lang="en-GB" dirty="0"/>
          </a:p>
        </p:txBody>
      </p:sp>
      <p:sp>
        <p:nvSpPr>
          <p:cNvPr id="4" name="Date Placeholder 3"/>
          <p:cNvSpPr>
            <a:spLocks noGrp="1"/>
          </p:cNvSpPr>
          <p:nvPr>
            <p:ph type="dt" sz="half" idx="10"/>
          </p:nvPr>
        </p:nvSpPr>
        <p:spPr/>
        <p:txBody>
          <a:bodyPr/>
          <a:lstStyle/>
          <a:p>
            <a:fld id="{CF0B147D-9D90-4BA6-ACDC-7D39D8B23192}" type="datetime1">
              <a:rPr lang="en-GB" smtClean="0"/>
              <a:pPr/>
              <a:t>29/05/2020</a:t>
            </a:fld>
            <a:endParaRPr lang="en-GB"/>
          </a:p>
        </p:txBody>
      </p:sp>
      <p:sp>
        <p:nvSpPr>
          <p:cNvPr id="6" name="Slide Number Placeholder 5"/>
          <p:cNvSpPr>
            <a:spLocks noGrp="1"/>
          </p:cNvSpPr>
          <p:nvPr>
            <p:ph type="sldNum" sz="quarter" idx="12"/>
          </p:nvPr>
        </p:nvSpPr>
        <p:spPr/>
        <p:txBody>
          <a:bodyPr/>
          <a:lstStyle/>
          <a:p>
            <a:fld id="{3B5F8FD0-164A-4966-A97F-7A23AF4D128D}" type="slidenum">
              <a:rPr lang="en-GB" smtClean="0"/>
              <a:pPr/>
              <a:t>9</a:t>
            </a:fld>
            <a:endParaRPr lang="en-GB"/>
          </a:p>
        </p:txBody>
      </p:sp>
    </p:spTree>
    <p:extLst>
      <p:ext uri="{BB962C8B-B14F-4D97-AF65-F5344CB8AC3E}">
        <p14:creationId xmlns="" xmlns:p14="http://schemas.microsoft.com/office/powerpoint/2010/main" val="35819616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6579</TotalTime>
  <Words>3825</Words>
  <Application>Microsoft Office PowerPoint</Application>
  <PresentationFormat>On-screen Show (4:3)</PresentationFormat>
  <Paragraphs>381</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vt:lpstr>
      <vt:lpstr>Introduction and Lesson Objectives</vt:lpstr>
      <vt:lpstr>What is Molecular biology?</vt:lpstr>
      <vt:lpstr>Applications of Molecular Biology</vt:lpstr>
      <vt:lpstr>Applications of Molecular Biology</vt:lpstr>
      <vt:lpstr>Applications of Molecular Biology</vt:lpstr>
      <vt:lpstr>Applications of Molecular Biology</vt:lpstr>
      <vt:lpstr>The Core of Molecular Biology</vt:lpstr>
      <vt:lpstr>The Core of Molecular Biology</vt:lpstr>
      <vt:lpstr>The Core of Molecular Biology</vt:lpstr>
      <vt:lpstr>The Core of Molecular Biology</vt:lpstr>
      <vt:lpstr>The Core of Molecular Biology</vt:lpstr>
      <vt:lpstr> The Core of Molecular Biology </vt:lpstr>
      <vt:lpstr> DNA is a double helix formed by base pairs attached to a sugar-phosphate backbone. </vt:lpstr>
      <vt:lpstr>The Core of Molecular Biology</vt:lpstr>
      <vt:lpstr>The Core of Molecular Biology</vt:lpstr>
      <vt:lpstr>The Core of Molecular Biology</vt:lpstr>
      <vt:lpstr>The Core of Molecular Biology</vt:lpstr>
      <vt:lpstr>Double helix structure of DNA</vt:lpstr>
      <vt:lpstr>The Core of Molecular Biology</vt:lpstr>
      <vt:lpstr>The Core of Molecular Biology</vt:lpstr>
      <vt:lpstr>  The Core of Molecular Biology   </vt:lpstr>
      <vt:lpstr>The Core of Molecular Biology</vt:lpstr>
      <vt:lpstr>The Core of Molecular Biology</vt:lpstr>
      <vt:lpstr>The Core of Molecular Biology</vt:lpstr>
      <vt:lpstr>The Core of Molecular Biology</vt:lpstr>
      <vt:lpstr>The Core of Molecular Biology</vt:lpstr>
      <vt:lpstr>The Core of Molecular Biology</vt:lpstr>
      <vt:lpstr>The Core of Molecular Biology</vt:lpstr>
      <vt:lpstr>The genetic code</vt:lpstr>
      <vt:lpstr>The Genetic Code</vt:lpstr>
      <vt:lpstr>The genetic Code</vt:lpstr>
      <vt:lpstr>The Central Dogma of Molecular Biology</vt:lpstr>
      <vt:lpstr>Introduction to Gene expression</vt:lpstr>
      <vt:lpstr>Slide 35</vt:lpstr>
      <vt:lpstr>Introduction to gene expression</vt:lpstr>
      <vt:lpstr>Introduction to Gene expression</vt:lpstr>
      <vt:lpstr>Transcription and Translation</vt:lpstr>
      <vt:lpstr>Transcription and Translation</vt:lpstr>
      <vt:lpstr>Common techniques in Molecular Biology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Molecular Biology</dc:title>
  <dc:creator>SAMUEL MUNJITA</dc:creator>
  <cp:lastModifiedBy>user</cp:lastModifiedBy>
  <cp:revision>116</cp:revision>
  <dcterms:created xsi:type="dcterms:W3CDTF">2016-02-22T10:00:15Z</dcterms:created>
  <dcterms:modified xsi:type="dcterms:W3CDTF">2020-05-29T09:14:53Z</dcterms:modified>
</cp:coreProperties>
</file>