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57" r:id="rId5"/>
    <p:sldId id="266" r:id="rId6"/>
    <p:sldId id="267" r:id="rId7"/>
    <p:sldId id="279" r:id="rId8"/>
    <p:sldId id="268" r:id="rId9"/>
    <p:sldId id="278" r:id="rId10"/>
    <p:sldId id="269" r:id="rId11"/>
    <p:sldId id="272" r:id="rId12"/>
    <p:sldId id="273" r:id="rId13"/>
    <p:sldId id="270" r:id="rId14"/>
    <p:sldId id="258" r:id="rId15"/>
    <p:sldId id="259" r:id="rId16"/>
    <p:sldId id="277" r:id="rId17"/>
    <p:sldId id="265" r:id="rId18"/>
    <p:sldId id="280" r:id="rId19"/>
    <p:sldId id="276" r:id="rId20"/>
    <p:sldId id="274" r:id="rId21"/>
    <p:sldId id="275" r:id="rId22"/>
    <p:sldId id="260" r:id="rId23"/>
    <p:sldId id="261"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809" autoAdjust="0"/>
    <p:restoredTop sz="94660"/>
  </p:normalViewPr>
  <p:slideViewPr>
    <p:cSldViewPr snapToGrid="0">
      <p:cViewPr varScale="1">
        <p:scale>
          <a:sx n="79" d="100"/>
          <a:sy n="79" d="100"/>
        </p:scale>
        <p:origin x="-1104"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4050216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3377717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174412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4250088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261321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3225028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3480029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197045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1565543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1869563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E6EBC1-CA79-4DD2-8582-D5B768BCC6E1}" type="datetimeFigureOut">
              <a:rPr lang="en-GB" smtClean="0"/>
              <a:pPr/>
              <a:t>13/08/2020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1547766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E6EBC1-CA79-4DD2-8582-D5B768BCC6E1}" type="datetimeFigureOut">
              <a:rPr lang="en-GB" smtClean="0"/>
              <a:pPr/>
              <a:t>13/08/2020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89C9FE-F2FA-4074-AD02-7080E526BF21}" type="slidenum">
              <a:rPr lang="en-GB" smtClean="0"/>
              <a:pPr/>
              <a:t>‹#›</a:t>
            </a:fld>
            <a:endParaRPr lang="en-GB"/>
          </a:p>
        </p:txBody>
      </p:sp>
    </p:spTree>
    <p:extLst>
      <p:ext uri="{BB962C8B-B14F-4D97-AF65-F5344CB8AC3E}">
        <p14:creationId xmlns:p14="http://schemas.microsoft.com/office/powerpoint/2010/main" xmlns="" val="34807737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5648" y="195084"/>
            <a:ext cx="7772400" cy="2387600"/>
          </a:xfrm>
        </p:spPr>
        <p:txBody>
          <a:bodyPr/>
          <a:lstStyle/>
          <a:p>
            <a:r>
              <a:rPr lang="en-GB" b="1" dirty="0" smtClean="0"/>
              <a:t>Introduction to RNA Interference </a:t>
            </a:r>
            <a:endParaRPr lang="en-GB" b="1" dirty="0"/>
          </a:p>
        </p:txBody>
      </p:sp>
      <p:sp>
        <p:nvSpPr>
          <p:cNvPr id="3" name="Subtitle 2"/>
          <p:cNvSpPr>
            <a:spLocks noGrp="1"/>
          </p:cNvSpPr>
          <p:nvPr>
            <p:ph type="subTitle" idx="1"/>
          </p:nvPr>
        </p:nvSpPr>
        <p:spPr>
          <a:xfrm>
            <a:off x="1619518" y="5005836"/>
            <a:ext cx="6858000" cy="1655762"/>
          </a:xfrm>
        </p:spPr>
        <p:txBody>
          <a:bodyPr/>
          <a:lstStyle/>
          <a:p>
            <a:r>
              <a:rPr lang="en-GB" dirty="0" smtClean="0"/>
              <a:t>Dr Munjita</a:t>
            </a:r>
            <a:endParaRPr lang="en-GB" dirty="0"/>
          </a:p>
        </p:txBody>
      </p:sp>
    </p:spTree>
    <p:extLst>
      <p:ext uri="{BB962C8B-B14F-4D97-AF65-F5344CB8AC3E}">
        <p14:creationId xmlns:p14="http://schemas.microsoft.com/office/powerpoint/2010/main" xmlns="" val="318381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094704"/>
          </a:xfrm>
        </p:spPr>
        <p:txBody>
          <a:bodyPr>
            <a:normAutofit/>
          </a:bodyPr>
          <a:lstStyle/>
          <a:p>
            <a:pPr algn="ctr"/>
            <a:r>
              <a:rPr lang="en-GB" sz="3600" b="1" dirty="0" smtClean="0"/>
              <a:t>Where does mRNA degradation by </a:t>
            </a:r>
            <a:r>
              <a:rPr lang="en-GB" sz="3600" b="1" dirty="0"/>
              <a:t>miRNAs</a:t>
            </a:r>
            <a:r>
              <a:rPr lang="en-GB" sz="3600" b="1" dirty="0" smtClean="0"/>
              <a:t> occur?</a:t>
            </a:r>
            <a:endParaRPr lang="en-GB" sz="3600" dirty="0"/>
          </a:p>
        </p:txBody>
      </p:sp>
      <p:sp>
        <p:nvSpPr>
          <p:cNvPr id="3" name="Content Placeholder 2"/>
          <p:cNvSpPr>
            <a:spLocks noGrp="1"/>
          </p:cNvSpPr>
          <p:nvPr>
            <p:ph idx="1"/>
          </p:nvPr>
        </p:nvSpPr>
        <p:spPr>
          <a:xfrm>
            <a:off x="309093" y="1030310"/>
            <a:ext cx="8525814" cy="5640946"/>
          </a:xfrm>
        </p:spPr>
        <p:txBody>
          <a:bodyPr/>
          <a:lstStyle/>
          <a:p>
            <a:r>
              <a:rPr lang="en-GB" sz="2400" dirty="0" smtClean="0"/>
              <a:t>Classically</a:t>
            </a:r>
            <a:r>
              <a:rPr lang="en-GB" sz="2400" dirty="0"/>
              <a:t>, it was thought that mRNA was broken down in the cytoplasm following translation; </a:t>
            </a:r>
            <a:r>
              <a:rPr lang="en-GB" sz="2400" b="1" dirty="0"/>
              <a:t>it is now known that mRNA degradation occurs in processing bodies (P-bodies/GW bodies/ </a:t>
            </a:r>
            <a:r>
              <a:rPr lang="en-GB" sz="2400" b="1" dirty="0" err="1"/>
              <a:t>Dcp</a:t>
            </a:r>
            <a:r>
              <a:rPr lang="en-GB" sz="2400" b="1" dirty="0"/>
              <a:t> bodies</a:t>
            </a:r>
            <a:r>
              <a:rPr lang="en-GB" sz="2400" b="1" dirty="0" smtClean="0"/>
              <a:t>)</a:t>
            </a:r>
          </a:p>
          <a:p>
            <a:endParaRPr lang="en-GB" sz="2400" b="1" dirty="0" smtClean="0"/>
          </a:p>
          <a:p>
            <a:r>
              <a:rPr lang="en-GB" sz="2400" dirty="0"/>
              <a:t>Moreover, mRNAs subject to miRNA-mediated silencing accumulate in P-bodies thereby sequestering the mRNA away from the translational machinery.</a:t>
            </a:r>
            <a:endParaRPr lang="en-GB" b="1" dirty="0"/>
          </a:p>
        </p:txBody>
      </p:sp>
    </p:spTree>
    <p:extLst>
      <p:ext uri="{BB962C8B-B14F-4D97-AF65-F5344CB8AC3E}">
        <p14:creationId xmlns:p14="http://schemas.microsoft.com/office/powerpoint/2010/main" xmlns="" val="3378035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11369"/>
          </a:xfrm>
        </p:spPr>
        <p:txBody>
          <a:bodyPr>
            <a:normAutofit/>
          </a:bodyPr>
          <a:lstStyle/>
          <a:p>
            <a:pPr algn="ctr"/>
            <a:r>
              <a:rPr lang="en-GB" sz="4000" b="1" dirty="0"/>
              <a:t>Small interfering RNAs</a:t>
            </a:r>
            <a:endParaRPr lang="en-GB" sz="4000" dirty="0"/>
          </a:p>
        </p:txBody>
      </p:sp>
      <p:sp>
        <p:nvSpPr>
          <p:cNvPr id="3" name="Content Placeholder 2"/>
          <p:cNvSpPr>
            <a:spLocks noGrp="1"/>
          </p:cNvSpPr>
          <p:nvPr>
            <p:ph idx="1"/>
          </p:nvPr>
        </p:nvSpPr>
        <p:spPr>
          <a:xfrm>
            <a:off x="90152" y="795314"/>
            <a:ext cx="8822028" cy="5850184"/>
          </a:xfrm>
        </p:spPr>
        <p:txBody>
          <a:bodyPr/>
          <a:lstStyle/>
          <a:p>
            <a:pPr algn="just"/>
            <a:r>
              <a:rPr lang="en-GB" b="1" dirty="0"/>
              <a:t>Small interfering RNA</a:t>
            </a:r>
            <a:r>
              <a:rPr lang="en-GB" dirty="0"/>
              <a:t> (</a:t>
            </a:r>
            <a:r>
              <a:rPr lang="en-GB" b="1" dirty="0"/>
              <a:t>siRNA</a:t>
            </a:r>
            <a:r>
              <a:rPr lang="en-GB" dirty="0"/>
              <a:t>), sometimes known as </a:t>
            </a:r>
            <a:r>
              <a:rPr lang="en-GB" b="1" dirty="0"/>
              <a:t>short interfering RNA</a:t>
            </a:r>
            <a:r>
              <a:rPr lang="en-GB" dirty="0"/>
              <a:t> or </a:t>
            </a:r>
            <a:r>
              <a:rPr lang="en-GB" b="1" dirty="0"/>
              <a:t>silencing RNA</a:t>
            </a:r>
            <a:r>
              <a:rPr lang="en-GB" dirty="0"/>
              <a:t>, is a class of double-stranded RNA molecules, </a:t>
            </a:r>
            <a:r>
              <a:rPr lang="en-GB" dirty="0" smtClean="0"/>
              <a:t>19-23 </a:t>
            </a:r>
            <a:r>
              <a:rPr lang="en-GB" dirty="0"/>
              <a:t>base pairs in length</a:t>
            </a:r>
            <a:r>
              <a:rPr lang="en-GB" dirty="0" smtClean="0"/>
              <a:t>.</a:t>
            </a:r>
          </a:p>
          <a:p>
            <a:pPr algn="just"/>
            <a:endParaRPr lang="en-GB" dirty="0" smtClean="0"/>
          </a:p>
          <a:p>
            <a:pPr algn="just"/>
            <a:r>
              <a:rPr lang="en-GB" b="1" dirty="0"/>
              <a:t>Endogenous siRNAs have not been found in mammalian </a:t>
            </a:r>
            <a:r>
              <a:rPr lang="en-GB" b="1" dirty="0" smtClean="0"/>
              <a:t>systems.</a:t>
            </a:r>
          </a:p>
          <a:p>
            <a:endParaRPr lang="en-GB" dirty="0" smtClean="0"/>
          </a:p>
          <a:p>
            <a:pPr algn="just"/>
            <a:r>
              <a:rPr lang="en-GB" dirty="0"/>
              <a:t>The structure of siRNA is highly specific to prevent erroneous gene silencing. siRNA molecules are </a:t>
            </a:r>
            <a:r>
              <a:rPr lang="en-GB" dirty="0" smtClean="0"/>
              <a:t>19-23 </a:t>
            </a:r>
            <a:r>
              <a:rPr lang="en-GB" dirty="0"/>
              <a:t>nucleotide double stranded RNA (dsRNA) duplexes with symmetric 2-3 nucleotide 3’ overhangs and 5’ phosphate and 3’ hydroxyl groups </a:t>
            </a:r>
            <a:endParaRPr lang="en-GB" dirty="0" smtClean="0"/>
          </a:p>
          <a:p>
            <a:endParaRPr lang="en-GB" dirty="0"/>
          </a:p>
        </p:txBody>
      </p:sp>
    </p:spTree>
    <p:extLst>
      <p:ext uri="{BB962C8B-B14F-4D97-AF65-F5344CB8AC3E}">
        <p14:creationId xmlns:p14="http://schemas.microsoft.com/office/powerpoint/2010/main" xmlns="" val="3485739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1325563"/>
          </a:xfrm>
        </p:spPr>
        <p:txBody>
          <a:bodyPr/>
          <a:lstStyle/>
          <a:p>
            <a:r>
              <a:rPr lang="en-GB" b="1" dirty="0"/>
              <a:t>Small interfering RNAs</a:t>
            </a:r>
            <a:endParaRPr lang="en-GB" dirty="0"/>
          </a:p>
        </p:txBody>
      </p:sp>
      <p:pic>
        <p:nvPicPr>
          <p:cNvPr id="3074" name="Picture 2" descr="http://a.static-abcam.com/CmsMedia/Media/rna-interface-image-1.gif"/>
          <p:cNvPicPr>
            <a:picLocks noGrp="1" noChangeAspect="1" noChangeArrowheads="1"/>
          </p:cNvPicPr>
          <p:nvPr>
            <p:ph sz="half" idx="1"/>
          </p:nvPr>
        </p:nvPicPr>
        <p:blipFill>
          <a:blip r:embed="rId2">
            <a:extLst>
              <a:ext uri="{28A0092B-C50C-407E-A947-70E740481C1C}">
                <a14:useLocalDpi xmlns:a14="http://schemas.microsoft.com/office/drawing/2010/main" xmlns="" val="0"/>
              </a:ext>
            </a:extLst>
          </a:blip>
          <a:stretch>
            <a:fillRect/>
          </a:stretch>
        </p:blipFill>
        <p:spPr bwMode="auto">
          <a:xfrm>
            <a:off x="206063" y="1030309"/>
            <a:ext cx="4270151" cy="4520485"/>
          </a:xfrm>
          <a:prstGeom prst="rect">
            <a:avLst/>
          </a:prstGeom>
          <a:noFill/>
          <a:extLst>
            <a:ext uri="{909E8E84-426E-40DD-AFC4-6F175D3DCCD1}">
              <a14:hiddenFill xmlns:a14="http://schemas.microsoft.com/office/drawing/2010/main" xmlns="">
                <a:solidFill>
                  <a:srgbClr val="FFFFFF"/>
                </a:solidFill>
              </a14:hiddenFill>
            </a:ext>
          </a:extLst>
        </p:spPr>
      </p:pic>
      <p:sp>
        <p:nvSpPr>
          <p:cNvPr id="7" name="Content Placeholder 6"/>
          <p:cNvSpPr>
            <a:spLocks noGrp="1"/>
          </p:cNvSpPr>
          <p:nvPr>
            <p:ph sz="half" idx="2"/>
          </p:nvPr>
        </p:nvSpPr>
        <p:spPr>
          <a:xfrm>
            <a:off x="4629149" y="1352282"/>
            <a:ext cx="4270151" cy="5074275"/>
          </a:xfrm>
        </p:spPr>
        <p:txBody>
          <a:bodyPr/>
          <a:lstStyle/>
          <a:p>
            <a:r>
              <a:rPr lang="en-GB" dirty="0"/>
              <a:t>siRNAs are </a:t>
            </a:r>
            <a:r>
              <a:rPr lang="en-GB" dirty="0" smtClean="0"/>
              <a:t>double </a:t>
            </a:r>
            <a:r>
              <a:rPr lang="en-GB" dirty="0"/>
              <a:t>stranded RNA (dsRNA) duplexes with symmetric 2-3 nucleotide </a:t>
            </a:r>
            <a:r>
              <a:rPr lang="en-GB" dirty="0" smtClean="0"/>
              <a:t>3’ overhangs </a:t>
            </a:r>
            <a:r>
              <a:rPr lang="en-GB" dirty="0"/>
              <a:t>and 5’ phosphate and 3’ hydroxyl groups</a:t>
            </a:r>
          </a:p>
        </p:txBody>
      </p:sp>
    </p:spTree>
    <p:extLst>
      <p:ext uri="{BB962C8B-B14F-4D97-AF65-F5344CB8AC3E}">
        <p14:creationId xmlns:p14="http://schemas.microsoft.com/office/powerpoint/2010/main" xmlns="" val="2939020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33341"/>
          </a:xfrm>
        </p:spPr>
        <p:txBody>
          <a:bodyPr>
            <a:normAutofit fontScale="90000"/>
          </a:bodyPr>
          <a:lstStyle/>
          <a:p>
            <a:r>
              <a:rPr lang="en-GB" b="1" dirty="0" smtClean="0"/>
              <a:t>Where does mRNA degradation by siRNAs occur? </a:t>
            </a:r>
            <a:endParaRPr lang="en-GB" b="1" dirty="0"/>
          </a:p>
        </p:txBody>
      </p:sp>
      <p:sp>
        <p:nvSpPr>
          <p:cNvPr id="3" name="Content Placeholder 2"/>
          <p:cNvSpPr>
            <a:spLocks noGrp="1"/>
          </p:cNvSpPr>
          <p:nvPr>
            <p:ph idx="1"/>
          </p:nvPr>
        </p:nvSpPr>
        <p:spPr>
          <a:xfrm>
            <a:off x="167425" y="1068946"/>
            <a:ext cx="8976575" cy="5108017"/>
          </a:xfrm>
        </p:spPr>
        <p:txBody>
          <a:bodyPr/>
          <a:lstStyle/>
          <a:p>
            <a:pPr algn="just"/>
            <a:r>
              <a:rPr lang="en-GB" dirty="0" smtClean="0"/>
              <a:t>Like miRNAs, siRNA-induced </a:t>
            </a:r>
            <a:r>
              <a:rPr lang="en-GB" dirty="0"/>
              <a:t>cleavage of mRNA molecules is </a:t>
            </a:r>
            <a:r>
              <a:rPr lang="en-GB" dirty="0" smtClean="0"/>
              <a:t> </a:t>
            </a:r>
            <a:r>
              <a:rPr lang="en-GB" dirty="0"/>
              <a:t>thought to take place in P-bodies since Argonaute proteins concentrate in these sub-cellular structures</a:t>
            </a:r>
          </a:p>
        </p:txBody>
      </p:sp>
    </p:spTree>
    <p:extLst>
      <p:ext uri="{BB962C8B-B14F-4D97-AF65-F5344CB8AC3E}">
        <p14:creationId xmlns:p14="http://schemas.microsoft.com/office/powerpoint/2010/main" xmlns="" val="1104665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11369"/>
          </a:xfrm>
        </p:spPr>
        <p:txBody>
          <a:bodyPr/>
          <a:lstStyle/>
          <a:p>
            <a:r>
              <a:rPr lang="en-GB" b="1" dirty="0" smtClean="0"/>
              <a:t>How RNA Interference works?</a:t>
            </a:r>
            <a:endParaRPr lang="en-GB" dirty="0"/>
          </a:p>
        </p:txBody>
      </p:sp>
      <p:pic>
        <p:nvPicPr>
          <p:cNvPr id="2050" name="Picture 2" descr="http://www.ip-right.org/rnai/rnai/RNAi%20scheme"/>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54546" y="901521"/>
            <a:ext cx="8783392" cy="580837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48943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14400"/>
          </a:xfrm>
        </p:spPr>
        <p:txBody>
          <a:bodyPr/>
          <a:lstStyle/>
          <a:p>
            <a:pPr algn="ctr"/>
            <a:r>
              <a:rPr lang="en-GB" sz="3600" b="1" dirty="0"/>
              <a:t>How RNA Interference works?</a:t>
            </a:r>
            <a:endParaRPr lang="en-GB" dirty="0"/>
          </a:p>
        </p:txBody>
      </p:sp>
      <p:sp>
        <p:nvSpPr>
          <p:cNvPr id="3" name="Content Placeholder 2"/>
          <p:cNvSpPr>
            <a:spLocks noGrp="1"/>
          </p:cNvSpPr>
          <p:nvPr>
            <p:ph idx="1"/>
          </p:nvPr>
        </p:nvSpPr>
        <p:spPr>
          <a:xfrm>
            <a:off x="244699" y="837126"/>
            <a:ext cx="8551572" cy="6020873"/>
          </a:xfrm>
        </p:spPr>
        <p:txBody>
          <a:bodyPr>
            <a:normAutofit/>
          </a:bodyPr>
          <a:lstStyle/>
          <a:p>
            <a:pPr algn="just"/>
            <a:r>
              <a:rPr lang="en-GB" sz="2400" dirty="0"/>
              <a:t>The term </a:t>
            </a:r>
            <a:r>
              <a:rPr lang="en-GB" sz="2400" i="1" dirty="0"/>
              <a:t>RNA interference </a:t>
            </a:r>
            <a:r>
              <a:rPr lang="en-GB" sz="2400" dirty="0"/>
              <a:t>(RNAi) was coined to describe a cellular mechanism that use the gene's own DNA sequence of </a:t>
            </a:r>
            <a:r>
              <a:rPr lang="en-GB" sz="2400" dirty="0" smtClean="0"/>
              <a:t>nucleotides </a:t>
            </a:r>
            <a:r>
              <a:rPr lang="en-GB" sz="2400" dirty="0"/>
              <a:t>to turn it off, a process that researchers call </a:t>
            </a:r>
            <a:r>
              <a:rPr lang="en-GB" sz="2400" i="1" dirty="0"/>
              <a:t>silencing</a:t>
            </a:r>
            <a:r>
              <a:rPr lang="en-GB" sz="2400" dirty="0"/>
              <a:t>. </a:t>
            </a:r>
            <a:endParaRPr lang="en-GB" sz="2400" dirty="0" smtClean="0"/>
          </a:p>
          <a:p>
            <a:pPr algn="just"/>
            <a:r>
              <a:rPr lang="en-GB" sz="2400" dirty="0" smtClean="0"/>
              <a:t>In </a:t>
            </a:r>
            <a:r>
              <a:rPr lang="en-GB" sz="2400" dirty="0"/>
              <a:t>a wide variety of organisms, including animals, plants, and fungi, RNAi is triggered by double-stranded RNA (dsRNA).</a:t>
            </a:r>
          </a:p>
          <a:p>
            <a:pPr algn="just"/>
            <a:r>
              <a:rPr lang="en-GB" sz="2400" dirty="0" smtClean="0"/>
              <a:t>During RNAi, long dsRNA is cut or "diced" into small fragments 19-23 nucleotides long by an enzyme called "Dicer“ belonging </a:t>
            </a:r>
            <a:r>
              <a:rPr lang="en-GB" sz="2400" dirty="0"/>
              <a:t>to the RNase III </a:t>
            </a:r>
            <a:r>
              <a:rPr lang="en-GB" sz="2400" dirty="0" smtClean="0"/>
              <a:t>family. </a:t>
            </a:r>
            <a:r>
              <a:rPr lang="en-GB" sz="2400" dirty="0"/>
              <a:t>The fragments </a:t>
            </a:r>
            <a:r>
              <a:rPr lang="en-GB" sz="2400" dirty="0" smtClean="0"/>
              <a:t>have </a:t>
            </a:r>
            <a:r>
              <a:rPr lang="en-GB" sz="2400" dirty="0"/>
              <a:t>5’ phosphorylated ends and 2-nt unpaired and unphosphorylated 3’ ends</a:t>
            </a:r>
            <a:r>
              <a:rPr lang="en-GB" sz="2400" dirty="0" smtClean="0"/>
              <a:t>.</a:t>
            </a:r>
          </a:p>
          <a:p>
            <a:pPr algn="just"/>
            <a:endParaRPr lang="en-GB" sz="2400" dirty="0" smtClean="0"/>
          </a:p>
          <a:p>
            <a:pPr algn="just"/>
            <a:r>
              <a:rPr lang="en-GB" sz="2400" dirty="0"/>
              <a:t>These </a:t>
            </a:r>
            <a:r>
              <a:rPr lang="en-GB" sz="2400" dirty="0" smtClean="0"/>
              <a:t>small (fragments) dsRNAs </a:t>
            </a:r>
            <a:r>
              <a:rPr lang="en-GB" sz="2400" dirty="0"/>
              <a:t>are called small interfering RNAs (siRNAs). Each siRNA duplex is formed by a guide strand and a passenger strand</a:t>
            </a:r>
            <a:r>
              <a:rPr lang="en-GB" sz="2400" dirty="0" smtClean="0"/>
              <a:t>. </a:t>
            </a:r>
            <a:endParaRPr lang="en-GB" sz="2400" dirty="0"/>
          </a:p>
        </p:txBody>
      </p:sp>
    </p:spTree>
    <p:extLst>
      <p:ext uri="{BB962C8B-B14F-4D97-AF65-F5344CB8AC3E}">
        <p14:creationId xmlns:p14="http://schemas.microsoft.com/office/powerpoint/2010/main" xmlns="" val="617657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05306"/>
          </a:xfrm>
        </p:spPr>
        <p:txBody>
          <a:bodyPr>
            <a:normAutofit fontScale="90000"/>
          </a:bodyPr>
          <a:lstStyle/>
          <a:p>
            <a:r>
              <a:rPr lang="en-GB" b="1" dirty="0"/>
              <a:t>How RNA Interference works?</a:t>
            </a:r>
            <a:endParaRPr lang="en-GB" dirty="0"/>
          </a:p>
        </p:txBody>
      </p:sp>
      <p:pic>
        <p:nvPicPr>
          <p:cNvPr id="4098" name="Picture 2" descr="File:SiRNA mechanism.pdf"/>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15909" y="553792"/>
            <a:ext cx="8899301" cy="630420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32837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98490"/>
          </a:xfrm>
        </p:spPr>
        <p:txBody>
          <a:bodyPr>
            <a:normAutofit/>
          </a:bodyPr>
          <a:lstStyle/>
          <a:p>
            <a:pPr algn="ctr"/>
            <a:r>
              <a:rPr lang="en-GB" sz="3600" b="1" dirty="0"/>
              <a:t>How RNA Interference works?</a:t>
            </a:r>
            <a:endParaRPr lang="en-GB" sz="3600" dirty="0"/>
          </a:p>
        </p:txBody>
      </p:sp>
      <p:sp>
        <p:nvSpPr>
          <p:cNvPr id="3" name="Content Placeholder 2"/>
          <p:cNvSpPr>
            <a:spLocks noGrp="1"/>
          </p:cNvSpPr>
          <p:nvPr>
            <p:ph idx="1"/>
          </p:nvPr>
        </p:nvSpPr>
        <p:spPr>
          <a:xfrm>
            <a:off x="0" y="746976"/>
            <a:ext cx="9040969" cy="5911402"/>
          </a:xfrm>
        </p:spPr>
        <p:txBody>
          <a:bodyPr>
            <a:normAutofit/>
          </a:bodyPr>
          <a:lstStyle/>
          <a:p>
            <a:pPr algn="just"/>
            <a:r>
              <a:rPr lang="en-GB" sz="2400" dirty="0"/>
              <a:t>These siRNAs bind to proteins from a special family: </a:t>
            </a:r>
            <a:r>
              <a:rPr lang="en-GB" sz="2400" b="1" dirty="0"/>
              <a:t>the Argonaute proteins. </a:t>
            </a:r>
            <a:endParaRPr lang="en-GB" sz="2400" b="1" dirty="0" smtClean="0"/>
          </a:p>
          <a:p>
            <a:pPr algn="just"/>
            <a:endParaRPr lang="en-GB" sz="2400" b="1" dirty="0" smtClean="0"/>
          </a:p>
          <a:p>
            <a:pPr algn="just"/>
            <a:r>
              <a:rPr lang="en-GB" sz="2400" dirty="0" smtClean="0"/>
              <a:t>The </a:t>
            </a:r>
            <a:r>
              <a:rPr lang="en-GB" sz="2400" b="1" dirty="0"/>
              <a:t>endonuclease Argonaute 2 (Ago 2) </a:t>
            </a:r>
            <a:r>
              <a:rPr lang="en-GB" sz="2400" dirty="0"/>
              <a:t>catalyses the unwinding of the siRNA duplex. </a:t>
            </a:r>
            <a:r>
              <a:rPr lang="en-GB" sz="2400" dirty="0" smtClean="0"/>
              <a:t> Argonaute proteins are found in plants, fungi, animals and some bacteria</a:t>
            </a:r>
          </a:p>
          <a:p>
            <a:pPr algn="just"/>
            <a:endParaRPr lang="en-GB" sz="2400" dirty="0"/>
          </a:p>
          <a:p>
            <a:pPr algn="just"/>
            <a:r>
              <a:rPr lang="en-GB" sz="2400" dirty="0"/>
              <a:t>After binding to an Argonaute protein, the passenger strand of the dsRNA is removed, leaving the guide strand</a:t>
            </a:r>
            <a:r>
              <a:rPr lang="en-GB" sz="2400" dirty="0" smtClean="0"/>
              <a:t>.</a:t>
            </a:r>
          </a:p>
          <a:p>
            <a:pPr algn="just"/>
            <a:r>
              <a:rPr lang="en-GB" sz="2400" dirty="0" smtClean="0"/>
              <a:t> </a:t>
            </a:r>
            <a:endParaRPr lang="en-GB" sz="2400" dirty="0"/>
          </a:p>
          <a:p>
            <a:pPr algn="just"/>
            <a:r>
              <a:rPr lang="en-GB" sz="2400" b="1" dirty="0"/>
              <a:t>Combination of the siRNA guide strand and Argonaute proteins along with other proteins  forms a multiprotein complex called RNA induced silencing complex (RISC). </a:t>
            </a:r>
            <a:r>
              <a:rPr lang="en-GB" sz="2400" b="1" dirty="0" smtClean="0"/>
              <a:t> RISC </a:t>
            </a:r>
            <a:r>
              <a:rPr lang="en-GB" sz="2400" dirty="0" smtClean="0"/>
              <a:t>incorporates </a:t>
            </a:r>
            <a:r>
              <a:rPr lang="en-GB" sz="2400" dirty="0"/>
              <a:t>one strand of a small interfering RNA (siRNA) or micro RNA (miRNA).</a:t>
            </a:r>
            <a:endParaRPr lang="en-GB" sz="2400" b="1" dirty="0"/>
          </a:p>
          <a:p>
            <a:endParaRPr lang="en-GB" dirty="0"/>
          </a:p>
          <a:p>
            <a:endParaRPr lang="en-GB" dirty="0"/>
          </a:p>
        </p:txBody>
      </p:sp>
    </p:spTree>
    <p:extLst>
      <p:ext uri="{BB962C8B-B14F-4D97-AF65-F5344CB8AC3E}">
        <p14:creationId xmlns:p14="http://schemas.microsoft.com/office/powerpoint/2010/main" xmlns="" val="36786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850006"/>
          </a:xfrm>
        </p:spPr>
        <p:txBody>
          <a:bodyPr>
            <a:normAutofit/>
          </a:bodyPr>
          <a:lstStyle/>
          <a:p>
            <a:pPr algn="ctr"/>
            <a:r>
              <a:rPr lang="en-GB" sz="3600" b="1" dirty="0"/>
              <a:t>How RNA Interference works?</a:t>
            </a:r>
            <a:endParaRPr lang="en-GB" sz="3600" dirty="0"/>
          </a:p>
        </p:txBody>
      </p:sp>
      <p:sp>
        <p:nvSpPr>
          <p:cNvPr id="3" name="Content Placeholder 2"/>
          <p:cNvSpPr>
            <a:spLocks noGrp="1"/>
          </p:cNvSpPr>
          <p:nvPr>
            <p:ph idx="1"/>
          </p:nvPr>
        </p:nvSpPr>
        <p:spPr>
          <a:xfrm>
            <a:off x="103031" y="875762"/>
            <a:ext cx="8744755" cy="5847009"/>
          </a:xfrm>
        </p:spPr>
        <p:txBody>
          <a:bodyPr>
            <a:normAutofit/>
          </a:bodyPr>
          <a:lstStyle/>
          <a:p>
            <a:pPr algn="just"/>
            <a:r>
              <a:rPr lang="en-GB" sz="2400" dirty="0"/>
              <a:t>RISC uses the guide strand (antisense strand) of siRNA or miRNA as a template for recognising and binding to complementary mRNA target sequences according to the rules of base pairing: A binds U, G binds C, and vice . </a:t>
            </a:r>
            <a:endParaRPr lang="en-GB" sz="2400" dirty="0" smtClean="0"/>
          </a:p>
          <a:p>
            <a:pPr marL="0" indent="0" algn="just">
              <a:buNone/>
            </a:pPr>
            <a:endParaRPr lang="en-GB" sz="2400" dirty="0" smtClean="0"/>
          </a:p>
          <a:p>
            <a:pPr algn="just"/>
            <a:r>
              <a:rPr lang="en-GB" sz="2400" dirty="0" smtClean="0"/>
              <a:t>When </a:t>
            </a:r>
            <a:r>
              <a:rPr lang="en-GB" sz="2400" dirty="0"/>
              <a:t>it finds a complementary strand, RISC activates RNase to either endonucleolytically cleave the mRNA, destroying it or </a:t>
            </a:r>
            <a:r>
              <a:rPr lang="en-GB" sz="2400" b="1" dirty="0"/>
              <a:t>recruit accessory factors to regulate the target sequence in other ways.</a:t>
            </a:r>
            <a:r>
              <a:rPr lang="en-GB" sz="2400" dirty="0"/>
              <a:t> </a:t>
            </a:r>
            <a:endParaRPr lang="en-GB" sz="2400" dirty="0" smtClean="0"/>
          </a:p>
          <a:p>
            <a:pPr algn="just"/>
            <a:endParaRPr lang="en-GB" sz="2400" dirty="0"/>
          </a:p>
          <a:p>
            <a:pPr algn="just"/>
            <a:r>
              <a:rPr lang="en-GB" sz="2400" dirty="0"/>
              <a:t>In the case of miRNA, only part of the of the miRNA known as the </a:t>
            </a:r>
            <a:r>
              <a:rPr lang="en-GB" sz="2400" b="1" dirty="0" smtClean="0"/>
              <a:t>seed </a:t>
            </a:r>
            <a:r>
              <a:rPr lang="en-GB" sz="2400" b="1" dirty="0"/>
              <a:t>pairs with the target mRNA. This </a:t>
            </a:r>
            <a:r>
              <a:rPr lang="en-GB" sz="2400" b="1" dirty="0" err="1"/>
              <a:t>inprecise</a:t>
            </a:r>
            <a:r>
              <a:rPr lang="en-GB" sz="2400" b="1" dirty="0"/>
              <a:t> matching allows miRNAs to target </a:t>
            </a:r>
            <a:r>
              <a:rPr lang="en-GB" sz="2400" b="1" dirty="0" err="1"/>
              <a:t>hundrends</a:t>
            </a:r>
            <a:r>
              <a:rPr lang="en-GB" sz="2400" b="1" dirty="0"/>
              <a:t> of endogenous mRNAs. Targeting by miRNA can lead to mRNA being degraded or translation being inhibited. </a:t>
            </a:r>
          </a:p>
          <a:p>
            <a:endParaRPr lang="en-GB" dirty="0"/>
          </a:p>
          <a:p>
            <a:pPr algn="just"/>
            <a:endParaRPr lang="en-GB" dirty="0"/>
          </a:p>
        </p:txBody>
      </p:sp>
    </p:spTree>
    <p:extLst>
      <p:ext uri="{BB962C8B-B14F-4D97-AF65-F5344CB8AC3E}">
        <p14:creationId xmlns:p14="http://schemas.microsoft.com/office/powerpoint/2010/main" xmlns="" val="4254018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normAutofit/>
          </a:bodyPr>
          <a:lstStyle/>
          <a:p>
            <a:r>
              <a:rPr lang="en-GB" sz="4000" b="1" dirty="0" smtClean="0"/>
              <a:t>RNAi Animation link</a:t>
            </a:r>
            <a:endParaRPr lang="en-GB" sz="4000" b="1" dirty="0"/>
          </a:p>
        </p:txBody>
      </p:sp>
      <p:sp>
        <p:nvSpPr>
          <p:cNvPr id="3" name="Content Placeholder 2"/>
          <p:cNvSpPr>
            <a:spLocks noGrp="1"/>
          </p:cNvSpPr>
          <p:nvPr>
            <p:ph idx="1"/>
          </p:nvPr>
        </p:nvSpPr>
        <p:spPr>
          <a:xfrm>
            <a:off x="193183" y="1468192"/>
            <a:ext cx="8322167" cy="4708771"/>
          </a:xfrm>
        </p:spPr>
        <p:txBody>
          <a:bodyPr/>
          <a:lstStyle/>
          <a:p>
            <a:r>
              <a:rPr lang="en-GB" dirty="0"/>
              <a:t>http://highered.mheducation.com/sites/dl/free/0072835125/126997/animation31.html</a:t>
            </a:r>
          </a:p>
        </p:txBody>
      </p:sp>
    </p:spTree>
    <p:extLst>
      <p:ext uri="{BB962C8B-B14F-4D97-AF65-F5344CB8AC3E}">
        <p14:creationId xmlns:p14="http://schemas.microsoft.com/office/powerpoint/2010/main" xmlns="" val="2116242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53848" cy="991673"/>
          </a:xfrm>
        </p:spPr>
        <p:txBody>
          <a:bodyPr>
            <a:normAutofit fontScale="90000"/>
          </a:bodyPr>
          <a:lstStyle/>
          <a:p>
            <a:pPr algn="ctr"/>
            <a:r>
              <a:rPr lang="en-GB" sz="3600" b="1" dirty="0" smtClean="0"/>
              <a:t>Review: Transcription and translation ( eukaryotes)</a:t>
            </a:r>
            <a:endParaRPr lang="en-GB" sz="3600" b="1" dirty="0"/>
          </a:p>
        </p:txBody>
      </p:sp>
      <p:sp>
        <p:nvSpPr>
          <p:cNvPr id="3" name="Content Placeholder 2"/>
          <p:cNvSpPr>
            <a:spLocks noGrp="1"/>
          </p:cNvSpPr>
          <p:nvPr>
            <p:ph idx="1"/>
          </p:nvPr>
        </p:nvSpPr>
        <p:spPr>
          <a:xfrm>
            <a:off x="154546" y="862885"/>
            <a:ext cx="8731877" cy="5995115"/>
          </a:xfrm>
        </p:spPr>
        <p:txBody>
          <a:bodyPr>
            <a:normAutofit/>
          </a:bodyPr>
          <a:lstStyle/>
          <a:p>
            <a:r>
              <a:rPr lang="en-GB" sz="2400" dirty="0" smtClean="0"/>
              <a:t>Chromosomes are located in the nucleus. Transcription occurs in the nucleus. </a:t>
            </a:r>
          </a:p>
          <a:p>
            <a:endParaRPr lang="en-GB" sz="2400" dirty="0" smtClean="0"/>
          </a:p>
          <a:p>
            <a:r>
              <a:rPr lang="en-GB" sz="2400" dirty="0" smtClean="0"/>
              <a:t>Result of transcription is a primary mRNA transcript (that still has exons and introns). </a:t>
            </a:r>
          </a:p>
          <a:p>
            <a:endParaRPr lang="en-GB" sz="2400" dirty="0"/>
          </a:p>
          <a:p>
            <a:r>
              <a:rPr lang="en-GB" sz="2400" dirty="0" smtClean="0"/>
              <a:t>Primary mRNA splicing leads to mature mRNA.</a:t>
            </a:r>
          </a:p>
          <a:p>
            <a:endParaRPr lang="en-GB" sz="2400" dirty="0" smtClean="0"/>
          </a:p>
          <a:p>
            <a:r>
              <a:rPr lang="en-GB" sz="2400" dirty="0" smtClean="0"/>
              <a:t>Mature mRNA is exported to the cytoplasm where translation takes place.</a:t>
            </a:r>
          </a:p>
          <a:p>
            <a:endParaRPr lang="en-GB" sz="2400" dirty="0" smtClean="0"/>
          </a:p>
          <a:p>
            <a:r>
              <a:rPr lang="en-GB" sz="2400" b="1" dirty="0" smtClean="0"/>
              <a:t>It is during translation that some small RNA molecules have their silencing effects</a:t>
            </a:r>
            <a:endParaRPr lang="en-GB" sz="2400" b="1" dirty="0"/>
          </a:p>
        </p:txBody>
      </p:sp>
    </p:spTree>
    <p:extLst>
      <p:ext uri="{BB962C8B-B14F-4D97-AF65-F5344CB8AC3E}">
        <p14:creationId xmlns:p14="http://schemas.microsoft.com/office/powerpoint/2010/main" xmlns="" val="3630070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068946"/>
          </a:xfrm>
        </p:spPr>
        <p:txBody>
          <a:bodyPr>
            <a:normAutofit/>
          </a:bodyPr>
          <a:lstStyle/>
          <a:p>
            <a:pPr algn="ctr"/>
            <a:r>
              <a:rPr lang="en-GB" sz="3600" b="1" dirty="0"/>
              <a:t>Argonaute family of proteins</a:t>
            </a:r>
          </a:p>
        </p:txBody>
      </p:sp>
      <p:sp>
        <p:nvSpPr>
          <p:cNvPr id="3" name="Content Placeholder 2"/>
          <p:cNvSpPr>
            <a:spLocks noGrp="1"/>
          </p:cNvSpPr>
          <p:nvPr>
            <p:ph idx="1"/>
          </p:nvPr>
        </p:nvSpPr>
        <p:spPr>
          <a:xfrm>
            <a:off x="193183" y="1068946"/>
            <a:ext cx="8834907" cy="5563674"/>
          </a:xfrm>
        </p:spPr>
        <p:txBody>
          <a:bodyPr/>
          <a:lstStyle/>
          <a:p>
            <a:pPr algn="just"/>
            <a:r>
              <a:rPr lang="en-GB" dirty="0"/>
              <a:t>The Argonaute family of proteins, specifically Argonaute 2 (also known as Ago2, eIF2C2 or Slicer) are essential components of RISC, which are involved in mRNA cleavage. </a:t>
            </a:r>
            <a:endParaRPr lang="en-GB" dirty="0" smtClean="0"/>
          </a:p>
          <a:p>
            <a:pPr algn="just"/>
            <a:endParaRPr lang="en-GB" dirty="0" smtClean="0"/>
          </a:p>
          <a:p>
            <a:pPr algn="just"/>
            <a:r>
              <a:rPr lang="en-GB" dirty="0" smtClean="0"/>
              <a:t>The </a:t>
            </a:r>
            <a:r>
              <a:rPr lang="en-GB" dirty="0"/>
              <a:t>Argonaute family are highly basic proteins that are characterized by a central PAZ domain and a C-terminal PIWI domain</a:t>
            </a:r>
          </a:p>
        </p:txBody>
      </p:sp>
    </p:spTree>
    <p:extLst>
      <p:ext uri="{BB962C8B-B14F-4D97-AF65-F5344CB8AC3E}">
        <p14:creationId xmlns:p14="http://schemas.microsoft.com/office/powerpoint/2010/main" xmlns="" val="3559890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325563"/>
          </a:xfrm>
        </p:spPr>
        <p:txBody>
          <a:bodyPr>
            <a:normAutofit/>
          </a:bodyPr>
          <a:lstStyle/>
          <a:p>
            <a:pPr algn="ctr"/>
            <a:r>
              <a:rPr lang="en-GB" sz="3600" b="1" dirty="0"/>
              <a:t>Members of the Dicer family</a:t>
            </a:r>
          </a:p>
        </p:txBody>
      </p:sp>
      <p:sp>
        <p:nvSpPr>
          <p:cNvPr id="3" name="Content Placeholder 2"/>
          <p:cNvSpPr>
            <a:spLocks noGrp="1"/>
          </p:cNvSpPr>
          <p:nvPr>
            <p:ph idx="1"/>
          </p:nvPr>
        </p:nvSpPr>
        <p:spPr>
          <a:xfrm>
            <a:off x="128789" y="1262130"/>
            <a:ext cx="8822028" cy="4914833"/>
          </a:xfrm>
        </p:spPr>
        <p:txBody>
          <a:bodyPr/>
          <a:lstStyle/>
          <a:p>
            <a:pPr algn="just"/>
            <a:r>
              <a:rPr lang="en-GB" dirty="0"/>
              <a:t>Members of the Dicer family are multi-domain proteins that comprise RNase III domains, a PAZ domain (named after the proteins PIWI, Argonaute and </a:t>
            </a:r>
            <a:r>
              <a:rPr lang="en-GB" dirty="0" err="1"/>
              <a:t>Zwille</a:t>
            </a:r>
            <a:r>
              <a:rPr lang="en-GB" dirty="0"/>
              <a:t>), a dsRNA-binding domain, a domain of unknown function in addition to a helicase domain that is presumably involved in unwinding of the double stranded siRNA precursor.</a:t>
            </a:r>
          </a:p>
        </p:txBody>
      </p:sp>
    </p:spTree>
    <p:extLst>
      <p:ext uri="{BB962C8B-B14F-4D97-AF65-F5344CB8AC3E}">
        <p14:creationId xmlns:p14="http://schemas.microsoft.com/office/powerpoint/2010/main" xmlns="" val="1053191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785611"/>
          </a:xfrm>
        </p:spPr>
        <p:txBody>
          <a:bodyPr>
            <a:normAutofit/>
          </a:bodyPr>
          <a:lstStyle/>
          <a:p>
            <a:pPr algn="ctr"/>
            <a:r>
              <a:rPr lang="en-GB" sz="3600" b="1" dirty="0" smtClean="0"/>
              <a:t>Uses of RNAi</a:t>
            </a:r>
            <a:endParaRPr lang="en-GB" sz="3600" b="1" dirty="0"/>
          </a:p>
        </p:txBody>
      </p:sp>
      <p:sp>
        <p:nvSpPr>
          <p:cNvPr id="3" name="Content Placeholder 2"/>
          <p:cNvSpPr>
            <a:spLocks noGrp="1"/>
          </p:cNvSpPr>
          <p:nvPr>
            <p:ph idx="1"/>
          </p:nvPr>
        </p:nvSpPr>
        <p:spPr>
          <a:xfrm>
            <a:off x="347729" y="656823"/>
            <a:ext cx="8641725" cy="6201177"/>
          </a:xfrm>
        </p:spPr>
        <p:txBody>
          <a:bodyPr>
            <a:normAutofit/>
          </a:bodyPr>
          <a:lstStyle/>
          <a:p>
            <a:pPr algn="just"/>
            <a:r>
              <a:rPr lang="en-GB" sz="2400" dirty="0"/>
              <a:t>RNAi is widely used by researchers to silence genes in order to learn something about their function. siRNAs can be designed to match any gene, can be manufactured cheaply, and can be readily administered to cells. </a:t>
            </a:r>
            <a:endParaRPr lang="en-GB" sz="2400" dirty="0" smtClean="0"/>
          </a:p>
          <a:p>
            <a:pPr algn="just"/>
            <a:endParaRPr lang="en-GB" sz="2400" dirty="0" smtClean="0"/>
          </a:p>
          <a:p>
            <a:pPr algn="just"/>
            <a:r>
              <a:rPr lang="en-GB" sz="2400" dirty="0" smtClean="0"/>
              <a:t>One </a:t>
            </a:r>
            <a:r>
              <a:rPr lang="en-GB" sz="2400" dirty="0"/>
              <a:t>can now order commercially synthesized siRNAs to silence virtually any gene in a human or other organism's cell, dramatically accelerating the pace of biomedical research. </a:t>
            </a:r>
            <a:endParaRPr lang="en-GB" sz="2400" dirty="0" smtClean="0"/>
          </a:p>
          <a:p>
            <a:pPr algn="just"/>
            <a:endParaRPr lang="en-GB" sz="2400" dirty="0" smtClean="0"/>
          </a:p>
          <a:p>
            <a:pPr algn="just"/>
            <a:r>
              <a:rPr lang="en-GB" sz="2400" dirty="0" smtClean="0"/>
              <a:t>Furthermore</a:t>
            </a:r>
            <a:r>
              <a:rPr lang="en-GB" sz="2400" dirty="0"/>
              <a:t>, the ability to turn off expression of a single gene makes RNAi an appealing therapeutic approach to treat infectious diseases or genetic disorders, such as those that result from the inappropriate and undesirable activity of a gene, as in many cancers and neurodegenerative diseases. There are currently several clinical trials testing the safety and effectiveness of siRNA drugs.</a:t>
            </a:r>
          </a:p>
        </p:txBody>
      </p:sp>
    </p:spTree>
    <p:extLst>
      <p:ext uri="{BB962C8B-B14F-4D97-AF65-F5344CB8AC3E}">
        <p14:creationId xmlns:p14="http://schemas.microsoft.com/office/powerpoint/2010/main" xmlns="" val="4177488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9701"/>
          </a:xfrm>
        </p:spPr>
        <p:txBody>
          <a:bodyPr>
            <a:normAutofit/>
          </a:bodyPr>
          <a:lstStyle/>
          <a:p>
            <a:pPr algn="ctr"/>
            <a:r>
              <a:rPr lang="en-GB" sz="3600" b="1" dirty="0" smtClean="0"/>
              <a:t>Uses of RNAi</a:t>
            </a:r>
            <a:endParaRPr lang="en-GB" sz="3600" b="1" dirty="0"/>
          </a:p>
        </p:txBody>
      </p:sp>
      <p:sp>
        <p:nvSpPr>
          <p:cNvPr id="3" name="Content Placeholder 2"/>
          <p:cNvSpPr>
            <a:spLocks noGrp="1"/>
          </p:cNvSpPr>
          <p:nvPr>
            <p:ph idx="1"/>
          </p:nvPr>
        </p:nvSpPr>
        <p:spPr>
          <a:xfrm>
            <a:off x="167425" y="579550"/>
            <a:ext cx="8796271" cy="6143222"/>
          </a:xfrm>
        </p:spPr>
        <p:txBody>
          <a:bodyPr>
            <a:normAutofit/>
          </a:bodyPr>
          <a:lstStyle/>
          <a:p>
            <a:pPr algn="just"/>
            <a:r>
              <a:rPr lang="en-GB" sz="2400" dirty="0"/>
              <a:t>RNAi is much more than a research tool. RNAi encompasses an array of ancient and sophisticated cellular mechanisms that regulate a variety of biological functions. </a:t>
            </a:r>
            <a:endParaRPr lang="en-GB" sz="2400" dirty="0" smtClean="0"/>
          </a:p>
          <a:p>
            <a:pPr algn="just"/>
            <a:endParaRPr lang="en-GB" sz="2400" dirty="0" smtClean="0"/>
          </a:p>
          <a:p>
            <a:pPr algn="just"/>
            <a:r>
              <a:rPr lang="en-GB" sz="2400" dirty="0" smtClean="0"/>
              <a:t>Argonaute </a:t>
            </a:r>
            <a:r>
              <a:rPr lang="en-GB" sz="2400" dirty="0"/>
              <a:t>proteins bind many naturally occurring small RNAs to defend against transposable elements, maintain chromosome structure and stability, and regulate developmental timing and differentiation. </a:t>
            </a:r>
            <a:endParaRPr lang="en-GB" sz="2400" dirty="0" smtClean="0"/>
          </a:p>
          <a:p>
            <a:pPr algn="just"/>
            <a:endParaRPr lang="en-GB" sz="2400" dirty="0" smtClean="0"/>
          </a:p>
          <a:p>
            <a:pPr algn="just"/>
            <a:r>
              <a:rPr lang="en-GB" sz="2400" dirty="0" smtClean="0"/>
              <a:t>For </a:t>
            </a:r>
            <a:r>
              <a:rPr lang="en-GB" sz="2400" dirty="0"/>
              <a:t>example, microRNAs represent a natural form of developmentally-important siRNAs. Like siRNAs, microRNAs are made by Dicer, but microRNA derive from single-stranded RNAs that fold back on themselves to generate small regions of double-stranded RNA—so called "stem-loops"— instead of the long double-stranded RNA that produces siRNAs. </a:t>
            </a:r>
          </a:p>
        </p:txBody>
      </p:sp>
    </p:spTree>
    <p:extLst>
      <p:ext uri="{BB962C8B-B14F-4D97-AF65-F5344CB8AC3E}">
        <p14:creationId xmlns:p14="http://schemas.microsoft.com/office/powerpoint/2010/main" xmlns="" val="3656563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17431"/>
          </a:xfrm>
        </p:spPr>
        <p:txBody>
          <a:bodyPr>
            <a:normAutofit/>
          </a:bodyPr>
          <a:lstStyle/>
          <a:p>
            <a:pPr algn="ctr"/>
            <a:r>
              <a:rPr lang="en-GB" sz="3600" b="1" dirty="0"/>
              <a:t>Uses of RNAi</a:t>
            </a:r>
            <a:endParaRPr lang="en-GB" sz="3600" dirty="0"/>
          </a:p>
        </p:txBody>
      </p:sp>
      <p:sp>
        <p:nvSpPr>
          <p:cNvPr id="3" name="Content Placeholder 2"/>
          <p:cNvSpPr>
            <a:spLocks noGrp="1"/>
          </p:cNvSpPr>
          <p:nvPr>
            <p:ph idx="1"/>
          </p:nvPr>
        </p:nvSpPr>
        <p:spPr>
          <a:xfrm>
            <a:off x="167425" y="759854"/>
            <a:ext cx="8873543" cy="5924281"/>
          </a:xfrm>
        </p:spPr>
        <p:txBody>
          <a:bodyPr>
            <a:normAutofit/>
          </a:bodyPr>
          <a:lstStyle/>
          <a:p>
            <a:pPr algn="just"/>
            <a:r>
              <a:rPr lang="en-GB" sz="2400" dirty="0"/>
              <a:t>microRNAs can guide Argonaute proteins to repress messenger RNAs that match the miRNA incompletely, allowing one microRNA to regulate hundreds of genes. </a:t>
            </a:r>
            <a:endParaRPr lang="en-GB" sz="2400" dirty="0" smtClean="0"/>
          </a:p>
          <a:p>
            <a:pPr algn="just"/>
            <a:endParaRPr lang="en-GB" sz="2400" dirty="0"/>
          </a:p>
          <a:p>
            <a:pPr algn="just"/>
            <a:r>
              <a:rPr lang="en-GB" sz="2400" dirty="0"/>
              <a:t>Humans make more than 500 distinct microRNAs, and the inappropriate production of specific microRNAs has been linked to several diseases</a:t>
            </a:r>
            <a:r>
              <a:rPr lang="en-GB" sz="2400" dirty="0" smtClean="0"/>
              <a:t>.</a:t>
            </a:r>
          </a:p>
          <a:p>
            <a:pPr algn="just"/>
            <a:endParaRPr lang="en-GB" sz="2400" dirty="0" smtClean="0"/>
          </a:p>
          <a:p>
            <a:pPr algn="just"/>
            <a:r>
              <a:rPr lang="en-GB" sz="2400" dirty="0" smtClean="0"/>
              <a:t>Drugs </a:t>
            </a:r>
            <a:r>
              <a:rPr lang="en-GB" sz="2400" dirty="0"/>
              <a:t>to inhibit disease-causing microRNAs are now being tested as therapies for several human diseases.</a:t>
            </a:r>
          </a:p>
          <a:p>
            <a:endParaRPr lang="en-GB" sz="2400" dirty="0"/>
          </a:p>
        </p:txBody>
      </p:sp>
    </p:spTree>
    <p:extLst>
      <p:ext uri="{BB962C8B-B14F-4D97-AF65-F5344CB8AC3E}">
        <p14:creationId xmlns:p14="http://schemas.microsoft.com/office/powerpoint/2010/main" xmlns="" val="2720126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030310"/>
          </a:xfrm>
        </p:spPr>
        <p:txBody>
          <a:bodyPr/>
          <a:lstStyle/>
          <a:p>
            <a:r>
              <a:rPr lang="en-GB" b="1" dirty="0" smtClean="0"/>
              <a:t>Historical perspectives</a:t>
            </a:r>
            <a:endParaRPr lang="en-GB" b="1" dirty="0"/>
          </a:p>
        </p:txBody>
      </p:sp>
      <p:sp>
        <p:nvSpPr>
          <p:cNvPr id="3" name="Content Placeholder 2"/>
          <p:cNvSpPr>
            <a:spLocks noGrp="1"/>
          </p:cNvSpPr>
          <p:nvPr>
            <p:ph idx="1"/>
          </p:nvPr>
        </p:nvSpPr>
        <p:spPr>
          <a:xfrm>
            <a:off x="154545" y="978794"/>
            <a:ext cx="8796271" cy="5731099"/>
          </a:xfrm>
        </p:spPr>
        <p:txBody>
          <a:bodyPr>
            <a:normAutofit/>
          </a:bodyPr>
          <a:lstStyle/>
          <a:p>
            <a:pPr algn="just"/>
            <a:r>
              <a:rPr lang="en-GB" sz="2400" dirty="0"/>
              <a:t>The first evidence that dsRNA could achieve efficient gene silencing through RNAi came from studies on the nematode </a:t>
            </a:r>
            <a:r>
              <a:rPr lang="en-GB" sz="2400" i="1" dirty="0"/>
              <a:t>Caenorhabditis elegans</a:t>
            </a:r>
            <a:r>
              <a:rPr lang="en-GB" sz="2400" dirty="0"/>
              <a:t>. </a:t>
            </a:r>
            <a:endParaRPr lang="en-GB" sz="2400" dirty="0" smtClean="0"/>
          </a:p>
          <a:p>
            <a:pPr algn="just"/>
            <a:endParaRPr lang="en-GB" sz="2400" dirty="0" smtClean="0"/>
          </a:p>
          <a:p>
            <a:pPr algn="just"/>
            <a:r>
              <a:rPr lang="en-GB" sz="2400" dirty="0" smtClean="0"/>
              <a:t>Further </a:t>
            </a:r>
            <a:r>
              <a:rPr lang="en-GB" sz="2400" dirty="0"/>
              <a:t>analyses in the fruit fly </a:t>
            </a:r>
            <a:r>
              <a:rPr lang="en-GB" sz="2400" i="1" dirty="0"/>
              <a:t>Drosophila melanogaster </a:t>
            </a:r>
            <a:r>
              <a:rPr lang="en-GB" sz="2400" dirty="0"/>
              <a:t>have contributed greatly toward understanding the biochemical nature of the RNAi </a:t>
            </a:r>
            <a:r>
              <a:rPr lang="en-GB" sz="2400" dirty="0" smtClean="0"/>
              <a:t>pathway</a:t>
            </a:r>
          </a:p>
          <a:p>
            <a:pPr algn="just"/>
            <a:endParaRPr lang="en-GB" sz="2400" dirty="0" smtClean="0"/>
          </a:p>
          <a:p>
            <a:pPr algn="just"/>
            <a:r>
              <a:rPr lang="en-GB" sz="2400" dirty="0"/>
              <a:t>The importance of this technology is reflected by the fact that the 2006 Nobel prize for medicine was awarded for the discovery of RNA interference by Craig Mello and Andrew Fire. </a:t>
            </a:r>
          </a:p>
          <a:p>
            <a:endParaRPr lang="en-GB" sz="2400" dirty="0"/>
          </a:p>
        </p:txBody>
      </p:sp>
    </p:spTree>
    <p:extLst>
      <p:ext uri="{BB962C8B-B14F-4D97-AF65-F5344CB8AC3E}">
        <p14:creationId xmlns:p14="http://schemas.microsoft.com/office/powerpoint/2010/main" xmlns="" val="204270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59853"/>
          </a:xfrm>
        </p:spPr>
        <p:txBody>
          <a:bodyPr>
            <a:normAutofit/>
          </a:bodyPr>
          <a:lstStyle/>
          <a:p>
            <a:pPr algn="ctr"/>
            <a:r>
              <a:rPr lang="en-GB" sz="3600" b="1" dirty="0" smtClean="0"/>
              <a:t>What is RNA Interference?</a:t>
            </a:r>
            <a:endParaRPr lang="en-GB" sz="3600" b="1" dirty="0"/>
          </a:p>
        </p:txBody>
      </p:sp>
      <p:sp>
        <p:nvSpPr>
          <p:cNvPr id="3" name="Content Placeholder 2"/>
          <p:cNvSpPr>
            <a:spLocks noGrp="1"/>
          </p:cNvSpPr>
          <p:nvPr>
            <p:ph idx="1"/>
          </p:nvPr>
        </p:nvSpPr>
        <p:spPr>
          <a:xfrm>
            <a:off x="128790" y="782436"/>
            <a:ext cx="8796270" cy="5978972"/>
          </a:xfrm>
        </p:spPr>
        <p:txBody>
          <a:bodyPr>
            <a:normAutofit/>
          </a:bodyPr>
          <a:lstStyle/>
          <a:p>
            <a:pPr algn="just"/>
            <a:r>
              <a:rPr lang="en-GB" sz="2400" dirty="0"/>
              <a:t>RNA interference (RNAi) is a post-transcriptional process triggered by the introduction of double-stranded RNA (dsRNA) which leads to </a:t>
            </a:r>
            <a:r>
              <a:rPr lang="en-GB" sz="2400" dirty="0" smtClean="0"/>
              <a:t>silencing of protein encoding genes in </a:t>
            </a:r>
            <a:r>
              <a:rPr lang="en-GB" sz="2400" dirty="0"/>
              <a:t>a sequence-specific manner. </a:t>
            </a:r>
            <a:r>
              <a:rPr lang="en-GB" sz="2400" dirty="0" smtClean="0"/>
              <a:t> Consequently,  </a:t>
            </a:r>
            <a:r>
              <a:rPr lang="en-GB" sz="2400" dirty="0"/>
              <a:t>the respective protein is no longer synthesised. </a:t>
            </a:r>
            <a:endParaRPr lang="en-GB" sz="2400" dirty="0" smtClean="0"/>
          </a:p>
          <a:p>
            <a:pPr algn="just"/>
            <a:endParaRPr lang="en-GB" sz="2400" dirty="0" smtClean="0"/>
          </a:p>
          <a:p>
            <a:pPr algn="just"/>
            <a:r>
              <a:rPr lang="en-GB" sz="2400" u="sng" dirty="0" smtClean="0"/>
              <a:t>In </a:t>
            </a:r>
            <a:r>
              <a:rPr lang="en-GB" sz="2400" u="sng" dirty="0"/>
              <a:t>nature, this mechanism is used for the regulation of specific genes and is also applied as a defence against viruses</a:t>
            </a:r>
            <a:r>
              <a:rPr lang="en-GB" sz="2400" u="sng" dirty="0" smtClean="0"/>
              <a:t>.</a:t>
            </a:r>
          </a:p>
          <a:p>
            <a:pPr algn="just"/>
            <a:endParaRPr lang="en-GB" sz="2400" u="sng" dirty="0"/>
          </a:p>
          <a:p>
            <a:pPr algn="just"/>
            <a:r>
              <a:rPr lang="en-GB" sz="2400" dirty="0"/>
              <a:t>In research, this technique can be used for loss-of-function studies where a gene is specifically silenced and the impact of this loss is analysed in cells or whole organisms. This can be performed under normal conditions or in the context of a </a:t>
            </a:r>
            <a:r>
              <a:rPr lang="en-GB" sz="2400" dirty="0" smtClean="0"/>
              <a:t>disease i.e.:</a:t>
            </a:r>
          </a:p>
          <a:p>
            <a:pPr marL="457200" lvl="1" indent="0" algn="just">
              <a:buNone/>
            </a:pPr>
            <a:endParaRPr lang="en-GB" sz="1600" dirty="0" smtClean="0"/>
          </a:p>
          <a:p>
            <a:pPr marL="457200" lvl="1" indent="0" algn="just">
              <a:buNone/>
            </a:pPr>
            <a:r>
              <a:rPr lang="en-GB" sz="1600" dirty="0" smtClean="0"/>
              <a:t>RNAi </a:t>
            </a:r>
            <a:r>
              <a:rPr lang="en-GB" sz="1600" dirty="0"/>
              <a:t>is now routinely utilized across multiple biological disciplines to determine gene function. RNAi is also being utilized for therapeutic interventions to downregulate the expression of genes involved in disease pathogenesis.</a:t>
            </a:r>
            <a:endParaRPr lang="en-GB" sz="1600" dirty="0" smtClean="0"/>
          </a:p>
          <a:p>
            <a:endParaRPr lang="en-GB" dirty="0"/>
          </a:p>
        </p:txBody>
      </p:sp>
    </p:spTree>
    <p:extLst>
      <p:ext uri="{BB962C8B-B14F-4D97-AF65-F5344CB8AC3E}">
        <p14:creationId xmlns:p14="http://schemas.microsoft.com/office/powerpoint/2010/main" xmlns="" val="2780890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850006"/>
          </a:xfrm>
        </p:spPr>
        <p:txBody>
          <a:bodyPr>
            <a:normAutofit/>
          </a:bodyPr>
          <a:lstStyle/>
          <a:p>
            <a:pPr algn="ctr"/>
            <a:r>
              <a:rPr lang="en-GB" sz="3600" b="1" dirty="0" smtClean="0"/>
              <a:t>Types of small RNA molecules</a:t>
            </a:r>
            <a:endParaRPr lang="en-GB" sz="3600" b="1" dirty="0"/>
          </a:p>
        </p:txBody>
      </p:sp>
      <p:sp>
        <p:nvSpPr>
          <p:cNvPr id="3" name="Content Placeholder 2"/>
          <p:cNvSpPr>
            <a:spLocks noGrp="1"/>
          </p:cNvSpPr>
          <p:nvPr>
            <p:ph idx="1"/>
          </p:nvPr>
        </p:nvSpPr>
        <p:spPr>
          <a:xfrm>
            <a:off x="515156" y="991673"/>
            <a:ext cx="7959144" cy="5743978"/>
          </a:xfrm>
        </p:spPr>
        <p:txBody>
          <a:bodyPr>
            <a:normAutofit/>
          </a:bodyPr>
          <a:lstStyle/>
          <a:p>
            <a:pPr marL="0" indent="0">
              <a:buNone/>
            </a:pPr>
            <a:r>
              <a:rPr lang="en-GB" sz="2400" dirty="0" smtClean="0"/>
              <a:t>There are two types of small RNA molecules:</a:t>
            </a:r>
          </a:p>
          <a:p>
            <a:pPr marL="0" indent="0">
              <a:buNone/>
            </a:pPr>
            <a:endParaRPr lang="en-GB" sz="2400" dirty="0"/>
          </a:p>
          <a:p>
            <a:pPr marL="514350" indent="-514350">
              <a:buAutoNum type="arabicPeriod"/>
            </a:pPr>
            <a:r>
              <a:rPr lang="en-GB" sz="2400" dirty="0" smtClean="0"/>
              <a:t>microRNAs (abbreviated: miRNAs)</a:t>
            </a:r>
          </a:p>
          <a:p>
            <a:pPr marL="514350" indent="-514350">
              <a:buAutoNum type="arabicPeriod"/>
            </a:pPr>
            <a:endParaRPr lang="en-GB" sz="2400" dirty="0"/>
          </a:p>
          <a:p>
            <a:pPr marL="514350" indent="-514350">
              <a:buAutoNum type="arabicPeriod"/>
            </a:pPr>
            <a:r>
              <a:rPr lang="en-GB" sz="2400" dirty="0" smtClean="0"/>
              <a:t>Small interfering RNAs ( abbreviated: siRNAs)</a:t>
            </a:r>
          </a:p>
          <a:p>
            <a:pPr marL="0" indent="0">
              <a:buNone/>
            </a:pPr>
            <a:endParaRPr lang="en-GB" sz="2400" dirty="0"/>
          </a:p>
        </p:txBody>
      </p:sp>
    </p:spTree>
    <p:extLst>
      <p:ext uri="{BB962C8B-B14F-4D97-AF65-F5344CB8AC3E}">
        <p14:creationId xmlns:p14="http://schemas.microsoft.com/office/powerpoint/2010/main" xmlns="" val="48877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82579"/>
          </a:xfrm>
        </p:spPr>
        <p:txBody>
          <a:bodyPr>
            <a:normAutofit/>
          </a:bodyPr>
          <a:lstStyle/>
          <a:p>
            <a:pPr algn="ctr"/>
            <a:r>
              <a:rPr lang="en-GB" sz="3600" b="1" dirty="0" smtClean="0"/>
              <a:t>Micro ribonucleic acids (miRNAs)</a:t>
            </a:r>
            <a:endParaRPr lang="en-GB" sz="3600" b="1" dirty="0"/>
          </a:p>
        </p:txBody>
      </p:sp>
      <p:sp>
        <p:nvSpPr>
          <p:cNvPr id="3" name="Content Placeholder 2"/>
          <p:cNvSpPr>
            <a:spLocks noGrp="1"/>
          </p:cNvSpPr>
          <p:nvPr>
            <p:ph idx="1"/>
          </p:nvPr>
        </p:nvSpPr>
        <p:spPr>
          <a:xfrm>
            <a:off x="167425" y="592428"/>
            <a:ext cx="8744756" cy="6130343"/>
          </a:xfrm>
        </p:spPr>
        <p:txBody>
          <a:bodyPr>
            <a:normAutofit lnSpcReduction="10000"/>
          </a:bodyPr>
          <a:lstStyle/>
          <a:p>
            <a:pPr algn="just"/>
            <a:r>
              <a:rPr lang="en-GB" sz="2400" dirty="0" smtClean="0"/>
              <a:t>A </a:t>
            </a:r>
            <a:r>
              <a:rPr lang="en-GB" sz="2400" b="1" dirty="0" smtClean="0"/>
              <a:t>microRNA</a:t>
            </a:r>
            <a:r>
              <a:rPr lang="en-GB" sz="2400" dirty="0" smtClean="0"/>
              <a:t> (</a:t>
            </a:r>
            <a:r>
              <a:rPr lang="en-GB" sz="2400" b="1" dirty="0" smtClean="0"/>
              <a:t>miRNA</a:t>
            </a:r>
            <a:r>
              <a:rPr lang="en-GB" sz="2400" dirty="0"/>
              <a:t>) is a small non-coding RNA molecule </a:t>
            </a:r>
            <a:r>
              <a:rPr lang="en-GB" sz="2400" dirty="0" smtClean="0"/>
              <a:t>(22-25 </a:t>
            </a:r>
            <a:r>
              <a:rPr lang="en-GB" sz="2400" dirty="0"/>
              <a:t>nucleotides) found in plants, animals and some </a:t>
            </a:r>
            <a:r>
              <a:rPr lang="en-GB" sz="2400" dirty="0" smtClean="0"/>
              <a:t>viruses.</a:t>
            </a:r>
          </a:p>
          <a:p>
            <a:pPr algn="just"/>
            <a:endParaRPr lang="en-GB" sz="2400" dirty="0" smtClean="0"/>
          </a:p>
          <a:p>
            <a:pPr algn="just"/>
            <a:r>
              <a:rPr lang="en-GB" sz="2400" dirty="0" smtClean="0"/>
              <a:t>miRNAs function are involved in </a:t>
            </a:r>
            <a:r>
              <a:rPr lang="en-GB" sz="2400" b="1" dirty="0" smtClean="0"/>
              <a:t>RNA </a:t>
            </a:r>
            <a:r>
              <a:rPr lang="en-GB" sz="2400" b="1" dirty="0"/>
              <a:t>silencing </a:t>
            </a:r>
            <a:r>
              <a:rPr lang="en-GB" sz="2400" dirty="0"/>
              <a:t>and </a:t>
            </a:r>
            <a:r>
              <a:rPr lang="en-GB" sz="2400" b="1" dirty="0"/>
              <a:t>post-transcriptional regulation of gene expression</a:t>
            </a:r>
            <a:r>
              <a:rPr lang="en-GB" sz="2400" b="1" dirty="0" smtClean="0"/>
              <a:t>.</a:t>
            </a:r>
          </a:p>
          <a:p>
            <a:pPr algn="just"/>
            <a:endParaRPr lang="en-GB" sz="2400" b="1" dirty="0" smtClean="0"/>
          </a:p>
          <a:p>
            <a:pPr algn="just"/>
            <a:r>
              <a:rPr lang="en-GB" sz="2400" dirty="0"/>
              <a:t>miRNAs (micro RNAs) are products of dsRNAs encoded in genes of our </a:t>
            </a:r>
            <a:r>
              <a:rPr lang="en-GB" sz="2400" dirty="0" smtClean="0"/>
              <a:t>genome </a:t>
            </a:r>
            <a:r>
              <a:rPr lang="en-GB" sz="2400" b="1" dirty="0" smtClean="0"/>
              <a:t>(see diagram below</a:t>
            </a:r>
            <a:r>
              <a:rPr lang="en-GB" sz="2400" dirty="0" smtClean="0"/>
              <a:t>). </a:t>
            </a:r>
          </a:p>
          <a:p>
            <a:pPr algn="just"/>
            <a:endParaRPr lang="en-GB" sz="2400" dirty="0" smtClean="0"/>
          </a:p>
          <a:p>
            <a:r>
              <a:rPr lang="en-GB" sz="2400" dirty="0" smtClean="0"/>
              <a:t>They </a:t>
            </a:r>
            <a:r>
              <a:rPr lang="en-GB" sz="2400" b="1" dirty="0"/>
              <a:t>do not require full </a:t>
            </a:r>
            <a:r>
              <a:rPr lang="en-GB" sz="2400" dirty="0"/>
              <a:t>complementarity to bind with target mRNA, e.g. one type of miRNA may regulate many genes, as well as one gene can be regulated by </a:t>
            </a:r>
            <a:r>
              <a:rPr lang="en-GB" sz="2400" dirty="0" smtClean="0"/>
              <a:t>several miRNAs</a:t>
            </a:r>
            <a:r>
              <a:rPr lang="en-GB" sz="2400" dirty="0"/>
              <a:t>. </a:t>
            </a:r>
            <a:endParaRPr lang="en-GB" sz="2400" dirty="0" smtClean="0"/>
          </a:p>
          <a:p>
            <a:endParaRPr lang="en-GB" sz="2400" dirty="0" smtClean="0"/>
          </a:p>
          <a:p>
            <a:r>
              <a:rPr lang="en-GB" sz="2400" dirty="0" smtClean="0"/>
              <a:t>miRNAs are encoded by </a:t>
            </a:r>
            <a:r>
              <a:rPr lang="en-GB" sz="2400" dirty="0"/>
              <a:t>eukaryotic nuclear DNA in plants and animals and by viral DNA in certain viruses whose genome is based on </a:t>
            </a:r>
            <a:r>
              <a:rPr lang="en-GB" sz="2400" dirty="0" smtClean="0"/>
              <a:t>DNA.</a:t>
            </a:r>
          </a:p>
          <a:p>
            <a:endParaRPr lang="en-GB" dirty="0"/>
          </a:p>
        </p:txBody>
      </p:sp>
    </p:spTree>
    <p:extLst>
      <p:ext uri="{BB962C8B-B14F-4D97-AF65-F5344CB8AC3E}">
        <p14:creationId xmlns:p14="http://schemas.microsoft.com/office/powerpoint/2010/main" xmlns="" val="2603294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824248"/>
          </a:xfrm>
        </p:spPr>
        <p:txBody>
          <a:bodyPr>
            <a:normAutofit/>
          </a:bodyPr>
          <a:lstStyle/>
          <a:p>
            <a:pPr algn="ctr"/>
            <a:r>
              <a:rPr lang="en-GB" sz="3600" b="1" dirty="0"/>
              <a:t>Micro ribonucleic acids (miRNAs)</a:t>
            </a:r>
            <a:endParaRPr lang="en-GB" sz="3600" dirty="0"/>
          </a:p>
        </p:txBody>
      </p:sp>
      <p:sp>
        <p:nvSpPr>
          <p:cNvPr id="3" name="Content Placeholder 2"/>
          <p:cNvSpPr>
            <a:spLocks noGrp="1"/>
          </p:cNvSpPr>
          <p:nvPr>
            <p:ph idx="1"/>
          </p:nvPr>
        </p:nvSpPr>
        <p:spPr>
          <a:xfrm>
            <a:off x="103031" y="901520"/>
            <a:ext cx="9040969" cy="5821251"/>
          </a:xfrm>
        </p:spPr>
        <p:txBody>
          <a:bodyPr>
            <a:normAutofit fontScale="85000" lnSpcReduction="20000"/>
          </a:bodyPr>
          <a:lstStyle/>
          <a:p>
            <a:r>
              <a:rPr lang="en-GB" sz="2600" dirty="0"/>
              <a:t>miRNAs function </a:t>
            </a:r>
            <a:r>
              <a:rPr lang="en-GB" sz="2600" dirty="0" smtClean="0"/>
              <a:t>through </a:t>
            </a:r>
            <a:r>
              <a:rPr lang="en-GB" sz="2600" dirty="0"/>
              <a:t>base-pairing with complementary sequences within mRNA molecules.</a:t>
            </a:r>
            <a:r>
              <a:rPr lang="en-GB" sz="2600" baseline="30000" dirty="0"/>
              <a:t> </a:t>
            </a:r>
            <a:r>
              <a:rPr lang="en-GB" sz="2600" dirty="0"/>
              <a:t>As a result, these mRNA molecules are silenced, by one or more of the following processes</a:t>
            </a:r>
            <a:r>
              <a:rPr lang="en-GB" sz="2600" dirty="0" smtClean="0"/>
              <a:t>:</a:t>
            </a:r>
          </a:p>
          <a:p>
            <a:endParaRPr lang="en-GB" sz="2600" dirty="0"/>
          </a:p>
          <a:p>
            <a:pPr marL="514350" indent="-514350">
              <a:buFont typeface="+mj-lt"/>
              <a:buAutoNum type="arabicPeriod"/>
            </a:pPr>
            <a:r>
              <a:rPr lang="en-GB" sz="2600" dirty="0"/>
              <a:t>Cleavage of the mRNA </a:t>
            </a:r>
            <a:r>
              <a:rPr lang="en-GB" sz="2600" dirty="0" smtClean="0"/>
              <a:t>strand</a:t>
            </a:r>
          </a:p>
          <a:p>
            <a:pPr marL="514350" indent="-514350">
              <a:buFont typeface="+mj-lt"/>
              <a:buAutoNum type="arabicPeriod"/>
            </a:pPr>
            <a:endParaRPr lang="en-GB" sz="2600" dirty="0"/>
          </a:p>
          <a:p>
            <a:pPr marL="514350" indent="-514350">
              <a:buFont typeface="+mj-lt"/>
              <a:buAutoNum type="arabicPeriod"/>
            </a:pPr>
            <a:r>
              <a:rPr lang="en-GB" sz="2600" dirty="0"/>
              <a:t>Destabilization of the mRNA through shortening of its poly(A) </a:t>
            </a:r>
            <a:r>
              <a:rPr lang="en-GB" sz="2600" dirty="0" smtClean="0"/>
              <a:t>tail (</a:t>
            </a:r>
            <a:r>
              <a:rPr lang="en-GB" sz="2600" dirty="0"/>
              <a:t>miRNA molecules with full sequence complementarity can induce mRNA </a:t>
            </a:r>
            <a:r>
              <a:rPr lang="en-GB" sz="2600" dirty="0" smtClean="0"/>
              <a:t>degradation). </a:t>
            </a:r>
          </a:p>
          <a:p>
            <a:pPr marL="514350" indent="-514350">
              <a:buFont typeface="+mj-lt"/>
              <a:buAutoNum type="arabicPeriod"/>
            </a:pPr>
            <a:endParaRPr lang="en-GB" sz="2600" dirty="0"/>
          </a:p>
          <a:p>
            <a:pPr marL="514350" indent="-514350">
              <a:buFont typeface="+mj-lt"/>
              <a:buAutoNum type="arabicPeriod"/>
            </a:pPr>
            <a:r>
              <a:rPr lang="en-GB" sz="2400" dirty="0" smtClean="0"/>
              <a:t>The </a:t>
            </a:r>
            <a:r>
              <a:rPr lang="en-GB" sz="2400" i="1" dirty="0"/>
              <a:t>poly-A tail</a:t>
            </a:r>
            <a:r>
              <a:rPr lang="en-GB" sz="2400" dirty="0"/>
              <a:t> is a long chain of adenine nucleotides that is added to a messenger RNA (mRNA) molecule during RNA processing to increase the stability of the molecule</a:t>
            </a:r>
            <a:endParaRPr lang="en-GB" sz="2600" dirty="0"/>
          </a:p>
          <a:p>
            <a:pPr marL="514350" indent="-514350">
              <a:buFont typeface="+mj-lt"/>
              <a:buAutoNum type="arabicPeriod"/>
            </a:pPr>
            <a:endParaRPr lang="en-GB" sz="2600" dirty="0" smtClean="0"/>
          </a:p>
          <a:p>
            <a:pPr marL="514350" indent="-514350">
              <a:buFont typeface="+mj-lt"/>
              <a:buAutoNum type="arabicPeriod"/>
            </a:pPr>
            <a:endParaRPr lang="en-GB" sz="2600" dirty="0"/>
          </a:p>
          <a:p>
            <a:pPr marL="514350" indent="-514350" algn="just">
              <a:buFont typeface="+mj-lt"/>
              <a:buAutoNum type="arabicPeriod"/>
            </a:pPr>
            <a:r>
              <a:rPr lang="en-GB" sz="2600" dirty="0" smtClean="0"/>
              <a:t>Inefficient </a:t>
            </a:r>
            <a:r>
              <a:rPr lang="en-GB" sz="2600" dirty="0"/>
              <a:t>translation of the mRNA into proteins by </a:t>
            </a:r>
            <a:r>
              <a:rPr lang="en-GB" sz="2600" dirty="0" smtClean="0"/>
              <a:t>ribosomes (</a:t>
            </a:r>
            <a:r>
              <a:rPr lang="en-GB" sz="2600" dirty="0"/>
              <a:t>miRNAs often exhibit imperfect sequence complementarity to target mRNA (usually in the 3’ untranslated region) and lead to the inhibition of translation as their mechanism of gene </a:t>
            </a:r>
            <a:r>
              <a:rPr lang="en-GB" sz="2600" dirty="0" smtClean="0"/>
              <a:t>silencing</a:t>
            </a:r>
            <a:r>
              <a:rPr lang="en-GB" sz="2600" dirty="0"/>
              <a:t>)</a:t>
            </a:r>
          </a:p>
          <a:p>
            <a:pPr marL="514350" indent="-514350">
              <a:buFont typeface="+mj-lt"/>
              <a:buAutoNum type="arabicPeriod"/>
            </a:pPr>
            <a:endParaRPr lang="en-GB" dirty="0"/>
          </a:p>
          <a:p>
            <a:endParaRPr lang="en-GB" dirty="0"/>
          </a:p>
        </p:txBody>
      </p:sp>
    </p:spTree>
    <p:extLst>
      <p:ext uri="{BB962C8B-B14F-4D97-AF65-F5344CB8AC3E}">
        <p14:creationId xmlns:p14="http://schemas.microsoft.com/office/powerpoint/2010/main" xmlns="" val="2248092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850006"/>
          </a:xfrm>
        </p:spPr>
        <p:txBody>
          <a:bodyPr>
            <a:normAutofit/>
          </a:bodyPr>
          <a:lstStyle/>
          <a:p>
            <a:pPr algn="ctr"/>
            <a:r>
              <a:rPr lang="en-GB" sz="3600" b="1" dirty="0" smtClean="0"/>
              <a:t>Formation of miRNAs</a:t>
            </a:r>
            <a:endParaRPr lang="en-GB" sz="3600" dirty="0"/>
          </a:p>
        </p:txBody>
      </p:sp>
      <p:sp>
        <p:nvSpPr>
          <p:cNvPr id="3" name="Content Placeholder 2"/>
          <p:cNvSpPr>
            <a:spLocks noGrp="1"/>
          </p:cNvSpPr>
          <p:nvPr>
            <p:ph idx="1"/>
          </p:nvPr>
        </p:nvSpPr>
        <p:spPr>
          <a:xfrm>
            <a:off x="0" y="605307"/>
            <a:ext cx="9143999" cy="6252693"/>
          </a:xfrm>
        </p:spPr>
        <p:txBody>
          <a:bodyPr>
            <a:normAutofit/>
          </a:bodyPr>
          <a:lstStyle/>
          <a:p>
            <a:pPr algn="just"/>
            <a:r>
              <a:rPr lang="en-GB" sz="2400" dirty="0" smtClean="0"/>
              <a:t>Endogenous micro </a:t>
            </a:r>
            <a:r>
              <a:rPr lang="en-GB" sz="2400" dirty="0"/>
              <a:t>RNA (miRNA) molecules have been identified in mammals as well as in Drosophila,</a:t>
            </a:r>
            <a:r>
              <a:rPr lang="en-GB" sz="2400" i="1" dirty="0"/>
              <a:t> C. elegans</a:t>
            </a:r>
            <a:r>
              <a:rPr lang="en-GB" sz="2400" dirty="0"/>
              <a:t> and many other organisms. </a:t>
            </a:r>
            <a:endParaRPr lang="en-GB" sz="2400" dirty="0" smtClean="0"/>
          </a:p>
          <a:p>
            <a:pPr algn="just"/>
            <a:endParaRPr lang="en-GB" sz="2400" dirty="0" smtClean="0"/>
          </a:p>
          <a:p>
            <a:pPr algn="just"/>
            <a:r>
              <a:rPr lang="en-GB" sz="2400" dirty="0" smtClean="0"/>
              <a:t>miRNA </a:t>
            </a:r>
            <a:r>
              <a:rPr lang="en-GB" sz="2400" dirty="0"/>
              <a:t>molecules are derived from </a:t>
            </a:r>
            <a:r>
              <a:rPr lang="en-GB" sz="2400" dirty="0" err="1"/>
              <a:t>pri</a:t>
            </a:r>
            <a:r>
              <a:rPr lang="en-GB" sz="2400" dirty="0"/>
              <a:t>-miRNA, which is cleaved by the RNase III enzyme </a:t>
            </a:r>
            <a:r>
              <a:rPr lang="en-GB" sz="2400" dirty="0" err="1"/>
              <a:t>Drosha</a:t>
            </a:r>
            <a:r>
              <a:rPr lang="en-GB" sz="2400" dirty="0"/>
              <a:t> </a:t>
            </a:r>
            <a:r>
              <a:rPr lang="en-GB" sz="2400" dirty="0" smtClean="0"/>
              <a:t>into </a:t>
            </a:r>
            <a:r>
              <a:rPr lang="en-GB" sz="2400" dirty="0"/>
              <a:t>precursor miRNA (pre-miRNA) in the nucleus</a:t>
            </a:r>
            <a:r>
              <a:rPr lang="en-GB" sz="2400" dirty="0" smtClean="0"/>
              <a:t>.</a:t>
            </a:r>
          </a:p>
          <a:p>
            <a:pPr algn="just"/>
            <a:endParaRPr lang="en-GB" sz="2400" dirty="0" smtClean="0"/>
          </a:p>
          <a:p>
            <a:pPr algn="just"/>
            <a:r>
              <a:rPr lang="en-GB" sz="2400" dirty="0"/>
              <a:t>These </a:t>
            </a:r>
            <a:r>
              <a:rPr lang="en-GB" sz="2400" b="1" dirty="0"/>
              <a:t>hairpin structures</a:t>
            </a:r>
            <a:r>
              <a:rPr lang="en-GB" sz="2400" dirty="0"/>
              <a:t> are then exported to the cytoplasm in an Exportin-5/RAN-GTPase-dependent manner. Double stranded miRNA are excised from pre-miRNA by Dicer. Thus, the resultant products have 2-3 nucleotide 3’ overhangs and 5’ phosphate and 3’ hydroxyl groups</a:t>
            </a:r>
            <a:r>
              <a:rPr lang="en-GB" sz="2400" dirty="0" smtClean="0"/>
              <a:t>.</a:t>
            </a:r>
          </a:p>
        </p:txBody>
      </p:sp>
    </p:spTree>
    <p:extLst>
      <p:ext uri="{BB962C8B-B14F-4D97-AF65-F5344CB8AC3E}">
        <p14:creationId xmlns:p14="http://schemas.microsoft.com/office/powerpoint/2010/main" xmlns="" val="4019459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05306"/>
          </a:xfrm>
        </p:spPr>
        <p:txBody>
          <a:bodyPr>
            <a:normAutofit fontScale="90000"/>
          </a:bodyPr>
          <a:lstStyle/>
          <a:p>
            <a:r>
              <a:rPr lang="en-GB" b="1" dirty="0"/>
              <a:t>How RNA Interference works?</a:t>
            </a:r>
            <a:endParaRPr lang="en-GB" dirty="0"/>
          </a:p>
        </p:txBody>
      </p:sp>
      <p:pic>
        <p:nvPicPr>
          <p:cNvPr id="4098" name="Picture 2" descr="File:SiRNA mechanism.pdf"/>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15909" y="553792"/>
            <a:ext cx="8899301" cy="630420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25775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363</TotalTime>
  <Words>1593</Words>
  <Application>Microsoft Office PowerPoint</Application>
  <PresentationFormat>On-screen Show (4:3)</PresentationFormat>
  <Paragraphs>122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Introduction to RNA Interference </vt:lpstr>
      <vt:lpstr>Review: Transcription and translation ( eukaryotes)</vt:lpstr>
      <vt:lpstr>Historical perspectives</vt:lpstr>
      <vt:lpstr>What is RNA Interference?</vt:lpstr>
      <vt:lpstr>Types of small RNA molecules</vt:lpstr>
      <vt:lpstr>Micro ribonucleic acids (miRNAs)</vt:lpstr>
      <vt:lpstr>Micro ribonucleic acids (miRNAs)</vt:lpstr>
      <vt:lpstr>Formation of miRNAs</vt:lpstr>
      <vt:lpstr>How RNA Interference works?</vt:lpstr>
      <vt:lpstr>Where does mRNA degradation by miRNAs occur?</vt:lpstr>
      <vt:lpstr>Small interfering RNAs</vt:lpstr>
      <vt:lpstr>Small interfering RNAs</vt:lpstr>
      <vt:lpstr>Where does mRNA degradation by siRNAs occur? </vt:lpstr>
      <vt:lpstr>How RNA Interference works?</vt:lpstr>
      <vt:lpstr>How RNA Interference works?</vt:lpstr>
      <vt:lpstr>How RNA Interference works?</vt:lpstr>
      <vt:lpstr>How RNA Interference works?</vt:lpstr>
      <vt:lpstr>How RNA Interference works?</vt:lpstr>
      <vt:lpstr>RNAi Animation link</vt:lpstr>
      <vt:lpstr>Argonaute family of proteins</vt:lpstr>
      <vt:lpstr>Members of the Dicer family</vt:lpstr>
      <vt:lpstr>Uses of RNAi</vt:lpstr>
      <vt:lpstr>Uses of RNAi</vt:lpstr>
      <vt:lpstr>Uses of RNAi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RNA Interference</dc:title>
  <dc:creator>SAMUEL MUNJITA</dc:creator>
  <cp:lastModifiedBy>Windows User</cp:lastModifiedBy>
  <cp:revision>51</cp:revision>
  <dcterms:created xsi:type="dcterms:W3CDTF">2016-05-17T22:31:50Z</dcterms:created>
  <dcterms:modified xsi:type="dcterms:W3CDTF">2020-08-13T08:19:05Z</dcterms:modified>
</cp:coreProperties>
</file>