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257" r:id="rId3"/>
    <p:sldId id="258" r:id="rId4"/>
    <p:sldId id="276" r:id="rId5"/>
    <p:sldId id="268" r:id="rId6"/>
    <p:sldId id="259" r:id="rId7"/>
    <p:sldId id="270" r:id="rId8"/>
    <p:sldId id="260" r:id="rId9"/>
    <p:sldId id="261" r:id="rId10"/>
    <p:sldId id="266" r:id="rId11"/>
    <p:sldId id="262" r:id="rId12"/>
    <p:sldId id="273" r:id="rId13"/>
    <p:sldId id="272" r:id="rId14"/>
    <p:sldId id="264" r:id="rId15"/>
    <p:sldId id="271" r:id="rId16"/>
    <p:sldId id="275" r:id="rId17"/>
    <p:sldId id="274" r:id="rId18"/>
    <p:sldId id="284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8" r:id="rId29"/>
    <p:sldId id="289" r:id="rId30"/>
    <p:sldId id="28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6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91C4E-9C9A-4144-B05B-FBC76CD40779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D3B6D-068F-45A8-B338-F0891934ECE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003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58073CF-4442-42D6-BCB7-A21AEABD63C4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213134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5A22B9-FAA5-4C22-96A6-82A151376DC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674688"/>
            <a:ext cx="6127750" cy="344805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348163"/>
            <a:ext cx="5068888" cy="4122737"/>
          </a:xfrm>
        </p:spPr>
        <p:txBody>
          <a:bodyPr/>
          <a:lstStyle/>
          <a:p>
            <a:r>
              <a:rPr lang="en-US" altLang="en-US"/>
              <a:t>NOTE: deamination of cytosine= Uracil</a:t>
            </a:r>
          </a:p>
          <a:p>
            <a:r>
              <a:rPr lang="en-US" altLang="en-US"/>
              <a:t>Deamination of methyl-cytosine =thymine</a:t>
            </a:r>
          </a:p>
          <a:p>
            <a:r>
              <a:rPr lang="en-US" altLang="en-US"/>
              <a:t>Demethylation  of thymine= uracil</a:t>
            </a:r>
          </a:p>
        </p:txBody>
      </p:sp>
    </p:spTree>
    <p:extLst>
      <p:ext uri="{BB962C8B-B14F-4D97-AF65-F5344CB8AC3E}">
        <p14:creationId xmlns="" xmlns:p14="http://schemas.microsoft.com/office/powerpoint/2010/main" val="1626955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EF046FD-019C-42E7-BAD6-5278158D2EC2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6713" y="674688"/>
            <a:ext cx="6127750" cy="344805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348163"/>
            <a:ext cx="5068888" cy="4122737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742950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2145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951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217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2732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4508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7478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83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118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555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4808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5299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E0D12-39BD-4862-802D-C7376DA68EB4}" type="datetimeFigureOut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41AAA-59DA-4FD2-AC16-F69A1E3475A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3216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845" y="195084"/>
            <a:ext cx="10182896" cy="2387600"/>
          </a:xfrm>
        </p:spPr>
        <p:txBody>
          <a:bodyPr/>
          <a:lstStyle/>
          <a:p>
            <a:r>
              <a:rPr lang="en-GB" b="1" dirty="0" smtClean="0"/>
              <a:t>Structure &amp; Function of DNA &amp; RNA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80360" y="5617581"/>
            <a:ext cx="3412901" cy="1240419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Dr Samuel Munjita</a:t>
            </a:r>
            <a:endParaRPr lang="en-GB" dirty="0"/>
          </a:p>
        </p:txBody>
      </p:sp>
      <p:sp>
        <p:nvSpPr>
          <p:cNvPr id="4" name="AutoShape 2" descr="Image result for primary structure of d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31612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1333408" cy="1043189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Nitrogenous Bases( Purines vs Pyrimidines)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082899" y="1825625"/>
            <a:ext cx="10515600" cy="4351338"/>
          </a:xfrm>
        </p:spPr>
        <p:txBody>
          <a:bodyPr/>
          <a:lstStyle/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9220" name="Picture 10" descr="pyr_bas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08076"/>
            <a:ext cx="5069983" cy="312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pur_bas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262908"/>
            <a:ext cx="4876800" cy="2421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2" name="Group 19"/>
          <p:cNvGrpSpPr>
            <a:grpSpLocks/>
          </p:cNvGrpSpPr>
          <p:nvPr/>
        </p:nvGrpSpPr>
        <p:grpSpPr bwMode="auto">
          <a:xfrm>
            <a:off x="141668" y="4780208"/>
            <a:ext cx="5637128" cy="1200086"/>
            <a:chOff x="672" y="3360"/>
            <a:chExt cx="2062" cy="1426"/>
          </a:xfrm>
        </p:grpSpPr>
        <p:sp>
          <p:nvSpPr>
            <p:cNvPr id="9226" name="Text Box 12"/>
            <p:cNvSpPr txBox="1">
              <a:spLocks noChangeArrowheads="1"/>
            </p:cNvSpPr>
            <p:nvPr/>
          </p:nvSpPr>
          <p:spPr bwMode="auto">
            <a:xfrm>
              <a:off x="672" y="3360"/>
              <a:ext cx="1771" cy="1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2400" b="1" dirty="0"/>
                <a:t>Purines</a:t>
              </a:r>
              <a:r>
                <a:rPr lang="en-GB" sz="2400" dirty="0"/>
                <a:t> are composed of two fused rings incorporating </a:t>
              </a:r>
              <a:r>
                <a:rPr lang="en-GB" sz="2400" dirty="0" smtClean="0"/>
                <a:t>two nitrogen </a:t>
              </a:r>
              <a:r>
                <a:rPr lang="en-GB" sz="2400" dirty="0"/>
                <a:t>atoms in each ring </a:t>
              </a:r>
            </a:p>
          </p:txBody>
        </p:sp>
        <p:sp>
          <p:nvSpPr>
            <p:cNvPr id="9227" name="Line 13"/>
            <p:cNvSpPr>
              <a:spLocks noChangeShapeType="1"/>
            </p:cNvSpPr>
            <p:nvPr/>
          </p:nvSpPr>
          <p:spPr bwMode="auto">
            <a:xfrm flipV="1">
              <a:off x="2453" y="4088"/>
              <a:ext cx="281" cy="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25" name="Line 17"/>
          <p:cNvSpPr>
            <a:spLocks noChangeShapeType="1"/>
          </p:cNvSpPr>
          <p:nvPr/>
        </p:nvSpPr>
        <p:spPr bwMode="auto">
          <a:xfrm flipH="1">
            <a:off x="6368603" y="251076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066208" y="1753553"/>
            <a:ext cx="47565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Pyrimidines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composed of a single ring with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nitrogen atoms in the ring structure</a:t>
            </a:r>
          </a:p>
        </p:txBody>
      </p:sp>
    </p:spTree>
    <p:extLst>
      <p:ext uri="{BB962C8B-B14F-4D97-AF65-F5344CB8AC3E}">
        <p14:creationId xmlns="" xmlns:p14="http://schemas.microsoft.com/office/powerpoint/2010/main" val="1086367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450" y="415925"/>
            <a:ext cx="7378700" cy="488950"/>
          </a:xfrm>
          <a:effectLst>
            <a:outerShdw dist="17961" dir="2700000" algn="ctr" rotWithShape="0">
              <a:srgbClr val="B2B2B2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sz="3200" b="1" dirty="0" smtClean="0"/>
              <a:t>Nitrogenous Bases </a:t>
            </a:r>
            <a:r>
              <a:rPr lang="en-US" altLang="en-US" sz="3200" b="1" dirty="0"/>
              <a:t>of DNA </a:t>
            </a:r>
            <a:r>
              <a:rPr lang="en-US" altLang="en-US" sz="3200" b="1" dirty="0" smtClean="0"/>
              <a:t>and RNA</a:t>
            </a:r>
            <a:endParaRPr lang="en-US" altLang="en-US" sz="3200" b="1" dirty="0"/>
          </a:p>
        </p:txBody>
      </p:sp>
      <p:pic>
        <p:nvPicPr>
          <p:cNvPr id="39939" name="Picture 3" descr="aden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4" y="1552575"/>
            <a:ext cx="2117725" cy="1835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0" name="Picture 4" descr="cytosi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576" y="3716338"/>
            <a:ext cx="2225675" cy="18986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1" name="Picture 5" descr="guanin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1585913"/>
            <a:ext cx="2439988" cy="17700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2" name="Picture 6" descr="thymi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526" y="3678238"/>
            <a:ext cx="2282825" cy="17764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3" name="Picture 7" descr="uracil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814" y="3697289"/>
            <a:ext cx="2105025" cy="1863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6446838" y="5605463"/>
            <a:ext cx="1446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RNA only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8564564" y="5565775"/>
            <a:ext cx="1463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DNA only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2444750" y="2106613"/>
            <a:ext cx="1182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Purines: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628775" y="4295775"/>
            <a:ext cx="1739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Pyrimidines:</a:t>
            </a:r>
          </a:p>
        </p:txBody>
      </p:sp>
    </p:spTree>
    <p:extLst>
      <p:ext uri="{BB962C8B-B14F-4D97-AF65-F5344CB8AC3E}">
        <p14:creationId xmlns="" xmlns:p14="http://schemas.microsoft.com/office/powerpoint/2010/main" val="8284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65915"/>
          </a:xfrm>
        </p:spPr>
        <p:txBody>
          <a:bodyPr/>
          <a:lstStyle/>
          <a:p>
            <a:r>
              <a:rPr lang="en-GB" b="1" dirty="0" smtClean="0"/>
              <a:t>Base </a:t>
            </a:r>
            <a:r>
              <a:rPr lang="en-GB" b="1" dirty="0"/>
              <a:t>p</a:t>
            </a:r>
            <a:r>
              <a:rPr lang="en-GB" b="1" dirty="0" smtClean="0"/>
              <a:t>airing in DNA and RNA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11" y="1094704"/>
            <a:ext cx="10765665" cy="5082259"/>
          </a:xfrm>
        </p:spPr>
        <p:txBody>
          <a:bodyPr/>
          <a:lstStyle/>
          <a:p>
            <a:r>
              <a:rPr lang="en-GB" dirty="0" smtClean="0"/>
              <a:t>In DNA, Adenine pairs with Thymine, and Cytosine with Guanine</a:t>
            </a:r>
          </a:p>
          <a:p>
            <a:endParaRPr lang="en-GB" dirty="0"/>
          </a:p>
          <a:p>
            <a:r>
              <a:rPr lang="en-GB" dirty="0" smtClean="0"/>
              <a:t>In RNA, Adenine pairs with Uracil, and Cytosine with Guanine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94201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3842"/>
            <a:ext cx="7378700" cy="406400"/>
          </a:xfrm>
          <a:effectLst>
            <a:outerShdw dist="17961" dir="2700000" algn="ctr" rotWithShape="0">
              <a:srgbClr val="B2B2B2"/>
            </a:outerShdw>
          </a:effectLst>
        </p:spPr>
        <p:txBody>
          <a:bodyPr>
            <a:noAutofit/>
          </a:bodyPr>
          <a:lstStyle/>
          <a:p>
            <a:pPr eaLnBrk="1" hangingPunct="1"/>
            <a:r>
              <a:rPr lang="en-US" altLang="en-US" sz="3200" b="1" dirty="0"/>
              <a:t>Chemical Structure of DNA and RNA</a:t>
            </a:r>
          </a:p>
        </p:txBody>
      </p:sp>
      <p:pic>
        <p:nvPicPr>
          <p:cNvPr id="15363" name="Picture 3" descr="fi4p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6" y="973138"/>
            <a:ext cx="6094413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5975350" y="4438650"/>
            <a:ext cx="2865438" cy="14288"/>
          </a:xfrm>
          <a:prstGeom prst="line">
            <a:avLst/>
          </a:prstGeom>
          <a:noFill/>
          <a:ln w="28575" cap="rnd">
            <a:solidFill>
              <a:srgbClr val="9900CC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903664" y="5749925"/>
            <a:ext cx="82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RNA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015164" y="5722938"/>
            <a:ext cx="84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DNA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5195889" y="4957763"/>
            <a:ext cx="1201737" cy="1262062"/>
          </a:xfrm>
          <a:prstGeom prst="ellipse">
            <a:avLst/>
          </a:prstGeom>
          <a:noFill/>
          <a:ln w="28575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 rot="-1590136">
            <a:off x="4970463" y="4278313"/>
            <a:ext cx="1301750" cy="1981200"/>
          </a:xfrm>
          <a:prstGeom prst="ellipse">
            <a:avLst/>
          </a:prstGeom>
          <a:noFill/>
          <a:ln w="28575">
            <a:solidFill>
              <a:srgbClr val="9900CC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3619500" y="4283076"/>
            <a:ext cx="1301750" cy="409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657601" y="4786314"/>
            <a:ext cx="1609725" cy="5111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147889" y="3990975"/>
            <a:ext cx="1519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r>
              <a:rPr lang="en-US" altLang="en-US" sz="2400">
                <a:latin typeface="Times New Roman" panose="02020603050405020304" pitchFamily="18" charset="0"/>
              </a:rPr>
              <a:t>Nucleotide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133601" y="4495800"/>
            <a:ext cx="155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r>
              <a:rPr lang="en-US" altLang="en-US" sz="2400">
                <a:latin typeface="Times New Roman" panose="02020603050405020304" pitchFamily="18" charset="0"/>
              </a:rPr>
              <a:t>Nucleoside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5705475" y="2478089"/>
            <a:ext cx="311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200">
                <a:latin typeface="Times" panose="02020603050405020304" pitchFamily="18" charset="0"/>
              </a:rPr>
              <a:t>1’</a:t>
            </a: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514975" y="2724150"/>
            <a:ext cx="311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200">
                <a:latin typeface="Times" panose="02020603050405020304" pitchFamily="18" charset="0"/>
              </a:rPr>
              <a:t>2’</a:t>
            </a: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814888" y="2500314"/>
            <a:ext cx="311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200">
                <a:latin typeface="Times" panose="02020603050405020304" pitchFamily="18" charset="0"/>
              </a:rPr>
              <a:t>4’</a:t>
            </a: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4600576" y="2041525"/>
            <a:ext cx="1471613" cy="1138238"/>
          </a:xfrm>
          <a:prstGeom prst="ellips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 flipV="1">
            <a:off x="3565526" y="2312989"/>
            <a:ext cx="1031875" cy="1682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1919288" y="1662114"/>
            <a:ext cx="16962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" panose="02020603050405020304" pitchFamily="18" charset="0"/>
              </a:rPr>
              <a:t>The C is </a:t>
            </a:r>
          </a:p>
          <a:p>
            <a:pPr eaLnBrk="1" hangingPunct="1"/>
            <a:r>
              <a:rPr lang="en-US" altLang="en-US" sz="2400">
                <a:latin typeface="Times" panose="02020603050405020304" pitchFamily="18" charset="0"/>
              </a:rPr>
              <a:t>named 1’-5’</a:t>
            </a:r>
          </a:p>
        </p:txBody>
      </p:sp>
    </p:spTree>
    <p:extLst>
      <p:ext uri="{BB962C8B-B14F-4D97-AF65-F5344CB8AC3E}">
        <p14:creationId xmlns="" xmlns:p14="http://schemas.microsoft.com/office/powerpoint/2010/main" val="157203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53037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Nucleotides are joined by phosphodiester linkages</a:t>
            </a:r>
            <a:endParaRPr lang="en-GB" sz="3600" b="1" dirty="0"/>
          </a:p>
        </p:txBody>
      </p:sp>
      <p:pic>
        <p:nvPicPr>
          <p:cNvPr id="26" name="Content Placeholder 19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57578" y="1159099"/>
            <a:ext cx="5666704" cy="5589431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4"/>
          </p:nvPr>
        </p:nvSpPr>
        <p:spPr>
          <a:xfrm>
            <a:off x="6172199" y="1120462"/>
            <a:ext cx="5586211" cy="5069201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phosphodiester bonds (one of which is shaded </a:t>
            </a:r>
            <a:r>
              <a:rPr lang="en-GB" dirty="0" smtClean="0"/>
              <a:t>in the </a:t>
            </a:r>
            <a:r>
              <a:rPr lang="en-GB" dirty="0"/>
              <a:t>DNA) link successive nucleotide units. </a:t>
            </a:r>
            <a:endParaRPr lang="en-GB" dirty="0" smtClean="0"/>
          </a:p>
          <a:p>
            <a:r>
              <a:rPr lang="en-GB" dirty="0" smtClean="0"/>
              <a:t>The 5’-phosphate group of one nucleotide is joined to the 3’-hydroxyl group of the next nucleating creating a phosphodiester linkage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52EE7-A5A4-4A1D-B1E8-A70F7F0AC8C5}" type="datetime1">
              <a:rPr lang="en-GB" smtClean="0"/>
              <a:pPr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 Samuel M. Munjita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D20E-BF7E-4B98-AC3B-AC0450B46F3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118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-1" y="0"/>
            <a:ext cx="11719775" cy="1342958"/>
          </a:xfrm>
        </p:spPr>
        <p:txBody>
          <a:bodyPr/>
          <a:lstStyle/>
          <a:p>
            <a:pPr algn="ctr"/>
            <a:r>
              <a:rPr lang="en-GB" b="1" dirty="0"/>
              <a:t>The antiparallel DNA structure, complementarity and hydrogen bonding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18941" y="1519706"/>
            <a:ext cx="11694017" cy="5177307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The </a:t>
            </a:r>
            <a:r>
              <a:rPr lang="en-GB" dirty="0" smtClean="0"/>
              <a:t>DNA strands </a:t>
            </a:r>
            <a:r>
              <a:rPr lang="en-GB" dirty="0"/>
              <a:t>are held </a:t>
            </a:r>
            <a:r>
              <a:rPr lang="en-GB" dirty="0" smtClean="0"/>
              <a:t>together(stabilised) by </a:t>
            </a:r>
            <a:r>
              <a:rPr lang="en-GB" b="1" dirty="0"/>
              <a:t>hydrogen bonds, complementary base pairs, non-specific base stacking interactions</a:t>
            </a:r>
          </a:p>
          <a:p>
            <a:pPr algn="just"/>
            <a:r>
              <a:rPr lang="en-GB" dirty="0"/>
              <a:t>In DNA every Adenine (A) is complementary to a Thymine (T), and every Guanine (G) is complementary to a Cytosine (C) in </a:t>
            </a:r>
            <a:r>
              <a:rPr lang="en-GB" i="1" dirty="0"/>
              <a:t>base pairing: </a:t>
            </a:r>
            <a:r>
              <a:rPr lang="en-GB" b="1" i="1" dirty="0"/>
              <a:t>A</a:t>
            </a:r>
            <a:r>
              <a:rPr lang="en-GB" i="1" dirty="0"/>
              <a:t>=</a:t>
            </a:r>
            <a:r>
              <a:rPr lang="en-GB" b="1" i="1" dirty="0"/>
              <a:t>T; G</a:t>
            </a:r>
            <a:r>
              <a:rPr lang="en-GB" b="1" dirty="0">
                <a:latin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</a:rPr>
              <a:t>≡</a:t>
            </a:r>
            <a:r>
              <a:rPr lang="en-GB" b="1" dirty="0">
                <a:latin typeface="Calibri" panose="020F0502020204030204" pitchFamily="34" charset="0"/>
              </a:rPr>
              <a:t> </a:t>
            </a:r>
            <a:r>
              <a:rPr lang="en-GB" b="1" i="1" dirty="0" smtClean="0"/>
              <a:t>C</a:t>
            </a:r>
          </a:p>
          <a:p>
            <a:pPr algn="just"/>
            <a:endParaRPr lang="en-GB" b="1" dirty="0"/>
          </a:p>
          <a:p>
            <a:pPr algn="just"/>
            <a:r>
              <a:rPr lang="en-GB" dirty="0"/>
              <a:t>The covalent backbones of DNA consist of alternating phosphate and pentose residues. Phosphate and pentose residues are </a:t>
            </a:r>
            <a:r>
              <a:rPr lang="en-GB" b="1" dirty="0"/>
              <a:t>hydrophilic </a:t>
            </a:r>
            <a:r>
              <a:rPr lang="en-GB" dirty="0"/>
              <a:t>and the less polar nitrogen bases located on the inside are hydrophobic</a:t>
            </a:r>
            <a:r>
              <a:rPr lang="en-GB" dirty="0" smtClean="0"/>
              <a:t>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The </a:t>
            </a:r>
            <a:r>
              <a:rPr lang="en-GB" i="1" dirty="0"/>
              <a:t>antiparallel structure of DNA </a:t>
            </a:r>
            <a:r>
              <a:rPr lang="en-GB" dirty="0"/>
              <a:t>means that the 5' end of one strand connects to the 3' end of its complementary strand. </a:t>
            </a:r>
            <a:r>
              <a:rPr lang="en-GB" b="1" dirty="0"/>
              <a:t>DNA is negatively charged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12543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5533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b="1" dirty="0" smtClean="0"/>
              <a:t>The antiparallel DNA structure, complementarity and hydrogen bonding</a:t>
            </a:r>
            <a:endParaRPr lang="en-GB" sz="32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06" t="6102" r="20534" b="16383"/>
          <a:stretch/>
        </p:blipFill>
        <p:spPr>
          <a:xfrm>
            <a:off x="1197736" y="927277"/>
            <a:ext cx="9247031" cy="5415567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AB8D6-5784-496F-8EAC-EB939A9342CC}" type="datetime1">
              <a:rPr lang="en-GB" smtClean="0"/>
              <a:pPr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 Samuel M. Munjita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D20E-BF7E-4B98-AC3B-AC0450B46F3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53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017431"/>
          </a:xfrm>
        </p:spPr>
        <p:txBody>
          <a:bodyPr/>
          <a:lstStyle/>
          <a:p>
            <a:r>
              <a:rPr lang="en-GB" b="1" dirty="0" smtClean="0"/>
              <a:t>Hydrogen bonding and base stacking in DNA</a:t>
            </a:r>
            <a:endParaRPr lang="en-GB" b="1" dirty="0"/>
          </a:p>
        </p:txBody>
      </p:sp>
      <p:pic>
        <p:nvPicPr>
          <p:cNvPr id="4" name="Picture 5" descr="guines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713" y="1184856"/>
            <a:ext cx="4622442" cy="479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60641" y="1004553"/>
            <a:ext cx="6413679" cy="5853448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altLang="en-US" dirty="0" smtClean="0"/>
              <a:t>Hydrogen </a:t>
            </a:r>
            <a:r>
              <a:rPr lang="en-US" altLang="en-US" dirty="0"/>
              <a:t>bonding between DNA base pair stacks. Hydrogen bonding is indicated by the green dotted line. </a:t>
            </a: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Hydrogen </a:t>
            </a:r>
            <a:r>
              <a:rPr lang="en-US" altLang="en-US" dirty="0"/>
              <a:t>bonds occur </a:t>
            </a:r>
            <a:r>
              <a:rPr lang="en-US" altLang="en-US" u="sng" dirty="0"/>
              <a:t>not only between complimentary base pairs</a:t>
            </a:r>
            <a:r>
              <a:rPr lang="en-US" altLang="en-US" dirty="0"/>
              <a:t>, </a:t>
            </a:r>
            <a:r>
              <a:rPr lang="en-US" altLang="en-US" u="sng" dirty="0"/>
              <a:t>but adjacent nucleotide pairs as well. </a:t>
            </a:r>
            <a:endParaRPr lang="en-US" altLang="en-US" u="sng" dirty="0" smtClean="0"/>
          </a:p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</a:rPr>
              <a:t>The </a:t>
            </a:r>
            <a:r>
              <a:rPr lang="en-US" altLang="en-US" dirty="0">
                <a:solidFill>
                  <a:srgbClr val="FF0000"/>
                </a:solidFill>
              </a:rPr>
              <a:t>hydrogen bonds indicated by the black arrows are between stacked base pairs. 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en-US" dirty="0" smtClean="0"/>
              <a:t>Hydrogen </a:t>
            </a:r>
            <a:r>
              <a:rPr lang="en-US" altLang="en-US" dirty="0"/>
              <a:t>bonding between base pair stacks could be responsible for the tight base pair stacking observed in DNA molecules. </a:t>
            </a:r>
            <a:endParaRPr lang="en-US" altLang="en-US" dirty="0" smtClean="0"/>
          </a:p>
          <a:p>
            <a:pPr>
              <a:defRPr/>
            </a:pPr>
            <a:r>
              <a:rPr lang="en-US" altLang="en-US" dirty="0"/>
              <a:t>Stability---protects bases from attack by H</a:t>
            </a:r>
            <a:r>
              <a:rPr lang="en-US" altLang="en-US" baseline="-25000" dirty="0"/>
              <a:t>2</a:t>
            </a:r>
            <a:r>
              <a:rPr lang="en-US" altLang="en-US" dirty="0"/>
              <a:t>O soluble compounds and H</a:t>
            </a:r>
            <a:r>
              <a:rPr lang="en-US" altLang="en-US" baseline="-25000" dirty="0"/>
              <a:t>2</a:t>
            </a:r>
            <a:r>
              <a:rPr lang="en-US" altLang="en-US" dirty="0"/>
              <a:t>O itself.</a:t>
            </a:r>
          </a:p>
          <a:p>
            <a:pPr>
              <a:defRPr/>
            </a:pPr>
            <a:r>
              <a:rPr lang="en-US" altLang="en-US" dirty="0"/>
              <a:t>Provides easy mechanism for replication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86504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914400"/>
          </a:xfrm>
        </p:spPr>
        <p:txBody>
          <a:bodyPr/>
          <a:lstStyle/>
          <a:p>
            <a:r>
              <a:rPr lang="en-GB" b="1" dirty="0" smtClean="0"/>
              <a:t>Primary structure of DNA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99" y="1094704"/>
            <a:ext cx="11109101" cy="5082259"/>
          </a:xfrm>
        </p:spPr>
        <p:txBody>
          <a:bodyPr>
            <a:normAutofit/>
          </a:bodyPr>
          <a:lstStyle/>
          <a:p>
            <a:r>
              <a:rPr lang="en-GB" dirty="0"/>
              <a:t>Primary structure consists of a linear sequence of nucleotides that are linked together by </a:t>
            </a:r>
            <a:r>
              <a:rPr lang="en-GB" u="sng" dirty="0" smtClean="0">
                <a:hlinkClick r:id="rId2" tooltip="Phosphodiester bonds"/>
              </a:rPr>
              <a:t>phosphodiester bonds</a:t>
            </a:r>
            <a:r>
              <a:rPr lang="en-GB" u="sng" dirty="0"/>
              <a:t>. </a:t>
            </a:r>
            <a:endParaRPr lang="en-GB" u="sng" dirty="0" smtClean="0"/>
          </a:p>
          <a:p>
            <a:endParaRPr lang="en-GB" u="sng" dirty="0" smtClean="0"/>
          </a:p>
          <a:p>
            <a:r>
              <a:rPr lang="en-GB" u="sng" dirty="0" smtClean="0"/>
              <a:t>It </a:t>
            </a:r>
            <a:r>
              <a:rPr lang="en-GB" u="sng" dirty="0"/>
              <a:t>is this linear sequence of nucleotides that make up the Primary structure of </a:t>
            </a:r>
            <a:r>
              <a:rPr lang="en-GB" u="sng" dirty="0" smtClean="0"/>
              <a:t>DNA or RNA</a:t>
            </a:r>
          </a:p>
          <a:p>
            <a:endParaRPr lang="en-GB" u="sng" dirty="0"/>
          </a:p>
          <a:p>
            <a:r>
              <a:rPr lang="en-GB" smtClean="0"/>
              <a:t>It is usually </a:t>
            </a:r>
            <a:r>
              <a:rPr lang="en-GB" dirty="0" smtClean="0"/>
              <a:t>written as the sequence of bases </a:t>
            </a:r>
            <a:r>
              <a:rPr lang="en-GB" smtClean="0"/>
              <a:t>they contain</a:t>
            </a:r>
            <a:endParaRPr lang="en-GB" u="sng" dirty="0" smtClean="0"/>
          </a:p>
        </p:txBody>
      </p:sp>
    </p:spTree>
    <p:extLst>
      <p:ext uri="{BB962C8B-B14F-4D97-AF65-F5344CB8AC3E}">
        <p14:creationId xmlns="" xmlns:p14="http://schemas.microsoft.com/office/powerpoint/2010/main" val="3135099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62" y="0"/>
            <a:ext cx="12062137" cy="901521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The double Helical </a:t>
            </a:r>
            <a:r>
              <a:rPr lang="en-GB" b="1" dirty="0"/>
              <a:t>Structure of </a:t>
            </a:r>
            <a:r>
              <a:rPr lang="en-GB" b="1" dirty="0" smtClean="0"/>
              <a:t>DNA ( secondary structure.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/>
          <a:srcRect l="7990"/>
          <a:stretch/>
        </p:blipFill>
        <p:spPr>
          <a:xfrm>
            <a:off x="656824" y="1133342"/>
            <a:ext cx="4881092" cy="4893972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9431" y="1004552"/>
            <a:ext cx="5764369" cy="517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Schematic </a:t>
            </a:r>
            <a:r>
              <a:rPr lang="en-GB" dirty="0"/>
              <a:t>model of the </a:t>
            </a:r>
            <a:r>
              <a:rPr lang="en-GB" dirty="0" smtClean="0"/>
              <a:t>double helix:</a:t>
            </a:r>
          </a:p>
          <a:p>
            <a:pPr algn="just"/>
            <a:r>
              <a:rPr lang="en-GB" dirty="0" smtClean="0"/>
              <a:t>One </a:t>
            </a:r>
            <a:r>
              <a:rPr lang="en-GB" dirty="0"/>
              <a:t>turn of the helix (34 Å or 3.4 </a:t>
            </a:r>
            <a:r>
              <a:rPr lang="en-GB" dirty="0" smtClean="0"/>
              <a:t>nm) spans </a:t>
            </a:r>
            <a:r>
              <a:rPr lang="en-GB" dirty="0"/>
              <a:t>approx. 10.5 base pairs. </a:t>
            </a:r>
            <a:endParaRPr lang="en-GB" dirty="0" smtClean="0"/>
          </a:p>
          <a:p>
            <a:pPr algn="just"/>
            <a:r>
              <a:rPr lang="en-GB" dirty="0" smtClean="0"/>
              <a:t>The </a:t>
            </a:r>
            <a:r>
              <a:rPr lang="en-GB" dirty="0"/>
              <a:t>sugar </a:t>
            </a:r>
            <a:r>
              <a:rPr lang="en-GB" dirty="0" smtClean="0"/>
              <a:t>and phosphate </a:t>
            </a:r>
            <a:r>
              <a:rPr lang="en-GB" dirty="0"/>
              <a:t>residues in each strand form </a:t>
            </a:r>
            <a:r>
              <a:rPr lang="en-GB" dirty="0" smtClean="0"/>
              <a:t>the backbone</a:t>
            </a:r>
            <a:r>
              <a:rPr lang="en-GB" dirty="0"/>
              <a:t>, which are traced by the </a:t>
            </a:r>
            <a:r>
              <a:rPr lang="en-GB" dirty="0" smtClean="0"/>
              <a:t>yellow, grey, </a:t>
            </a:r>
            <a:r>
              <a:rPr lang="en-GB" dirty="0"/>
              <a:t>and red circles, show the helical twist </a:t>
            </a:r>
            <a:r>
              <a:rPr lang="en-GB" dirty="0" smtClean="0"/>
              <a:t>of the </a:t>
            </a:r>
            <a:r>
              <a:rPr lang="en-GB" dirty="0"/>
              <a:t>overall molecule. </a:t>
            </a:r>
            <a:endParaRPr lang="en-GB" dirty="0" smtClean="0"/>
          </a:p>
          <a:p>
            <a:pPr algn="just"/>
            <a:r>
              <a:rPr lang="en-GB" dirty="0" smtClean="0"/>
              <a:t>The </a:t>
            </a:r>
            <a:r>
              <a:rPr lang="en-GB" dirty="0"/>
              <a:t>bases project </a:t>
            </a:r>
            <a:r>
              <a:rPr lang="en-GB" dirty="0" smtClean="0"/>
              <a:t>inward but </a:t>
            </a:r>
            <a:r>
              <a:rPr lang="en-GB" dirty="0"/>
              <a:t>are accessible through major and </a:t>
            </a:r>
            <a:r>
              <a:rPr lang="en-GB" dirty="0" smtClean="0"/>
              <a:t>minor grooves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41731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1287887"/>
            <a:ext cx="11758412" cy="5357612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 Nucleic acids play an important role in the storage and expression of genetic information.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They </a:t>
            </a:r>
            <a:r>
              <a:rPr lang="en-GB" dirty="0"/>
              <a:t>are divided into two major classes: </a:t>
            </a:r>
            <a:endParaRPr lang="en-GB" dirty="0" smtClean="0"/>
          </a:p>
          <a:p>
            <a:pPr marL="1028700" lvl="1" indent="-571500">
              <a:buFont typeface="+mj-lt"/>
              <a:buAutoNum type="romanLcPeriod"/>
            </a:pPr>
            <a:r>
              <a:rPr lang="en-GB" b="1" dirty="0"/>
              <a:t>D</a:t>
            </a:r>
            <a:r>
              <a:rPr lang="en-GB" b="1" dirty="0" smtClean="0"/>
              <a:t>eoxyribonucleic </a:t>
            </a:r>
            <a:r>
              <a:rPr lang="en-GB" b="1" dirty="0"/>
              <a:t>acid (DNA) </a:t>
            </a:r>
            <a:r>
              <a:rPr lang="en-GB" dirty="0"/>
              <a:t>functions solely in information </a:t>
            </a:r>
            <a:r>
              <a:rPr lang="en-GB" dirty="0" smtClean="0"/>
              <a:t>storage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GB" b="1" dirty="0"/>
              <a:t>R</a:t>
            </a:r>
            <a:r>
              <a:rPr lang="en-GB" b="1" dirty="0" smtClean="0"/>
              <a:t>ibonucleic </a:t>
            </a:r>
            <a:r>
              <a:rPr lang="en-GB" b="1" dirty="0"/>
              <a:t>acids (RNAs) </a:t>
            </a:r>
            <a:r>
              <a:rPr lang="en-GB" dirty="0"/>
              <a:t>are involved in most steps of gene expression and protein biosynthesis. </a:t>
            </a:r>
          </a:p>
        </p:txBody>
      </p:sp>
    </p:spTree>
    <p:extLst>
      <p:ext uri="{BB962C8B-B14F-4D97-AF65-F5344CB8AC3E}">
        <p14:creationId xmlns="" xmlns:p14="http://schemas.microsoft.com/office/powerpoint/2010/main" val="3620042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0263389" cy="965915"/>
          </a:xfrm>
        </p:spPr>
        <p:txBody>
          <a:bodyPr/>
          <a:lstStyle/>
          <a:p>
            <a:r>
              <a:rPr lang="en-GB" b="1" dirty="0"/>
              <a:t>The Helical Structure of </a:t>
            </a:r>
            <a:r>
              <a:rPr lang="en-GB" b="1" dirty="0" smtClean="0"/>
              <a:t>DNA cont’d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069724" y="1262130"/>
            <a:ext cx="7791717" cy="547352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strand of DNA has a “</a:t>
            </a:r>
            <a:r>
              <a:rPr lang="en-US" dirty="0" smtClean="0"/>
              <a:t>direction”</a:t>
            </a:r>
            <a:r>
              <a:rPr lang="en-GB" dirty="0"/>
              <a:t> </a:t>
            </a:r>
            <a:r>
              <a:rPr lang="en-US" dirty="0" smtClean="0"/>
              <a:t>at </a:t>
            </a:r>
            <a:r>
              <a:rPr lang="en-US" dirty="0"/>
              <a:t>one end, the terminal carbon atom in the backbone is the 5’ carbon atom of the terminal </a:t>
            </a:r>
            <a:r>
              <a:rPr lang="en-US" dirty="0" smtClean="0"/>
              <a:t>sugar</a:t>
            </a:r>
            <a:r>
              <a:rPr lang="en-GB" dirty="0"/>
              <a:t> </a:t>
            </a:r>
            <a:r>
              <a:rPr lang="en-US" dirty="0" smtClean="0"/>
              <a:t>at </a:t>
            </a:r>
            <a:r>
              <a:rPr lang="en-US" dirty="0"/>
              <a:t>the other end, the terminal carbon atom is the 3’ carbon atom of the terminal sugar</a:t>
            </a:r>
            <a:endParaRPr lang="en-GB" dirty="0"/>
          </a:p>
          <a:p>
            <a:r>
              <a:rPr lang="en-US" dirty="0"/>
              <a:t>T</a:t>
            </a:r>
            <a:r>
              <a:rPr lang="en-US" dirty="0" smtClean="0"/>
              <a:t>herefore </a:t>
            </a:r>
            <a:r>
              <a:rPr lang="en-US" dirty="0"/>
              <a:t>we can talk about the </a:t>
            </a:r>
            <a:r>
              <a:rPr lang="en-US" i="1" dirty="0"/>
              <a:t>5’ </a:t>
            </a:r>
            <a:r>
              <a:rPr lang="en-US" dirty="0"/>
              <a:t>and the </a:t>
            </a:r>
            <a:r>
              <a:rPr lang="en-US" i="1" dirty="0"/>
              <a:t>3’ </a:t>
            </a:r>
            <a:r>
              <a:rPr lang="en-US" dirty="0"/>
              <a:t>ends of a DNA </a:t>
            </a:r>
            <a:r>
              <a:rPr lang="en-US" dirty="0" smtClean="0"/>
              <a:t>strand</a:t>
            </a:r>
            <a:r>
              <a:rPr lang="en-GB" dirty="0"/>
              <a:t> </a:t>
            </a:r>
            <a:r>
              <a:rPr lang="en-US" dirty="0" smtClean="0"/>
              <a:t>in </a:t>
            </a:r>
            <a:r>
              <a:rPr lang="en-US" dirty="0"/>
              <a:t>a double helix, the strands are </a:t>
            </a:r>
            <a:r>
              <a:rPr lang="en-US" i="1" dirty="0"/>
              <a:t>antiparallel </a:t>
            </a:r>
            <a:r>
              <a:rPr lang="en-US" dirty="0"/>
              <a:t>(arrows drawn from the 5’ end to the 3’ end go in opposite directions)</a:t>
            </a:r>
            <a:endParaRPr lang="en-GB" dirty="0"/>
          </a:p>
          <a:p>
            <a:r>
              <a:rPr lang="en-US" dirty="0"/>
              <a:t>Chains are anti-parallel </a:t>
            </a:r>
            <a:r>
              <a:rPr lang="en-US" dirty="0" smtClean="0"/>
              <a:t>(i.e. </a:t>
            </a:r>
            <a:r>
              <a:rPr lang="en-US" dirty="0"/>
              <a:t>in opposite directions)</a:t>
            </a:r>
            <a:endParaRPr lang="en-GB" dirty="0"/>
          </a:p>
          <a:p>
            <a:r>
              <a:rPr lang="en-US" dirty="0"/>
              <a:t>Diameter  and periodicity are consistent </a:t>
            </a:r>
            <a:r>
              <a:rPr lang="en-GB" dirty="0"/>
              <a:t> </a:t>
            </a:r>
            <a:r>
              <a:rPr lang="en-US" dirty="0" smtClean="0"/>
              <a:t>2.0 nm</a:t>
            </a:r>
            <a:r>
              <a:rPr lang="en-GB" dirty="0" smtClean="0"/>
              <a:t>, </a:t>
            </a:r>
            <a:r>
              <a:rPr lang="en-US" dirty="0" smtClean="0"/>
              <a:t>10.5 </a:t>
            </a:r>
            <a:r>
              <a:rPr lang="en-US" dirty="0"/>
              <a:t>bases/ </a:t>
            </a:r>
            <a:r>
              <a:rPr lang="en-US" dirty="0" smtClean="0"/>
              <a:t>turn</a:t>
            </a:r>
            <a:r>
              <a:rPr lang="en-GB" dirty="0" smtClean="0"/>
              <a:t>, </a:t>
            </a:r>
            <a:r>
              <a:rPr lang="en-US" dirty="0" smtClean="0"/>
              <a:t>3.4 </a:t>
            </a:r>
            <a:r>
              <a:rPr lang="en-US" dirty="0"/>
              <a:t>nm/ turn</a:t>
            </a:r>
            <a:endParaRPr lang="en-GB" dirty="0"/>
          </a:p>
          <a:p>
            <a:r>
              <a:rPr lang="en-US" dirty="0"/>
              <a:t>Width consistent because of pyrimidine/purine pairing</a:t>
            </a:r>
            <a:endParaRPr lang="en-GB" dirty="0"/>
          </a:p>
          <a:p>
            <a:endParaRPr lang="en-GB" dirty="0"/>
          </a:p>
        </p:txBody>
      </p:sp>
      <p:pic>
        <p:nvPicPr>
          <p:cNvPr id="8" name="Content Placeholder 7"/>
          <p:cNvPicPr>
            <a:picLocks noGrp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4812" t="8720" r="8393" b="4969"/>
          <a:stretch/>
        </p:blipFill>
        <p:spPr bwMode="auto">
          <a:xfrm>
            <a:off x="450762" y="1506828"/>
            <a:ext cx="3538142" cy="5125792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="" xmlns:p14="http://schemas.microsoft.com/office/powerpoint/2010/main" val="839036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"/>
            <a:ext cx="11050073" cy="1094704"/>
          </a:xfrm>
        </p:spPr>
        <p:txBody>
          <a:bodyPr/>
          <a:lstStyle/>
          <a:p>
            <a:r>
              <a:rPr lang="en-GB" b="1" dirty="0"/>
              <a:t>The Helical Structure of DNA cont’d</a:t>
            </a:r>
            <a:endParaRPr lang="en-GB" dirty="0"/>
          </a:p>
        </p:txBody>
      </p:sp>
      <p:pic>
        <p:nvPicPr>
          <p:cNvPr id="5" name="Content Placeholder 7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4812" t="8720" r="8393" b="4969"/>
          <a:stretch/>
        </p:blipFill>
        <p:spPr bwMode="auto">
          <a:xfrm>
            <a:off x="450762" y="1236372"/>
            <a:ext cx="3786387" cy="4314422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7606" y="1068946"/>
            <a:ext cx="7263684" cy="5383369"/>
          </a:xfrm>
        </p:spPr>
        <p:txBody>
          <a:bodyPr>
            <a:normAutofit fontScale="92500"/>
          </a:bodyPr>
          <a:lstStyle/>
          <a:p>
            <a:r>
              <a:rPr lang="en-US" altLang="en-US" dirty="0">
                <a:sym typeface="Symbol" panose="05050102010706020507" pitchFamily="18" charset="2"/>
              </a:rPr>
              <a:t>T</a:t>
            </a:r>
            <a:r>
              <a:rPr lang="en-US" altLang="en-US" dirty="0" smtClean="0">
                <a:sym typeface="Symbol" panose="05050102010706020507" pitchFamily="18" charset="2"/>
              </a:rPr>
              <a:t>he </a:t>
            </a:r>
            <a:r>
              <a:rPr lang="en-US" altLang="en-US" dirty="0">
                <a:sym typeface="Symbol" panose="05050102010706020507" pitchFamily="18" charset="2"/>
              </a:rPr>
              <a:t>sugar phosphate backbones are not equally spaced along the helical axis and the grooves that form between the backbones are not of equal size, </a:t>
            </a:r>
            <a:r>
              <a:rPr lang="en-US" altLang="en-US" dirty="0" smtClean="0">
                <a:sym typeface="Symbol" panose="05050102010706020507" pitchFamily="18" charset="2"/>
              </a:rPr>
              <a:t>i.e. </a:t>
            </a:r>
            <a:r>
              <a:rPr lang="en-US" altLang="en-US" dirty="0">
                <a:sym typeface="Symbol" panose="05050102010706020507" pitchFamily="18" charset="2"/>
              </a:rPr>
              <a:t>we see a major and minor groove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T</a:t>
            </a:r>
            <a:r>
              <a:rPr lang="en-US" altLang="en-US" dirty="0" smtClean="0">
                <a:sym typeface="Symbol" panose="05050102010706020507" pitchFamily="18" charset="2"/>
              </a:rPr>
              <a:t>hese </a:t>
            </a:r>
            <a:r>
              <a:rPr lang="en-US" altLang="en-US" dirty="0">
                <a:sym typeface="Symbol" panose="05050102010706020507" pitchFamily="18" charset="2"/>
              </a:rPr>
              <a:t>grooves provide </a:t>
            </a:r>
            <a:r>
              <a:rPr lang="en-US" altLang="en-US" dirty="0" smtClean="0">
                <a:sym typeface="Symbol" panose="05050102010706020507" pitchFamily="18" charset="2"/>
              </a:rPr>
              <a:t>a topography </a:t>
            </a:r>
            <a:r>
              <a:rPr lang="en-US" altLang="en-US" dirty="0">
                <a:sym typeface="Symbol" panose="05050102010706020507" pitchFamily="18" charset="2"/>
              </a:rPr>
              <a:t>and allow recognition by proteins</a:t>
            </a:r>
          </a:p>
          <a:p>
            <a:r>
              <a:rPr lang="en-US" altLang="en-US" dirty="0" smtClean="0">
                <a:sym typeface="Symbol" panose="05050102010706020507" pitchFamily="18" charset="2"/>
              </a:rPr>
              <a:t>The </a:t>
            </a:r>
            <a:r>
              <a:rPr lang="en-US" altLang="en-US" dirty="0">
                <a:sym typeface="Symbol" panose="05050102010706020507" pitchFamily="18" charset="2"/>
              </a:rPr>
              <a:t>structure of DNA is such that the bases are protected (backbone, complementary H-bonds, base-stacking), but also accessible. </a:t>
            </a:r>
            <a:endParaRPr lang="en-US" altLang="en-US" dirty="0" smtClean="0">
              <a:sym typeface="Symbol" panose="05050102010706020507" pitchFamily="18" charset="2"/>
            </a:endParaRPr>
          </a:p>
          <a:p>
            <a:r>
              <a:rPr lang="en-GB" dirty="0"/>
              <a:t>Why are there a minor groove and a major</a:t>
            </a:r>
          </a:p>
          <a:p>
            <a:pPr marL="0" indent="0">
              <a:buNone/>
            </a:pPr>
            <a:r>
              <a:rPr lang="en-GB" dirty="0" smtClean="0"/>
              <a:t>   groove</a:t>
            </a:r>
            <a:r>
              <a:rPr lang="en-GB" dirty="0"/>
              <a:t>? 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is a simple consequence of the </a:t>
            </a:r>
            <a:r>
              <a:rPr lang="en-GB" dirty="0" smtClean="0"/>
              <a:t> geometry </a:t>
            </a:r>
            <a:r>
              <a:rPr lang="en-GB" dirty="0"/>
              <a:t>of the base pair.</a:t>
            </a:r>
            <a:endParaRPr lang="en-US" altLang="en-US" dirty="0">
              <a:sym typeface="Symbol" panose="05050102010706020507" pitchFamily="18" charset="2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16727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dirty="0"/>
              <a:t>DNA Is Usually a Right-Handed Double Helix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92428" y="1880315"/>
            <a:ext cx="5302493" cy="3721995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Applying the handedness rule from physics, we can see that each </a:t>
            </a:r>
            <a:r>
              <a:rPr lang="en-GB" dirty="0" smtClean="0"/>
              <a:t>of the </a:t>
            </a:r>
            <a:r>
              <a:rPr lang="en-GB" dirty="0"/>
              <a:t>polynucleotide chains in the double helix is right-handed.</a:t>
            </a:r>
          </a:p>
        </p:txBody>
      </p:sp>
    </p:spTree>
    <p:extLst>
      <p:ext uri="{BB962C8B-B14F-4D97-AF65-F5344CB8AC3E}">
        <p14:creationId xmlns="" xmlns:p14="http://schemas.microsoft.com/office/powerpoint/2010/main" val="4294865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The Double Helix Exists in Multiple Conformations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577" y="875763"/>
            <a:ext cx="5762223" cy="580837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dirty="0" smtClean="0"/>
              <a:t>Early </a:t>
            </a:r>
            <a:r>
              <a:rPr lang="en-GB" dirty="0"/>
              <a:t>X-ray diffraction studies of DNA, which were carried out </a:t>
            </a:r>
            <a:r>
              <a:rPr lang="en-GB" dirty="0" smtClean="0"/>
              <a:t>using concentrated </a:t>
            </a:r>
            <a:r>
              <a:rPr lang="en-GB" dirty="0"/>
              <a:t>solutions of DNA that had been drawn out into </a:t>
            </a:r>
            <a:r>
              <a:rPr lang="en-GB" dirty="0" smtClean="0"/>
              <a:t>thin fibres</a:t>
            </a:r>
            <a:r>
              <a:rPr lang="en-GB" dirty="0"/>
              <a:t>, </a:t>
            </a:r>
            <a:r>
              <a:rPr lang="en-GB" b="1" dirty="0"/>
              <a:t>revealed two kinds of structures, the B and the A forms of </a:t>
            </a:r>
            <a:r>
              <a:rPr lang="en-GB" b="1" dirty="0" smtClean="0"/>
              <a:t>DNA</a:t>
            </a:r>
          </a:p>
          <a:p>
            <a:pPr algn="just"/>
            <a:endParaRPr lang="en-GB" b="1" dirty="0"/>
          </a:p>
          <a:p>
            <a:r>
              <a:rPr lang="en-GB" dirty="0" smtClean="0"/>
              <a:t>The </a:t>
            </a:r>
            <a:r>
              <a:rPr lang="en-GB" dirty="0"/>
              <a:t>B form, which is observed at high humidity, </a:t>
            </a:r>
            <a:r>
              <a:rPr lang="en-GB" dirty="0" smtClean="0"/>
              <a:t>most closely </a:t>
            </a:r>
            <a:r>
              <a:rPr lang="en-GB" dirty="0"/>
              <a:t>corresponds to the average structure of DNA under </a:t>
            </a:r>
            <a:r>
              <a:rPr lang="en-GB" dirty="0" smtClean="0"/>
              <a:t>physiological conditions</a:t>
            </a:r>
            <a:r>
              <a:rPr lang="en-GB" dirty="0"/>
              <a:t>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has 10 base pairs per turn, and a wide major </a:t>
            </a:r>
            <a:r>
              <a:rPr lang="en-GB" dirty="0" smtClean="0"/>
              <a:t>groove and </a:t>
            </a:r>
            <a:r>
              <a:rPr lang="en-GB" dirty="0"/>
              <a:t>a narrow minor groove.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004552"/>
            <a:ext cx="5547575" cy="5731099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The A form, which is observed </a:t>
            </a:r>
            <a:r>
              <a:rPr lang="en-GB" dirty="0" smtClean="0"/>
              <a:t>under conditions </a:t>
            </a:r>
            <a:r>
              <a:rPr lang="en-GB" dirty="0"/>
              <a:t>of low humidity, has 11 base pairs per turn.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Its major groove </a:t>
            </a:r>
            <a:r>
              <a:rPr lang="en-GB" dirty="0"/>
              <a:t>is narrower and much deeper than that of the B form, and </a:t>
            </a:r>
            <a:r>
              <a:rPr lang="en-GB" dirty="0" smtClean="0"/>
              <a:t>its minor </a:t>
            </a:r>
            <a:r>
              <a:rPr lang="en-GB" dirty="0"/>
              <a:t>groove is broader and shallower. 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The </a:t>
            </a:r>
            <a:r>
              <a:rPr lang="en-GB" b="1" dirty="0"/>
              <a:t>vast majority of the </a:t>
            </a:r>
            <a:r>
              <a:rPr lang="en-GB" b="1" dirty="0" smtClean="0"/>
              <a:t>DNA in </a:t>
            </a:r>
            <a:r>
              <a:rPr lang="en-GB" b="1" dirty="0"/>
              <a:t>the cell is in the B form,</a:t>
            </a:r>
            <a:r>
              <a:rPr lang="en-GB" dirty="0"/>
              <a:t> but DNA does adopt the A structure in </a:t>
            </a:r>
            <a:r>
              <a:rPr lang="en-GB" dirty="0" smtClean="0"/>
              <a:t>certain DNA-protein </a:t>
            </a:r>
            <a:r>
              <a:rPr lang="en-GB" dirty="0"/>
              <a:t>complexes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A form is </a:t>
            </a:r>
            <a:r>
              <a:rPr lang="en-GB" dirty="0" smtClean="0"/>
              <a:t>similar to </a:t>
            </a:r>
            <a:r>
              <a:rPr lang="en-GB" dirty="0"/>
              <a:t>the structure that RNA adopts when double helical.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927968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27279"/>
          </a:xfrm>
        </p:spPr>
        <p:txBody>
          <a:bodyPr/>
          <a:lstStyle/>
          <a:p>
            <a:r>
              <a:rPr lang="en-GB" dirty="0" smtClean="0"/>
              <a:t>Multiple conformations of DNA helix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/>
          <a:srcRect t="3529" r="1892" b="25882"/>
          <a:stretch/>
        </p:blipFill>
        <p:spPr>
          <a:xfrm>
            <a:off x="798490" y="1352283"/>
            <a:ext cx="5035640" cy="4881092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2767" y="1081824"/>
            <a:ext cx="6117464" cy="5666705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Models of the B, A, and Z Forms of DNA. </a:t>
            </a:r>
            <a:r>
              <a:rPr lang="en-GB" dirty="0"/>
              <a:t>The sugar-phosphate </a:t>
            </a:r>
            <a:r>
              <a:rPr lang="en-GB" dirty="0" smtClean="0"/>
              <a:t>backbone of </a:t>
            </a:r>
            <a:r>
              <a:rPr lang="en-GB" dirty="0"/>
              <a:t>each chain is on the outside in all structures (one red and one blue) with </a:t>
            </a:r>
            <a:r>
              <a:rPr lang="en-GB" dirty="0" smtClean="0"/>
              <a:t>the bases </a:t>
            </a:r>
            <a:r>
              <a:rPr lang="en-GB" dirty="0"/>
              <a:t>(silver) oriented inward. </a:t>
            </a:r>
          </a:p>
          <a:p>
            <a:r>
              <a:rPr lang="en-GB" dirty="0"/>
              <a:t>(a) The B form of DNA, the usual form found in cells, is characterized by a helical turn every 10 base pairs (3.4 nm); adjacent stacked base pairs are 0.34 nm apart. The major and minor grooves are also visible.</a:t>
            </a:r>
          </a:p>
          <a:p>
            <a:r>
              <a:rPr lang="en-GB" dirty="0"/>
              <a:t>(b) The more compact A form of DNA has 11 base pairs per turn and exhibits a large </a:t>
            </a:r>
            <a:r>
              <a:rPr lang="en-GB" dirty="0" smtClean="0"/>
              <a:t>tilt of </a:t>
            </a:r>
            <a:r>
              <a:rPr lang="en-GB" dirty="0"/>
              <a:t>the base pairs with respect to the helix axis. </a:t>
            </a:r>
          </a:p>
          <a:p>
            <a:r>
              <a:rPr lang="en-GB" dirty="0"/>
              <a:t>(c) Z DNA is a left-handed helix and has a zig zag (hence “Z”) appearance.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442434" y="5666704"/>
            <a:ext cx="540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49262" y="56538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b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09882" y="5821251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12230786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75763"/>
          </a:xfrm>
        </p:spPr>
        <p:txBody>
          <a:bodyPr/>
          <a:lstStyle/>
          <a:p>
            <a:r>
              <a:rPr lang="en-GB" dirty="0" smtClean="0"/>
              <a:t>Multiple forms of DNA helix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4851" y="759854"/>
            <a:ext cx="11436439" cy="5417109"/>
          </a:xfrm>
        </p:spPr>
        <p:txBody>
          <a:bodyPr/>
          <a:lstStyle/>
          <a:p>
            <a:r>
              <a:rPr lang="en-US" altLang="en-US" dirty="0"/>
              <a:t>The A-DNA conformation (left) is favored when DNA is dehydrated. 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B-DNA </a:t>
            </a:r>
            <a:r>
              <a:rPr lang="en-US" altLang="en-US" dirty="0"/>
              <a:t>(center) is the conformation normally found inside cells. 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/>
              <a:t>T</a:t>
            </a:r>
            <a:r>
              <a:rPr lang="en-US" altLang="en-US" dirty="0" smtClean="0"/>
              <a:t>he </a:t>
            </a:r>
            <a:r>
              <a:rPr lang="en-US" altLang="en-US" dirty="0"/>
              <a:t>Z-DNA conformation (right) is favored in certain GC-rich sequences</a:t>
            </a:r>
            <a:r>
              <a:rPr lang="en-US" altLang="en-US" dirty="0" smtClean="0"/>
              <a:t>.</a:t>
            </a:r>
          </a:p>
          <a:p>
            <a:endParaRPr lang="en-US" altLang="en-US" dirty="0"/>
          </a:p>
          <a:p>
            <a:r>
              <a:rPr lang="en-US" altLang="en-US" dirty="0"/>
              <a:t>Notes---The base pairs in Z-DNA are clearly perpendicular to the axis of the helix and show very little propeller twist. This conformation relieves some steric hindrances found in certain GC-rich sequences.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2894660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27279"/>
          </a:xfrm>
        </p:spPr>
        <p:txBody>
          <a:bodyPr/>
          <a:lstStyle/>
          <a:p>
            <a:r>
              <a:rPr lang="en-GB" b="1" dirty="0"/>
              <a:t>Tertiary </a:t>
            </a:r>
            <a:r>
              <a:rPr lang="en-GB" b="1" dirty="0" smtClean="0"/>
              <a:t>structure of DNA</a:t>
            </a:r>
            <a:r>
              <a:rPr lang="en-GB" b="1" i="1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07" y="927280"/>
            <a:ext cx="11475077" cy="5743976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Refers </a:t>
            </a:r>
            <a:r>
              <a:rPr lang="en-GB" b="1" dirty="0"/>
              <a:t>to how DNA is stored in a confined space to form the chromosomes. </a:t>
            </a:r>
            <a:endParaRPr lang="en-GB" b="1" dirty="0" smtClean="0"/>
          </a:p>
          <a:p>
            <a:r>
              <a:rPr lang="en-GB" dirty="0" smtClean="0"/>
              <a:t>Varies </a:t>
            </a:r>
            <a:r>
              <a:rPr lang="en-GB" dirty="0"/>
              <a:t>depending on whether the </a:t>
            </a:r>
            <a:r>
              <a:rPr lang="en-GB" dirty="0" smtClean="0"/>
              <a:t>organisms are </a:t>
            </a:r>
            <a:r>
              <a:rPr lang="en-GB" dirty="0"/>
              <a:t>prokaryotes and eukaryotes:</a:t>
            </a:r>
          </a:p>
          <a:p>
            <a:r>
              <a:rPr lang="en-GB" b="1" dirty="0"/>
              <a:t>In prokaryotes the DNA is folded like a super-helix</a:t>
            </a:r>
            <a:r>
              <a:rPr lang="en-GB" dirty="0"/>
              <a:t>, </a:t>
            </a:r>
            <a:r>
              <a:rPr lang="en-GB" u="sng" dirty="0"/>
              <a:t>usually in circular shape </a:t>
            </a:r>
            <a:r>
              <a:rPr lang="en-GB" dirty="0"/>
              <a:t>and associated with a small amount of protein.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same happens in cellular organelles such as mitochondria and the chloroplasts.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eukaryotes, since the amount of DNA from each chromosome is very large, the packing must be more complex and compact, this requires the presence of proteins </a:t>
            </a:r>
            <a:r>
              <a:rPr lang="en-GB" b="1" dirty="0"/>
              <a:t>such as histones </a:t>
            </a:r>
            <a:r>
              <a:rPr lang="en-GB" dirty="0"/>
              <a:t>and </a:t>
            </a:r>
            <a:r>
              <a:rPr lang="en-GB" b="1" dirty="0"/>
              <a:t>other proteins of non-histone </a:t>
            </a:r>
            <a:r>
              <a:rPr lang="en-GB" b="1" dirty="0" smtClean="0"/>
              <a:t>nature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72031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081825"/>
          </a:xfrm>
        </p:spPr>
        <p:txBody>
          <a:bodyPr/>
          <a:lstStyle/>
          <a:p>
            <a:r>
              <a:rPr lang="en-GB" b="1" dirty="0" smtClean="0"/>
              <a:t>Structure of RNA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7882" y="1197735"/>
            <a:ext cx="5581918" cy="50871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Recap:</a:t>
            </a:r>
          </a:p>
          <a:p>
            <a:r>
              <a:rPr lang="en-GB" dirty="0" smtClean="0"/>
              <a:t>The </a:t>
            </a:r>
            <a:r>
              <a:rPr lang="en-GB" dirty="0"/>
              <a:t>backbone of RNA contains </a:t>
            </a:r>
            <a:r>
              <a:rPr lang="en-GB" dirty="0" smtClean="0"/>
              <a:t>ribose rather </a:t>
            </a:r>
            <a:r>
              <a:rPr lang="en-GB" dirty="0"/>
              <a:t>than 2-deoxyribose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</a:p>
          <a:p>
            <a:r>
              <a:rPr lang="en-GB" dirty="0"/>
              <a:t>R</a:t>
            </a:r>
            <a:r>
              <a:rPr lang="en-GB" dirty="0" smtClean="0"/>
              <a:t>ibose </a:t>
            </a:r>
            <a:r>
              <a:rPr lang="en-GB" dirty="0"/>
              <a:t>has a hydroxyl group at </a:t>
            </a:r>
            <a:r>
              <a:rPr lang="en-GB" dirty="0" smtClean="0"/>
              <a:t>the carbon 2 </a:t>
            </a:r>
            <a:r>
              <a:rPr lang="en-GB" dirty="0"/>
              <a:t>position.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RNA </a:t>
            </a:r>
            <a:r>
              <a:rPr lang="en-GB" dirty="0"/>
              <a:t>contains </a:t>
            </a:r>
            <a:r>
              <a:rPr lang="en-GB" b="1" dirty="0"/>
              <a:t>uracil </a:t>
            </a:r>
            <a:r>
              <a:rPr lang="en-GB" dirty="0"/>
              <a:t>in place of thymine. </a:t>
            </a:r>
            <a:r>
              <a:rPr lang="en-GB" dirty="0" smtClean="0"/>
              <a:t>Uracil has </a:t>
            </a:r>
            <a:r>
              <a:rPr lang="en-GB" dirty="0"/>
              <a:t>the same single-ringed structure as thymine, except that it </a:t>
            </a:r>
            <a:r>
              <a:rPr lang="en-GB" dirty="0" smtClean="0"/>
              <a:t>lacks the </a:t>
            </a:r>
            <a:r>
              <a:rPr lang="en-GB" dirty="0"/>
              <a:t>5 methyl group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RNA is </a:t>
            </a:r>
            <a:r>
              <a:rPr lang="en-GB" dirty="0"/>
              <a:t>usually found as a single polynucleotide chain.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duotone>
              <a:prstClr val="black"/>
              <a:schemeClr val="bg1">
                <a:lumMod val="9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78828" y="1378039"/>
            <a:ext cx="5138671" cy="46879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6374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04" y="0"/>
            <a:ext cx="1208789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000" b="1" dirty="0" smtClean="0"/>
              <a:t>RNA </a:t>
            </a:r>
            <a:r>
              <a:rPr lang="en-GB" sz="4000" b="1" dirty="0"/>
              <a:t>Chains Fold Back on </a:t>
            </a:r>
            <a:r>
              <a:rPr lang="en-GB" sz="4000" b="1" dirty="0" smtClean="0"/>
              <a:t>themselves </a:t>
            </a:r>
            <a:r>
              <a:rPr lang="en-GB" sz="4000" b="1" dirty="0"/>
              <a:t>to </a:t>
            </a:r>
            <a:r>
              <a:rPr lang="en-GB" sz="4000" b="1" dirty="0" smtClean="0"/>
              <a:t>form local </a:t>
            </a:r>
            <a:r>
              <a:rPr lang="en-GB" sz="4000" b="1" dirty="0"/>
              <a:t>r</a:t>
            </a:r>
            <a:r>
              <a:rPr lang="en-GB" sz="4000" b="1" dirty="0" smtClean="0"/>
              <a:t>egions of double helix similar </a:t>
            </a:r>
            <a:r>
              <a:rPr lang="en-GB" sz="4000" b="1" dirty="0"/>
              <a:t>to </a:t>
            </a:r>
            <a:r>
              <a:rPr lang="en-GB" sz="4000" b="1" u="sng" dirty="0"/>
              <a:t>A</a:t>
            </a:r>
            <a:r>
              <a:rPr lang="en-GB" sz="4000" b="1" u="sng" dirty="0" smtClean="0"/>
              <a:t>-form DNA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335" y="1493950"/>
            <a:ext cx="11694017" cy="5138670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Despite </a:t>
            </a:r>
            <a:r>
              <a:rPr lang="en-GB" dirty="0"/>
              <a:t>being single-stranded, RNA molecules often exhibit a </a:t>
            </a:r>
            <a:r>
              <a:rPr lang="en-GB" dirty="0" smtClean="0"/>
              <a:t>great deal </a:t>
            </a:r>
            <a:r>
              <a:rPr lang="en-GB" dirty="0"/>
              <a:t>of double-helical </a:t>
            </a:r>
            <a:r>
              <a:rPr lang="en-GB" dirty="0" smtClean="0"/>
              <a:t>character.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This </a:t>
            </a:r>
            <a:r>
              <a:rPr lang="en-GB" dirty="0"/>
              <a:t>is because </a:t>
            </a:r>
            <a:r>
              <a:rPr lang="en-GB" dirty="0" smtClean="0"/>
              <a:t>RNA chains </a:t>
            </a:r>
            <a:r>
              <a:rPr lang="en-GB" dirty="0"/>
              <a:t>frequently fold back on themselves to form base-paired </a:t>
            </a:r>
            <a:r>
              <a:rPr lang="en-GB" dirty="0" smtClean="0"/>
              <a:t>segments between </a:t>
            </a:r>
            <a:r>
              <a:rPr lang="en-GB" dirty="0"/>
              <a:t>short stretches of complementary sequences. </a:t>
            </a:r>
            <a:endParaRPr lang="en-GB" dirty="0" smtClean="0"/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If </a:t>
            </a:r>
            <a:r>
              <a:rPr lang="en-GB" dirty="0"/>
              <a:t>the </a:t>
            </a:r>
            <a:r>
              <a:rPr lang="en-GB" dirty="0" smtClean="0"/>
              <a:t>two stretches </a:t>
            </a:r>
            <a:r>
              <a:rPr lang="en-GB" dirty="0"/>
              <a:t>of complementary sequence are near each other, the </a:t>
            </a:r>
            <a:r>
              <a:rPr lang="en-GB" dirty="0" smtClean="0"/>
              <a:t>RNA may </a:t>
            </a:r>
            <a:r>
              <a:rPr lang="en-GB" dirty="0"/>
              <a:t>adopt one of various </a:t>
            </a:r>
            <a:r>
              <a:rPr lang="en-GB" b="1" dirty="0"/>
              <a:t>stem-loop structures </a:t>
            </a:r>
            <a:r>
              <a:rPr lang="en-GB" dirty="0"/>
              <a:t>in which the </a:t>
            </a:r>
            <a:r>
              <a:rPr lang="en-GB" dirty="0" smtClean="0"/>
              <a:t>intervening RNA </a:t>
            </a:r>
            <a:r>
              <a:rPr lang="en-GB" dirty="0"/>
              <a:t>is looped out from the end of the double-helical segment </a:t>
            </a:r>
            <a:r>
              <a:rPr lang="en-GB" dirty="0" smtClean="0"/>
              <a:t>as in </a:t>
            </a:r>
            <a:r>
              <a:rPr lang="en-GB" dirty="0"/>
              <a:t>a hairpin, a bulge, or a simple loop.</a:t>
            </a:r>
          </a:p>
        </p:txBody>
      </p:sp>
    </p:spTree>
    <p:extLst>
      <p:ext uri="{BB962C8B-B14F-4D97-AF65-F5344CB8AC3E}">
        <p14:creationId xmlns="" xmlns:p14="http://schemas.microsoft.com/office/powerpoint/2010/main" val="14541853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78794"/>
          </a:xfrm>
        </p:spPr>
        <p:txBody>
          <a:bodyPr/>
          <a:lstStyle/>
          <a:p>
            <a:r>
              <a:rPr lang="en-GB" b="1" dirty="0"/>
              <a:t>Double </a:t>
            </a:r>
            <a:r>
              <a:rPr lang="en-GB" b="1" dirty="0" smtClean="0"/>
              <a:t>Helical Characteristics </a:t>
            </a:r>
            <a:r>
              <a:rPr lang="en-GB" b="1" dirty="0"/>
              <a:t>of RNA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46975" y="1262129"/>
            <a:ext cx="4121239" cy="4984124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54580" y="888642"/>
            <a:ext cx="5893158" cy="5422005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In </a:t>
            </a:r>
            <a:r>
              <a:rPr lang="en-GB" dirty="0"/>
              <a:t>an RNA </a:t>
            </a:r>
            <a:r>
              <a:rPr lang="en-GB" dirty="0" smtClean="0"/>
              <a:t>molecule having </a:t>
            </a:r>
            <a:r>
              <a:rPr lang="en-GB" dirty="0"/>
              <a:t>regions of complementary </a:t>
            </a:r>
            <a:r>
              <a:rPr lang="en-GB" dirty="0" smtClean="0"/>
              <a:t>sequences, the </a:t>
            </a:r>
            <a:r>
              <a:rPr lang="en-GB" dirty="0"/>
              <a:t>intervening (non-complementary) </a:t>
            </a:r>
            <a:r>
              <a:rPr lang="en-GB" dirty="0" smtClean="0"/>
              <a:t>stretches of </a:t>
            </a:r>
            <a:r>
              <a:rPr lang="en-GB" dirty="0"/>
              <a:t>RNA may become “looped out” to form </a:t>
            </a:r>
            <a:r>
              <a:rPr lang="en-GB" dirty="0" smtClean="0"/>
              <a:t>one of </a:t>
            </a:r>
            <a:r>
              <a:rPr lang="en-GB" dirty="0"/>
              <a:t>the structures illustrated </a:t>
            </a:r>
            <a:r>
              <a:rPr lang="en-GB" dirty="0" smtClean="0"/>
              <a:t>on the left:</a:t>
            </a:r>
            <a:endParaRPr lang="en-GB" dirty="0"/>
          </a:p>
          <a:p>
            <a:pPr algn="just"/>
            <a:r>
              <a:rPr lang="en-GB" dirty="0"/>
              <a:t>(a) Hairpin (b) Bulge (c) Loop</a:t>
            </a:r>
          </a:p>
        </p:txBody>
      </p:sp>
    </p:spTree>
    <p:extLst>
      <p:ext uri="{BB962C8B-B14F-4D97-AF65-F5344CB8AC3E}">
        <p14:creationId xmlns="" xmlns:p14="http://schemas.microsoft.com/office/powerpoint/2010/main" val="164717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940158"/>
          </a:xfrm>
        </p:spPr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" y="837127"/>
            <a:ext cx="11977352" cy="58598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Nucleic acids are </a:t>
            </a:r>
            <a:r>
              <a:rPr lang="en-US" altLang="en-US" dirty="0" smtClean="0"/>
              <a:t>polymers(polynucleotides) </a:t>
            </a:r>
            <a:r>
              <a:rPr lang="en-US" altLang="en-US" dirty="0"/>
              <a:t>m</a:t>
            </a:r>
            <a:r>
              <a:rPr lang="en-US" altLang="en-US" dirty="0" smtClean="0"/>
              <a:t>ade up of monomers called nucleotides. 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DNA is a double stranded nucleic acid whereas RNA is single stranded. 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r>
              <a:rPr lang="en-GB" dirty="0" smtClean="0"/>
              <a:t>Each nucleotide consists of three components: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GB" sz="2800" dirty="0"/>
              <a:t>N</a:t>
            </a:r>
            <a:r>
              <a:rPr lang="en-GB" sz="2800" dirty="0" smtClean="0"/>
              <a:t>itrogenous bases: cytosine (C), guanine (G), adenine (A),  thymine (T) in DNA and Uracil in RNA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GB" sz="2800" dirty="0"/>
              <a:t>A</a:t>
            </a:r>
            <a:r>
              <a:rPr lang="en-GB" sz="2800" dirty="0" smtClean="0"/>
              <a:t> five-carbon sugar molecule (deoxyribose in the case of DNA and Ribose in RNA)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GB" sz="2800" dirty="0"/>
              <a:t>A</a:t>
            </a:r>
            <a:r>
              <a:rPr lang="en-GB" sz="2800" dirty="0" smtClean="0"/>
              <a:t> phosphate molecule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b="1" i="1" dirty="0"/>
              <a:t>nucleotide</a:t>
            </a:r>
            <a:r>
              <a:rPr lang="en-GB" i="1" dirty="0"/>
              <a:t> </a:t>
            </a:r>
            <a:r>
              <a:rPr lang="en-GB" dirty="0"/>
              <a:t>is a combination of a </a:t>
            </a:r>
            <a:r>
              <a:rPr lang="en-GB" b="1" dirty="0"/>
              <a:t>nitrogen base</a:t>
            </a:r>
            <a:r>
              <a:rPr lang="en-GB" dirty="0"/>
              <a:t>, </a:t>
            </a:r>
            <a:r>
              <a:rPr lang="en-GB" b="1" dirty="0"/>
              <a:t>a 5-carbon sugar, </a:t>
            </a:r>
            <a:r>
              <a:rPr lang="en-GB" dirty="0"/>
              <a:t>and </a:t>
            </a:r>
            <a:r>
              <a:rPr lang="en-GB" b="1" dirty="0"/>
              <a:t>phosphoric acid</a:t>
            </a:r>
            <a:r>
              <a:rPr lang="en-GB" dirty="0"/>
              <a:t>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/>
              <a:t>A sugar and a nitrogenous base without the phosphate group is known as a </a:t>
            </a:r>
            <a:r>
              <a:rPr lang="en-GB" b="1" dirty="0"/>
              <a:t>nucleoside</a:t>
            </a:r>
            <a:r>
              <a:rPr lang="en-GB" dirty="0"/>
              <a:t>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79037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914400"/>
          </a:xfrm>
        </p:spPr>
        <p:txBody>
          <a:bodyPr/>
          <a:lstStyle/>
          <a:p>
            <a:r>
              <a:rPr lang="en-GB" b="1" dirty="0" smtClean="0"/>
              <a:t>Functions of RNA</a:t>
            </a:r>
            <a:endParaRPr lang="en-GB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6213" y="759854"/>
            <a:ext cx="11784169" cy="6098146"/>
          </a:xfrm>
        </p:spPr>
        <p:txBody>
          <a:bodyPr>
            <a:normAutofit/>
          </a:bodyPr>
          <a:lstStyle/>
          <a:p>
            <a:r>
              <a:rPr lang="en-GB" dirty="0" smtClean="0"/>
              <a:t>Except </a:t>
            </a:r>
            <a:r>
              <a:rPr lang="en-GB" dirty="0"/>
              <a:t>for the case </a:t>
            </a:r>
            <a:r>
              <a:rPr lang="en-GB" dirty="0" smtClean="0"/>
              <a:t>of certain </a:t>
            </a:r>
            <a:r>
              <a:rPr lang="en-GB" dirty="0"/>
              <a:t>viruses, RNA is not the genetic material and does not need to </a:t>
            </a:r>
            <a:r>
              <a:rPr lang="en-GB" dirty="0" smtClean="0"/>
              <a:t>be capable </a:t>
            </a:r>
            <a:r>
              <a:rPr lang="en-GB" dirty="0"/>
              <a:t>of serving as a template for its own replication. </a:t>
            </a:r>
            <a:endParaRPr lang="en-GB" dirty="0" smtClean="0"/>
          </a:p>
          <a:p>
            <a:r>
              <a:rPr lang="en-GB" dirty="0" smtClean="0"/>
              <a:t>Rather</a:t>
            </a:r>
            <a:r>
              <a:rPr lang="en-GB" dirty="0"/>
              <a:t>, </a:t>
            </a:r>
            <a:r>
              <a:rPr lang="en-GB" dirty="0" smtClean="0"/>
              <a:t>RNA functions </a:t>
            </a:r>
            <a:r>
              <a:rPr lang="en-GB" dirty="0"/>
              <a:t>as the intermediate, the mRNA, between the gene and </a:t>
            </a:r>
            <a:r>
              <a:rPr lang="en-GB" dirty="0" smtClean="0"/>
              <a:t>the protein-synthesizing </a:t>
            </a:r>
            <a:r>
              <a:rPr lang="en-GB" dirty="0"/>
              <a:t>machinery. </a:t>
            </a:r>
            <a:endParaRPr lang="en-GB" dirty="0" smtClean="0"/>
          </a:p>
          <a:p>
            <a:r>
              <a:rPr lang="en-GB" dirty="0" smtClean="0"/>
              <a:t>Another </a:t>
            </a:r>
            <a:r>
              <a:rPr lang="en-GB" dirty="0"/>
              <a:t>function of RNA is as an </a:t>
            </a:r>
            <a:r>
              <a:rPr lang="en-GB" dirty="0" smtClean="0"/>
              <a:t>adaptor, the </a:t>
            </a:r>
            <a:r>
              <a:rPr lang="en-GB" dirty="0"/>
              <a:t>tRNA, between the codons in the mRNA and amino acids. </a:t>
            </a:r>
            <a:endParaRPr lang="en-GB" dirty="0" smtClean="0"/>
          </a:p>
          <a:p>
            <a:r>
              <a:rPr lang="en-GB" dirty="0" smtClean="0"/>
              <a:t>RNA</a:t>
            </a:r>
            <a:r>
              <a:rPr lang="en-GB" dirty="0"/>
              <a:t> </a:t>
            </a:r>
            <a:r>
              <a:rPr lang="en-GB" dirty="0" smtClean="0"/>
              <a:t>can </a:t>
            </a:r>
            <a:r>
              <a:rPr lang="en-GB" dirty="0"/>
              <a:t>also play a structural role as in the case of the RNA components of</a:t>
            </a:r>
          </a:p>
          <a:p>
            <a:pPr marL="0" indent="0">
              <a:buNone/>
            </a:pPr>
            <a:r>
              <a:rPr lang="en-GB" dirty="0" smtClean="0"/>
              <a:t>   the </a:t>
            </a:r>
            <a:r>
              <a:rPr lang="en-GB" dirty="0"/>
              <a:t>ribosome. 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nother </a:t>
            </a:r>
            <a:r>
              <a:rPr lang="en-GB" dirty="0"/>
              <a:t>role for RNA is as a regulatory </a:t>
            </a:r>
            <a:r>
              <a:rPr lang="en-GB" dirty="0" smtClean="0"/>
              <a:t>molecule, which </a:t>
            </a:r>
            <a:r>
              <a:rPr lang="en-GB" dirty="0"/>
              <a:t>through sequence complementarity binds to, and interferes </a:t>
            </a:r>
            <a:r>
              <a:rPr lang="en-GB" dirty="0" smtClean="0"/>
              <a:t>with the </a:t>
            </a:r>
            <a:r>
              <a:rPr lang="en-GB" dirty="0"/>
              <a:t>translation of, certain mRNAs. </a:t>
            </a:r>
            <a:endParaRPr lang="en-GB" dirty="0" smtClean="0"/>
          </a:p>
          <a:p>
            <a:r>
              <a:rPr lang="en-GB" dirty="0" smtClean="0"/>
              <a:t>Finally</a:t>
            </a:r>
            <a:r>
              <a:rPr lang="en-GB" dirty="0"/>
              <a:t>, some RNAs (including one </a:t>
            </a:r>
            <a:r>
              <a:rPr lang="en-GB" dirty="0" smtClean="0"/>
              <a:t>of the </a:t>
            </a:r>
            <a:r>
              <a:rPr lang="en-GB" dirty="0"/>
              <a:t>structural RNAs of the ribosome) are enzymes that </a:t>
            </a:r>
            <a:r>
              <a:rPr lang="en-GB" dirty="0" smtClean="0"/>
              <a:t>catalyse essential reactions </a:t>
            </a:r>
            <a:r>
              <a:rPr lang="en-GB" dirty="0"/>
              <a:t>in the cell.</a:t>
            </a:r>
          </a:p>
        </p:txBody>
      </p:sp>
    </p:spTree>
    <p:extLst>
      <p:ext uri="{BB962C8B-B14F-4D97-AF65-F5344CB8AC3E}">
        <p14:creationId xmlns="" xmlns:p14="http://schemas.microsoft.com/office/powerpoint/2010/main" val="375118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28869" cy="837127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Some functions of nucleotides and nucleosides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940158"/>
            <a:ext cx="11745532" cy="5692462"/>
          </a:xfrm>
        </p:spPr>
        <p:txBody>
          <a:bodyPr/>
          <a:lstStyle/>
          <a:p>
            <a:r>
              <a:rPr lang="en-GB" dirty="0" smtClean="0"/>
              <a:t>Nucleoside </a:t>
            </a:r>
            <a:r>
              <a:rPr lang="en-GB" dirty="0"/>
              <a:t>triphosphate (especially ATP) provides chemical energy to drive a wide variety of cellular reactions.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They </a:t>
            </a:r>
            <a:r>
              <a:rPr lang="en-GB" dirty="0"/>
              <a:t>serve as precursor for nucleic acid synthesis (phosphodiester </a:t>
            </a:r>
            <a:r>
              <a:rPr lang="en-GB" dirty="0" smtClean="0"/>
              <a:t>linkage). </a:t>
            </a:r>
          </a:p>
          <a:p>
            <a:endParaRPr lang="en-GB" dirty="0"/>
          </a:p>
          <a:p>
            <a:r>
              <a:rPr lang="en-GB" dirty="0" smtClean="0"/>
              <a:t>Adenine </a:t>
            </a:r>
            <a:r>
              <a:rPr lang="en-GB" dirty="0"/>
              <a:t>nucleotides are components of major enzyme cofactors.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Some </a:t>
            </a:r>
            <a:r>
              <a:rPr lang="en-GB" dirty="0"/>
              <a:t>nucleotides are regulatory molecules like cyclic AMP.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87355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65" y="103031"/>
            <a:ext cx="11087637" cy="772732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Basic Functions of DNA and RNA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785611"/>
            <a:ext cx="11912958" cy="5885645"/>
          </a:xfrm>
        </p:spPr>
        <p:txBody>
          <a:bodyPr>
            <a:normAutofit/>
          </a:bodyPr>
          <a:lstStyle/>
          <a:p>
            <a:r>
              <a:rPr lang="en-GB" dirty="0" smtClean="0"/>
              <a:t>DNA has two direct purposes: storage of information and generation new DNA (replication) and RNA (</a:t>
            </a:r>
            <a:r>
              <a:rPr lang="en-GB" i="1" dirty="0" smtClean="0"/>
              <a:t>ribonucleic acid</a:t>
            </a:r>
            <a:r>
              <a:rPr lang="en-GB" dirty="0" smtClean="0"/>
              <a:t>). </a:t>
            </a:r>
          </a:p>
          <a:p>
            <a:endParaRPr lang="en-GB" dirty="0" smtClean="0"/>
          </a:p>
          <a:p>
            <a:r>
              <a:rPr lang="en-GB" dirty="0" smtClean="0"/>
              <a:t>RNA </a:t>
            </a:r>
            <a:r>
              <a:rPr lang="en-GB" dirty="0"/>
              <a:t>is involved in the </a:t>
            </a:r>
            <a:r>
              <a:rPr lang="en-GB" dirty="0" smtClean="0"/>
              <a:t>direct synthesis </a:t>
            </a:r>
            <a:r>
              <a:rPr lang="en-GB" dirty="0"/>
              <a:t>of </a:t>
            </a:r>
            <a:r>
              <a:rPr lang="en-GB" dirty="0" smtClean="0"/>
              <a:t>proteins (</a:t>
            </a:r>
            <a:r>
              <a:rPr lang="en-GB" i="1" dirty="0" smtClean="0"/>
              <a:t>translation): </a:t>
            </a:r>
            <a:r>
              <a:rPr lang="en-GB" b="1" dirty="0" smtClean="0"/>
              <a:t>mRNA</a:t>
            </a:r>
            <a:r>
              <a:rPr lang="en-GB" dirty="0" smtClean="0"/>
              <a:t> carries genetic information from one or few genes to a ribosome where corresponding proteins are synthesised;  </a:t>
            </a:r>
            <a:r>
              <a:rPr lang="en-GB" b="1" dirty="0" smtClean="0"/>
              <a:t>Transfer RNAs (tRNA) </a:t>
            </a:r>
            <a:r>
              <a:rPr lang="en-GB" dirty="0" smtClean="0"/>
              <a:t>are adaptor molecules that faithfully translate the information in mRNA into a specific sequence of amino acids;  </a:t>
            </a:r>
            <a:r>
              <a:rPr lang="en-GB" b="1" dirty="0" smtClean="0"/>
              <a:t>Ribosomal RNAs (rRNA) </a:t>
            </a:r>
            <a:r>
              <a:rPr lang="en-GB" dirty="0" smtClean="0"/>
              <a:t>are components of ribosomes that carry out synthesis of proteins.</a:t>
            </a:r>
          </a:p>
          <a:p>
            <a:endParaRPr lang="en-GB" i="1" dirty="0" smtClean="0"/>
          </a:p>
          <a:p>
            <a:pPr marL="0" indent="0">
              <a:buNone/>
            </a:pPr>
            <a:endParaRPr lang="en-GB" i="1" dirty="0" smtClean="0"/>
          </a:p>
          <a:p>
            <a:endParaRPr lang="en-GB" i="1" dirty="0"/>
          </a:p>
          <a:p>
            <a:endParaRPr lang="en-GB" i="1" dirty="0" smtClean="0"/>
          </a:p>
          <a:p>
            <a:pPr marL="0" indent="0">
              <a:buNone/>
            </a:pPr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5608A-0209-4933-9608-1B35A4D1068F}" type="datetime1">
              <a:rPr lang="en-GB" smtClean="0"/>
              <a:pPr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Dr Samuel M. Munjita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D20E-BF7E-4B98-AC3B-AC0450B46F3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4330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978794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Ribose and Deoxyribose sugars</a:t>
            </a:r>
            <a:endParaRPr lang="en-GB" sz="4000" b="1" dirty="0"/>
          </a:p>
        </p:txBody>
      </p:sp>
      <p:pic>
        <p:nvPicPr>
          <p:cNvPr id="6" name="Picture 7" descr="Ch3A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61" y="1210614"/>
            <a:ext cx="5589431" cy="4365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1171977"/>
            <a:ext cx="5727879" cy="500498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Both ribose and deoxyribose are five-carbon sugars </a:t>
            </a:r>
          </a:p>
          <a:p>
            <a:r>
              <a:rPr lang="en-US" dirty="0" smtClean="0"/>
              <a:t>Both </a:t>
            </a:r>
            <a:r>
              <a:rPr lang="en-US" dirty="0"/>
              <a:t>RNA and DNA are built from </a:t>
            </a:r>
            <a:r>
              <a:rPr lang="en-US" b="1" dirty="0"/>
              <a:t>nucleobases </a:t>
            </a:r>
            <a:r>
              <a:rPr lang="en-US" dirty="0"/>
              <a:t>linked to a </a:t>
            </a:r>
            <a:r>
              <a:rPr lang="en-US" b="1" dirty="0"/>
              <a:t>phosphate-sugar backbone.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/>
              <a:t>In DNA, the phosphate-sugar backbone contains </a:t>
            </a:r>
            <a:r>
              <a:rPr lang="en-US" i="1" dirty="0"/>
              <a:t>deoxyribose</a:t>
            </a:r>
            <a:r>
              <a:rPr lang="en-US" dirty="0"/>
              <a:t>, and in RNA it contains </a:t>
            </a:r>
            <a:r>
              <a:rPr lang="en-US" i="1" dirty="0"/>
              <a:t>ribose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GB" dirty="0"/>
              <a:t>Ribose has an OH group on position 2', whereas deoxyribose does not (hence, deoxy).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32121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1004552"/>
          </a:xfrm>
        </p:spPr>
        <p:txBody>
          <a:bodyPr/>
          <a:lstStyle/>
          <a:p>
            <a:r>
              <a:rPr lang="en-GB" b="1" dirty="0"/>
              <a:t>Ribose and Deoxyribose sugars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0013" y="978794"/>
            <a:ext cx="11615671" cy="5512158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Deoxyribonucleic acid contains 2’deoxy-D-ribose  where as ribonucleic acid contains D-ribose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Both 2’deoxy-D-ribose and D-ribose are in their </a:t>
            </a:r>
            <a:r>
              <a:rPr lang="el-GR" dirty="0"/>
              <a:t>β</a:t>
            </a:r>
            <a:r>
              <a:rPr lang="en-GB" dirty="0"/>
              <a:t>-</a:t>
            </a:r>
            <a:r>
              <a:rPr lang="en-GB" dirty="0" err="1"/>
              <a:t>furanose</a:t>
            </a:r>
            <a:r>
              <a:rPr lang="en-GB" dirty="0"/>
              <a:t> form( closed </a:t>
            </a:r>
            <a:r>
              <a:rPr lang="en-GB" b="1" dirty="0"/>
              <a:t>five-carbon </a:t>
            </a:r>
            <a:r>
              <a:rPr lang="en-GB" dirty="0"/>
              <a:t>membered  ring)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Sugars define the identity of a nucleic acid. If a nucleic acid contains 2’deoxy-D-ribose, it is a DNA by definition even though it may contain some Uracil</a:t>
            </a:r>
          </a:p>
          <a:p>
            <a:pPr marL="0" indent="0" algn="just">
              <a:buNone/>
            </a:pPr>
            <a:endParaRPr lang="en-GB" dirty="0"/>
          </a:p>
          <a:p>
            <a:r>
              <a:rPr lang="en-GB" dirty="0"/>
              <a:t>If the nucleic acid contains D-ribose, it is RNA regardless of its base composition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82918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27279"/>
          </a:xfrm>
        </p:spPr>
        <p:txBody>
          <a:bodyPr/>
          <a:lstStyle/>
          <a:p>
            <a:r>
              <a:rPr lang="en-GB" b="1" dirty="0" smtClean="0"/>
              <a:t>Ribose and Deoxyribose sugars</a:t>
            </a:r>
            <a:endParaRPr lang="en-GB" b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96214" y="940158"/>
            <a:ext cx="5723586" cy="5236805"/>
          </a:xfrm>
        </p:spPr>
        <p:txBody>
          <a:bodyPr>
            <a:normAutofit/>
          </a:bodyPr>
          <a:lstStyle/>
          <a:p>
            <a:r>
              <a:rPr lang="en-GB" dirty="0" smtClean="0"/>
              <a:t>The 3' and 5' OHs bond to the phosphate group and the 1' OH bonds to the nucleobase</a:t>
            </a:r>
          </a:p>
          <a:p>
            <a:r>
              <a:rPr lang="en-GB" dirty="0" smtClean="0"/>
              <a:t>Therefore, </a:t>
            </a:r>
            <a:r>
              <a:rPr lang="en-GB" b="1" dirty="0" smtClean="0"/>
              <a:t>DNA has no free OH groups</a:t>
            </a:r>
            <a:endParaRPr lang="en-GB" dirty="0" smtClean="0"/>
          </a:p>
          <a:p>
            <a:r>
              <a:rPr lang="en-GB" dirty="0" smtClean="0"/>
              <a:t>RNA has a </a:t>
            </a:r>
            <a:r>
              <a:rPr lang="en-GB" b="1" dirty="0" smtClean="0"/>
              <a:t>free and exposed OH group on each sugar</a:t>
            </a:r>
            <a:r>
              <a:rPr lang="en-GB" dirty="0" smtClean="0"/>
              <a:t> (circled)</a:t>
            </a:r>
          </a:p>
          <a:p>
            <a:endParaRPr lang="en-GB" dirty="0"/>
          </a:p>
        </p:txBody>
      </p:sp>
      <p:pic>
        <p:nvPicPr>
          <p:cNvPr id="2050" name="Picture 2" descr="https://qph.is.quoracdn.net/main-qimg-5f570643e4996ff7503e9cb96b43536b?convert_to_webp=tru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621" y="708339"/>
            <a:ext cx="5138670" cy="47265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6366" y="5512157"/>
            <a:ext cx="11642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NB: As OH groups are often the target of chemical attack, this makes DNA more stable than RNA</a:t>
            </a:r>
            <a:r>
              <a:rPr lang="en-GB" b="1" dirty="0" smtClean="0"/>
              <a:t>.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0858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017431"/>
          </a:xfrm>
        </p:spPr>
        <p:txBody>
          <a:bodyPr/>
          <a:lstStyle/>
          <a:p>
            <a:r>
              <a:rPr lang="en-GB" b="1" dirty="0" smtClean="0"/>
              <a:t>Nitrogenous bases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1820" y="1120462"/>
            <a:ext cx="5787980" cy="5056501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DNA is made up of four nitrogenous bases: Cytosine, Guanine, Thymine and Adenine</a:t>
            </a:r>
          </a:p>
          <a:p>
            <a:pPr algn="just"/>
            <a:r>
              <a:rPr lang="en-GB" dirty="0" smtClean="0"/>
              <a:t>RNA is also made up of four bases except that it has Uracil in place of Thymine</a:t>
            </a:r>
          </a:p>
          <a:p>
            <a:pPr algn="just"/>
            <a:r>
              <a:rPr lang="en-GB" dirty="0"/>
              <a:t>The nitrogen bases are divided into purines (adenine and guanine) and pyrimidines (cytosine, thymine, and uracil). </a:t>
            </a:r>
          </a:p>
          <a:p>
            <a:endParaRPr lang="en-GB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043189"/>
            <a:ext cx="5637727" cy="5133774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Adenine </a:t>
            </a:r>
            <a:r>
              <a:rPr lang="en-GB" dirty="0"/>
              <a:t>(A), guanine (G), and cytosine (C) occur in both DNA and RNA. </a:t>
            </a:r>
            <a:endParaRPr lang="en-GB" dirty="0" smtClean="0"/>
          </a:p>
          <a:p>
            <a:pPr algn="just"/>
            <a:r>
              <a:rPr lang="en-GB" dirty="0" smtClean="0"/>
              <a:t>Thymine </a:t>
            </a:r>
            <a:r>
              <a:rPr lang="en-GB" dirty="0"/>
              <a:t>(T) is only found in DNA, whereas uracil (U) only occurs in RNA.</a:t>
            </a:r>
          </a:p>
          <a:p>
            <a:pPr algn="just"/>
            <a:r>
              <a:rPr lang="en-GB" dirty="0"/>
              <a:t>Only in rare cases is Uracil found in DNA and Thymine in RNA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00168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2299</Words>
  <Application>Microsoft Office PowerPoint</Application>
  <PresentationFormat>Custom</PresentationFormat>
  <Paragraphs>214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Structure &amp; Function of DNA &amp; RNA</vt:lpstr>
      <vt:lpstr>Introduction</vt:lpstr>
      <vt:lpstr>Introduction</vt:lpstr>
      <vt:lpstr>Some functions of nucleotides and nucleosides</vt:lpstr>
      <vt:lpstr>Basic Functions of DNA and RNA</vt:lpstr>
      <vt:lpstr>Ribose and Deoxyribose sugars</vt:lpstr>
      <vt:lpstr>Ribose and Deoxyribose sugars</vt:lpstr>
      <vt:lpstr>Ribose and Deoxyribose sugars</vt:lpstr>
      <vt:lpstr>Nitrogenous bases</vt:lpstr>
      <vt:lpstr>Nitrogenous Bases( Purines vs Pyrimidines)</vt:lpstr>
      <vt:lpstr>Nitrogenous Bases of DNA and RNA</vt:lpstr>
      <vt:lpstr>Base pairing in DNA and RNA</vt:lpstr>
      <vt:lpstr>Chemical Structure of DNA and RNA</vt:lpstr>
      <vt:lpstr>Nucleotides are joined by phosphodiester linkages</vt:lpstr>
      <vt:lpstr>The antiparallel DNA structure, complementarity and hydrogen bonding</vt:lpstr>
      <vt:lpstr>The antiparallel DNA structure, complementarity and hydrogen bonding</vt:lpstr>
      <vt:lpstr>Hydrogen bonding and base stacking in DNA</vt:lpstr>
      <vt:lpstr>Primary structure of DNA</vt:lpstr>
      <vt:lpstr> The double Helical Structure of DNA ( secondary structure.  </vt:lpstr>
      <vt:lpstr>The Helical Structure of DNA cont’d</vt:lpstr>
      <vt:lpstr>The Helical Structure of DNA cont’d</vt:lpstr>
      <vt:lpstr>DNA Is Usually a Right-Handed Double Helix</vt:lpstr>
      <vt:lpstr>The Double Helix Exists in Multiple Conformations </vt:lpstr>
      <vt:lpstr>Multiple conformations of DNA helix</vt:lpstr>
      <vt:lpstr>Multiple forms of DNA helix</vt:lpstr>
      <vt:lpstr>Tertiary structure of DNA:</vt:lpstr>
      <vt:lpstr>Structure of RNA</vt:lpstr>
      <vt:lpstr> RNA Chains Fold Back on themselves to form local regions of double helix similar to A-form DNA </vt:lpstr>
      <vt:lpstr>Double Helical Characteristics of RNA</vt:lpstr>
      <vt:lpstr>Functions of RNA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&amp; Function of DNA &amp; RNA</dc:title>
  <dc:creator>SAMUEL MUNJITA</dc:creator>
  <cp:lastModifiedBy>kasimba phebby</cp:lastModifiedBy>
  <cp:revision>54</cp:revision>
  <dcterms:created xsi:type="dcterms:W3CDTF">2016-02-24T21:49:11Z</dcterms:created>
  <dcterms:modified xsi:type="dcterms:W3CDTF">2020-06-08T08:43:30Z</dcterms:modified>
</cp:coreProperties>
</file>