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3" r:id="rId3"/>
    <p:sldId id="313" r:id="rId4"/>
    <p:sldId id="314" r:id="rId5"/>
    <p:sldId id="304" r:id="rId6"/>
    <p:sldId id="311" r:id="rId7"/>
    <p:sldId id="307" r:id="rId8"/>
    <p:sldId id="306" r:id="rId9"/>
    <p:sldId id="309" r:id="rId10"/>
    <p:sldId id="257" r:id="rId11"/>
    <p:sldId id="258" r:id="rId12"/>
    <p:sldId id="259" r:id="rId13"/>
    <p:sldId id="260" r:id="rId14"/>
    <p:sldId id="261" r:id="rId15"/>
    <p:sldId id="312" r:id="rId16"/>
    <p:sldId id="315" r:id="rId17"/>
    <p:sldId id="270" r:id="rId18"/>
    <p:sldId id="316"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71" d="100"/>
          <a:sy n="71" d="100"/>
        </p:scale>
        <p:origin x="-1212"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2369138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1090136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2355419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2416470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3675048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270424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1845819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3007275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3024815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997142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8DD85F-3322-4A4B-8162-6998EF922922}" type="datetimeFigureOut">
              <a:rPr lang="en-GB" smtClean="0"/>
              <a:pPr/>
              <a:t>22/06/2020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1803516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8DD85F-3322-4A4B-8162-6998EF922922}" type="datetimeFigureOut">
              <a:rPr lang="en-GB" smtClean="0"/>
              <a:pPr/>
              <a:t>22/06/2020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E2DD1-35D3-4C7A-A789-2A0A643B615F}" type="slidenum">
              <a:rPr lang="en-GB" smtClean="0"/>
              <a:pPr/>
              <a:t>‹#›</a:t>
            </a:fld>
            <a:endParaRPr lang="en-GB"/>
          </a:p>
        </p:txBody>
      </p:sp>
    </p:spTree>
    <p:extLst>
      <p:ext uri="{BB962C8B-B14F-4D97-AF65-F5344CB8AC3E}">
        <p14:creationId xmlns="" xmlns:p14="http://schemas.microsoft.com/office/powerpoint/2010/main" val="26417770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51859"/>
            <a:ext cx="9144000" cy="1790700"/>
          </a:xfrm>
        </p:spPr>
        <p:txBody>
          <a:bodyPr>
            <a:normAutofit/>
          </a:bodyPr>
          <a:lstStyle/>
          <a:p>
            <a:r>
              <a:rPr lang="en-GB" sz="4400" b="1" dirty="0" smtClean="0"/>
              <a:t>The Structure of Eukaryotic Genomes</a:t>
            </a:r>
            <a:endParaRPr lang="en-GB" sz="4400" b="1" dirty="0"/>
          </a:p>
        </p:txBody>
      </p:sp>
      <p:sp>
        <p:nvSpPr>
          <p:cNvPr id="3" name="Subtitle 2"/>
          <p:cNvSpPr>
            <a:spLocks noGrp="1"/>
          </p:cNvSpPr>
          <p:nvPr>
            <p:ph type="subTitle" idx="1"/>
          </p:nvPr>
        </p:nvSpPr>
        <p:spPr>
          <a:xfrm>
            <a:off x="379927" y="4861958"/>
            <a:ext cx="8158766" cy="1770661"/>
          </a:xfrm>
        </p:spPr>
        <p:txBody>
          <a:bodyPr>
            <a:normAutofit fontScale="92500" lnSpcReduction="10000"/>
          </a:bodyPr>
          <a:lstStyle/>
          <a:p>
            <a:endParaRPr lang="en-GB" dirty="0" smtClean="0"/>
          </a:p>
          <a:p>
            <a:endParaRPr lang="en-GB" dirty="0"/>
          </a:p>
          <a:p>
            <a:endParaRPr lang="en-GB" dirty="0" smtClean="0"/>
          </a:p>
          <a:p>
            <a:r>
              <a:rPr lang="en-GB" sz="3600" b="1" dirty="0"/>
              <a:t> </a:t>
            </a:r>
            <a:r>
              <a:rPr lang="en-GB" sz="3600" b="1" dirty="0" smtClean="0"/>
              <a:t>                                     Dr Samuel Munjita</a:t>
            </a:r>
            <a:endParaRPr lang="en-GB" sz="3600" b="1" dirty="0"/>
          </a:p>
        </p:txBody>
      </p:sp>
    </p:spTree>
    <p:extLst>
      <p:ext uri="{BB962C8B-B14F-4D97-AF65-F5344CB8AC3E}">
        <p14:creationId xmlns="" xmlns:p14="http://schemas.microsoft.com/office/powerpoint/2010/main" val="2677424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52608"/>
          </a:xfrm>
        </p:spPr>
        <p:txBody>
          <a:bodyPr>
            <a:normAutofit fontScale="90000"/>
          </a:bodyPr>
          <a:lstStyle/>
          <a:p>
            <a:pPr algn="ctr"/>
            <a:r>
              <a:rPr lang="en-GB" b="1" dirty="0" smtClean="0"/>
              <a:t/>
            </a:r>
            <a:br>
              <a:rPr lang="en-GB" b="1" dirty="0" smtClean="0"/>
            </a:br>
            <a:r>
              <a:rPr lang="en-GB" b="1" dirty="0" smtClean="0"/>
              <a:t>The Anatomy of the Eukaryotic Genome</a:t>
            </a:r>
            <a:br>
              <a:rPr lang="en-GB" b="1" dirty="0" smtClean="0"/>
            </a:br>
            <a:endParaRPr lang="en-GB" dirty="0"/>
          </a:p>
        </p:txBody>
      </p:sp>
      <p:sp>
        <p:nvSpPr>
          <p:cNvPr id="3" name="Content Placeholder 2"/>
          <p:cNvSpPr>
            <a:spLocks noGrp="1"/>
          </p:cNvSpPr>
          <p:nvPr>
            <p:ph idx="1"/>
          </p:nvPr>
        </p:nvSpPr>
        <p:spPr>
          <a:xfrm>
            <a:off x="128789" y="772733"/>
            <a:ext cx="8886422" cy="6085268"/>
          </a:xfrm>
        </p:spPr>
        <p:txBody>
          <a:bodyPr>
            <a:normAutofit fontScale="92500" lnSpcReduction="10000"/>
          </a:bodyPr>
          <a:lstStyle/>
          <a:p>
            <a:r>
              <a:rPr lang="en-GB" dirty="0" smtClean="0"/>
              <a:t>We have already learnt that the human genome is split into two components: </a:t>
            </a:r>
            <a:r>
              <a:rPr lang="en-GB" b="1" dirty="0" smtClean="0"/>
              <a:t>the nuclear genome and the mitochondrial genome</a:t>
            </a:r>
          </a:p>
          <a:p>
            <a:endParaRPr lang="en-GB" dirty="0"/>
          </a:p>
          <a:p>
            <a:pPr algn="just"/>
            <a:r>
              <a:rPr lang="en-GB" dirty="0" smtClean="0"/>
              <a:t>This is the typical pattern for most eukaryotes, </a:t>
            </a:r>
            <a:r>
              <a:rPr lang="en-GB" u="sng" dirty="0" smtClean="0"/>
              <a:t>the bulk of the genome being contained in the chromosomes in the cell nucleus and a much smaller part located in the mitochondria</a:t>
            </a:r>
            <a:r>
              <a:rPr lang="en-GB" dirty="0" smtClean="0"/>
              <a:t> and, in the case of photosynthetic organisms, in the chloroplasts</a:t>
            </a:r>
          </a:p>
          <a:p>
            <a:pPr algn="just"/>
            <a:endParaRPr lang="en-GB" dirty="0" smtClean="0"/>
          </a:p>
          <a:p>
            <a:pPr algn="just"/>
            <a:r>
              <a:rPr lang="en-GB" dirty="0" smtClean="0"/>
              <a:t>The nuclear genome is split into a set of linear DNA molecules, each contained in a chromosome. </a:t>
            </a:r>
          </a:p>
          <a:p>
            <a:pPr algn="just"/>
            <a:endParaRPr lang="en-GB" dirty="0" smtClean="0"/>
          </a:p>
          <a:p>
            <a:pPr algn="just"/>
            <a:r>
              <a:rPr lang="en-GB" dirty="0" smtClean="0"/>
              <a:t>No exceptions to this pattern are known: </a:t>
            </a:r>
            <a:r>
              <a:rPr lang="en-GB" b="1" dirty="0" smtClean="0"/>
              <a:t>all eukaryotes that have been studied have at least two chromosomes and the DNA molecules are always linear. </a:t>
            </a:r>
          </a:p>
          <a:p>
            <a:pPr algn="just"/>
            <a:endParaRPr lang="en-GB" dirty="0"/>
          </a:p>
        </p:txBody>
      </p:sp>
    </p:spTree>
    <p:extLst>
      <p:ext uri="{BB962C8B-B14F-4D97-AF65-F5344CB8AC3E}">
        <p14:creationId xmlns="" xmlns:p14="http://schemas.microsoft.com/office/powerpoint/2010/main" val="3253223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0275"/>
            <a:ext cx="9028090" cy="714778"/>
          </a:xfrm>
        </p:spPr>
        <p:txBody>
          <a:bodyPr>
            <a:normAutofit/>
          </a:bodyPr>
          <a:lstStyle/>
          <a:p>
            <a:pPr algn="ctr"/>
            <a:r>
              <a:rPr lang="en-GB" sz="4000" b="1" dirty="0" smtClean="0"/>
              <a:t>The Anatomy of the Eukaryotic Genome</a:t>
            </a:r>
            <a:endParaRPr lang="en-GB" sz="4000" dirty="0"/>
          </a:p>
        </p:txBody>
      </p:sp>
      <p:sp>
        <p:nvSpPr>
          <p:cNvPr id="3" name="Content Placeholder 2"/>
          <p:cNvSpPr>
            <a:spLocks noGrp="1"/>
          </p:cNvSpPr>
          <p:nvPr>
            <p:ph idx="1"/>
          </p:nvPr>
        </p:nvSpPr>
        <p:spPr>
          <a:xfrm>
            <a:off x="283335" y="837127"/>
            <a:ext cx="8512935" cy="5924281"/>
          </a:xfrm>
        </p:spPr>
        <p:txBody>
          <a:bodyPr>
            <a:normAutofit/>
          </a:bodyPr>
          <a:lstStyle/>
          <a:p>
            <a:pPr algn="just"/>
            <a:r>
              <a:rPr lang="en-GB" dirty="0" smtClean="0"/>
              <a:t>The only variability at this level of eukaryotic genome structure lies with chromosome number, which appears to be unrelated to the biological features of the organism. </a:t>
            </a:r>
          </a:p>
          <a:p>
            <a:pPr algn="just"/>
            <a:endParaRPr lang="en-GB" dirty="0" smtClean="0"/>
          </a:p>
          <a:p>
            <a:pPr algn="just"/>
            <a:r>
              <a:rPr lang="en-GB" dirty="0" smtClean="0"/>
              <a:t>For example, yeast has 16 chromosomes, four times as many as the fruit fly. </a:t>
            </a:r>
          </a:p>
          <a:p>
            <a:pPr marL="0" indent="0" algn="just">
              <a:buNone/>
            </a:pPr>
            <a:endParaRPr lang="en-GB" dirty="0" smtClean="0"/>
          </a:p>
          <a:p>
            <a:pPr algn="just"/>
            <a:r>
              <a:rPr lang="en-GB" dirty="0" smtClean="0"/>
              <a:t>Some salamanders have genomes 30 times bigger than the human version but split into half the number of chromosomes. </a:t>
            </a:r>
          </a:p>
          <a:p>
            <a:pPr marL="0" indent="0" algn="just">
              <a:buNone/>
            </a:pPr>
            <a:endParaRPr lang="en-GB" dirty="0" smtClean="0"/>
          </a:p>
        </p:txBody>
      </p:sp>
    </p:spTree>
    <p:extLst>
      <p:ext uri="{BB962C8B-B14F-4D97-AF65-F5344CB8AC3E}">
        <p14:creationId xmlns="" xmlns:p14="http://schemas.microsoft.com/office/powerpoint/2010/main" val="3877325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6034"/>
            <a:ext cx="8915400" cy="1010186"/>
          </a:xfrm>
        </p:spPr>
        <p:txBody>
          <a:bodyPr>
            <a:normAutofit fontScale="90000"/>
          </a:bodyPr>
          <a:lstStyle/>
          <a:p>
            <a:pPr algn="ctr"/>
            <a:r>
              <a:rPr lang="en-GB" b="1" dirty="0" smtClean="0"/>
              <a:t/>
            </a:r>
            <a:br>
              <a:rPr lang="en-GB" b="1" dirty="0" smtClean="0"/>
            </a:br>
            <a:r>
              <a:rPr lang="en-GB" b="1" dirty="0" smtClean="0"/>
              <a:t>Packaging of DNA into Eukaryotic chromosomes</a:t>
            </a:r>
            <a:br>
              <a:rPr lang="en-GB" b="1" dirty="0" smtClean="0"/>
            </a:br>
            <a:endParaRPr lang="en-GB" dirty="0"/>
          </a:p>
        </p:txBody>
      </p:sp>
      <p:sp>
        <p:nvSpPr>
          <p:cNvPr id="3" name="Content Placeholder 2"/>
          <p:cNvSpPr>
            <a:spLocks noGrp="1"/>
          </p:cNvSpPr>
          <p:nvPr>
            <p:ph idx="1"/>
          </p:nvPr>
        </p:nvSpPr>
        <p:spPr>
          <a:xfrm>
            <a:off x="206062" y="1403797"/>
            <a:ext cx="8706118" cy="5344733"/>
          </a:xfrm>
        </p:spPr>
        <p:txBody>
          <a:bodyPr>
            <a:normAutofit/>
          </a:bodyPr>
          <a:lstStyle/>
          <a:p>
            <a:r>
              <a:rPr lang="en-GB" dirty="0" smtClean="0"/>
              <a:t>Chromosomes are much shorter than the DNA molecules that they contain</a:t>
            </a:r>
          </a:p>
          <a:p>
            <a:endParaRPr lang="en-GB" dirty="0" smtClean="0"/>
          </a:p>
          <a:p>
            <a:r>
              <a:rPr lang="en-GB" dirty="0" smtClean="0"/>
              <a:t>A highly organised packaging system is therefore needed to fit a DNA molecule into its chromosome. </a:t>
            </a:r>
          </a:p>
          <a:p>
            <a:endParaRPr lang="en-GB" dirty="0"/>
          </a:p>
          <a:p>
            <a:pPr algn="just"/>
            <a:r>
              <a:rPr lang="en-GB" dirty="0"/>
              <a:t>The important breakthroughs in understanding DNA packaging were made in the early 1970s by a </a:t>
            </a:r>
            <a:r>
              <a:rPr lang="en-GB" b="1" dirty="0"/>
              <a:t>combination of biochemical analysis and electron microscopy.</a:t>
            </a:r>
            <a:r>
              <a:rPr lang="en-GB" dirty="0"/>
              <a:t> </a:t>
            </a:r>
          </a:p>
          <a:p>
            <a:endParaRPr lang="en-GB" dirty="0" smtClean="0"/>
          </a:p>
          <a:p>
            <a:endParaRPr lang="en-GB" dirty="0" smtClean="0"/>
          </a:p>
        </p:txBody>
      </p:sp>
    </p:spTree>
    <p:extLst>
      <p:ext uri="{BB962C8B-B14F-4D97-AF65-F5344CB8AC3E}">
        <p14:creationId xmlns="" xmlns:p14="http://schemas.microsoft.com/office/powerpoint/2010/main" val="2434857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23066"/>
          </a:xfrm>
        </p:spPr>
        <p:txBody>
          <a:bodyPr>
            <a:normAutofit fontScale="90000"/>
          </a:bodyPr>
          <a:lstStyle/>
          <a:p>
            <a:pPr algn="ctr"/>
            <a:r>
              <a:rPr lang="en-GB" b="1" dirty="0" smtClean="0"/>
              <a:t>Packaging of DNA into Eukaryotic chromosomes</a:t>
            </a:r>
            <a:endParaRPr lang="en-GB" dirty="0"/>
          </a:p>
        </p:txBody>
      </p:sp>
      <p:sp>
        <p:nvSpPr>
          <p:cNvPr id="3" name="Content Placeholder 2"/>
          <p:cNvSpPr>
            <a:spLocks noGrp="1"/>
          </p:cNvSpPr>
          <p:nvPr>
            <p:ph idx="1"/>
          </p:nvPr>
        </p:nvSpPr>
        <p:spPr>
          <a:xfrm>
            <a:off x="115910" y="1133340"/>
            <a:ext cx="8899302" cy="5724659"/>
          </a:xfrm>
        </p:spPr>
        <p:txBody>
          <a:bodyPr>
            <a:normAutofit lnSpcReduction="10000"/>
          </a:bodyPr>
          <a:lstStyle/>
          <a:p>
            <a:pPr algn="just"/>
            <a:r>
              <a:rPr lang="en-GB" dirty="0" smtClean="0"/>
              <a:t>It was already known that nuclear DNA is associated with DNA-binding proteins called histones but the exact nature of the association had not been delineated.</a:t>
            </a:r>
          </a:p>
          <a:p>
            <a:pPr algn="just"/>
            <a:endParaRPr lang="en-GB" dirty="0" smtClean="0"/>
          </a:p>
          <a:p>
            <a:pPr algn="just"/>
            <a:r>
              <a:rPr lang="en-GB" dirty="0" smtClean="0"/>
              <a:t>Using nuclease protection experiments on </a:t>
            </a:r>
            <a:r>
              <a:rPr lang="en-GB" b="1" dirty="0" smtClean="0"/>
              <a:t>chromatin (DNA-histone complexes) </a:t>
            </a:r>
            <a:r>
              <a:rPr lang="en-GB" dirty="0" smtClean="0"/>
              <a:t>that had been gently extracted from nuclei, </a:t>
            </a:r>
            <a:r>
              <a:rPr lang="en-GB" u="sng" dirty="0" smtClean="0"/>
              <a:t>researchers found that histones are regularly spaced along the DNA molecule. </a:t>
            </a:r>
          </a:p>
          <a:p>
            <a:pPr algn="just"/>
            <a:endParaRPr lang="en-GB" dirty="0" smtClean="0"/>
          </a:p>
          <a:p>
            <a:pPr algn="just"/>
            <a:r>
              <a:rPr lang="en-GB" dirty="0" smtClean="0"/>
              <a:t>In 1974 these biochemical results were supplemented by electron micrographs of purified chromatin, which enabled the regular spacing inferred by the protection experiments to be visualised as </a:t>
            </a:r>
            <a:r>
              <a:rPr lang="en-GB" b="1" dirty="0" smtClean="0"/>
              <a:t>beads</a:t>
            </a:r>
            <a:r>
              <a:rPr lang="en-GB" dirty="0" smtClean="0"/>
              <a:t> (</a:t>
            </a:r>
            <a:r>
              <a:rPr lang="en-GB" b="1" dirty="0" smtClean="0"/>
              <a:t>nucleosomes</a:t>
            </a:r>
            <a:r>
              <a:rPr lang="en-GB" dirty="0" smtClean="0"/>
              <a:t>) of protein on the string of DNA</a:t>
            </a:r>
          </a:p>
          <a:p>
            <a:pPr marL="0" indent="0">
              <a:buNone/>
            </a:pPr>
            <a:endParaRPr lang="en-GB" dirty="0"/>
          </a:p>
        </p:txBody>
      </p:sp>
    </p:spTree>
    <p:extLst>
      <p:ext uri="{BB962C8B-B14F-4D97-AF65-F5344CB8AC3E}">
        <p14:creationId xmlns="" xmlns:p14="http://schemas.microsoft.com/office/powerpoint/2010/main" val="3985099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1701"/>
          </a:xfrm>
        </p:spPr>
        <p:txBody>
          <a:bodyPr>
            <a:normAutofit fontScale="90000"/>
          </a:bodyPr>
          <a:lstStyle/>
          <a:p>
            <a:pPr algn="ctr"/>
            <a:r>
              <a:rPr lang="en-GB" b="1" dirty="0" smtClean="0"/>
              <a:t>Packaging of DNA into Eukaryotic chromosomes</a:t>
            </a:r>
            <a:endParaRPr lang="en-GB" dirty="0"/>
          </a:p>
        </p:txBody>
      </p:sp>
      <p:sp>
        <p:nvSpPr>
          <p:cNvPr id="3" name="Content Placeholder 2"/>
          <p:cNvSpPr>
            <a:spLocks noGrp="1"/>
          </p:cNvSpPr>
          <p:nvPr>
            <p:ph idx="1"/>
          </p:nvPr>
        </p:nvSpPr>
        <p:spPr>
          <a:xfrm>
            <a:off x="128789" y="1107583"/>
            <a:ext cx="9015211" cy="5653825"/>
          </a:xfrm>
        </p:spPr>
        <p:txBody>
          <a:bodyPr>
            <a:normAutofit/>
          </a:bodyPr>
          <a:lstStyle/>
          <a:p>
            <a:pPr algn="just"/>
            <a:r>
              <a:rPr lang="en-GB" dirty="0" smtClean="0"/>
              <a:t>The </a:t>
            </a:r>
            <a:r>
              <a:rPr lang="en-GB" b="1" dirty="0" smtClean="0"/>
              <a:t>nucleosome</a:t>
            </a:r>
            <a:r>
              <a:rPr lang="en-GB" dirty="0" smtClean="0"/>
              <a:t> is the fundamental subunit of chromatin. </a:t>
            </a:r>
          </a:p>
          <a:p>
            <a:pPr algn="just"/>
            <a:endParaRPr lang="en-GB" dirty="0"/>
          </a:p>
          <a:p>
            <a:pPr algn="just"/>
            <a:r>
              <a:rPr lang="en-GB" dirty="0" smtClean="0"/>
              <a:t>Each </a:t>
            </a:r>
            <a:r>
              <a:rPr lang="en-GB" b="1" dirty="0" smtClean="0"/>
              <a:t>nucleosome</a:t>
            </a:r>
            <a:r>
              <a:rPr lang="en-GB" dirty="0" smtClean="0"/>
              <a:t> is composed of a little less than two turns of DNA wrapped around a set of </a:t>
            </a:r>
            <a:r>
              <a:rPr lang="en-GB" b="1" dirty="0" smtClean="0"/>
              <a:t>eight</a:t>
            </a:r>
            <a:r>
              <a:rPr lang="en-GB" dirty="0" smtClean="0"/>
              <a:t> proteins </a:t>
            </a:r>
            <a:r>
              <a:rPr lang="en-GB" b="1" dirty="0" smtClean="0"/>
              <a:t>called histones, which are known as a histone octamer</a:t>
            </a:r>
            <a:r>
              <a:rPr lang="en-GB" dirty="0" smtClean="0"/>
              <a:t>. </a:t>
            </a:r>
          </a:p>
          <a:p>
            <a:pPr algn="just"/>
            <a:endParaRPr lang="en-GB" dirty="0" smtClean="0"/>
          </a:p>
          <a:p>
            <a:pPr algn="just"/>
            <a:r>
              <a:rPr lang="en-GB" dirty="0" smtClean="0"/>
              <a:t>Each </a:t>
            </a:r>
            <a:r>
              <a:rPr lang="en-GB" b="1" dirty="0" smtClean="0"/>
              <a:t>histone octamer </a:t>
            </a:r>
            <a:r>
              <a:rPr lang="en-GB" dirty="0" smtClean="0"/>
              <a:t>is composed of two copies each of the histone proteins H2A, H2B, H3, and H4.</a:t>
            </a:r>
          </a:p>
          <a:p>
            <a:pPr marL="0" indent="0" algn="just">
              <a:buNone/>
            </a:pPr>
            <a:endParaRPr lang="en-GB" dirty="0"/>
          </a:p>
          <a:p>
            <a:pPr algn="just"/>
            <a:r>
              <a:rPr lang="en-GB" b="1" dirty="0" smtClean="0"/>
              <a:t>Chromatin</a:t>
            </a:r>
            <a:r>
              <a:rPr lang="en-GB" dirty="0" smtClean="0"/>
              <a:t> is a complex of DNA and proteins that forms chromosomes within the nucleus of eukaryotic cells. </a:t>
            </a:r>
            <a:endParaRPr lang="en-GB" dirty="0"/>
          </a:p>
        </p:txBody>
      </p:sp>
    </p:spTree>
    <p:extLst>
      <p:ext uri="{BB962C8B-B14F-4D97-AF65-F5344CB8AC3E}">
        <p14:creationId xmlns="" xmlns:p14="http://schemas.microsoft.com/office/powerpoint/2010/main" val="76247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4671"/>
            <a:ext cx="8809149" cy="1151853"/>
          </a:xfrm>
        </p:spPr>
        <p:txBody>
          <a:bodyPr>
            <a:normAutofit fontScale="90000"/>
          </a:bodyPr>
          <a:lstStyle/>
          <a:p>
            <a:pPr algn="ctr"/>
            <a:r>
              <a:rPr lang="en-GB" b="1" dirty="0" smtClean="0"/>
              <a:t>Packaging of DNA into Eukaryotic chromosomes</a:t>
            </a:r>
            <a:endParaRPr lang="en-GB" b="1" dirty="0"/>
          </a:p>
        </p:txBody>
      </p:sp>
      <p:pic>
        <p:nvPicPr>
          <p:cNvPr id="17414" name="Picture 6" descr="https://unlockinglifescode.org/sites/default/files/chromatin_lg.jp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81825" y="1610665"/>
            <a:ext cx="6838682" cy="508634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531251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1669"/>
            <a:ext cx="9144000" cy="1420702"/>
          </a:xfrm>
        </p:spPr>
        <p:txBody>
          <a:bodyPr>
            <a:normAutofit/>
          </a:bodyPr>
          <a:lstStyle/>
          <a:p>
            <a:pPr algn="ctr"/>
            <a:r>
              <a:rPr lang="en-GB" sz="4000" b="1" dirty="0" smtClean="0"/>
              <a:t>Packaging of DNA into Eukaryotic chromosomes</a:t>
            </a:r>
            <a:endParaRPr lang="en-GB" sz="4000" dirty="0"/>
          </a:p>
        </p:txBody>
      </p:sp>
      <p:sp>
        <p:nvSpPr>
          <p:cNvPr id="3" name="Content Placeholder 2"/>
          <p:cNvSpPr>
            <a:spLocks noGrp="1"/>
          </p:cNvSpPr>
          <p:nvPr>
            <p:ph idx="1"/>
          </p:nvPr>
        </p:nvSpPr>
        <p:spPr>
          <a:xfrm>
            <a:off x="183523" y="1596979"/>
            <a:ext cx="8831687" cy="5061397"/>
          </a:xfrm>
        </p:spPr>
        <p:txBody>
          <a:bodyPr/>
          <a:lstStyle/>
          <a:p>
            <a:r>
              <a:rPr lang="en-GB" dirty="0" smtClean="0"/>
              <a:t>As well as the proteins of the core octamer, there is a group of additional histones, all closely related to one another and collectively called </a:t>
            </a:r>
            <a:r>
              <a:rPr lang="en-GB" b="1" dirty="0" smtClean="0"/>
              <a:t>linker histones</a:t>
            </a:r>
          </a:p>
          <a:p>
            <a:endParaRPr lang="en-GB" b="1" dirty="0" smtClean="0"/>
          </a:p>
          <a:p>
            <a:r>
              <a:rPr lang="en-GB" dirty="0" smtClean="0"/>
              <a:t>A single linker histone is attached to each nucleosome, to form the </a:t>
            </a:r>
            <a:r>
              <a:rPr lang="en-GB" b="1" dirty="0" smtClean="0"/>
              <a:t>chromatosome</a:t>
            </a:r>
          </a:p>
          <a:p>
            <a:endParaRPr lang="en-GB" b="1" dirty="0" smtClean="0"/>
          </a:p>
          <a:p>
            <a:r>
              <a:rPr lang="en-GB" dirty="0" smtClean="0"/>
              <a:t>Function: the linker histone acts as a clamp, preventing the coiled DNA</a:t>
            </a:r>
            <a:r>
              <a:rPr lang="en-GB" dirty="0"/>
              <a:t> </a:t>
            </a:r>
            <a:r>
              <a:rPr lang="en-GB" dirty="0" smtClean="0"/>
              <a:t>from detaching from the nucleosome</a:t>
            </a:r>
            <a:endParaRPr lang="en-GB" b="1" dirty="0"/>
          </a:p>
        </p:txBody>
      </p:sp>
    </p:spTree>
    <p:extLst>
      <p:ext uri="{BB962C8B-B14F-4D97-AF65-F5344CB8AC3E}">
        <p14:creationId xmlns="" xmlns:p14="http://schemas.microsoft.com/office/powerpoint/2010/main" val="1608542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801710"/>
          </a:xfrm>
        </p:spPr>
        <p:txBody>
          <a:bodyPr>
            <a:normAutofit fontScale="90000"/>
          </a:bodyPr>
          <a:lstStyle/>
          <a:p>
            <a:pPr algn="ctr"/>
            <a:r>
              <a:rPr lang="en-GB" b="1" dirty="0" smtClean="0"/>
              <a:t/>
            </a:r>
            <a:br>
              <a:rPr lang="en-GB" b="1" dirty="0" smtClean="0"/>
            </a:br>
            <a:r>
              <a:rPr lang="en-GB" b="1" dirty="0" smtClean="0"/>
              <a:t>Unusual chromosome types</a:t>
            </a:r>
            <a:br>
              <a:rPr lang="en-GB" b="1" dirty="0" smtClean="0"/>
            </a:br>
            <a:endParaRPr lang="en-GB" dirty="0"/>
          </a:p>
        </p:txBody>
      </p:sp>
      <p:sp>
        <p:nvSpPr>
          <p:cNvPr id="6" name="Content Placeholder 5"/>
          <p:cNvSpPr>
            <a:spLocks noGrp="1"/>
          </p:cNvSpPr>
          <p:nvPr>
            <p:ph idx="1"/>
          </p:nvPr>
        </p:nvSpPr>
        <p:spPr>
          <a:xfrm>
            <a:off x="206062" y="811369"/>
            <a:ext cx="8796270" cy="5885645"/>
          </a:xfrm>
        </p:spPr>
        <p:txBody>
          <a:bodyPr>
            <a:normAutofit fontScale="92500" lnSpcReduction="20000"/>
          </a:bodyPr>
          <a:lstStyle/>
          <a:p>
            <a:r>
              <a:rPr lang="en-GB" dirty="0" smtClean="0"/>
              <a:t>The karyograms of some organisms display unusual features not displayed by the human version. These include the following: </a:t>
            </a:r>
          </a:p>
          <a:p>
            <a:pPr marL="385763" indent="-385763" algn="just">
              <a:buFont typeface="+mj-lt"/>
              <a:buAutoNum type="arabicPeriod"/>
            </a:pPr>
            <a:r>
              <a:rPr lang="en-GB" b="1" dirty="0" smtClean="0"/>
              <a:t>Minichromosomes</a:t>
            </a:r>
            <a:r>
              <a:rPr lang="en-GB" dirty="0" smtClean="0"/>
              <a:t> are relatively short in length but rich in genes. The chicken genome, for example, is split into 39 chromosomes: six macrochromosomes containing 66% of the DNA but only 25% of the genes, and 33 minichromosomes containing the remaining one-third of the genome and 75% of the genes. The gene density in the minichromosomes is therefore some six times greater than that in the macrochromosomes</a:t>
            </a:r>
          </a:p>
          <a:p>
            <a:pPr marL="385763" indent="-385763" algn="just">
              <a:buFont typeface="+mj-lt"/>
              <a:buAutoNum type="arabicPeriod"/>
            </a:pPr>
            <a:r>
              <a:rPr lang="en-GB" b="1" dirty="0" smtClean="0"/>
              <a:t>B chromosomes </a:t>
            </a:r>
            <a:r>
              <a:rPr lang="en-GB" dirty="0" smtClean="0"/>
              <a:t>are additional chromosomes possessed by some individuals in a population, but not all. They are common in plants and also known in fungi, insects and animals. B chromosomes appear to be fragmentary versions of normal chromosomes that result from unusual events during nuclear division. Some contain genes, often for rRNAs, but it is not clear if these genes are active. </a:t>
            </a:r>
            <a:endParaRPr lang="en-GB" dirty="0"/>
          </a:p>
        </p:txBody>
      </p:sp>
    </p:spTree>
    <p:extLst>
      <p:ext uri="{BB962C8B-B14F-4D97-AF65-F5344CB8AC3E}">
        <p14:creationId xmlns="" xmlns:p14="http://schemas.microsoft.com/office/powerpoint/2010/main" val="4047121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17431"/>
          </a:xfrm>
        </p:spPr>
        <p:txBody>
          <a:bodyPr/>
          <a:lstStyle/>
          <a:p>
            <a:pPr algn="ctr"/>
            <a:r>
              <a:rPr lang="en-GB" b="1" dirty="0" smtClean="0"/>
              <a:t>Unusual chromosome types</a:t>
            </a:r>
            <a:endParaRPr lang="en-GB" dirty="0"/>
          </a:p>
        </p:txBody>
      </p:sp>
      <p:sp>
        <p:nvSpPr>
          <p:cNvPr id="3" name="Content Placeholder 2"/>
          <p:cNvSpPr>
            <a:spLocks noGrp="1"/>
          </p:cNvSpPr>
          <p:nvPr>
            <p:ph idx="1"/>
          </p:nvPr>
        </p:nvSpPr>
        <p:spPr>
          <a:xfrm>
            <a:off x="154546" y="1120461"/>
            <a:ext cx="8770513" cy="5615189"/>
          </a:xfrm>
        </p:spPr>
        <p:txBody>
          <a:bodyPr>
            <a:normAutofit/>
          </a:bodyPr>
          <a:lstStyle/>
          <a:p>
            <a:pPr marL="385763" indent="-385763" algn="just">
              <a:buFont typeface="+mj-lt"/>
              <a:buAutoNum type="arabicPeriod" startAt="2"/>
            </a:pPr>
            <a:r>
              <a:rPr lang="en-GB" b="1" dirty="0" smtClean="0"/>
              <a:t>B chromosomes continued: </a:t>
            </a:r>
            <a:r>
              <a:rPr lang="en-GB" dirty="0"/>
              <a:t>t</a:t>
            </a:r>
            <a:r>
              <a:rPr lang="en-GB" dirty="0" smtClean="0"/>
              <a:t>he presence of B chromosomes can affect the biological characteristics of the organism, particularly in plants where they are associated with reduced viability. It is presumed that B chromosomes are gradually lost from cell lineages as a result of irregularities in their inheritance pattern.</a:t>
            </a:r>
          </a:p>
          <a:p>
            <a:pPr marL="0" indent="0" algn="just">
              <a:buNone/>
            </a:pPr>
            <a:endParaRPr lang="en-GB" dirty="0" smtClean="0"/>
          </a:p>
          <a:p>
            <a:pPr marL="385763" indent="-385763" algn="just">
              <a:buFont typeface="+mj-lt"/>
              <a:buAutoNum type="arabicPeriod" startAt="3"/>
            </a:pPr>
            <a:r>
              <a:rPr lang="en-GB" b="1" dirty="0" smtClean="0"/>
              <a:t>Holocentric chromosomes </a:t>
            </a:r>
            <a:r>
              <a:rPr lang="en-GB" dirty="0" smtClean="0"/>
              <a:t>do not have a single centromere but instead have multiple centromeres spread along their length. </a:t>
            </a:r>
            <a:r>
              <a:rPr lang="en-GB" i="1" dirty="0" smtClean="0"/>
              <a:t>Caenorhabditis elegans</a:t>
            </a:r>
            <a:r>
              <a:rPr lang="en-GB" dirty="0" smtClean="0"/>
              <a:t> has holocentric chromosomes</a:t>
            </a:r>
          </a:p>
          <a:p>
            <a:endParaRPr lang="en-GB" dirty="0"/>
          </a:p>
        </p:txBody>
      </p:sp>
    </p:spTree>
    <p:extLst>
      <p:ext uri="{BB962C8B-B14F-4D97-AF65-F5344CB8AC3E}">
        <p14:creationId xmlns="" xmlns:p14="http://schemas.microsoft.com/office/powerpoint/2010/main" val="1543154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031" y="128788"/>
            <a:ext cx="8937938" cy="1262935"/>
          </a:xfrm>
        </p:spPr>
        <p:txBody>
          <a:bodyPr>
            <a:normAutofit fontScale="90000"/>
          </a:bodyPr>
          <a:lstStyle/>
          <a:p>
            <a:pPr algn="ctr"/>
            <a:r>
              <a:rPr lang="en-GB" b="1" dirty="0" smtClean="0"/>
              <a:t/>
            </a:r>
            <a:br>
              <a:rPr lang="en-GB" b="1" dirty="0" smtClean="0"/>
            </a:br>
            <a:r>
              <a:rPr lang="en-GB" b="1" dirty="0" smtClean="0"/>
              <a:t>Where are the genes in a eukaryotic genome?</a:t>
            </a:r>
            <a:br>
              <a:rPr lang="en-GB" b="1" dirty="0" smtClean="0"/>
            </a:br>
            <a:endParaRPr lang="en-GB" dirty="0"/>
          </a:p>
        </p:txBody>
      </p:sp>
      <p:sp>
        <p:nvSpPr>
          <p:cNvPr id="3" name="Content Placeholder 2"/>
          <p:cNvSpPr>
            <a:spLocks noGrp="1"/>
          </p:cNvSpPr>
          <p:nvPr>
            <p:ph idx="1"/>
          </p:nvPr>
        </p:nvSpPr>
        <p:spPr>
          <a:xfrm>
            <a:off x="115908" y="1523732"/>
            <a:ext cx="8847787" cy="5173282"/>
          </a:xfrm>
        </p:spPr>
        <p:txBody>
          <a:bodyPr>
            <a:normAutofit/>
          </a:bodyPr>
          <a:lstStyle/>
          <a:p>
            <a:r>
              <a:rPr lang="en-GB" dirty="0"/>
              <a:t>G</a:t>
            </a:r>
            <a:r>
              <a:rPr lang="en-GB" dirty="0" smtClean="0"/>
              <a:t>enes are not arranged evenly along the length of a chromosome.</a:t>
            </a:r>
          </a:p>
          <a:p>
            <a:endParaRPr lang="en-GB" dirty="0" smtClean="0"/>
          </a:p>
          <a:p>
            <a:r>
              <a:rPr lang="en-GB" dirty="0" smtClean="0"/>
              <a:t> In most organisms, genes appear to be distributed more at less at random, with substantial variations in gene density at different positions within a chromosome. </a:t>
            </a:r>
          </a:p>
          <a:p>
            <a:endParaRPr lang="en-GB" dirty="0" smtClean="0"/>
          </a:p>
          <a:p>
            <a:r>
              <a:rPr lang="en-GB" dirty="0" smtClean="0"/>
              <a:t>The same is true for human chromosomes, where the density ranges from 0 to 64 genes per 100 kb. </a:t>
            </a:r>
          </a:p>
          <a:p>
            <a:endParaRPr lang="en-GB" dirty="0"/>
          </a:p>
        </p:txBody>
      </p:sp>
    </p:spTree>
    <p:extLst>
      <p:ext uri="{BB962C8B-B14F-4D97-AF65-F5344CB8AC3E}">
        <p14:creationId xmlns="" xmlns:p14="http://schemas.microsoft.com/office/powerpoint/2010/main" val="342269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27845"/>
          </a:xfrm>
        </p:spPr>
        <p:txBody>
          <a:bodyPr>
            <a:normAutofit fontScale="90000"/>
          </a:bodyPr>
          <a:lstStyle/>
          <a:p>
            <a:pPr algn="ctr"/>
            <a:r>
              <a:rPr lang="en-GB" b="1" dirty="0" smtClean="0"/>
              <a:t>Review: Eukaryotes</a:t>
            </a:r>
            <a:endParaRPr lang="en-GB" b="1" dirty="0"/>
          </a:p>
        </p:txBody>
      </p:sp>
      <p:sp>
        <p:nvSpPr>
          <p:cNvPr id="3" name="Content Placeholder 2"/>
          <p:cNvSpPr>
            <a:spLocks noGrp="1"/>
          </p:cNvSpPr>
          <p:nvPr>
            <p:ph idx="1"/>
          </p:nvPr>
        </p:nvSpPr>
        <p:spPr>
          <a:xfrm>
            <a:off x="103032" y="862885"/>
            <a:ext cx="8937938" cy="5898523"/>
          </a:xfrm>
        </p:spPr>
        <p:txBody>
          <a:bodyPr>
            <a:normAutofit lnSpcReduction="10000"/>
          </a:bodyPr>
          <a:lstStyle/>
          <a:p>
            <a:pPr algn="just"/>
            <a:r>
              <a:rPr lang="en-GB" dirty="0" smtClean="0"/>
              <a:t>Eukaryotic cells contain membrane-bound compartments, including a nucleus and organelles such as mitochondria and, in the case of plant cells, chloroplasts. </a:t>
            </a:r>
          </a:p>
          <a:p>
            <a:pPr algn="just"/>
            <a:endParaRPr lang="en-GB" dirty="0" smtClean="0"/>
          </a:p>
          <a:p>
            <a:pPr algn="just"/>
            <a:r>
              <a:rPr lang="en-GB" dirty="0" smtClean="0"/>
              <a:t>Eukaryotes include animals, plants, fungi and protozoa.</a:t>
            </a:r>
          </a:p>
          <a:p>
            <a:pPr marL="0" indent="0" algn="just">
              <a:buNone/>
            </a:pPr>
            <a:endParaRPr lang="en-GB" dirty="0" smtClean="0"/>
          </a:p>
          <a:p>
            <a:pPr algn="just"/>
            <a:r>
              <a:rPr lang="en-GB" dirty="0" smtClean="0"/>
              <a:t>Eukaryotes may be either single-celled or multicellular. </a:t>
            </a:r>
          </a:p>
          <a:p>
            <a:pPr algn="just"/>
            <a:endParaRPr lang="en-GB" dirty="0"/>
          </a:p>
          <a:p>
            <a:pPr algn="just"/>
            <a:r>
              <a:rPr lang="en-GB" dirty="0"/>
              <a:t>Eukaryotes are differentiated from </a:t>
            </a:r>
            <a:r>
              <a:rPr lang="en-GB" dirty="0" smtClean="0"/>
              <a:t>prokaryotes </a:t>
            </a:r>
            <a:r>
              <a:rPr lang="en-GB" dirty="0"/>
              <a:t>by way of the presence of internal membranes that separate parts of the eukaryotic cell from the rest of the cytoplasm. </a:t>
            </a:r>
            <a:endParaRPr lang="en-GB" dirty="0" smtClean="0"/>
          </a:p>
          <a:p>
            <a:pPr marL="0" indent="0" algn="just">
              <a:buNone/>
            </a:pPr>
            <a:endParaRPr lang="en-GB" dirty="0"/>
          </a:p>
          <a:p>
            <a:pPr algn="just"/>
            <a:r>
              <a:rPr lang="en-GB" dirty="0"/>
              <a:t>These membrane-bound structures are called organelles. </a:t>
            </a:r>
          </a:p>
          <a:p>
            <a:pPr algn="just"/>
            <a:endParaRPr lang="en-GB" dirty="0" smtClean="0"/>
          </a:p>
          <a:p>
            <a:pPr algn="just"/>
            <a:endParaRPr lang="en-GB" dirty="0"/>
          </a:p>
        </p:txBody>
      </p:sp>
    </p:spTree>
    <p:extLst>
      <p:ext uri="{BB962C8B-B14F-4D97-AF65-F5344CB8AC3E}">
        <p14:creationId xmlns="" xmlns:p14="http://schemas.microsoft.com/office/powerpoint/2010/main" val="284346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66482"/>
          </a:xfrm>
        </p:spPr>
        <p:txBody>
          <a:bodyPr>
            <a:normAutofit fontScale="90000"/>
          </a:bodyPr>
          <a:lstStyle/>
          <a:p>
            <a:pPr algn="ctr"/>
            <a:r>
              <a:rPr lang="en-GB" b="1" dirty="0" smtClean="0"/>
              <a:t>Review: Eukaryotes</a:t>
            </a:r>
            <a:endParaRPr lang="en-GB" dirty="0"/>
          </a:p>
        </p:txBody>
      </p:sp>
      <p:sp>
        <p:nvSpPr>
          <p:cNvPr id="3" name="Content Placeholder 2"/>
          <p:cNvSpPr>
            <a:spLocks noGrp="1"/>
          </p:cNvSpPr>
          <p:nvPr>
            <p:ph idx="1"/>
          </p:nvPr>
        </p:nvSpPr>
        <p:spPr>
          <a:xfrm>
            <a:off x="173865" y="798490"/>
            <a:ext cx="8693240" cy="5872766"/>
          </a:xfrm>
        </p:spPr>
        <p:txBody>
          <a:bodyPr>
            <a:normAutofit/>
          </a:bodyPr>
          <a:lstStyle/>
          <a:p>
            <a:pPr algn="just"/>
            <a:r>
              <a:rPr lang="en-GB" dirty="0" smtClean="0"/>
              <a:t>In eukaryotes, the cell's genetic material, or DNA, is contained within an organelle called the nucleus, where it is organised in long molecules called chromosomes. </a:t>
            </a:r>
          </a:p>
          <a:p>
            <a:pPr algn="just"/>
            <a:endParaRPr lang="en-GB" dirty="0" smtClean="0"/>
          </a:p>
          <a:p>
            <a:pPr algn="just"/>
            <a:r>
              <a:rPr lang="en-GB" dirty="0" smtClean="0"/>
              <a:t>Eukaryotic cells also contain other organelles:  </a:t>
            </a:r>
          </a:p>
          <a:p>
            <a:pPr marL="514350" indent="-514350" algn="just">
              <a:buFont typeface="+mj-lt"/>
              <a:buAutoNum type="arabicPeriod"/>
            </a:pPr>
            <a:r>
              <a:rPr lang="en-GB" dirty="0"/>
              <a:t>M</a:t>
            </a:r>
            <a:r>
              <a:rPr lang="en-GB" dirty="0" smtClean="0"/>
              <a:t>itochondria, which generate energy; </a:t>
            </a:r>
          </a:p>
          <a:p>
            <a:pPr marL="514350" indent="-514350" algn="just">
              <a:buFont typeface="+mj-lt"/>
              <a:buAutoNum type="arabicPeriod"/>
            </a:pPr>
            <a:r>
              <a:rPr lang="en-GB" dirty="0"/>
              <a:t>T</a:t>
            </a:r>
            <a:r>
              <a:rPr lang="en-GB" dirty="0" smtClean="0"/>
              <a:t>he endoplasmic reticulum, which plays a role in the transport of proteins; </a:t>
            </a:r>
          </a:p>
          <a:p>
            <a:pPr marL="514350" indent="-514350" algn="just">
              <a:buFont typeface="+mj-lt"/>
              <a:buAutoNum type="arabicPeriod"/>
            </a:pPr>
            <a:r>
              <a:rPr lang="en-GB" dirty="0"/>
              <a:t>T</a:t>
            </a:r>
            <a:r>
              <a:rPr lang="en-GB" dirty="0" smtClean="0"/>
              <a:t>he Golgi apparatus, which sorts and packages proteins and lipids for transport throughout the cell. </a:t>
            </a:r>
          </a:p>
          <a:p>
            <a:pPr algn="just"/>
            <a:endParaRPr lang="en-GB" dirty="0" smtClean="0"/>
          </a:p>
          <a:p>
            <a:endParaRPr lang="en-GB" dirty="0"/>
          </a:p>
        </p:txBody>
      </p:sp>
    </p:spTree>
    <p:extLst>
      <p:ext uri="{BB962C8B-B14F-4D97-AF65-F5344CB8AC3E}">
        <p14:creationId xmlns="" xmlns:p14="http://schemas.microsoft.com/office/powerpoint/2010/main" val="1856905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76141"/>
          </a:xfrm>
        </p:spPr>
        <p:txBody>
          <a:bodyPr>
            <a:normAutofit fontScale="90000"/>
          </a:bodyPr>
          <a:lstStyle/>
          <a:p>
            <a:pPr algn="ctr"/>
            <a:r>
              <a:rPr lang="en-GB" b="1" dirty="0" smtClean="0"/>
              <a:t>Review: Eukaryotes</a:t>
            </a:r>
            <a:endParaRPr lang="en-GB" dirty="0"/>
          </a:p>
        </p:txBody>
      </p:sp>
      <p:sp>
        <p:nvSpPr>
          <p:cNvPr id="3" name="Content Placeholder 2"/>
          <p:cNvSpPr>
            <a:spLocks noGrp="1"/>
          </p:cNvSpPr>
          <p:nvPr>
            <p:ph idx="1"/>
          </p:nvPr>
        </p:nvSpPr>
        <p:spPr>
          <a:xfrm>
            <a:off x="193183" y="669701"/>
            <a:ext cx="8834907" cy="6188299"/>
          </a:xfrm>
        </p:spPr>
        <p:txBody>
          <a:bodyPr>
            <a:normAutofit fontScale="92500"/>
          </a:bodyPr>
          <a:lstStyle/>
          <a:p>
            <a:pPr algn="just"/>
            <a:r>
              <a:rPr lang="en-GB" dirty="0"/>
              <a:t>Plant cells additionally contain organelles called chloroplasts, which are used to collect energy from sunlight</a:t>
            </a:r>
            <a:r>
              <a:rPr lang="en-GB" dirty="0" smtClean="0"/>
              <a:t>.</a:t>
            </a:r>
          </a:p>
          <a:p>
            <a:pPr algn="just"/>
            <a:endParaRPr lang="en-GB" dirty="0"/>
          </a:p>
          <a:p>
            <a:pPr algn="just"/>
            <a:r>
              <a:rPr lang="en-GB" dirty="0" smtClean="0"/>
              <a:t>Each eukaryotic chromosome is composed of DNA coiled and condensed around nuclear proteins called histones. </a:t>
            </a:r>
          </a:p>
          <a:p>
            <a:pPr algn="just"/>
            <a:endParaRPr lang="en-GB" dirty="0" smtClean="0"/>
          </a:p>
          <a:p>
            <a:pPr algn="just"/>
            <a:r>
              <a:rPr lang="en-GB" dirty="0" smtClean="0"/>
              <a:t>Humans inherit one set of chromosomes from their mother and a second set from their father. </a:t>
            </a:r>
          </a:p>
          <a:p>
            <a:pPr algn="just"/>
            <a:endParaRPr lang="en-GB" dirty="0" smtClean="0"/>
          </a:p>
          <a:p>
            <a:pPr algn="just"/>
            <a:r>
              <a:rPr lang="en-GB" dirty="0" smtClean="0"/>
              <a:t>In total, most human cells contain 46 chromosomes with 22 pairs of autosomes, or non-sex chromosomes, and two sex-determining chromosomes.</a:t>
            </a:r>
          </a:p>
          <a:p>
            <a:pPr algn="just"/>
            <a:endParaRPr lang="en-GB" dirty="0" smtClean="0"/>
          </a:p>
          <a:p>
            <a:pPr algn="just"/>
            <a:r>
              <a:rPr lang="en-GB" dirty="0" smtClean="0"/>
              <a:t> The sex chromosomes in humans are called X and Y.</a:t>
            </a:r>
            <a:endParaRPr lang="en-GB" dirty="0"/>
          </a:p>
        </p:txBody>
      </p:sp>
    </p:spTree>
    <p:extLst>
      <p:ext uri="{BB962C8B-B14F-4D97-AF65-F5344CB8AC3E}">
        <p14:creationId xmlns="" xmlns:p14="http://schemas.microsoft.com/office/powerpoint/2010/main" val="3437021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79549"/>
          </a:xfrm>
        </p:spPr>
        <p:txBody>
          <a:bodyPr>
            <a:normAutofit fontScale="90000"/>
          </a:bodyPr>
          <a:lstStyle/>
          <a:p>
            <a:pPr algn="ctr"/>
            <a:r>
              <a:rPr lang="en-GB" b="1" dirty="0" smtClean="0"/>
              <a:t/>
            </a:r>
            <a:br>
              <a:rPr lang="en-GB" b="1" dirty="0" smtClean="0"/>
            </a:br>
            <a:r>
              <a:rPr lang="en-GB" b="1" dirty="0" smtClean="0"/>
              <a:t>Genomes of eukaryotes</a:t>
            </a:r>
            <a:br>
              <a:rPr lang="en-GB" b="1" dirty="0" smtClean="0"/>
            </a:br>
            <a:endParaRPr lang="en-GB" dirty="0"/>
          </a:p>
        </p:txBody>
      </p:sp>
      <p:sp>
        <p:nvSpPr>
          <p:cNvPr id="3" name="Content Placeholder 2"/>
          <p:cNvSpPr>
            <a:spLocks noGrp="1"/>
          </p:cNvSpPr>
          <p:nvPr>
            <p:ph idx="1"/>
          </p:nvPr>
        </p:nvSpPr>
        <p:spPr>
          <a:xfrm>
            <a:off x="231820" y="592428"/>
            <a:ext cx="8770512" cy="6130344"/>
          </a:xfrm>
        </p:spPr>
        <p:txBody>
          <a:bodyPr>
            <a:normAutofit lnSpcReduction="10000"/>
          </a:bodyPr>
          <a:lstStyle/>
          <a:p>
            <a:pPr algn="just"/>
            <a:r>
              <a:rPr lang="en-GB" dirty="0" smtClean="0"/>
              <a:t>Humans are fairly typical eukaryotes and the human genome is in many respects a good model for eukaryotic genomes in general. </a:t>
            </a:r>
          </a:p>
          <a:p>
            <a:pPr algn="just"/>
            <a:endParaRPr lang="en-GB" dirty="0" smtClean="0"/>
          </a:p>
          <a:p>
            <a:pPr algn="just"/>
            <a:r>
              <a:rPr lang="en-GB" dirty="0" smtClean="0"/>
              <a:t>Eukaryotic nuclear genomes are </a:t>
            </a:r>
            <a:r>
              <a:rPr lang="en-GB" u="sng" dirty="0" smtClean="0"/>
              <a:t>divided into two or more linear DNA</a:t>
            </a:r>
            <a:r>
              <a:rPr lang="en-GB" u="sng" dirty="0"/>
              <a:t> </a:t>
            </a:r>
            <a:r>
              <a:rPr lang="en-GB" u="sng" dirty="0" smtClean="0"/>
              <a:t>molecules</a:t>
            </a:r>
            <a:r>
              <a:rPr lang="en-GB" dirty="0" smtClean="0"/>
              <a:t>, each contained in a different chromosome; </a:t>
            </a:r>
          </a:p>
          <a:p>
            <a:pPr algn="just"/>
            <a:endParaRPr lang="en-GB" u="sng" dirty="0" smtClean="0"/>
          </a:p>
          <a:p>
            <a:pPr algn="just"/>
            <a:r>
              <a:rPr lang="en-GB" dirty="0"/>
              <a:t>A</a:t>
            </a:r>
            <a:r>
              <a:rPr lang="en-GB" dirty="0" smtClean="0"/>
              <a:t>ll eukaryotes also possess smaller, </a:t>
            </a:r>
            <a:r>
              <a:rPr lang="en-GB" u="sng" dirty="0" smtClean="0"/>
              <a:t>usually circular</a:t>
            </a:r>
            <a:r>
              <a:rPr lang="en-GB" dirty="0" smtClean="0"/>
              <a:t>, </a:t>
            </a:r>
            <a:r>
              <a:rPr lang="en-GB" b="1" dirty="0" smtClean="0"/>
              <a:t>mitochondrial genomes. </a:t>
            </a:r>
          </a:p>
          <a:p>
            <a:pPr algn="just"/>
            <a:endParaRPr lang="en-GB" dirty="0" smtClean="0">
              <a:solidFill>
                <a:srgbClr val="FF0000"/>
              </a:solidFill>
            </a:endParaRPr>
          </a:p>
          <a:p>
            <a:pPr algn="just"/>
            <a:r>
              <a:rPr lang="en-GB" dirty="0" smtClean="0"/>
              <a:t>The only general eukaryotic feature not illustrated by the human genome is the presence in plants and other photosynthetic organisms of a third genome, located in the chloroplasts.</a:t>
            </a:r>
          </a:p>
          <a:p>
            <a:pPr algn="just"/>
            <a:endParaRPr lang="en-GB" dirty="0" smtClean="0"/>
          </a:p>
          <a:p>
            <a:endParaRPr lang="en-GB" dirty="0"/>
          </a:p>
        </p:txBody>
      </p:sp>
    </p:spTree>
    <p:extLst>
      <p:ext uri="{BB962C8B-B14F-4D97-AF65-F5344CB8AC3E}">
        <p14:creationId xmlns="" xmlns:p14="http://schemas.microsoft.com/office/powerpoint/2010/main" val="3655606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18186"/>
          </a:xfrm>
        </p:spPr>
        <p:txBody>
          <a:bodyPr>
            <a:normAutofit fontScale="90000"/>
          </a:bodyPr>
          <a:lstStyle/>
          <a:p>
            <a:pPr algn="ctr"/>
            <a:r>
              <a:rPr lang="en-GB" b="1" dirty="0" smtClean="0"/>
              <a:t/>
            </a:r>
            <a:br>
              <a:rPr lang="en-GB" b="1" dirty="0" smtClean="0"/>
            </a:br>
            <a:r>
              <a:rPr lang="en-GB" b="1" dirty="0" smtClean="0"/>
              <a:t>Genomes of eukaryotes</a:t>
            </a:r>
            <a:br>
              <a:rPr lang="en-GB" b="1" dirty="0" smtClean="0"/>
            </a:br>
            <a:endParaRPr lang="en-GB" dirty="0"/>
          </a:p>
        </p:txBody>
      </p:sp>
      <p:sp>
        <p:nvSpPr>
          <p:cNvPr id="3" name="Content Placeholder 2"/>
          <p:cNvSpPr>
            <a:spLocks noGrp="1"/>
          </p:cNvSpPr>
          <p:nvPr>
            <p:ph idx="1"/>
          </p:nvPr>
        </p:nvSpPr>
        <p:spPr>
          <a:xfrm>
            <a:off x="0" y="656822"/>
            <a:ext cx="9028090" cy="6104585"/>
          </a:xfrm>
        </p:spPr>
        <p:txBody>
          <a:bodyPr>
            <a:normAutofit fontScale="92500"/>
          </a:bodyPr>
          <a:lstStyle/>
          <a:p>
            <a:pPr algn="just"/>
            <a:r>
              <a:rPr lang="en-GB" dirty="0" smtClean="0"/>
              <a:t>The size of eukaryotic genomes vary across organism</a:t>
            </a:r>
          </a:p>
          <a:p>
            <a:pPr algn="just"/>
            <a:r>
              <a:rPr lang="en-GB" dirty="0"/>
              <a:t>T</a:t>
            </a:r>
            <a:r>
              <a:rPr lang="en-GB" dirty="0" smtClean="0"/>
              <a:t>he smallest eukaryotic genomes are less than 10 Mb in length, and the largest over 100 000 Mb. </a:t>
            </a:r>
          </a:p>
          <a:p>
            <a:pPr algn="just"/>
            <a:endParaRPr lang="en-GB" dirty="0" smtClean="0"/>
          </a:p>
          <a:p>
            <a:pPr algn="just"/>
            <a:r>
              <a:rPr lang="en-GB" u="sng" dirty="0" smtClean="0"/>
              <a:t>The genome size range coincides to a certain extent with the complexity of the organism</a:t>
            </a:r>
            <a:r>
              <a:rPr lang="en-GB" dirty="0" smtClean="0"/>
              <a:t>, the simplest eukaryotes such as fungi having the smallest genomes, and higher eukaryotes such as vertebrates and flowering plants having the largest ones. </a:t>
            </a:r>
            <a:r>
              <a:rPr lang="en-GB" b="1" dirty="0" smtClean="0"/>
              <a:t>However, the correlation is far from precise.</a:t>
            </a:r>
          </a:p>
          <a:p>
            <a:endParaRPr lang="en-GB" b="1" dirty="0" smtClean="0"/>
          </a:p>
          <a:p>
            <a:pPr algn="just"/>
            <a:r>
              <a:rPr lang="en-GB" dirty="0" smtClean="0"/>
              <a:t>If it was, then the nuclear genome of the yeast </a:t>
            </a:r>
            <a:r>
              <a:rPr lang="en-GB" i="1" dirty="0" smtClean="0"/>
              <a:t>S. cerevisiae</a:t>
            </a:r>
            <a:r>
              <a:rPr lang="en-GB" dirty="0" smtClean="0"/>
              <a:t>, which at 12 Mb is 0.004 times the size of the human nuclear genome, would be expected to contain 0.004 × 25 000 genes, which is just 100. In fact the </a:t>
            </a:r>
            <a:r>
              <a:rPr lang="en-GB" i="1" dirty="0" smtClean="0"/>
              <a:t>S. cerevisiae</a:t>
            </a:r>
            <a:r>
              <a:rPr lang="en-GB" dirty="0" smtClean="0"/>
              <a:t> genome contains about 5800 genes.</a:t>
            </a:r>
          </a:p>
          <a:p>
            <a:endParaRPr lang="en-GB" dirty="0"/>
          </a:p>
        </p:txBody>
      </p:sp>
    </p:spTree>
    <p:extLst>
      <p:ext uri="{BB962C8B-B14F-4D97-AF65-F5344CB8AC3E}">
        <p14:creationId xmlns="" xmlns:p14="http://schemas.microsoft.com/office/powerpoint/2010/main" val="210809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056068"/>
          </a:xfrm>
        </p:spPr>
        <p:txBody>
          <a:bodyPr>
            <a:noAutofit/>
          </a:bodyPr>
          <a:lstStyle/>
          <a:p>
            <a:pPr algn="ctr"/>
            <a:r>
              <a:rPr lang="en-GB" sz="4000" b="1" dirty="0"/>
              <a:t>Genes of less complex eukaryotes are more compact </a:t>
            </a:r>
            <a:endParaRPr lang="en-GB" sz="4000" dirty="0"/>
          </a:p>
        </p:txBody>
      </p:sp>
      <p:pic>
        <p:nvPicPr>
          <p:cNvPr id="15362" name="Picture 2" descr="Figure 2.2. Comparison of the genomes of humans, yeast, fruit flies, maize and Escherichia coli."/>
          <p:cNvPicPr>
            <a:picLocks noGrp="1" noChangeAspect="1" noChangeArrowheads="1"/>
          </p:cNvPicPr>
          <p:nvPr>
            <p:ph sz="half"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90153" y="1300766"/>
            <a:ext cx="3599646" cy="4662152"/>
          </a:xfrm>
          <a:prstGeom prst="rect">
            <a:avLst/>
          </a:prstGeom>
          <a:noFill/>
          <a:extLst>
            <a:ext uri="{909E8E84-426E-40DD-AFC4-6F175D3DCCD1}">
              <a14:hiddenFill xmlns="" xmlns:a14="http://schemas.microsoft.com/office/drawing/2010/main">
                <a:solidFill>
                  <a:srgbClr val="FFFFFF"/>
                </a:solidFill>
              </a14:hiddenFill>
            </a:ext>
          </a:extLst>
        </p:spPr>
      </p:pic>
      <p:sp>
        <p:nvSpPr>
          <p:cNvPr id="6" name="Content Placeholder 5"/>
          <p:cNvSpPr>
            <a:spLocks noGrp="1"/>
          </p:cNvSpPr>
          <p:nvPr>
            <p:ph sz="half" idx="2"/>
          </p:nvPr>
        </p:nvSpPr>
        <p:spPr>
          <a:xfrm>
            <a:off x="3680139" y="1249250"/>
            <a:ext cx="5141889" cy="5422005"/>
          </a:xfrm>
        </p:spPr>
        <p:txBody>
          <a:bodyPr>
            <a:normAutofit fontScale="92500" lnSpcReduction="10000"/>
          </a:bodyPr>
          <a:lstStyle/>
          <a:p>
            <a:r>
              <a:rPr lang="en-GB" dirty="0" smtClean="0"/>
              <a:t>Comparison of the 50-kb genomes of humans, yeast, fruit flies, maize and </a:t>
            </a:r>
            <a:r>
              <a:rPr lang="en-GB" i="1" dirty="0" smtClean="0"/>
              <a:t>E. coli</a:t>
            </a:r>
            <a:r>
              <a:rPr lang="en-GB" b="1" i="1" dirty="0" smtClean="0"/>
              <a:t>. </a:t>
            </a:r>
          </a:p>
          <a:p>
            <a:r>
              <a:rPr lang="en-GB" dirty="0" smtClean="0"/>
              <a:t>Genes of less complex organisms are more compact than complex organisms. </a:t>
            </a:r>
          </a:p>
          <a:p>
            <a:r>
              <a:rPr lang="en-GB" dirty="0" smtClean="0"/>
              <a:t>For example: the </a:t>
            </a:r>
            <a:r>
              <a:rPr lang="en-GB" b="1" i="1" dirty="0" smtClean="0"/>
              <a:t>S. cerevisiae</a:t>
            </a:r>
            <a:r>
              <a:rPr lang="en-GB" b="1" dirty="0" smtClean="0"/>
              <a:t> </a:t>
            </a:r>
            <a:r>
              <a:rPr lang="en-GB" dirty="0" smtClean="0"/>
              <a:t>genome segment (50-kb), which comes from chromosome III has the following distinctive features: </a:t>
            </a:r>
          </a:p>
          <a:p>
            <a:pPr lvl="2"/>
            <a:r>
              <a:rPr lang="en-GB" i="1" dirty="0" smtClean="0"/>
              <a:t>It </a:t>
            </a:r>
            <a:r>
              <a:rPr lang="en-GB" sz="1800" i="1" dirty="0"/>
              <a:t>contains more genes than the human segment</a:t>
            </a:r>
          </a:p>
          <a:p>
            <a:pPr lvl="2"/>
            <a:r>
              <a:rPr lang="en-GB" sz="1800" dirty="0"/>
              <a:t>None of the genes in this segment are discontinuous</a:t>
            </a:r>
          </a:p>
          <a:p>
            <a:pPr lvl="2"/>
            <a:r>
              <a:rPr lang="en-GB" sz="1800" i="1" dirty="0"/>
              <a:t>The segment has fewer genome-wide repeats compared to the human segment</a:t>
            </a:r>
            <a:endParaRPr lang="en-GB" sz="1800" dirty="0"/>
          </a:p>
          <a:p>
            <a:pPr marL="1114425" lvl="2" indent="-428625">
              <a:buFont typeface="+mj-lt"/>
              <a:buAutoNum type="romanUcPeriod"/>
            </a:pPr>
            <a:endParaRPr lang="en-GB" i="1" dirty="0" smtClean="0"/>
          </a:p>
          <a:p>
            <a:pPr marL="1114425" lvl="2" indent="-428625">
              <a:buFont typeface="+mj-lt"/>
              <a:buAutoNum type="romanUcPeriod"/>
            </a:pPr>
            <a:endParaRPr lang="en-GB" dirty="0" smtClean="0"/>
          </a:p>
          <a:p>
            <a:endParaRPr lang="en-GB" b="1" dirty="0"/>
          </a:p>
        </p:txBody>
      </p:sp>
    </p:spTree>
    <p:extLst>
      <p:ext uri="{BB962C8B-B14F-4D97-AF65-F5344CB8AC3E}">
        <p14:creationId xmlns="" xmlns:p14="http://schemas.microsoft.com/office/powerpoint/2010/main" val="58070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20462"/>
          </a:xfrm>
        </p:spPr>
        <p:txBody>
          <a:bodyPr>
            <a:normAutofit fontScale="90000"/>
          </a:bodyPr>
          <a:lstStyle/>
          <a:p>
            <a:pPr algn="ctr"/>
            <a:r>
              <a:rPr lang="en-GB" b="1" dirty="0" smtClean="0"/>
              <a:t/>
            </a:r>
            <a:br>
              <a:rPr lang="en-GB" b="1" dirty="0" smtClean="0"/>
            </a:br>
            <a:r>
              <a:rPr lang="en-GB" b="1" dirty="0"/>
              <a:t>Genes of less complex eukaryotes are more </a:t>
            </a:r>
            <a:r>
              <a:rPr lang="en-GB" b="1" dirty="0" smtClean="0"/>
              <a:t>compact</a:t>
            </a:r>
            <a:r>
              <a:rPr lang="en-GB" sz="6700" b="1" dirty="0" smtClean="0"/>
              <a:t/>
            </a:r>
            <a:br>
              <a:rPr lang="en-GB" sz="6700" b="1" dirty="0" smtClean="0"/>
            </a:br>
            <a:endParaRPr lang="en-GB" dirty="0"/>
          </a:p>
        </p:txBody>
      </p:sp>
      <p:sp>
        <p:nvSpPr>
          <p:cNvPr id="3" name="Content Placeholder 2"/>
          <p:cNvSpPr>
            <a:spLocks noGrp="1"/>
          </p:cNvSpPr>
          <p:nvPr>
            <p:ph idx="1"/>
          </p:nvPr>
        </p:nvSpPr>
        <p:spPr>
          <a:xfrm>
            <a:off x="103032" y="1068946"/>
            <a:ext cx="8912180" cy="5789054"/>
          </a:xfrm>
        </p:spPr>
        <p:txBody>
          <a:bodyPr>
            <a:normAutofit lnSpcReduction="10000"/>
          </a:bodyPr>
          <a:lstStyle/>
          <a:p>
            <a:pPr algn="just"/>
            <a:r>
              <a:rPr lang="en-GB" dirty="0" smtClean="0"/>
              <a:t>Yeasts have relatively fewer discontinuous</a:t>
            </a:r>
            <a:r>
              <a:rPr lang="en-GB" dirty="0"/>
              <a:t> </a:t>
            </a:r>
            <a:r>
              <a:rPr lang="en-GB" dirty="0" smtClean="0"/>
              <a:t>genes. In the entire yeast genome there are only 239 introns, compared with over 300 000 in the human genome.</a:t>
            </a:r>
          </a:p>
          <a:p>
            <a:pPr algn="just"/>
            <a:endParaRPr lang="en-GB" dirty="0" smtClean="0"/>
          </a:p>
          <a:p>
            <a:pPr algn="just"/>
            <a:r>
              <a:rPr lang="en-GB" dirty="0" smtClean="0"/>
              <a:t>There are fewer genome-wide repeats in yeasts than humans. When all 16 yeasts chromosomes are considered, the total amount of sequence taken up by genome-wide repeats is only 3.4% of the total. In humans, the genome-wide repeats make up 44% of the genome</a:t>
            </a:r>
          </a:p>
          <a:p>
            <a:pPr algn="just"/>
            <a:endParaRPr lang="en-GB" dirty="0" smtClean="0"/>
          </a:p>
          <a:p>
            <a:pPr algn="just"/>
            <a:r>
              <a:rPr lang="en-GB" dirty="0" smtClean="0"/>
              <a:t>The genes in yeast are more compact, having fewer introns, and the spaces between the genes are relatively short, with much less space taken up by genome-wide repeats and other non-coding sequences.</a:t>
            </a:r>
          </a:p>
          <a:p>
            <a:endParaRPr lang="en-GB" dirty="0" smtClean="0"/>
          </a:p>
          <a:p>
            <a:endParaRPr lang="en-GB" dirty="0"/>
          </a:p>
        </p:txBody>
      </p:sp>
    </p:spTree>
    <p:extLst>
      <p:ext uri="{BB962C8B-B14F-4D97-AF65-F5344CB8AC3E}">
        <p14:creationId xmlns="" xmlns:p14="http://schemas.microsoft.com/office/powerpoint/2010/main" val="427243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52" y="0"/>
            <a:ext cx="8937938" cy="1236372"/>
          </a:xfrm>
        </p:spPr>
        <p:txBody>
          <a:bodyPr>
            <a:normAutofit fontScale="90000"/>
          </a:bodyPr>
          <a:lstStyle/>
          <a:p>
            <a:pPr lvl="0" algn="ctr"/>
            <a:r>
              <a:rPr kumimoji="0" lang="en-US" altLang="en-US" b="1" i="0" u="none" strike="noStrike" cap="none" normalizeH="0" baseline="0" dirty="0" smtClean="0">
                <a:ln>
                  <a:noFill/>
                </a:ln>
                <a:solidFill>
                  <a:schemeClr val="tx1"/>
                </a:solidFill>
                <a:effectLst/>
                <a:latin typeface="Arial" panose="020B0604020202020204" pitchFamily="34" charset="0"/>
              </a:rPr>
              <a:t/>
            </a:r>
            <a:br>
              <a:rPr kumimoji="0" lang="en-US" altLang="en-US" b="1" i="0" u="none" strike="noStrike" cap="none" normalizeH="0" baseline="0" dirty="0" smtClean="0">
                <a:ln>
                  <a:noFill/>
                </a:ln>
                <a:solidFill>
                  <a:schemeClr val="tx1"/>
                </a:solidFill>
                <a:effectLst/>
                <a:latin typeface="Arial" panose="020B0604020202020204" pitchFamily="34" charset="0"/>
              </a:rPr>
            </a:br>
            <a:r>
              <a:rPr lang="en-US" altLang="en-US" b="1" dirty="0">
                <a:latin typeface="+mn-lt"/>
              </a:rPr>
              <a:t>Compactness of the yeast, fruit-fly and human genomes</a:t>
            </a:r>
            <a:r>
              <a:rPr lang="en-US" altLang="en-US" sz="3000" b="1" dirty="0">
                <a:latin typeface="+mn-lt"/>
              </a:rPr>
              <a:t/>
            </a:r>
            <a:br>
              <a:rPr lang="en-US" altLang="en-US" sz="3000" b="1" dirty="0">
                <a:latin typeface="+mn-lt"/>
              </a:rPr>
            </a:br>
            <a:endParaRPr lang="en-GB" dirty="0">
              <a:latin typeface="+mn-lt"/>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725987720"/>
              </p:ext>
            </p:extLst>
          </p:nvPr>
        </p:nvGraphicFramePr>
        <p:xfrm>
          <a:off x="193182" y="1287886"/>
          <a:ext cx="8744756" cy="5280339"/>
        </p:xfrm>
        <a:graphic>
          <a:graphicData uri="http://schemas.openxmlformats.org/drawingml/2006/table">
            <a:tbl>
              <a:tblPr>
                <a:tableStyleId>{5940675A-B579-460E-94D1-54222C63F5DA}</a:tableStyleId>
              </a:tblPr>
              <a:tblGrid>
                <a:gridCol w="3812148"/>
                <a:gridCol w="1790163"/>
                <a:gridCol w="1854558"/>
                <a:gridCol w="1287887"/>
              </a:tblGrid>
              <a:tr h="754334">
                <a:tc>
                  <a:txBody>
                    <a:bodyPr/>
                    <a:lstStyle/>
                    <a:p>
                      <a:pPr algn="l" fontAlgn="t"/>
                      <a:r>
                        <a:rPr lang="en-GB" sz="2800" b="1" dirty="0">
                          <a:effectLst/>
                        </a:rPr>
                        <a:t>Feature</a:t>
                      </a:r>
                    </a:p>
                  </a:txBody>
                  <a:tcPr marL="68580" marR="68580" marT="34290" marB="34290"/>
                </a:tc>
                <a:tc>
                  <a:txBody>
                    <a:bodyPr/>
                    <a:lstStyle/>
                    <a:p>
                      <a:pPr algn="l" fontAlgn="t"/>
                      <a:r>
                        <a:rPr lang="en-GB" sz="2800" b="1" dirty="0">
                          <a:effectLst/>
                        </a:rPr>
                        <a:t>Yeast</a:t>
                      </a:r>
                    </a:p>
                  </a:txBody>
                  <a:tcPr marL="68580" marR="68580" marT="34290" marB="34290"/>
                </a:tc>
                <a:tc>
                  <a:txBody>
                    <a:bodyPr/>
                    <a:lstStyle/>
                    <a:p>
                      <a:pPr algn="l" fontAlgn="t"/>
                      <a:r>
                        <a:rPr lang="en-GB" sz="2800" b="1" dirty="0">
                          <a:effectLst/>
                        </a:rPr>
                        <a:t>Fruit fly</a:t>
                      </a:r>
                    </a:p>
                  </a:txBody>
                  <a:tcPr marL="68580" marR="68580" marT="34290" marB="34290"/>
                </a:tc>
                <a:tc>
                  <a:txBody>
                    <a:bodyPr/>
                    <a:lstStyle/>
                    <a:p>
                      <a:pPr algn="l" fontAlgn="t"/>
                      <a:r>
                        <a:rPr lang="en-GB" sz="2800" b="1" dirty="0">
                          <a:effectLst/>
                        </a:rPr>
                        <a:t>Human</a:t>
                      </a:r>
                    </a:p>
                  </a:txBody>
                  <a:tcPr marL="68580" marR="68580" marT="34290" marB="34290"/>
                </a:tc>
              </a:tr>
              <a:tr h="1320085">
                <a:tc>
                  <a:txBody>
                    <a:bodyPr/>
                    <a:lstStyle/>
                    <a:p>
                      <a:pPr algn="l" fontAlgn="t"/>
                      <a:r>
                        <a:rPr lang="en-GB" sz="2800" b="1" dirty="0">
                          <a:effectLst/>
                        </a:rPr>
                        <a:t>Gene density (average number per Mb)</a:t>
                      </a:r>
                    </a:p>
                  </a:txBody>
                  <a:tcPr marL="68580" marR="68580" marT="34290" marB="34290"/>
                </a:tc>
                <a:tc>
                  <a:txBody>
                    <a:bodyPr/>
                    <a:lstStyle/>
                    <a:p>
                      <a:pPr algn="l" fontAlgn="t"/>
                      <a:r>
                        <a:rPr lang="en-GB" sz="2800" dirty="0">
                          <a:effectLst/>
                        </a:rPr>
                        <a:t>479</a:t>
                      </a:r>
                    </a:p>
                  </a:txBody>
                  <a:tcPr marL="68580" marR="68580" marT="34290" marB="34290"/>
                </a:tc>
                <a:tc>
                  <a:txBody>
                    <a:bodyPr/>
                    <a:lstStyle/>
                    <a:p>
                      <a:pPr algn="l" fontAlgn="t"/>
                      <a:r>
                        <a:rPr lang="en-GB" sz="2800" dirty="0">
                          <a:effectLst/>
                        </a:rPr>
                        <a:t>76</a:t>
                      </a:r>
                    </a:p>
                  </a:txBody>
                  <a:tcPr marL="68580" marR="68580" marT="34290" marB="34290"/>
                </a:tc>
                <a:tc>
                  <a:txBody>
                    <a:bodyPr/>
                    <a:lstStyle/>
                    <a:p>
                      <a:pPr algn="l" fontAlgn="t"/>
                      <a:r>
                        <a:rPr lang="en-GB" sz="2800">
                          <a:effectLst/>
                        </a:rPr>
                        <a:t>11</a:t>
                      </a:r>
                    </a:p>
                  </a:txBody>
                  <a:tcPr marL="68580" marR="68580" marT="34290" marB="34290"/>
                </a:tc>
              </a:tr>
              <a:tr h="1320085">
                <a:tc>
                  <a:txBody>
                    <a:bodyPr/>
                    <a:lstStyle/>
                    <a:p>
                      <a:pPr algn="l" fontAlgn="t"/>
                      <a:r>
                        <a:rPr lang="en-GB" sz="2800" b="1" dirty="0">
                          <a:effectLst/>
                        </a:rPr>
                        <a:t>Introns per gene (average)</a:t>
                      </a:r>
                    </a:p>
                  </a:txBody>
                  <a:tcPr marL="68580" marR="68580" marT="34290" marB="34290"/>
                </a:tc>
                <a:tc>
                  <a:txBody>
                    <a:bodyPr/>
                    <a:lstStyle/>
                    <a:p>
                      <a:pPr algn="l" fontAlgn="t"/>
                      <a:r>
                        <a:rPr lang="en-GB" sz="2800" dirty="0">
                          <a:effectLst/>
                        </a:rPr>
                        <a:t>0.04</a:t>
                      </a:r>
                    </a:p>
                  </a:txBody>
                  <a:tcPr marL="68580" marR="68580" marT="34290" marB="34290"/>
                </a:tc>
                <a:tc>
                  <a:txBody>
                    <a:bodyPr/>
                    <a:lstStyle/>
                    <a:p>
                      <a:pPr algn="l" fontAlgn="t"/>
                      <a:r>
                        <a:rPr lang="en-GB" sz="2800" dirty="0">
                          <a:effectLst/>
                        </a:rPr>
                        <a:t>3</a:t>
                      </a:r>
                    </a:p>
                  </a:txBody>
                  <a:tcPr marL="68580" marR="68580" marT="34290" marB="34290"/>
                </a:tc>
                <a:tc>
                  <a:txBody>
                    <a:bodyPr/>
                    <a:lstStyle/>
                    <a:p>
                      <a:pPr algn="l" fontAlgn="t"/>
                      <a:r>
                        <a:rPr lang="en-GB" sz="2800">
                          <a:effectLst/>
                        </a:rPr>
                        <a:t>9</a:t>
                      </a:r>
                    </a:p>
                  </a:txBody>
                  <a:tcPr marL="68580" marR="68580" marT="34290" marB="34290"/>
                </a:tc>
              </a:tr>
              <a:tr h="1885835">
                <a:tc>
                  <a:txBody>
                    <a:bodyPr/>
                    <a:lstStyle/>
                    <a:p>
                      <a:pPr algn="just" fontAlgn="t"/>
                      <a:r>
                        <a:rPr lang="en-GB" sz="2800" b="1" dirty="0">
                          <a:effectLst/>
                        </a:rPr>
                        <a:t>Amount of the genome that is taken up by genome-wide repeats</a:t>
                      </a:r>
                    </a:p>
                  </a:txBody>
                  <a:tcPr marL="68580" marR="68580" marT="34290" marB="34290"/>
                </a:tc>
                <a:tc>
                  <a:txBody>
                    <a:bodyPr/>
                    <a:lstStyle/>
                    <a:p>
                      <a:pPr algn="l" fontAlgn="t"/>
                      <a:r>
                        <a:rPr lang="en-GB" sz="2800">
                          <a:effectLst/>
                        </a:rPr>
                        <a:t>3.4%</a:t>
                      </a:r>
                    </a:p>
                  </a:txBody>
                  <a:tcPr marL="68580" marR="68580" marT="34290" marB="34290"/>
                </a:tc>
                <a:tc>
                  <a:txBody>
                    <a:bodyPr/>
                    <a:lstStyle/>
                    <a:p>
                      <a:pPr algn="l" fontAlgn="t"/>
                      <a:r>
                        <a:rPr lang="en-GB" sz="2800" dirty="0">
                          <a:effectLst/>
                        </a:rPr>
                        <a:t>12%</a:t>
                      </a:r>
                    </a:p>
                  </a:txBody>
                  <a:tcPr marL="68580" marR="68580" marT="34290" marB="34290"/>
                </a:tc>
                <a:tc>
                  <a:txBody>
                    <a:bodyPr/>
                    <a:lstStyle/>
                    <a:p>
                      <a:pPr algn="l" fontAlgn="t"/>
                      <a:r>
                        <a:rPr lang="en-GB" sz="2800" dirty="0">
                          <a:effectLst/>
                        </a:rPr>
                        <a:t>44%</a:t>
                      </a:r>
                    </a:p>
                  </a:txBody>
                  <a:tcPr marL="68580" marR="68580" marT="34290" marB="34290"/>
                </a:tc>
              </a:tr>
            </a:tbl>
          </a:graphicData>
        </a:graphic>
      </p:graphicFrame>
    </p:spTree>
    <p:extLst>
      <p:ext uri="{BB962C8B-B14F-4D97-AF65-F5344CB8AC3E}">
        <p14:creationId xmlns="" xmlns:p14="http://schemas.microsoft.com/office/powerpoint/2010/main" val="35336492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577</TotalTime>
  <Words>1517</Words>
  <Application>Microsoft Office PowerPoint</Application>
  <PresentationFormat>On-screen Show (4:3)</PresentationFormat>
  <Paragraphs>133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The Structure of Eukaryotic Genomes</vt:lpstr>
      <vt:lpstr>Review: Eukaryotes</vt:lpstr>
      <vt:lpstr>Review: Eukaryotes</vt:lpstr>
      <vt:lpstr>Review: Eukaryotes</vt:lpstr>
      <vt:lpstr> Genomes of eukaryotes </vt:lpstr>
      <vt:lpstr> Genomes of eukaryotes </vt:lpstr>
      <vt:lpstr>Genes of less complex eukaryotes are more compact </vt:lpstr>
      <vt:lpstr> Genes of less complex eukaryotes are more compact </vt:lpstr>
      <vt:lpstr> Compactness of the yeast, fruit-fly and human genomes </vt:lpstr>
      <vt:lpstr> The Anatomy of the Eukaryotic Genome </vt:lpstr>
      <vt:lpstr>The Anatomy of the Eukaryotic Genome</vt:lpstr>
      <vt:lpstr> Packaging of DNA into Eukaryotic chromosomes </vt:lpstr>
      <vt:lpstr>Packaging of DNA into Eukaryotic chromosomes</vt:lpstr>
      <vt:lpstr>Packaging of DNA into Eukaryotic chromosomes</vt:lpstr>
      <vt:lpstr>Packaging of DNA into Eukaryotic chromosomes</vt:lpstr>
      <vt:lpstr>Packaging of DNA into Eukaryotic chromosomes</vt:lpstr>
      <vt:lpstr> Unusual chromosome types </vt:lpstr>
      <vt:lpstr>Unusual chromosome types</vt:lpstr>
      <vt:lpstr> Where are the genes in a eukaryotic genome?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MUNJITA</dc:creator>
  <cp:lastModifiedBy>kasimba phebby</cp:lastModifiedBy>
  <cp:revision>92</cp:revision>
  <dcterms:created xsi:type="dcterms:W3CDTF">2016-03-02T12:41:58Z</dcterms:created>
  <dcterms:modified xsi:type="dcterms:W3CDTF">2020-06-22T07:52:07Z</dcterms:modified>
</cp:coreProperties>
</file>