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93" r:id="rId10"/>
    <p:sldId id="264" r:id="rId11"/>
    <p:sldId id="266" r:id="rId12"/>
    <p:sldId id="267" r:id="rId13"/>
    <p:sldId id="268" r:id="rId14"/>
    <p:sldId id="294" r:id="rId15"/>
    <p:sldId id="274" r:id="rId16"/>
    <p:sldId id="272" r:id="rId17"/>
    <p:sldId id="273" r:id="rId18"/>
    <p:sldId id="275" r:id="rId19"/>
    <p:sldId id="276" r:id="rId20"/>
    <p:sldId id="277" r:id="rId21"/>
    <p:sldId id="278" r:id="rId22"/>
    <p:sldId id="279" r:id="rId23"/>
    <p:sldId id="280" r:id="rId24"/>
    <p:sldId id="281" r:id="rId25"/>
    <p:sldId id="282" r:id="rId26"/>
    <p:sldId id="284" r:id="rId27"/>
    <p:sldId id="285" r:id="rId28"/>
    <p:sldId id="286" r:id="rId29"/>
    <p:sldId id="287" r:id="rId30"/>
    <p:sldId id="291" r:id="rId31"/>
    <p:sldId id="292"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1" d="100"/>
          <a:sy n="71" d="100"/>
        </p:scale>
        <p:origin x="-1332" y="-102"/>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E45856A-5DA2-446E-9922-4C44F0F5270F}" type="datetimeFigureOut">
              <a:rPr lang="en-GB" smtClean="0"/>
              <a:pPr/>
              <a:t>22/06/2020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0ABF2ED-AEFF-422B-BEA0-435F6DCF23D2}" type="slidenum">
              <a:rPr lang="en-GB" smtClean="0"/>
              <a:pPr/>
              <a:t>‹#›</a:t>
            </a:fld>
            <a:endParaRPr lang="en-GB"/>
          </a:p>
        </p:txBody>
      </p:sp>
    </p:spTree>
    <p:extLst>
      <p:ext uri="{BB962C8B-B14F-4D97-AF65-F5344CB8AC3E}">
        <p14:creationId xmlns="" xmlns:p14="http://schemas.microsoft.com/office/powerpoint/2010/main" val="40497253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E45856A-5DA2-446E-9922-4C44F0F5270F}" type="datetimeFigureOut">
              <a:rPr lang="en-GB" smtClean="0"/>
              <a:pPr/>
              <a:t>22/06/2020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0ABF2ED-AEFF-422B-BEA0-435F6DCF23D2}" type="slidenum">
              <a:rPr lang="en-GB" smtClean="0"/>
              <a:pPr/>
              <a:t>‹#›</a:t>
            </a:fld>
            <a:endParaRPr lang="en-GB"/>
          </a:p>
        </p:txBody>
      </p:sp>
    </p:spTree>
    <p:extLst>
      <p:ext uri="{BB962C8B-B14F-4D97-AF65-F5344CB8AC3E}">
        <p14:creationId xmlns="" xmlns:p14="http://schemas.microsoft.com/office/powerpoint/2010/main" val="8283157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E45856A-5DA2-446E-9922-4C44F0F5270F}" type="datetimeFigureOut">
              <a:rPr lang="en-GB" smtClean="0"/>
              <a:pPr/>
              <a:t>22/06/2020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0ABF2ED-AEFF-422B-BEA0-435F6DCF23D2}" type="slidenum">
              <a:rPr lang="en-GB" smtClean="0"/>
              <a:pPr/>
              <a:t>‹#›</a:t>
            </a:fld>
            <a:endParaRPr lang="en-GB"/>
          </a:p>
        </p:txBody>
      </p:sp>
    </p:spTree>
    <p:extLst>
      <p:ext uri="{BB962C8B-B14F-4D97-AF65-F5344CB8AC3E}">
        <p14:creationId xmlns="" xmlns:p14="http://schemas.microsoft.com/office/powerpoint/2010/main" val="29530092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E45856A-5DA2-446E-9922-4C44F0F5270F}" type="datetimeFigureOut">
              <a:rPr lang="en-GB" smtClean="0"/>
              <a:pPr/>
              <a:t>22/06/2020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0ABF2ED-AEFF-422B-BEA0-435F6DCF23D2}" type="slidenum">
              <a:rPr lang="en-GB" smtClean="0"/>
              <a:pPr/>
              <a:t>‹#›</a:t>
            </a:fld>
            <a:endParaRPr lang="en-GB"/>
          </a:p>
        </p:txBody>
      </p:sp>
    </p:spTree>
    <p:extLst>
      <p:ext uri="{BB962C8B-B14F-4D97-AF65-F5344CB8AC3E}">
        <p14:creationId xmlns="" xmlns:p14="http://schemas.microsoft.com/office/powerpoint/2010/main" val="16085781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E45856A-5DA2-446E-9922-4C44F0F5270F}" type="datetimeFigureOut">
              <a:rPr lang="en-GB" smtClean="0"/>
              <a:pPr/>
              <a:t>22/06/2020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0ABF2ED-AEFF-422B-BEA0-435F6DCF23D2}" type="slidenum">
              <a:rPr lang="en-GB" smtClean="0"/>
              <a:pPr/>
              <a:t>‹#›</a:t>
            </a:fld>
            <a:endParaRPr lang="en-GB"/>
          </a:p>
        </p:txBody>
      </p:sp>
    </p:spTree>
    <p:extLst>
      <p:ext uri="{BB962C8B-B14F-4D97-AF65-F5344CB8AC3E}">
        <p14:creationId xmlns="" xmlns:p14="http://schemas.microsoft.com/office/powerpoint/2010/main" val="24801720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E45856A-5DA2-446E-9922-4C44F0F5270F}" type="datetimeFigureOut">
              <a:rPr lang="en-GB" smtClean="0"/>
              <a:pPr/>
              <a:t>22/06/2020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0ABF2ED-AEFF-422B-BEA0-435F6DCF23D2}" type="slidenum">
              <a:rPr lang="en-GB" smtClean="0"/>
              <a:pPr/>
              <a:t>‹#›</a:t>
            </a:fld>
            <a:endParaRPr lang="en-GB"/>
          </a:p>
        </p:txBody>
      </p:sp>
    </p:spTree>
    <p:extLst>
      <p:ext uri="{BB962C8B-B14F-4D97-AF65-F5344CB8AC3E}">
        <p14:creationId xmlns="" xmlns:p14="http://schemas.microsoft.com/office/powerpoint/2010/main" val="19408440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E45856A-5DA2-446E-9922-4C44F0F5270F}" type="datetimeFigureOut">
              <a:rPr lang="en-GB" smtClean="0"/>
              <a:pPr/>
              <a:t>22/06/2020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0ABF2ED-AEFF-422B-BEA0-435F6DCF23D2}" type="slidenum">
              <a:rPr lang="en-GB" smtClean="0"/>
              <a:pPr/>
              <a:t>‹#›</a:t>
            </a:fld>
            <a:endParaRPr lang="en-GB"/>
          </a:p>
        </p:txBody>
      </p:sp>
    </p:spTree>
    <p:extLst>
      <p:ext uri="{BB962C8B-B14F-4D97-AF65-F5344CB8AC3E}">
        <p14:creationId xmlns="" xmlns:p14="http://schemas.microsoft.com/office/powerpoint/2010/main" val="21651404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0E45856A-5DA2-446E-9922-4C44F0F5270F}" type="datetimeFigureOut">
              <a:rPr lang="en-GB" smtClean="0"/>
              <a:pPr/>
              <a:t>22/06/2020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0ABF2ED-AEFF-422B-BEA0-435F6DCF23D2}" type="slidenum">
              <a:rPr lang="en-GB" smtClean="0"/>
              <a:pPr/>
              <a:t>‹#›</a:t>
            </a:fld>
            <a:endParaRPr lang="en-GB"/>
          </a:p>
        </p:txBody>
      </p:sp>
    </p:spTree>
    <p:extLst>
      <p:ext uri="{BB962C8B-B14F-4D97-AF65-F5344CB8AC3E}">
        <p14:creationId xmlns="" xmlns:p14="http://schemas.microsoft.com/office/powerpoint/2010/main" val="33003891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E45856A-5DA2-446E-9922-4C44F0F5270F}" type="datetimeFigureOut">
              <a:rPr lang="en-GB" smtClean="0"/>
              <a:pPr/>
              <a:t>22/06/2020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0ABF2ED-AEFF-422B-BEA0-435F6DCF23D2}" type="slidenum">
              <a:rPr lang="en-GB" smtClean="0"/>
              <a:pPr/>
              <a:t>‹#›</a:t>
            </a:fld>
            <a:endParaRPr lang="en-GB"/>
          </a:p>
        </p:txBody>
      </p:sp>
    </p:spTree>
    <p:extLst>
      <p:ext uri="{BB962C8B-B14F-4D97-AF65-F5344CB8AC3E}">
        <p14:creationId xmlns="" xmlns:p14="http://schemas.microsoft.com/office/powerpoint/2010/main" val="36722341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E45856A-5DA2-446E-9922-4C44F0F5270F}" type="datetimeFigureOut">
              <a:rPr lang="en-GB" smtClean="0"/>
              <a:pPr/>
              <a:t>22/06/2020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0ABF2ED-AEFF-422B-BEA0-435F6DCF23D2}" type="slidenum">
              <a:rPr lang="en-GB" smtClean="0"/>
              <a:pPr/>
              <a:t>‹#›</a:t>
            </a:fld>
            <a:endParaRPr lang="en-GB"/>
          </a:p>
        </p:txBody>
      </p:sp>
    </p:spTree>
    <p:extLst>
      <p:ext uri="{BB962C8B-B14F-4D97-AF65-F5344CB8AC3E}">
        <p14:creationId xmlns="" xmlns:p14="http://schemas.microsoft.com/office/powerpoint/2010/main" val="16471856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E45856A-5DA2-446E-9922-4C44F0F5270F}" type="datetimeFigureOut">
              <a:rPr lang="en-GB" smtClean="0"/>
              <a:pPr/>
              <a:t>22/06/2020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0ABF2ED-AEFF-422B-BEA0-435F6DCF23D2}" type="slidenum">
              <a:rPr lang="en-GB" smtClean="0"/>
              <a:pPr/>
              <a:t>‹#›</a:t>
            </a:fld>
            <a:endParaRPr lang="en-GB"/>
          </a:p>
        </p:txBody>
      </p:sp>
    </p:spTree>
    <p:extLst>
      <p:ext uri="{BB962C8B-B14F-4D97-AF65-F5344CB8AC3E}">
        <p14:creationId xmlns="" xmlns:p14="http://schemas.microsoft.com/office/powerpoint/2010/main" val="39779553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E45856A-5DA2-446E-9922-4C44F0F5270F}" type="datetimeFigureOut">
              <a:rPr lang="en-GB" smtClean="0"/>
              <a:pPr/>
              <a:t>22/06/2020</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0ABF2ED-AEFF-422B-BEA0-435F6DCF23D2}" type="slidenum">
              <a:rPr lang="en-GB" smtClean="0"/>
              <a:pPr/>
              <a:t>‹#›</a:t>
            </a:fld>
            <a:endParaRPr lang="en-GB"/>
          </a:p>
        </p:txBody>
      </p:sp>
    </p:spTree>
    <p:extLst>
      <p:ext uri="{BB962C8B-B14F-4D97-AF65-F5344CB8AC3E}">
        <p14:creationId xmlns="" xmlns:p14="http://schemas.microsoft.com/office/powerpoint/2010/main" val="4521075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www.ncbi.nlm.nih.gov/books/n/genomes/A10138/def-item/A10200/"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ncbi.nlm.nih.gov/books/n/genomes/A10138/def-item/A10200/" TargetMode="External"/><Relationship Id="rId2" Type="http://schemas.openxmlformats.org/officeDocument/2006/relationships/hyperlink" Target="http://www.ncbi.nlm.nih.gov/books/n/genomes/A9089/def-item/A9162/"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69135" y="2016349"/>
            <a:ext cx="7965584" cy="907961"/>
          </a:xfrm>
        </p:spPr>
        <p:txBody>
          <a:bodyPr>
            <a:normAutofit fontScale="90000"/>
          </a:bodyPr>
          <a:lstStyle/>
          <a:p>
            <a:r>
              <a:rPr lang="en-GB" b="1" dirty="0"/>
              <a:t>Structure of </a:t>
            </a:r>
            <a:r>
              <a:rPr lang="en-GB" b="1" dirty="0" smtClean="0"/>
              <a:t>Prokaryotic Genomes</a:t>
            </a:r>
            <a:endParaRPr lang="en-GB" dirty="0"/>
          </a:p>
        </p:txBody>
      </p:sp>
      <p:sp>
        <p:nvSpPr>
          <p:cNvPr id="3" name="Subtitle 2"/>
          <p:cNvSpPr>
            <a:spLocks noGrp="1"/>
          </p:cNvSpPr>
          <p:nvPr>
            <p:ph type="subTitle" idx="1"/>
          </p:nvPr>
        </p:nvSpPr>
        <p:spPr>
          <a:xfrm>
            <a:off x="2286000" y="4488472"/>
            <a:ext cx="6858000" cy="1241822"/>
          </a:xfrm>
        </p:spPr>
        <p:txBody>
          <a:bodyPr>
            <a:normAutofit fontScale="70000" lnSpcReduction="20000"/>
          </a:bodyPr>
          <a:lstStyle/>
          <a:p>
            <a:endParaRPr lang="en-GB" dirty="0" smtClean="0"/>
          </a:p>
          <a:p>
            <a:endParaRPr lang="en-GB" dirty="0"/>
          </a:p>
          <a:p>
            <a:endParaRPr lang="en-GB" dirty="0" smtClean="0"/>
          </a:p>
          <a:p>
            <a:r>
              <a:rPr lang="en-GB" b="1" dirty="0" smtClean="0"/>
              <a:t>                                                                              Dr Samuel Munjita</a:t>
            </a:r>
            <a:endParaRPr lang="en-GB" b="1" dirty="0"/>
          </a:p>
        </p:txBody>
      </p:sp>
    </p:spTree>
    <p:extLst>
      <p:ext uri="{BB962C8B-B14F-4D97-AF65-F5344CB8AC3E}">
        <p14:creationId xmlns="" xmlns:p14="http://schemas.microsoft.com/office/powerpoint/2010/main" val="9039298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63073"/>
          </a:xfrm>
        </p:spPr>
        <p:txBody>
          <a:bodyPr>
            <a:normAutofit fontScale="90000"/>
          </a:bodyPr>
          <a:lstStyle/>
          <a:p>
            <a:r>
              <a:rPr lang="en-GB" b="1" dirty="0" smtClean="0"/>
              <a:t/>
            </a:r>
            <a:br>
              <a:rPr lang="en-GB" b="1" dirty="0" smtClean="0"/>
            </a:br>
            <a:r>
              <a:rPr lang="en-GB" b="1" dirty="0" smtClean="0"/>
              <a:t>Characteristics of Prokaryotic genomes </a:t>
            </a:r>
            <a:r>
              <a:rPr lang="en-GB" dirty="0" smtClean="0"/>
              <a:t/>
            </a:r>
            <a:br>
              <a:rPr lang="en-GB" dirty="0" smtClean="0"/>
            </a:br>
            <a:endParaRPr lang="en-GB" dirty="0"/>
          </a:p>
        </p:txBody>
      </p:sp>
      <p:sp>
        <p:nvSpPr>
          <p:cNvPr id="3" name="Content Placeholder 2"/>
          <p:cNvSpPr>
            <a:spLocks noGrp="1"/>
          </p:cNvSpPr>
          <p:nvPr>
            <p:ph idx="1"/>
          </p:nvPr>
        </p:nvSpPr>
        <p:spPr>
          <a:xfrm>
            <a:off x="0" y="841152"/>
            <a:ext cx="9040969" cy="6016848"/>
          </a:xfrm>
        </p:spPr>
        <p:txBody>
          <a:bodyPr>
            <a:normAutofit/>
          </a:bodyPr>
          <a:lstStyle/>
          <a:p>
            <a:pPr marL="385763" indent="-385763">
              <a:buFont typeface="+mj-lt"/>
              <a:buAutoNum type="arabicPeriod"/>
            </a:pPr>
            <a:r>
              <a:rPr lang="en-GB" b="1" dirty="0" smtClean="0"/>
              <a:t>Compact </a:t>
            </a:r>
            <a:r>
              <a:rPr lang="en-GB" b="1" dirty="0"/>
              <a:t>genomes:</a:t>
            </a:r>
            <a:r>
              <a:rPr lang="en-GB" dirty="0"/>
              <a:t> In one respect, </a:t>
            </a:r>
            <a:r>
              <a:rPr lang="en-GB" i="1" dirty="0"/>
              <a:t>E. </a:t>
            </a:r>
            <a:r>
              <a:rPr lang="en-GB" i="1" dirty="0" smtClean="0"/>
              <a:t>coli </a:t>
            </a:r>
            <a:r>
              <a:rPr lang="en-GB" dirty="0"/>
              <a:t>is fairly typical of other prokaryotes. Prokaryotic genomes are </a:t>
            </a:r>
            <a:r>
              <a:rPr lang="en-GB" b="1" dirty="0"/>
              <a:t>even more compact</a:t>
            </a:r>
            <a:r>
              <a:rPr lang="en-GB" dirty="0"/>
              <a:t> than those of yeast and other lower </a:t>
            </a:r>
            <a:r>
              <a:rPr lang="en-GB" dirty="0" smtClean="0"/>
              <a:t>eukaryotes</a:t>
            </a:r>
            <a:endParaRPr lang="en-GB" dirty="0"/>
          </a:p>
          <a:p>
            <a:pPr marL="0" indent="0">
              <a:buNone/>
            </a:pPr>
            <a:r>
              <a:rPr lang="en-GB" b="1" dirty="0" smtClean="0"/>
              <a:t>                                                                                                           </a:t>
            </a:r>
          </a:p>
          <a:p>
            <a:endParaRPr lang="en-GB" b="1" dirty="0"/>
          </a:p>
          <a:p>
            <a:endParaRPr lang="en-GB" b="1" dirty="0" smtClean="0"/>
          </a:p>
          <a:p>
            <a:endParaRPr lang="en-GB" b="1" dirty="0"/>
          </a:p>
          <a:p>
            <a:endParaRPr lang="en-GB" b="1" dirty="0" smtClean="0"/>
          </a:p>
          <a:p>
            <a:endParaRPr lang="en-GB" b="1" dirty="0"/>
          </a:p>
          <a:p>
            <a:pPr marL="0" indent="0">
              <a:buNone/>
            </a:pPr>
            <a:r>
              <a:rPr lang="en-GB" b="1" dirty="0" smtClean="0"/>
              <a:t>                                                                                                                  </a:t>
            </a:r>
            <a:endParaRPr lang="en-GB" dirty="0"/>
          </a:p>
        </p:txBody>
      </p:sp>
      <p:pic>
        <p:nvPicPr>
          <p:cNvPr id="4" name="Picture 3" descr="Figure 2.2. Comparison of the genomes of humans, yeast, fruit flies, maize and Escherichia coli."/>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643945" y="2341541"/>
            <a:ext cx="7572778" cy="4226684"/>
          </a:xfrm>
          <a:prstGeom prst="rect">
            <a:avLst/>
          </a:prstGeom>
          <a:noFill/>
          <a:ln>
            <a:noFill/>
          </a:ln>
        </p:spPr>
      </p:pic>
    </p:spTree>
    <p:extLst>
      <p:ext uri="{BB962C8B-B14F-4D97-AF65-F5344CB8AC3E}">
        <p14:creationId xmlns="" xmlns:p14="http://schemas.microsoft.com/office/powerpoint/2010/main" val="7523817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00429"/>
            <a:ext cx="9144000" cy="579548"/>
          </a:xfrm>
        </p:spPr>
        <p:txBody>
          <a:bodyPr>
            <a:normAutofit fontScale="90000"/>
          </a:bodyPr>
          <a:lstStyle/>
          <a:p>
            <a:pPr algn="ctr"/>
            <a:r>
              <a:rPr lang="en-GB" b="1" dirty="0" smtClean="0"/>
              <a:t>Characteristics of Prokaryotic genomes</a:t>
            </a:r>
            <a:endParaRPr lang="en-GB" dirty="0"/>
          </a:p>
        </p:txBody>
      </p:sp>
      <p:sp>
        <p:nvSpPr>
          <p:cNvPr id="3" name="Content Placeholder 2"/>
          <p:cNvSpPr>
            <a:spLocks noGrp="1"/>
          </p:cNvSpPr>
          <p:nvPr>
            <p:ph idx="1"/>
          </p:nvPr>
        </p:nvSpPr>
        <p:spPr>
          <a:xfrm>
            <a:off x="-1" y="895887"/>
            <a:ext cx="9015211" cy="5685217"/>
          </a:xfrm>
        </p:spPr>
        <p:txBody>
          <a:bodyPr>
            <a:normAutofit/>
          </a:bodyPr>
          <a:lstStyle/>
          <a:p>
            <a:pPr marL="385763" indent="-385763" algn="just">
              <a:buFont typeface="+mj-lt"/>
              <a:buAutoNum type="arabicPeriod" startAt="2"/>
            </a:pPr>
            <a:r>
              <a:rPr lang="en-GB" b="1" dirty="0"/>
              <a:t>Length of prokaryotic genome: </a:t>
            </a:r>
            <a:r>
              <a:rPr lang="en-GB" dirty="0"/>
              <a:t>in general, prokaryotic genes are shorter than their eukaryotic counterparts, the average length of a bacterial gene being about two-thirds that of a eukaryotic gene, even after the introns have been removed from the latter. Bacterial genes appear to be slightly longer than archaeal ones.</a:t>
            </a:r>
          </a:p>
          <a:p>
            <a:pPr marL="0" indent="0">
              <a:buNone/>
            </a:pPr>
            <a:endParaRPr lang="en-GB" dirty="0"/>
          </a:p>
          <a:p>
            <a:pPr marL="385763" indent="-385763" algn="just">
              <a:buFont typeface="+mj-lt"/>
              <a:buAutoNum type="arabicPeriod" startAt="3"/>
            </a:pPr>
            <a:r>
              <a:rPr lang="en-GB" b="1" dirty="0"/>
              <a:t>Lack of introns:</a:t>
            </a:r>
            <a:r>
              <a:rPr lang="en-GB" dirty="0"/>
              <a:t> There are no introns in the genes present in the </a:t>
            </a:r>
            <a:r>
              <a:rPr lang="en-GB" i="1" dirty="0"/>
              <a:t>E. coli </a:t>
            </a:r>
            <a:r>
              <a:rPr lang="en-GB" dirty="0"/>
              <a:t>genome. In fact </a:t>
            </a:r>
            <a:r>
              <a:rPr lang="en-GB" i="1" dirty="0"/>
              <a:t>E. coli</a:t>
            </a:r>
            <a:r>
              <a:rPr lang="en-GB" dirty="0"/>
              <a:t> has </a:t>
            </a:r>
            <a:r>
              <a:rPr lang="en-GB" b="1" dirty="0"/>
              <a:t>no</a:t>
            </a:r>
            <a:r>
              <a:rPr lang="en-GB" dirty="0"/>
              <a:t> discontinuous genes at all. It is generally believed that this type of gene structure (discontinuous gene structure), is virtually absent in prokaryotes, the </a:t>
            </a:r>
            <a:r>
              <a:rPr lang="en-GB" b="1" dirty="0"/>
              <a:t>few exceptions</a:t>
            </a:r>
            <a:r>
              <a:rPr lang="en-GB" dirty="0"/>
              <a:t> occurring mainly among the archaea. </a:t>
            </a:r>
          </a:p>
          <a:p>
            <a:pPr marL="0" indent="0">
              <a:buNone/>
            </a:pPr>
            <a:endParaRPr lang="en-GB" dirty="0"/>
          </a:p>
          <a:p>
            <a:endParaRPr lang="en-GB" dirty="0"/>
          </a:p>
        </p:txBody>
      </p:sp>
    </p:spTree>
    <p:extLst>
      <p:ext uri="{BB962C8B-B14F-4D97-AF65-F5344CB8AC3E}">
        <p14:creationId xmlns="" xmlns:p14="http://schemas.microsoft.com/office/powerpoint/2010/main" val="15485083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36034"/>
            <a:ext cx="9144000" cy="713972"/>
          </a:xfrm>
        </p:spPr>
        <p:txBody>
          <a:bodyPr>
            <a:normAutofit/>
          </a:bodyPr>
          <a:lstStyle/>
          <a:p>
            <a:pPr algn="ctr"/>
            <a:r>
              <a:rPr lang="en-GB" b="1" dirty="0" smtClean="0"/>
              <a:t>Characteristics of Prokaryotic genomes</a:t>
            </a:r>
            <a:endParaRPr lang="en-GB" dirty="0"/>
          </a:p>
        </p:txBody>
      </p:sp>
      <p:sp>
        <p:nvSpPr>
          <p:cNvPr id="3" name="Content Placeholder 2"/>
          <p:cNvSpPr>
            <a:spLocks noGrp="1"/>
          </p:cNvSpPr>
          <p:nvPr>
            <p:ph idx="1"/>
          </p:nvPr>
        </p:nvSpPr>
        <p:spPr>
          <a:xfrm>
            <a:off x="0" y="940963"/>
            <a:ext cx="9028090" cy="5917037"/>
          </a:xfrm>
        </p:spPr>
        <p:txBody>
          <a:bodyPr>
            <a:normAutofit/>
          </a:bodyPr>
          <a:lstStyle/>
          <a:p>
            <a:pPr marL="0" indent="0" algn="just">
              <a:buNone/>
            </a:pPr>
            <a:r>
              <a:rPr lang="en-GB" b="1" dirty="0" smtClean="0"/>
              <a:t>4. Infrequency </a:t>
            </a:r>
            <a:r>
              <a:rPr lang="en-GB" b="1" dirty="0"/>
              <a:t>occurrence of repetitive </a:t>
            </a:r>
            <a:r>
              <a:rPr lang="en-GB" b="1" dirty="0" smtClean="0"/>
              <a:t>sequences</a:t>
            </a:r>
            <a:endParaRPr lang="en-GB" dirty="0"/>
          </a:p>
          <a:p>
            <a:pPr algn="just"/>
            <a:r>
              <a:rPr lang="en-GB" dirty="0" smtClean="0"/>
              <a:t>Repeated </a:t>
            </a:r>
            <a:r>
              <a:rPr lang="en-GB" dirty="0"/>
              <a:t>sequences or </a:t>
            </a:r>
            <a:r>
              <a:rPr lang="en-GB" dirty="0" smtClean="0"/>
              <a:t> repetitive </a:t>
            </a:r>
            <a:r>
              <a:rPr lang="en-GB" dirty="0"/>
              <a:t>elements or repeats are </a:t>
            </a:r>
            <a:r>
              <a:rPr lang="en-GB" dirty="0" smtClean="0"/>
              <a:t>   patterns </a:t>
            </a:r>
            <a:r>
              <a:rPr lang="en-GB" dirty="0"/>
              <a:t>(sequence of nucleotides) of nucleic acids (DNA or RNA) that occur in multiple copies throughout the genome. </a:t>
            </a:r>
            <a:endParaRPr lang="en-GB" dirty="0" smtClean="0"/>
          </a:p>
          <a:p>
            <a:pPr algn="just"/>
            <a:r>
              <a:rPr lang="en-GB" dirty="0" smtClean="0"/>
              <a:t>Most </a:t>
            </a:r>
            <a:r>
              <a:rPr lang="en-GB" dirty="0"/>
              <a:t>prokaryotic genomes do not have anything equivalent to the high-copy-number genome-wide repeat families found in eukaryotic genomes </a:t>
            </a:r>
            <a:r>
              <a:rPr lang="en-GB" b="1" dirty="0"/>
              <a:t>(Repetitive sequences will be discussed in the next lecture). </a:t>
            </a:r>
          </a:p>
          <a:p>
            <a:pPr algn="just"/>
            <a:r>
              <a:rPr lang="en-GB" dirty="0" smtClean="0"/>
              <a:t>They </a:t>
            </a:r>
            <a:r>
              <a:rPr lang="en-GB" dirty="0"/>
              <a:t>do, however, possess certain sequences that might be repeated elsewhere in the genome, examples being the </a:t>
            </a:r>
            <a:r>
              <a:rPr lang="en-GB" u="sng" dirty="0"/>
              <a:t>insertion sequences IS1 and IS186</a:t>
            </a:r>
            <a:r>
              <a:rPr lang="en-GB" dirty="0"/>
              <a:t> that can be seen in the 50-kb segment of </a:t>
            </a:r>
            <a:r>
              <a:rPr lang="en-GB" i="1" dirty="0"/>
              <a:t>E. coli</a:t>
            </a:r>
            <a:r>
              <a:rPr lang="en-GB" dirty="0"/>
              <a:t> </a:t>
            </a:r>
            <a:r>
              <a:rPr lang="en-GB" dirty="0" smtClean="0"/>
              <a:t>(</a:t>
            </a:r>
            <a:r>
              <a:rPr lang="en-GB" b="1" dirty="0" smtClean="0"/>
              <a:t>See slide number 10</a:t>
            </a:r>
            <a:r>
              <a:rPr lang="en-GB" dirty="0" smtClean="0"/>
              <a:t>). </a:t>
            </a:r>
            <a:endParaRPr lang="en-GB" dirty="0"/>
          </a:p>
          <a:p>
            <a:pPr lvl="1" algn="just"/>
            <a:endParaRPr lang="en-GB" sz="2800" dirty="0"/>
          </a:p>
          <a:p>
            <a:endParaRPr lang="en-GB" dirty="0"/>
          </a:p>
        </p:txBody>
      </p:sp>
    </p:spTree>
    <p:extLst>
      <p:ext uri="{BB962C8B-B14F-4D97-AF65-F5344CB8AC3E}">
        <p14:creationId xmlns="" xmlns:p14="http://schemas.microsoft.com/office/powerpoint/2010/main" val="31366950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13307"/>
            <a:ext cx="9144000" cy="695459"/>
          </a:xfrm>
        </p:spPr>
        <p:txBody>
          <a:bodyPr/>
          <a:lstStyle/>
          <a:p>
            <a:pPr algn="ctr"/>
            <a:r>
              <a:rPr lang="en-GB" b="1" dirty="0" smtClean="0"/>
              <a:t>Characteristics of Prokaryotic genomes</a:t>
            </a:r>
            <a:endParaRPr lang="en-GB" dirty="0"/>
          </a:p>
        </p:txBody>
      </p:sp>
      <p:sp>
        <p:nvSpPr>
          <p:cNvPr id="3" name="Content Placeholder 2"/>
          <p:cNvSpPr>
            <a:spLocks noGrp="1"/>
          </p:cNvSpPr>
          <p:nvPr>
            <p:ph idx="1"/>
          </p:nvPr>
        </p:nvSpPr>
        <p:spPr>
          <a:xfrm>
            <a:off x="1" y="1085850"/>
            <a:ext cx="9144000" cy="5624043"/>
          </a:xfrm>
        </p:spPr>
        <p:txBody>
          <a:bodyPr>
            <a:normAutofit/>
          </a:bodyPr>
          <a:lstStyle/>
          <a:p>
            <a:pPr marL="0" indent="0" algn="just">
              <a:buNone/>
            </a:pPr>
            <a:r>
              <a:rPr lang="en-GB" b="1" dirty="0" smtClean="0"/>
              <a:t>4. Infrequency occurrence of repetitive sequences </a:t>
            </a:r>
          </a:p>
          <a:p>
            <a:pPr algn="just"/>
            <a:r>
              <a:rPr lang="en-GB" u="sng" dirty="0" smtClean="0"/>
              <a:t>Insertion </a:t>
            </a:r>
            <a:r>
              <a:rPr lang="en-GB" u="sng" dirty="0"/>
              <a:t>sequences </a:t>
            </a:r>
            <a:r>
              <a:rPr lang="en-GB" dirty="0" smtClean="0"/>
              <a:t>are </a:t>
            </a:r>
            <a:r>
              <a:rPr lang="en-GB" dirty="0"/>
              <a:t>examples of </a:t>
            </a:r>
            <a:r>
              <a:rPr lang="en-GB" b="1" dirty="0"/>
              <a:t>transposable elements (a type of a repetitive sequence)</a:t>
            </a:r>
            <a:r>
              <a:rPr lang="en-GB" dirty="0"/>
              <a:t>, sequences that have the ability to move around the genome and, in the case of insertion elements, </a:t>
            </a:r>
            <a:r>
              <a:rPr lang="en-GB" b="1" dirty="0"/>
              <a:t>to transfer from one organism to another</a:t>
            </a:r>
            <a:r>
              <a:rPr lang="en-GB" dirty="0"/>
              <a:t>, even sometimes between two different species. </a:t>
            </a:r>
            <a:endParaRPr lang="en-GB" dirty="0" smtClean="0"/>
          </a:p>
          <a:p>
            <a:pPr marL="0" indent="0" algn="just">
              <a:buNone/>
            </a:pPr>
            <a:r>
              <a:rPr lang="en-GB" dirty="0" smtClean="0"/>
              <a:t> </a:t>
            </a:r>
            <a:endParaRPr lang="en-GB" dirty="0"/>
          </a:p>
          <a:p>
            <a:pPr algn="just"/>
            <a:r>
              <a:rPr lang="en-GB" b="1" dirty="0" smtClean="0"/>
              <a:t>As usual, there are some exceptions,</a:t>
            </a:r>
            <a:r>
              <a:rPr lang="en-GB" dirty="0" smtClean="0"/>
              <a:t> notably the meningitis bacterium </a:t>
            </a:r>
            <a:r>
              <a:rPr lang="en-GB" i="1" dirty="0" smtClean="0"/>
              <a:t>Neisseria meningitidis</a:t>
            </a:r>
            <a:r>
              <a:rPr lang="en-GB" dirty="0" smtClean="0"/>
              <a:t> Z2491, which has over 3700 copies of 15 different types of repeat sequence, collectively making up almost 11% of the 2.18 Mb genome.</a:t>
            </a:r>
          </a:p>
          <a:p>
            <a:pPr algn="just"/>
            <a:endParaRPr lang="en-GB" dirty="0"/>
          </a:p>
        </p:txBody>
      </p:sp>
    </p:spTree>
    <p:extLst>
      <p:ext uri="{BB962C8B-B14F-4D97-AF65-F5344CB8AC3E}">
        <p14:creationId xmlns="" xmlns:p14="http://schemas.microsoft.com/office/powerpoint/2010/main" val="37485150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325563"/>
          </a:xfrm>
        </p:spPr>
        <p:txBody>
          <a:bodyPr>
            <a:normAutofit/>
          </a:bodyPr>
          <a:lstStyle/>
          <a:p>
            <a:r>
              <a:rPr lang="en-GB" sz="4000" b="1" dirty="0"/>
              <a:t>Characteristics of Prokaryotic genomes</a:t>
            </a:r>
            <a:endParaRPr lang="en-GB" sz="4000" dirty="0"/>
          </a:p>
        </p:txBody>
      </p:sp>
      <p:sp>
        <p:nvSpPr>
          <p:cNvPr id="3" name="Content Placeholder 2"/>
          <p:cNvSpPr>
            <a:spLocks noGrp="1"/>
          </p:cNvSpPr>
          <p:nvPr>
            <p:ph idx="1"/>
          </p:nvPr>
        </p:nvSpPr>
        <p:spPr>
          <a:xfrm>
            <a:off x="206062" y="1246076"/>
            <a:ext cx="8603087" cy="5360786"/>
          </a:xfrm>
        </p:spPr>
        <p:txBody>
          <a:bodyPr/>
          <a:lstStyle/>
          <a:p>
            <a:pPr marL="0" indent="0">
              <a:buNone/>
            </a:pPr>
            <a:r>
              <a:rPr lang="en-GB" dirty="0" smtClean="0"/>
              <a:t>5. </a:t>
            </a:r>
            <a:r>
              <a:rPr lang="en-GB" b="1" dirty="0" smtClean="0"/>
              <a:t>Presence of operon</a:t>
            </a:r>
            <a:r>
              <a:rPr lang="en-GB" dirty="0" smtClean="0"/>
              <a:t> (We shall discuss operons later in today’s lecture</a:t>
            </a:r>
            <a:endParaRPr lang="en-GB" dirty="0"/>
          </a:p>
        </p:txBody>
      </p:sp>
    </p:spTree>
    <p:extLst>
      <p:ext uri="{BB962C8B-B14F-4D97-AF65-F5344CB8AC3E}">
        <p14:creationId xmlns="" xmlns:p14="http://schemas.microsoft.com/office/powerpoint/2010/main" val="39114571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087459"/>
          </a:xfrm>
        </p:spPr>
        <p:txBody>
          <a:bodyPr>
            <a:normAutofit fontScale="90000"/>
          </a:bodyPr>
          <a:lstStyle/>
          <a:p>
            <a:pPr algn="ctr"/>
            <a:r>
              <a:rPr lang="en-GB" b="1" dirty="0" smtClean="0"/>
              <a:t/>
            </a:r>
            <a:br>
              <a:rPr lang="en-GB" b="1" dirty="0" smtClean="0"/>
            </a:br>
            <a:r>
              <a:rPr lang="en-GB" b="1" dirty="0" smtClean="0"/>
              <a:t>The packaging systems for prokaryotic genomes</a:t>
            </a:r>
            <a:r>
              <a:rPr lang="en-GB" b="1" i="1" dirty="0" smtClean="0"/>
              <a:t/>
            </a:r>
            <a:br>
              <a:rPr lang="en-GB" b="1" i="1" dirty="0" smtClean="0"/>
            </a:br>
            <a:endParaRPr lang="en-GB" dirty="0"/>
          </a:p>
        </p:txBody>
      </p:sp>
      <p:sp>
        <p:nvSpPr>
          <p:cNvPr id="3" name="Content Placeholder 2"/>
          <p:cNvSpPr>
            <a:spLocks noGrp="1"/>
          </p:cNvSpPr>
          <p:nvPr>
            <p:ph idx="1"/>
          </p:nvPr>
        </p:nvSpPr>
        <p:spPr>
          <a:xfrm>
            <a:off x="160986" y="1159903"/>
            <a:ext cx="8983014" cy="5549989"/>
          </a:xfrm>
        </p:spPr>
        <p:txBody>
          <a:bodyPr>
            <a:normAutofit fontScale="92500" lnSpcReduction="10000"/>
          </a:bodyPr>
          <a:lstStyle/>
          <a:p>
            <a:pPr algn="just"/>
            <a:r>
              <a:rPr lang="en-GB" dirty="0" smtClean="0"/>
              <a:t>As </a:t>
            </a:r>
            <a:r>
              <a:rPr lang="en-GB" dirty="0"/>
              <a:t>with eukaryotic chromosomes, a prokaryotic genome has to squeeze into a relatively tiny space (the circular </a:t>
            </a:r>
            <a:r>
              <a:rPr lang="en-GB" i="1" dirty="0">
                <a:hlinkClick r:id="rId2"/>
              </a:rPr>
              <a:t>E</a:t>
            </a:r>
            <a:r>
              <a:rPr lang="en-GB" i="1" dirty="0"/>
              <a:t>. coli</a:t>
            </a:r>
            <a:r>
              <a:rPr lang="en-GB" dirty="0"/>
              <a:t> chromosome has a circumference of 1.6 mm whereas an </a:t>
            </a:r>
            <a:r>
              <a:rPr lang="en-GB" i="1" dirty="0"/>
              <a:t>E. coli</a:t>
            </a:r>
            <a:r>
              <a:rPr lang="en-GB" dirty="0"/>
              <a:t> cell is just 1.0 × 2.0 μm).  </a:t>
            </a:r>
            <a:endParaRPr lang="en-GB" dirty="0" smtClean="0"/>
          </a:p>
          <a:p>
            <a:pPr marL="0" indent="0" algn="just">
              <a:buNone/>
            </a:pPr>
            <a:endParaRPr lang="en-GB" dirty="0" smtClean="0"/>
          </a:p>
          <a:p>
            <a:pPr algn="just"/>
            <a:r>
              <a:rPr lang="en-GB" dirty="0" smtClean="0"/>
              <a:t>This </a:t>
            </a:r>
            <a:r>
              <a:rPr lang="en-GB" dirty="0"/>
              <a:t>is achieved with the help of </a:t>
            </a:r>
            <a:r>
              <a:rPr lang="en-GB" b="1" dirty="0"/>
              <a:t>DNA-binding proteins </a:t>
            </a:r>
            <a:r>
              <a:rPr lang="en-GB" dirty="0"/>
              <a:t>that package the genome in an organised fashion. </a:t>
            </a:r>
            <a:endParaRPr lang="en-GB" dirty="0" smtClean="0"/>
          </a:p>
          <a:p>
            <a:pPr algn="just"/>
            <a:endParaRPr lang="en-GB" dirty="0" smtClean="0"/>
          </a:p>
          <a:p>
            <a:pPr algn="just"/>
            <a:r>
              <a:rPr lang="en-GB" dirty="0" smtClean="0"/>
              <a:t>The </a:t>
            </a:r>
            <a:r>
              <a:rPr lang="en-GB" dirty="0"/>
              <a:t>resulting structure has no substantial similarities with a eukaryotic chromosome, but we still use ‘bacterial chromosome’ as a convenient term to describe it</a:t>
            </a:r>
            <a:r>
              <a:rPr lang="en-GB" dirty="0" smtClean="0"/>
              <a:t>.</a:t>
            </a:r>
          </a:p>
          <a:p>
            <a:pPr algn="just"/>
            <a:endParaRPr lang="en-GB" dirty="0"/>
          </a:p>
          <a:p>
            <a:pPr algn="just"/>
            <a:r>
              <a:rPr lang="en-GB" dirty="0" smtClean="0"/>
              <a:t>The </a:t>
            </a:r>
            <a:r>
              <a:rPr lang="en-GB" dirty="0"/>
              <a:t>first feature to be recognised was that the circular </a:t>
            </a:r>
            <a:r>
              <a:rPr lang="en-GB" i="1" dirty="0"/>
              <a:t>E. coli</a:t>
            </a:r>
            <a:r>
              <a:rPr lang="en-GB" dirty="0"/>
              <a:t> genome is </a:t>
            </a:r>
            <a:r>
              <a:rPr lang="en-GB" b="1" dirty="0"/>
              <a:t>supercoiled</a:t>
            </a:r>
            <a:r>
              <a:rPr lang="en-GB" dirty="0"/>
              <a:t>. </a:t>
            </a:r>
          </a:p>
          <a:p>
            <a:endParaRPr lang="en-GB" dirty="0"/>
          </a:p>
        </p:txBody>
      </p:sp>
    </p:spTree>
    <p:extLst>
      <p:ext uri="{BB962C8B-B14F-4D97-AF65-F5344CB8AC3E}">
        <p14:creationId xmlns="" xmlns:p14="http://schemas.microsoft.com/office/powerpoint/2010/main" val="15234412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48913"/>
            <a:ext cx="9144000" cy="984428"/>
          </a:xfrm>
        </p:spPr>
        <p:txBody>
          <a:bodyPr>
            <a:noAutofit/>
          </a:bodyPr>
          <a:lstStyle/>
          <a:p>
            <a:pPr algn="ctr"/>
            <a:r>
              <a:rPr lang="en-GB" sz="4000" b="1" dirty="0"/>
              <a:t>The packaging systems for </a:t>
            </a:r>
            <a:r>
              <a:rPr lang="en-GB" sz="4000" b="1" dirty="0" smtClean="0"/>
              <a:t>prokaryotic genomes</a:t>
            </a:r>
            <a:endParaRPr lang="en-GB" sz="4000" dirty="0"/>
          </a:p>
        </p:txBody>
      </p:sp>
      <p:sp>
        <p:nvSpPr>
          <p:cNvPr id="3" name="Content Placeholder 2"/>
          <p:cNvSpPr>
            <a:spLocks noGrp="1"/>
          </p:cNvSpPr>
          <p:nvPr>
            <p:ph sz="half" idx="1"/>
          </p:nvPr>
        </p:nvSpPr>
        <p:spPr>
          <a:xfrm>
            <a:off x="0" y="1313645"/>
            <a:ext cx="4675031" cy="5370490"/>
          </a:xfrm>
        </p:spPr>
        <p:txBody>
          <a:bodyPr>
            <a:normAutofit fontScale="77500" lnSpcReduction="20000"/>
          </a:bodyPr>
          <a:lstStyle/>
          <a:p>
            <a:pPr algn="just"/>
            <a:r>
              <a:rPr lang="en-GB" dirty="0" smtClean="0"/>
              <a:t>Supercoiling</a:t>
            </a:r>
            <a:r>
              <a:rPr lang="en-GB" dirty="0"/>
              <a:t> </a:t>
            </a:r>
            <a:r>
              <a:rPr lang="en-GB" dirty="0" smtClean="0"/>
              <a:t>occurs when additional turns are introduced into the DNA double helix (</a:t>
            </a:r>
            <a:r>
              <a:rPr lang="en-GB" b="1" dirty="0" smtClean="0"/>
              <a:t>positive supercoiling</a:t>
            </a:r>
            <a:r>
              <a:rPr lang="en-GB" dirty="0" smtClean="0"/>
              <a:t>) or if turns are removed (</a:t>
            </a:r>
            <a:r>
              <a:rPr lang="en-GB" b="1" dirty="0" smtClean="0"/>
              <a:t>negative supercoiling</a:t>
            </a:r>
            <a:r>
              <a:rPr lang="en-GB" dirty="0" smtClean="0"/>
              <a:t>). </a:t>
            </a:r>
          </a:p>
          <a:p>
            <a:pPr algn="just"/>
            <a:endParaRPr lang="en-GB" dirty="0" smtClean="0"/>
          </a:p>
          <a:p>
            <a:pPr algn="just"/>
            <a:r>
              <a:rPr lang="en-GB" dirty="0" smtClean="0"/>
              <a:t>With a linear molecule, the torsional stress introduced by over- or under-winding is immediately released by rotation of the ends of the DNA molecule, but a circular molecule, having no ends, cannot reduce the strain in this way.</a:t>
            </a:r>
          </a:p>
          <a:p>
            <a:pPr algn="just"/>
            <a:endParaRPr lang="en-GB" dirty="0"/>
          </a:p>
          <a:p>
            <a:pPr algn="just"/>
            <a:r>
              <a:rPr lang="en-GB" dirty="0" smtClean="0"/>
              <a:t>Instead the circular molecule responds by winding around itself to form a more compact structure</a:t>
            </a:r>
            <a:endParaRPr lang="en-GB" dirty="0"/>
          </a:p>
        </p:txBody>
      </p:sp>
      <p:pic>
        <p:nvPicPr>
          <p:cNvPr id="5" name="Content Placeholder 4" descr="Figure 2.17. Supercoiling."/>
          <p:cNvPicPr>
            <a:picLocks noGrp="1"/>
          </p:cNvPicPr>
          <p:nvPr>
            <p:ph sz="half" idx="2"/>
          </p:nvPr>
        </p:nvPicPr>
        <p:blipFill>
          <a:blip r:embed="rId2" cstate="print">
            <a:extLst>
              <a:ext uri="{28A0092B-C50C-407E-A947-70E740481C1C}">
                <a14:useLocalDpi xmlns="" xmlns:a14="http://schemas.microsoft.com/office/drawing/2010/main" val="0"/>
              </a:ext>
            </a:extLst>
          </a:blip>
          <a:srcRect/>
          <a:stretch>
            <a:fillRect/>
          </a:stretch>
        </p:blipFill>
        <p:spPr bwMode="auto">
          <a:xfrm>
            <a:off x="4897192" y="1275008"/>
            <a:ext cx="4079383" cy="3610110"/>
          </a:xfrm>
          <a:prstGeom prst="rect">
            <a:avLst/>
          </a:prstGeom>
          <a:noFill/>
          <a:ln>
            <a:noFill/>
          </a:ln>
        </p:spPr>
      </p:pic>
      <p:sp>
        <p:nvSpPr>
          <p:cNvPr id="6" name="TextBox 5"/>
          <p:cNvSpPr txBox="1"/>
          <p:nvPr/>
        </p:nvSpPr>
        <p:spPr>
          <a:xfrm>
            <a:off x="4848895" y="4892754"/>
            <a:ext cx="4295105" cy="1531188"/>
          </a:xfrm>
          <a:prstGeom prst="rect">
            <a:avLst/>
          </a:prstGeom>
          <a:noFill/>
        </p:spPr>
        <p:txBody>
          <a:bodyPr wrap="square" rtlCol="0">
            <a:spAutoFit/>
          </a:bodyPr>
          <a:lstStyle/>
          <a:p>
            <a:pPr algn="just"/>
            <a:r>
              <a:rPr lang="en-GB" sz="1600" b="1" dirty="0" smtClean="0"/>
              <a:t>Negative supercoiling</a:t>
            </a:r>
            <a:r>
              <a:rPr lang="en-GB" sz="1600" dirty="0" smtClean="0"/>
              <a:t>: </a:t>
            </a:r>
            <a:r>
              <a:rPr lang="en-GB" sz="2000" dirty="0" smtClean="0"/>
              <a:t>The </a:t>
            </a:r>
            <a:r>
              <a:rPr lang="en-GB" sz="2000" dirty="0"/>
              <a:t>diagram shows how underwinding a circular double-stranded DNA molecule </a:t>
            </a:r>
            <a:r>
              <a:rPr lang="en-GB" sz="2000" dirty="0" smtClean="0"/>
              <a:t> results </a:t>
            </a:r>
            <a:r>
              <a:rPr lang="en-GB" sz="2000" dirty="0"/>
              <a:t>in negative supercoiling.</a:t>
            </a:r>
          </a:p>
          <a:p>
            <a:pPr algn="just"/>
            <a:endParaRPr lang="en-GB" sz="1350" dirty="0"/>
          </a:p>
        </p:txBody>
      </p:sp>
    </p:spTree>
    <p:extLst>
      <p:ext uri="{BB962C8B-B14F-4D97-AF65-F5344CB8AC3E}">
        <p14:creationId xmlns="" xmlns:p14="http://schemas.microsoft.com/office/powerpoint/2010/main" val="25802908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3713" y="0"/>
            <a:ext cx="9060287" cy="1146220"/>
          </a:xfrm>
        </p:spPr>
        <p:txBody>
          <a:bodyPr>
            <a:noAutofit/>
          </a:bodyPr>
          <a:lstStyle/>
          <a:p>
            <a:pPr algn="ctr"/>
            <a:r>
              <a:rPr lang="en-GB" sz="4000" b="1" dirty="0"/>
              <a:t>The packaging systems for </a:t>
            </a:r>
            <a:r>
              <a:rPr lang="en-GB" sz="4000" b="1" dirty="0" smtClean="0"/>
              <a:t>prokaryotic genomes</a:t>
            </a:r>
            <a:endParaRPr lang="en-GB" sz="4000" dirty="0"/>
          </a:p>
        </p:txBody>
      </p:sp>
      <p:sp>
        <p:nvSpPr>
          <p:cNvPr id="5" name="Content Placeholder 4"/>
          <p:cNvSpPr>
            <a:spLocks noGrp="1"/>
          </p:cNvSpPr>
          <p:nvPr>
            <p:ph sz="half" idx="1"/>
          </p:nvPr>
        </p:nvSpPr>
        <p:spPr>
          <a:xfrm>
            <a:off x="90153" y="1314450"/>
            <a:ext cx="4437577" cy="5363246"/>
          </a:xfrm>
        </p:spPr>
        <p:txBody>
          <a:bodyPr>
            <a:normAutofit fontScale="85000" lnSpcReduction="20000"/>
          </a:bodyPr>
          <a:lstStyle/>
          <a:p>
            <a:pPr algn="just"/>
            <a:r>
              <a:rPr lang="en-GB" dirty="0"/>
              <a:t>Supercoiling is an ideal way to package a circular molecule into a small space. </a:t>
            </a:r>
            <a:endParaRPr lang="en-GB" dirty="0" smtClean="0"/>
          </a:p>
          <a:p>
            <a:pPr algn="just"/>
            <a:endParaRPr lang="en-GB" dirty="0" smtClean="0"/>
          </a:p>
          <a:p>
            <a:pPr algn="just"/>
            <a:r>
              <a:rPr lang="en-GB" dirty="0" smtClean="0"/>
              <a:t>Evidence </a:t>
            </a:r>
            <a:r>
              <a:rPr lang="en-GB" dirty="0"/>
              <a:t>that supercoiling is involved in packaging the circular </a:t>
            </a:r>
            <a:r>
              <a:rPr lang="en-GB" i="1" dirty="0"/>
              <a:t>E. coli</a:t>
            </a:r>
            <a:r>
              <a:rPr lang="en-GB" dirty="0"/>
              <a:t> genome was first obtained in the 1970s from examination of isolated nucleoids, and subsequently confirmed as a feature of DNA in living cells in 1981. </a:t>
            </a:r>
            <a:endParaRPr lang="en-GB" dirty="0" smtClean="0"/>
          </a:p>
          <a:p>
            <a:pPr algn="just"/>
            <a:endParaRPr lang="en-GB" dirty="0" smtClean="0"/>
          </a:p>
          <a:p>
            <a:pPr algn="just"/>
            <a:r>
              <a:rPr lang="en-GB" dirty="0" smtClean="0"/>
              <a:t>In </a:t>
            </a:r>
            <a:r>
              <a:rPr lang="en-GB" i="1" dirty="0"/>
              <a:t>E. coli,</a:t>
            </a:r>
            <a:r>
              <a:rPr lang="en-GB" dirty="0"/>
              <a:t> the supercoiling is thought to be generated and controlled by two enzymes, </a:t>
            </a:r>
            <a:r>
              <a:rPr lang="en-GB" b="1" dirty="0"/>
              <a:t>DNA gyrase and DNA</a:t>
            </a:r>
            <a:r>
              <a:rPr lang="en-GB" b="1" u="sng" dirty="0"/>
              <a:t> </a:t>
            </a:r>
            <a:r>
              <a:rPr lang="en-GB" b="1" dirty="0"/>
              <a:t>topoisomerase I.</a:t>
            </a:r>
          </a:p>
          <a:p>
            <a:endParaRPr lang="en-GB" dirty="0"/>
          </a:p>
        </p:txBody>
      </p:sp>
      <p:sp>
        <p:nvSpPr>
          <p:cNvPr id="6" name="Content Placeholder 5"/>
          <p:cNvSpPr>
            <a:spLocks noGrp="1"/>
          </p:cNvSpPr>
          <p:nvPr>
            <p:ph sz="half" idx="2"/>
          </p:nvPr>
        </p:nvSpPr>
        <p:spPr>
          <a:xfrm>
            <a:off x="4629150" y="1330549"/>
            <a:ext cx="4421478" cy="5173281"/>
          </a:xfrm>
        </p:spPr>
        <p:txBody>
          <a:bodyPr>
            <a:normAutofit fontScale="85000" lnSpcReduction="20000"/>
          </a:bodyPr>
          <a:lstStyle/>
          <a:p>
            <a:pPr algn="just"/>
            <a:r>
              <a:rPr lang="en-GB" dirty="0" smtClean="0"/>
              <a:t>A </a:t>
            </a:r>
            <a:r>
              <a:rPr lang="en-GB" dirty="0"/>
              <a:t>model for the structure of the </a:t>
            </a:r>
            <a:r>
              <a:rPr lang="en-GB" i="1" dirty="0"/>
              <a:t>Escherichia coli</a:t>
            </a:r>
            <a:r>
              <a:rPr lang="en-GB" dirty="0"/>
              <a:t> nucleoid. Between 40 and 50 supercoiled loops of DNA radiate from the central protein core. One of the loops is shown in circular form, indicating that a break has occurred in this segment of DNA, resulting in a loss of the supercoiling. </a:t>
            </a:r>
            <a:endParaRPr lang="en-GB" b="1" dirty="0"/>
          </a:p>
          <a:p>
            <a:pPr algn="just"/>
            <a:endParaRPr lang="en-GB" dirty="0"/>
          </a:p>
        </p:txBody>
      </p:sp>
      <p:pic>
        <p:nvPicPr>
          <p:cNvPr id="9" name="Picture 8" descr="Figure 2.18. A model for the structure of the Escherichia coli nucleoid."/>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4864015" y="3613046"/>
            <a:ext cx="4157636" cy="2257305"/>
          </a:xfrm>
          <a:prstGeom prst="rect">
            <a:avLst/>
          </a:prstGeom>
          <a:noFill/>
          <a:ln>
            <a:noFill/>
          </a:ln>
        </p:spPr>
      </p:pic>
    </p:spTree>
    <p:extLst>
      <p:ext uri="{BB962C8B-B14F-4D97-AF65-F5344CB8AC3E}">
        <p14:creationId xmlns="" xmlns:p14="http://schemas.microsoft.com/office/powerpoint/2010/main" val="39558899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59099"/>
          </a:xfrm>
        </p:spPr>
        <p:txBody>
          <a:bodyPr>
            <a:noAutofit/>
          </a:bodyPr>
          <a:lstStyle/>
          <a:p>
            <a:pPr algn="ctr"/>
            <a:r>
              <a:rPr lang="en-GB" sz="4000" b="1" dirty="0"/>
              <a:t>The packaging systems for </a:t>
            </a:r>
            <a:r>
              <a:rPr lang="en-GB" sz="4000" b="1" dirty="0" smtClean="0"/>
              <a:t>Prokaryotic genomes</a:t>
            </a:r>
            <a:endParaRPr lang="en-GB" sz="4000" dirty="0"/>
          </a:p>
        </p:txBody>
      </p:sp>
      <p:sp>
        <p:nvSpPr>
          <p:cNvPr id="3" name="Content Placeholder 2"/>
          <p:cNvSpPr>
            <a:spLocks noGrp="1"/>
          </p:cNvSpPr>
          <p:nvPr>
            <p:ph idx="1"/>
          </p:nvPr>
        </p:nvSpPr>
        <p:spPr>
          <a:xfrm>
            <a:off x="67614" y="1171977"/>
            <a:ext cx="8973355" cy="5499279"/>
          </a:xfrm>
        </p:spPr>
        <p:txBody>
          <a:bodyPr>
            <a:normAutofit/>
          </a:bodyPr>
          <a:lstStyle/>
          <a:p>
            <a:pPr algn="just"/>
            <a:r>
              <a:rPr lang="en-GB" b="1" dirty="0" smtClean="0"/>
              <a:t>Apart from DNA </a:t>
            </a:r>
            <a:r>
              <a:rPr lang="en-GB" b="1" dirty="0"/>
              <a:t>gyrase and DNA topoisomerase I, </a:t>
            </a:r>
            <a:r>
              <a:rPr lang="en-GB" dirty="0"/>
              <a:t>the two enzymes that are primarily responsible for maintaining the supercoiled state, </a:t>
            </a:r>
            <a:r>
              <a:rPr lang="en-GB" dirty="0" smtClean="0"/>
              <a:t>there are </a:t>
            </a:r>
            <a:r>
              <a:rPr lang="en-GB" dirty="0" err="1" smtClean="0"/>
              <a:t>atleast</a:t>
            </a:r>
            <a:r>
              <a:rPr lang="en-GB" dirty="0" smtClean="0"/>
              <a:t> </a:t>
            </a:r>
            <a:r>
              <a:rPr lang="en-GB" dirty="0"/>
              <a:t>four proteins believed to have a more specific role in packaging the bacterial DNA. </a:t>
            </a:r>
            <a:endParaRPr lang="en-GB" dirty="0" smtClean="0"/>
          </a:p>
          <a:p>
            <a:pPr algn="just"/>
            <a:endParaRPr lang="en-GB" dirty="0" smtClean="0"/>
          </a:p>
          <a:p>
            <a:pPr algn="just"/>
            <a:r>
              <a:rPr lang="en-GB" dirty="0" smtClean="0"/>
              <a:t>The </a:t>
            </a:r>
            <a:r>
              <a:rPr lang="en-GB" dirty="0"/>
              <a:t>most abundant of these packaging proteins </a:t>
            </a:r>
            <a:r>
              <a:rPr lang="en-GB" b="1" dirty="0"/>
              <a:t>is </a:t>
            </a:r>
            <a:r>
              <a:rPr lang="en-GB" b="1" dirty="0" smtClean="0"/>
              <a:t>HU</a:t>
            </a:r>
            <a:r>
              <a:rPr lang="en-GB" dirty="0" smtClean="0"/>
              <a:t> ( H stands for Histone and U stands for the U93 </a:t>
            </a:r>
            <a:r>
              <a:rPr lang="en-GB" i="1" dirty="0" smtClean="0"/>
              <a:t>E. coli </a:t>
            </a:r>
            <a:r>
              <a:rPr lang="en-GB" dirty="0" smtClean="0"/>
              <a:t>strain used at that time to isolate the </a:t>
            </a:r>
            <a:r>
              <a:rPr lang="en-GB" i="1" dirty="0" smtClean="0"/>
              <a:t>E. coli </a:t>
            </a:r>
            <a:r>
              <a:rPr lang="en-GB" dirty="0" smtClean="0"/>
              <a:t>nucleoid) , </a:t>
            </a:r>
            <a:r>
              <a:rPr lang="en-GB" dirty="0"/>
              <a:t>which is structurally very different to eukaryotic histones but acts in a similar way, forming a tetramer around which approximately 60 bp of DNA becomes wound. </a:t>
            </a:r>
            <a:endParaRPr lang="en-GB" dirty="0" smtClean="0"/>
          </a:p>
          <a:p>
            <a:pPr algn="just"/>
            <a:endParaRPr lang="en-GB" dirty="0" smtClean="0"/>
          </a:p>
          <a:p>
            <a:endParaRPr lang="en-GB" dirty="0"/>
          </a:p>
        </p:txBody>
      </p:sp>
    </p:spTree>
    <p:extLst>
      <p:ext uri="{BB962C8B-B14F-4D97-AF65-F5344CB8AC3E}">
        <p14:creationId xmlns="" xmlns:p14="http://schemas.microsoft.com/office/powerpoint/2010/main" val="30831813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61791"/>
            <a:ext cx="9144000" cy="1306401"/>
          </a:xfrm>
        </p:spPr>
        <p:txBody>
          <a:bodyPr>
            <a:normAutofit/>
          </a:bodyPr>
          <a:lstStyle/>
          <a:p>
            <a:pPr algn="ctr"/>
            <a:r>
              <a:rPr lang="en-GB" sz="4000" b="1" dirty="0"/>
              <a:t>The packaging systems for </a:t>
            </a:r>
            <a:r>
              <a:rPr lang="en-GB" sz="4000" b="1" dirty="0" smtClean="0"/>
              <a:t>prokaryotic genomes</a:t>
            </a:r>
            <a:endParaRPr lang="en-GB" sz="4000" dirty="0"/>
          </a:p>
        </p:txBody>
      </p:sp>
      <p:sp>
        <p:nvSpPr>
          <p:cNvPr id="3" name="Content Placeholder 2"/>
          <p:cNvSpPr>
            <a:spLocks noGrp="1"/>
          </p:cNvSpPr>
          <p:nvPr>
            <p:ph idx="1"/>
          </p:nvPr>
        </p:nvSpPr>
        <p:spPr>
          <a:xfrm>
            <a:off x="0" y="1427140"/>
            <a:ext cx="9144000" cy="5244116"/>
          </a:xfrm>
        </p:spPr>
        <p:txBody>
          <a:bodyPr>
            <a:normAutofit/>
          </a:bodyPr>
          <a:lstStyle/>
          <a:p>
            <a:pPr algn="just"/>
            <a:r>
              <a:rPr lang="en-GB" dirty="0" smtClean="0"/>
              <a:t>There are differences between the packaging systems for bacterial and archaeal DNA molecules. </a:t>
            </a:r>
          </a:p>
          <a:p>
            <a:pPr algn="just"/>
            <a:endParaRPr lang="en-GB" dirty="0" smtClean="0"/>
          </a:p>
          <a:p>
            <a:pPr algn="just"/>
            <a:r>
              <a:rPr lang="en-GB" dirty="0" smtClean="0"/>
              <a:t>One reason why the archaea are looked upon as a distinct group of organisms, different from the bacteria, is that </a:t>
            </a:r>
            <a:r>
              <a:rPr lang="en-GB" b="1" dirty="0" smtClean="0"/>
              <a:t>archaea do not possess packaging proteins such as HU but instead have proteins that are much more similar to histones </a:t>
            </a:r>
          </a:p>
          <a:p>
            <a:pPr algn="just"/>
            <a:endParaRPr lang="en-GB" b="1" dirty="0" smtClean="0"/>
          </a:p>
          <a:p>
            <a:pPr algn="just"/>
            <a:r>
              <a:rPr lang="en-GB" u="sng" dirty="0" smtClean="0"/>
              <a:t>Remember that DNA is tightly coiled together with histone proteins on chromosomes in eukaryotes</a:t>
            </a:r>
            <a:endParaRPr lang="en-GB" dirty="0" smtClean="0"/>
          </a:p>
          <a:p>
            <a:endParaRPr lang="en-GB" dirty="0"/>
          </a:p>
        </p:txBody>
      </p:sp>
    </p:spTree>
    <p:extLst>
      <p:ext uri="{BB962C8B-B14F-4D97-AF65-F5344CB8AC3E}">
        <p14:creationId xmlns="" xmlns:p14="http://schemas.microsoft.com/office/powerpoint/2010/main" val="31046493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39065"/>
            <a:ext cx="9144000" cy="618186"/>
          </a:xfrm>
        </p:spPr>
        <p:txBody>
          <a:bodyPr>
            <a:normAutofit fontScale="90000"/>
          </a:bodyPr>
          <a:lstStyle/>
          <a:p>
            <a:pPr algn="ctr"/>
            <a:r>
              <a:rPr lang="en-GB" b="1" dirty="0" smtClean="0"/>
              <a:t/>
            </a:r>
            <a:br>
              <a:rPr lang="en-GB" b="1" dirty="0" smtClean="0"/>
            </a:br>
            <a:r>
              <a:rPr lang="en-GB" b="1" dirty="0" smtClean="0"/>
              <a:t>Prokaryotic cells: a review</a:t>
            </a:r>
            <a:br>
              <a:rPr lang="en-GB" b="1" dirty="0" smtClean="0"/>
            </a:br>
            <a:endParaRPr lang="en-GB" b="1" dirty="0"/>
          </a:p>
        </p:txBody>
      </p:sp>
      <p:sp>
        <p:nvSpPr>
          <p:cNvPr id="3" name="Content Placeholder 2"/>
          <p:cNvSpPr>
            <a:spLocks noGrp="1"/>
          </p:cNvSpPr>
          <p:nvPr>
            <p:ph idx="1"/>
          </p:nvPr>
        </p:nvSpPr>
        <p:spPr>
          <a:xfrm>
            <a:off x="144887" y="1081825"/>
            <a:ext cx="8847786" cy="5615189"/>
          </a:xfrm>
        </p:spPr>
        <p:txBody>
          <a:bodyPr>
            <a:normAutofit/>
          </a:bodyPr>
          <a:lstStyle/>
          <a:p>
            <a:pPr algn="just"/>
            <a:r>
              <a:rPr lang="en-GB" dirty="0" smtClean="0"/>
              <a:t>A </a:t>
            </a:r>
            <a:r>
              <a:rPr lang="en-GB" b="1" dirty="0"/>
              <a:t>prokaryote </a:t>
            </a:r>
            <a:r>
              <a:rPr lang="en-GB" dirty="0"/>
              <a:t>is</a:t>
            </a:r>
            <a:r>
              <a:rPr lang="en-GB" b="1" dirty="0"/>
              <a:t> </a:t>
            </a:r>
            <a:r>
              <a:rPr lang="en-GB" dirty="0"/>
              <a:t>an organism whose cells lack a distinct nucleus and lack extensive internal compartments. </a:t>
            </a:r>
            <a:endParaRPr lang="en-GB" dirty="0" smtClean="0"/>
          </a:p>
          <a:p>
            <a:pPr algn="just"/>
            <a:endParaRPr lang="en-GB" dirty="0"/>
          </a:p>
          <a:p>
            <a:pPr algn="just"/>
            <a:r>
              <a:rPr lang="en-GB" dirty="0"/>
              <a:t>There are two very different groups of prokaryotes, </a:t>
            </a:r>
            <a:r>
              <a:rPr lang="en-GB" b="1" dirty="0"/>
              <a:t>distinguished from one another by characteristic genetic and biochemical features: </a:t>
            </a:r>
            <a:endParaRPr lang="en-GB" b="1" dirty="0" smtClean="0"/>
          </a:p>
          <a:p>
            <a:pPr algn="just"/>
            <a:endParaRPr lang="en-GB" dirty="0"/>
          </a:p>
          <a:p>
            <a:pPr marL="385763" indent="-385763" algn="just">
              <a:buFont typeface="+mj-lt"/>
              <a:buAutoNum type="arabicPeriod"/>
            </a:pPr>
            <a:r>
              <a:rPr lang="en-GB" dirty="0"/>
              <a:t>The </a:t>
            </a:r>
            <a:r>
              <a:rPr lang="en-GB" b="1" u="sng" dirty="0">
                <a:hlinkClick r:id="rId2"/>
              </a:rPr>
              <a:t>bacteria</a:t>
            </a:r>
            <a:r>
              <a:rPr lang="en-GB" b="1" dirty="0"/>
              <a:t>,</a:t>
            </a:r>
            <a:r>
              <a:rPr lang="en-GB" dirty="0"/>
              <a:t> which include most of the commonly encountered prokaryotes such as the gram-negatives (e.g. </a:t>
            </a:r>
            <a:r>
              <a:rPr lang="en-GB" i="1" dirty="0">
                <a:hlinkClick r:id="rId3"/>
              </a:rPr>
              <a:t>E</a:t>
            </a:r>
            <a:r>
              <a:rPr lang="en-GB" i="1" dirty="0"/>
              <a:t>. coli)</a:t>
            </a:r>
            <a:r>
              <a:rPr lang="en-GB" dirty="0"/>
              <a:t>, the gram-positives (e.g. </a:t>
            </a:r>
            <a:r>
              <a:rPr lang="en-GB" i="1" dirty="0"/>
              <a:t>Bacillus subtilis</a:t>
            </a:r>
            <a:r>
              <a:rPr lang="en-GB" dirty="0"/>
              <a:t>), the cyanobacteria (e.g. </a:t>
            </a:r>
            <a:r>
              <a:rPr lang="en-GB" i="1" dirty="0"/>
              <a:t>Anabaena</a:t>
            </a:r>
            <a:r>
              <a:rPr lang="en-GB" dirty="0"/>
              <a:t>) and many more</a:t>
            </a:r>
            <a:r>
              <a:rPr lang="en-GB" dirty="0" smtClean="0"/>
              <a:t>.</a:t>
            </a:r>
            <a:endParaRPr lang="en-GB" dirty="0"/>
          </a:p>
        </p:txBody>
      </p:sp>
    </p:spTree>
    <p:extLst>
      <p:ext uri="{BB962C8B-B14F-4D97-AF65-F5344CB8AC3E}">
        <p14:creationId xmlns="" xmlns:p14="http://schemas.microsoft.com/office/powerpoint/2010/main" val="25619507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23155"/>
            <a:ext cx="9144000" cy="907156"/>
          </a:xfrm>
        </p:spPr>
        <p:txBody>
          <a:bodyPr>
            <a:normAutofit fontScale="90000"/>
          </a:bodyPr>
          <a:lstStyle/>
          <a:p>
            <a:pPr algn="ctr"/>
            <a:r>
              <a:rPr lang="en-GB" b="1" dirty="0" smtClean="0"/>
              <a:t/>
            </a:r>
            <a:br>
              <a:rPr lang="en-GB" b="1" dirty="0" smtClean="0"/>
            </a:br>
            <a:r>
              <a:rPr lang="en-GB" b="1" dirty="0" smtClean="0"/>
              <a:t>Plasmids in prokaryotic organism</a:t>
            </a:r>
            <a:r>
              <a:rPr lang="en-GB" dirty="0" smtClean="0"/>
              <a:t/>
            </a:r>
            <a:br>
              <a:rPr lang="en-GB" dirty="0" smtClean="0"/>
            </a:br>
            <a:endParaRPr lang="en-GB" dirty="0"/>
          </a:p>
        </p:txBody>
      </p:sp>
      <p:sp>
        <p:nvSpPr>
          <p:cNvPr id="3" name="Content Placeholder 2"/>
          <p:cNvSpPr>
            <a:spLocks noGrp="1"/>
          </p:cNvSpPr>
          <p:nvPr>
            <p:ph idx="1"/>
          </p:nvPr>
        </p:nvSpPr>
        <p:spPr>
          <a:xfrm>
            <a:off x="77274" y="1133341"/>
            <a:ext cx="9066727" cy="5563673"/>
          </a:xfrm>
        </p:spPr>
        <p:txBody>
          <a:bodyPr>
            <a:normAutofit lnSpcReduction="10000"/>
          </a:bodyPr>
          <a:lstStyle/>
          <a:p>
            <a:pPr algn="just"/>
            <a:r>
              <a:rPr lang="en-GB" dirty="0" smtClean="0"/>
              <a:t>A </a:t>
            </a:r>
            <a:r>
              <a:rPr lang="en-GB" dirty="0"/>
              <a:t>plasmid is a small piece of DNA, often, but not always circular, that coexists with the main chromosome in a bacterial </a:t>
            </a:r>
            <a:r>
              <a:rPr lang="en-GB" dirty="0" smtClean="0"/>
              <a:t>cell. </a:t>
            </a:r>
          </a:p>
          <a:p>
            <a:pPr algn="just"/>
            <a:endParaRPr lang="en-GB" dirty="0" smtClean="0"/>
          </a:p>
          <a:p>
            <a:pPr algn="just"/>
            <a:r>
              <a:rPr lang="en-GB" dirty="0" smtClean="0"/>
              <a:t>Some </a:t>
            </a:r>
            <a:r>
              <a:rPr lang="en-GB" dirty="0"/>
              <a:t>types of plasmid are able to integrate into the main genome, but others are thought to be permanently independent. </a:t>
            </a:r>
            <a:endParaRPr lang="en-GB" dirty="0" smtClean="0"/>
          </a:p>
          <a:p>
            <a:pPr algn="just"/>
            <a:endParaRPr lang="en-GB" dirty="0" smtClean="0"/>
          </a:p>
          <a:p>
            <a:pPr algn="just"/>
            <a:r>
              <a:rPr lang="en-GB" dirty="0" smtClean="0"/>
              <a:t>Plasmids </a:t>
            </a:r>
            <a:r>
              <a:rPr lang="en-GB" dirty="0"/>
              <a:t>carry genes that are not usually present in the main chromosome, but in many cases these genes are non-essential to the bacterium, coding for characteristics such as antibiotic resistance, which the bacterium does not need if the environmental conditions are amenable. </a:t>
            </a:r>
          </a:p>
          <a:p>
            <a:pPr algn="just"/>
            <a:endParaRPr lang="en-GB" dirty="0"/>
          </a:p>
        </p:txBody>
      </p:sp>
    </p:spTree>
    <p:extLst>
      <p:ext uri="{BB962C8B-B14F-4D97-AF65-F5344CB8AC3E}">
        <p14:creationId xmlns="" xmlns:p14="http://schemas.microsoft.com/office/powerpoint/2010/main" val="14986828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97398"/>
            <a:ext cx="9144000" cy="589208"/>
          </a:xfrm>
        </p:spPr>
        <p:txBody>
          <a:bodyPr>
            <a:normAutofit fontScale="90000"/>
          </a:bodyPr>
          <a:lstStyle/>
          <a:p>
            <a:pPr algn="ctr"/>
            <a:r>
              <a:rPr lang="en-GB" b="1" dirty="0" smtClean="0"/>
              <a:t/>
            </a:r>
            <a:br>
              <a:rPr lang="en-GB" b="1" dirty="0" smtClean="0"/>
            </a:br>
            <a:r>
              <a:rPr lang="en-GB" b="1" dirty="0" smtClean="0"/>
              <a:t>Plasmids in prokaryotic organism</a:t>
            </a:r>
            <a:r>
              <a:rPr lang="en-GB" dirty="0" smtClean="0"/>
              <a:t/>
            </a:r>
            <a:br>
              <a:rPr lang="en-GB" dirty="0" smtClean="0"/>
            </a:br>
            <a:endParaRPr lang="en-GB" dirty="0"/>
          </a:p>
        </p:txBody>
      </p:sp>
      <p:sp>
        <p:nvSpPr>
          <p:cNvPr id="3" name="Content Placeholder 2"/>
          <p:cNvSpPr>
            <a:spLocks noGrp="1"/>
          </p:cNvSpPr>
          <p:nvPr>
            <p:ph idx="1"/>
          </p:nvPr>
        </p:nvSpPr>
        <p:spPr>
          <a:xfrm>
            <a:off x="115909" y="927279"/>
            <a:ext cx="8944378" cy="5666704"/>
          </a:xfrm>
        </p:spPr>
        <p:txBody>
          <a:bodyPr/>
          <a:lstStyle/>
          <a:p>
            <a:r>
              <a:rPr lang="en-GB" dirty="0" smtClean="0"/>
              <a:t>As well as this apparent dispensability, many plasmids are able to transfer from one cell to another, and the same plasmids are sometimes found in bacteria that belong to different species. </a:t>
            </a:r>
          </a:p>
          <a:p>
            <a:pPr marL="0" indent="0">
              <a:buNone/>
            </a:pPr>
            <a:endParaRPr lang="en-GB" dirty="0" smtClean="0"/>
          </a:p>
          <a:p>
            <a:r>
              <a:rPr lang="en-GB" dirty="0" smtClean="0"/>
              <a:t>These various features of plasmids suggest that they are independent entities and that </a:t>
            </a:r>
            <a:r>
              <a:rPr lang="en-GB" u="sng" dirty="0" smtClean="0"/>
              <a:t>in most cases</a:t>
            </a:r>
            <a:r>
              <a:rPr lang="en-GB" dirty="0" smtClean="0"/>
              <a:t> the plasmid content of a prokaryotic cell </a:t>
            </a:r>
            <a:r>
              <a:rPr lang="en-GB" u="sng" dirty="0" smtClean="0"/>
              <a:t>should not be included in the definition of its genome.</a:t>
            </a:r>
          </a:p>
          <a:p>
            <a:endParaRPr lang="en-GB" dirty="0" smtClean="0"/>
          </a:p>
          <a:p>
            <a:endParaRPr lang="en-GB" dirty="0"/>
          </a:p>
        </p:txBody>
      </p:sp>
    </p:spTree>
    <p:extLst>
      <p:ext uri="{BB962C8B-B14F-4D97-AF65-F5344CB8AC3E}">
        <p14:creationId xmlns="" xmlns:p14="http://schemas.microsoft.com/office/powerpoint/2010/main" val="1893552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0" y="0"/>
            <a:ext cx="9144000" cy="753414"/>
          </a:xfrm>
        </p:spPr>
        <p:txBody>
          <a:bodyPr>
            <a:normAutofit fontScale="90000"/>
          </a:bodyPr>
          <a:lstStyle/>
          <a:p>
            <a:r>
              <a:rPr lang="en-GB" dirty="0" smtClean="0"/>
              <a:t/>
            </a:r>
            <a:br>
              <a:rPr lang="en-GB" dirty="0" smtClean="0"/>
            </a:br>
            <a:r>
              <a:rPr lang="en-GB" b="1" dirty="0" smtClean="0"/>
              <a:t>Examples </a:t>
            </a:r>
            <a:r>
              <a:rPr lang="en-GB" b="1" dirty="0"/>
              <a:t>of plasmids</a:t>
            </a:r>
            <a:r>
              <a:rPr lang="en-GB" dirty="0"/>
              <a:t/>
            </a:r>
            <a:br>
              <a:rPr lang="en-GB" dirty="0"/>
            </a:br>
            <a:endParaRPr lang="en-GB" dirty="0"/>
          </a:p>
        </p:txBody>
      </p:sp>
      <p:graphicFrame>
        <p:nvGraphicFramePr>
          <p:cNvPr id="10" name="Content Placeholder 9"/>
          <p:cNvGraphicFramePr>
            <a:graphicFrameLocks noGrp="1"/>
          </p:cNvGraphicFramePr>
          <p:nvPr>
            <p:ph idx="1"/>
            <p:extLst>
              <p:ext uri="{D42A27DB-BD31-4B8C-83A1-F6EECF244321}">
                <p14:modId xmlns="" xmlns:p14="http://schemas.microsoft.com/office/powerpoint/2010/main" val="2998291573"/>
              </p:ext>
            </p:extLst>
          </p:nvPr>
        </p:nvGraphicFramePr>
        <p:xfrm>
          <a:off x="257577" y="1017430"/>
          <a:ext cx="8435661" cy="4983321"/>
        </p:xfrm>
        <a:graphic>
          <a:graphicData uri="http://schemas.openxmlformats.org/drawingml/2006/table">
            <a:tbl>
              <a:tblPr firstRow="1" firstCol="1" bandRow="1">
                <a:tableStyleId>{9D7B26C5-4107-4FEC-AEDC-1716B250A1EF}</a:tableStyleId>
              </a:tblPr>
              <a:tblGrid>
                <a:gridCol w="2811887"/>
                <a:gridCol w="2811887"/>
                <a:gridCol w="2811887"/>
              </a:tblGrid>
              <a:tr h="615808">
                <a:tc>
                  <a:txBody>
                    <a:bodyPr/>
                    <a:lstStyle/>
                    <a:p>
                      <a:pPr>
                        <a:lnSpc>
                          <a:spcPct val="107000"/>
                        </a:lnSpc>
                        <a:spcAft>
                          <a:spcPts val="0"/>
                        </a:spcAft>
                      </a:pPr>
                      <a:r>
                        <a:rPr lang="en-GB" sz="1400" dirty="0">
                          <a:effectLst/>
                        </a:rPr>
                        <a:t>Type of plasmid</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a:lnSpc>
                          <a:spcPct val="107000"/>
                        </a:lnSpc>
                        <a:spcAft>
                          <a:spcPts val="0"/>
                        </a:spcAft>
                      </a:pPr>
                      <a:r>
                        <a:rPr lang="en-GB" sz="1400" u="none" strike="noStrike" dirty="0">
                          <a:effectLst/>
                        </a:rPr>
                        <a:t>Gene</a:t>
                      </a:r>
                      <a:r>
                        <a:rPr lang="en-GB" sz="1400" dirty="0">
                          <a:effectLst/>
                        </a:rPr>
                        <a:t> functions</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a:lnSpc>
                          <a:spcPct val="107000"/>
                        </a:lnSpc>
                        <a:spcAft>
                          <a:spcPts val="0"/>
                        </a:spcAft>
                      </a:pPr>
                      <a:r>
                        <a:rPr lang="en-GB" sz="1400">
                          <a:effectLst/>
                        </a:rPr>
                        <a:t>Examples</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r>
              <a:tr h="615808">
                <a:tc>
                  <a:txBody>
                    <a:bodyPr/>
                    <a:lstStyle/>
                    <a:p>
                      <a:pPr>
                        <a:lnSpc>
                          <a:spcPct val="107000"/>
                        </a:lnSpc>
                        <a:spcAft>
                          <a:spcPts val="0"/>
                        </a:spcAft>
                      </a:pPr>
                      <a:r>
                        <a:rPr lang="en-GB" sz="1400" dirty="0">
                          <a:effectLst/>
                        </a:rPr>
                        <a:t>Resistance</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a:lnSpc>
                          <a:spcPct val="107000"/>
                        </a:lnSpc>
                        <a:spcAft>
                          <a:spcPts val="0"/>
                        </a:spcAft>
                      </a:pPr>
                      <a:r>
                        <a:rPr lang="en-GB" sz="1400" dirty="0">
                          <a:effectLst/>
                        </a:rPr>
                        <a:t>Antibiotic resistance</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a:lnSpc>
                          <a:spcPct val="107000"/>
                        </a:lnSpc>
                        <a:spcAft>
                          <a:spcPts val="0"/>
                        </a:spcAft>
                      </a:pPr>
                      <a:r>
                        <a:rPr lang="en-GB" sz="1400">
                          <a:effectLst/>
                        </a:rPr>
                        <a:t>Rbk of Escherichia coli and other bacteria</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r>
              <a:tr h="615808">
                <a:tc>
                  <a:txBody>
                    <a:bodyPr/>
                    <a:lstStyle/>
                    <a:p>
                      <a:pPr>
                        <a:lnSpc>
                          <a:spcPct val="107000"/>
                        </a:lnSpc>
                        <a:spcAft>
                          <a:spcPts val="0"/>
                        </a:spcAft>
                      </a:pPr>
                      <a:r>
                        <a:rPr lang="en-GB" sz="1400">
                          <a:effectLst/>
                        </a:rPr>
                        <a:t>Fertility</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a:lnSpc>
                          <a:spcPct val="107000"/>
                        </a:lnSpc>
                        <a:spcAft>
                          <a:spcPts val="0"/>
                        </a:spcAft>
                      </a:pPr>
                      <a:r>
                        <a:rPr lang="en-GB" sz="1400" u="none" strike="noStrike" dirty="0">
                          <a:effectLst/>
                        </a:rPr>
                        <a:t>Conjugation</a:t>
                      </a:r>
                      <a:r>
                        <a:rPr lang="en-GB" sz="1400" dirty="0">
                          <a:effectLst/>
                        </a:rPr>
                        <a:t> and </a:t>
                      </a:r>
                      <a:r>
                        <a:rPr lang="en-GB" sz="1400" u="none" strike="noStrike" dirty="0">
                          <a:effectLst/>
                        </a:rPr>
                        <a:t>DNA</a:t>
                      </a:r>
                      <a:r>
                        <a:rPr lang="en-GB" sz="1400" dirty="0">
                          <a:effectLst/>
                        </a:rPr>
                        <a:t> transfer between bacteria</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a:lnSpc>
                          <a:spcPct val="107000"/>
                        </a:lnSpc>
                        <a:spcAft>
                          <a:spcPts val="0"/>
                        </a:spcAft>
                      </a:pPr>
                      <a:r>
                        <a:rPr lang="en-GB" sz="1400" u="none" strike="noStrike" dirty="0" smtClean="0">
                          <a:effectLst/>
                        </a:rPr>
                        <a:t>F</a:t>
                      </a:r>
                      <a:r>
                        <a:rPr lang="en-GB" sz="1400" u="none" strike="noStrike" baseline="0" dirty="0">
                          <a:effectLst/>
                        </a:rPr>
                        <a:t> </a:t>
                      </a:r>
                      <a:r>
                        <a:rPr lang="en-GB" sz="1400" dirty="0" smtClean="0">
                          <a:effectLst/>
                        </a:rPr>
                        <a:t>of </a:t>
                      </a:r>
                      <a:r>
                        <a:rPr lang="en-GB" sz="1400" u="none" strike="noStrike" dirty="0">
                          <a:effectLst/>
                        </a:rPr>
                        <a:t>E</a:t>
                      </a:r>
                      <a:r>
                        <a:rPr lang="en-GB" sz="1400" dirty="0">
                          <a:effectLst/>
                        </a:rPr>
                        <a:t>. coli </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r>
              <a:tr h="615808">
                <a:tc>
                  <a:txBody>
                    <a:bodyPr/>
                    <a:lstStyle/>
                    <a:p>
                      <a:pPr>
                        <a:lnSpc>
                          <a:spcPct val="107000"/>
                        </a:lnSpc>
                        <a:spcAft>
                          <a:spcPts val="0"/>
                        </a:spcAft>
                      </a:pPr>
                      <a:r>
                        <a:rPr lang="en-GB" sz="1400">
                          <a:effectLst/>
                        </a:rPr>
                        <a:t>Killer</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a:lnSpc>
                          <a:spcPct val="107000"/>
                        </a:lnSpc>
                        <a:spcAft>
                          <a:spcPts val="0"/>
                        </a:spcAft>
                      </a:pPr>
                      <a:r>
                        <a:rPr lang="en-GB" sz="1400" dirty="0">
                          <a:effectLst/>
                        </a:rPr>
                        <a:t>Synthesis of toxins that kill other bacteria</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a:lnSpc>
                          <a:spcPct val="107000"/>
                        </a:lnSpc>
                        <a:spcAft>
                          <a:spcPts val="0"/>
                        </a:spcAft>
                      </a:pPr>
                      <a:r>
                        <a:rPr lang="en-GB" sz="1400" u="none" strike="noStrike" dirty="0">
                          <a:effectLst/>
                        </a:rPr>
                        <a:t>Col</a:t>
                      </a:r>
                      <a:r>
                        <a:rPr lang="en-GB" sz="1400" dirty="0">
                          <a:effectLst/>
                        </a:rPr>
                        <a:t> of </a:t>
                      </a:r>
                      <a:r>
                        <a:rPr lang="en-GB" sz="1400" u="none" strike="noStrike" dirty="0">
                          <a:effectLst/>
                        </a:rPr>
                        <a:t>E</a:t>
                      </a:r>
                      <a:r>
                        <a:rPr lang="en-GB" sz="1400" dirty="0">
                          <a:effectLst/>
                        </a:rPr>
                        <a:t>. coli, for colicin production</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r>
              <a:tr h="615808">
                <a:tc>
                  <a:txBody>
                    <a:bodyPr/>
                    <a:lstStyle/>
                    <a:p>
                      <a:pPr>
                        <a:lnSpc>
                          <a:spcPct val="107000"/>
                        </a:lnSpc>
                        <a:spcAft>
                          <a:spcPts val="0"/>
                        </a:spcAft>
                      </a:pPr>
                      <a:r>
                        <a:rPr lang="en-GB" sz="1400">
                          <a:effectLst/>
                        </a:rPr>
                        <a:t>Degradative</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a:lnSpc>
                          <a:spcPct val="107000"/>
                        </a:lnSpc>
                        <a:spcAft>
                          <a:spcPts val="0"/>
                        </a:spcAft>
                      </a:pPr>
                      <a:r>
                        <a:rPr lang="en-GB" sz="1400">
                          <a:effectLst/>
                        </a:rPr>
                        <a:t>Enzymes for metabolism of unusual molecules</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a:lnSpc>
                          <a:spcPct val="107000"/>
                        </a:lnSpc>
                        <a:spcAft>
                          <a:spcPts val="0"/>
                        </a:spcAft>
                      </a:pPr>
                      <a:r>
                        <a:rPr lang="en-GB" sz="1400" u="none" strike="noStrike" dirty="0">
                          <a:effectLst/>
                        </a:rPr>
                        <a:t>TOL</a:t>
                      </a:r>
                      <a:r>
                        <a:rPr lang="en-GB" sz="1400" dirty="0">
                          <a:effectLst/>
                        </a:rPr>
                        <a:t> of Pseudomonas putida, for toluene metabolism</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r>
              <a:tr h="1904281">
                <a:tc>
                  <a:txBody>
                    <a:bodyPr/>
                    <a:lstStyle/>
                    <a:p>
                      <a:pPr>
                        <a:lnSpc>
                          <a:spcPct val="107000"/>
                        </a:lnSpc>
                        <a:spcAft>
                          <a:spcPts val="0"/>
                        </a:spcAft>
                      </a:pPr>
                      <a:r>
                        <a:rPr lang="en-GB" sz="1400">
                          <a:effectLst/>
                        </a:rPr>
                        <a:t>Virulence</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a:lnSpc>
                          <a:spcPct val="107000"/>
                        </a:lnSpc>
                        <a:spcAft>
                          <a:spcPts val="0"/>
                        </a:spcAft>
                      </a:pPr>
                      <a:r>
                        <a:rPr lang="en-GB" sz="1400">
                          <a:effectLst/>
                        </a:rPr>
                        <a:t>Pathogenicity</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a:lnSpc>
                          <a:spcPct val="107000"/>
                        </a:lnSpc>
                        <a:spcAft>
                          <a:spcPts val="0"/>
                        </a:spcAft>
                      </a:pPr>
                      <a:r>
                        <a:rPr lang="en-GB" sz="1400" u="none" strike="noStrike" dirty="0" smtClean="0">
                          <a:effectLst/>
                        </a:rPr>
                        <a:t>Ti</a:t>
                      </a:r>
                      <a:r>
                        <a:rPr lang="en-GB" sz="1400" u="none" strike="noStrike" baseline="0" dirty="0">
                          <a:effectLst/>
                        </a:rPr>
                        <a:t> </a:t>
                      </a:r>
                      <a:r>
                        <a:rPr lang="en-GB" sz="1400" dirty="0" smtClean="0">
                          <a:effectLst/>
                        </a:rPr>
                        <a:t>of </a:t>
                      </a:r>
                      <a:r>
                        <a:rPr lang="en-GB" sz="1400" dirty="0">
                          <a:effectLst/>
                        </a:rPr>
                        <a:t>Agrobacterium tumefaciens, conferring the ability to cause crown gall disease on dicotyledonous plants</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r>
            </a:tbl>
          </a:graphicData>
        </a:graphic>
      </p:graphicFrame>
    </p:spTree>
    <p:extLst>
      <p:ext uri="{BB962C8B-B14F-4D97-AF65-F5344CB8AC3E}">
        <p14:creationId xmlns="" xmlns:p14="http://schemas.microsoft.com/office/powerpoint/2010/main" val="91692415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0276"/>
            <a:ext cx="9144000" cy="579549"/>
          </a:xfrm>
        </p:spPr>
        <p:txBody>
          <a:bodyPr>
            <a:normAutofit fontScale="90000"/>
          </a:bodyPr>
          <a:lstStyle/>
          <a:p>
            <a:pPr algn="ctr"/>
            <a:r>
              <a:rPr lang="en-GB" b="1" dirty="0" smtClean="0"/>
              <a:t>Plasmids in prokaryotic organism</a:t>
            </a:r>
            <a:endParaRPr lang="en-GB" dirty="0"/>
          </a:p>
        </p:txBody>
      </p:sp>
      <p:sp>
        <p:nvSpPr>
          <p:cNvPr id="3" name="Content Placeholder 2"/>
          <p:cNvSpPr>
            <a:spLocks noGrp="1"/>
          </p:cNvSpPr>
          <p:nvPr>
            <p:ph idx="1"/>
          </p:nvPr>
        </p:nvSpPr>
        <p:spPr>
          <a:xfrm>
            <a:off x="0" y="914400"/>
            <a:ext cx="9069947" cy="5602310"/>
          </a:xfrm>
        </p:spPr>
        <p:txBody>
          <a:bodyPr>
            <a:normAutofit fontScale="92500" lnSpcReduction="10000"/>
          </a:bodyPr>
          <a:lstStyle/>
          <a:p>
            <a:pPr algn="just"/>
            <a:r>
              <a:rPr lang="en-GB" dirty="0"/>
              <a:t>With a bacterium such as </a:t>
            </a:r>
            <a:r>
              <a:rPr lang="en-GB" i="1" dirty="0"/>
              <a:t>E. coli</a:t>
            </a:r>
            <a:r>
              <a:rPr lang="en-GB" dirty="0"/>
              <a:t> K12, which has a 4.6-Mb chromosome and can harbour various combinations of plasmids, </a:t>
            </a:r>
            <a:r>
              <a:rPr lang="en-GB" u="sng" dirty="0"/>
              <a:t>none of which is more than a few kb in size</a:t>
            </a:r>
            <a:r>
              <a:rPr lang="en-GB" dirty="0"/>
              <a:t> and all of which are dispensable (can be done away with in certain circumstances), </a:t>
            </a:r>
            <a:r>
              <a:rPr lang="en-GB" b="1" dirty="0"/>
              <a:t>it is acceptable to define the main chromosome as the ‘genome’ and the rest as plasmids</a:t>
            </a:r>
            <a:r>
              <a:rPr lang="en-GB" dirty="0"/>
              <a:t>. With other prokaryotes it is not so </a:t>
            </a:r>
            <a:r>
              <a:rPr lang="en-GB" dirty="0" smtClean="0"/>
              <a:t>easy.</a:t>
            </a:r>
          </a:p>
          <a:p>
            <a:pPr marL="0" indent="0" algn="just">
              <a:buNone/>
            </a:pPr>
            <a:endParaRPr lang="en-GB" dirty="0" smtClean="0"/>
          </a:p>
          <a:p>
            <a:pPr algn="just"/>
            <a:r>
              <a:rPr lang="en-GB" dirty="0" smtClean="0"/>
              <a:t>Here </a:t>
            </a:r>
            <a:r>
              <a:rPr lang="en-GB" dirty="0"/>
              <a:t>is a look at some complex prokaryotes that have highly </a:t>
            </a:r>
            <a:r>
              <a:rPr lang="en-GB" b="1" dirty="0"/>
              <a:t>multipartite genomes: </a:t>
            </a:r>
            <a:endParaRPr lang="en-GB" b="1" dirty="0" smtClean="0"/>
          </a:p>
          <a:p>
            <a:pPr algn="just"/>
            <a:endParaRPr lang="en-GB" dirty="0"/>
          </a:p>
          <a:p>
            <a:pPr marL="428625" indent="-428625" algn="just">
              <a:buFont typeface="+mj-lt"/>
              <a:buAutoNum type="romanUcPeriod"/>
            </a:pPr>
            <a:r>
              <a:rPr lang="en-GB" b="1" i="1" dirty="0" smtClean="0"/>
              <a:t>Vibrio </a:t>
            </a:r>
            <a:r>
              <a:rPr lang="en-GB" b="1" i="1" dirty="0"/>
              <a:t>cholerae</a:t>
            </a:r>
            <a:r>
              <a:rPr lang="en-GB" b="1" dirty="0"/>
              <a:t>,</a:t>
            </a:r>
            <a:r>
              <a:rPr lang="en-GB" dirty="0"/>
              <a:t> the pathogenic bacterium that causes cholera, has two circular </a:t>
            </a:r>
            <a:r>
              <a:rPr lang="en-GB" dirty="0" smtClean="0"/>
              <a:t>DNA molecules</a:t>
            </a:r>
            <a:r>
              <a:rPr lang="en-GB" dirty="0"/>
              <a:t>, one of 2.96 Mb and the other of 1.07 Mb, with 71% of the organism's 3885 genes on the larger of these. </a:t>
            </a:r>
          </a:p>
        </p:txBody>
      </p:sp>
    </p:spTree>
    <p:extLst>
      <p:ext uri="{BB962C8B-B14F-4D97-AF65-F5344CB8AC3E}">
        <p14:creationId xmlns="" xmlns:p14="http://schemas.microsoft.com/office/powerpoint/2010/main" val="283931837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0276"/>
            <a:ext cx="9144000" cy="685800"/>
          </a:xfrm>
        </p:spPr>
        <p:txBody>
          <a:bodyPr>
            <a:normAutofit fontScale="90000"/>
          </a:bodyPr>
          <a:lstStyle/>
          <a:p>
            <a:pPr algn="ctr"/>
            <a:r>
              <a:rPr lang="en-GB" b="1" dirty="0" smtClean="0"/>
              <a:t>Plasmids in prokaryotic organism</a:t>
            </a:r>
            <a:endParaRPr lang="en-GB" dirty="0"/>
          </a:p>
        </p:txBody>
      </p:sp>
      <p:sp>
        <p:nvSpPr>
          <p:cNvPr id="3" name="Content Placeholder 2"/>
          <p:cNvSpPr>
            <a:spLocks noGrp="1"/>
          </p:cNvSpPr>
          <p:nvPr>
            <p:ph idx="1"/>
          </p:nvPr>
        </p:nvSpPr>
        <p:spPr>
          <a:xfrm>
            <a:off x="67614" y="953037"/>
            <a:ext cx="9076386" cy="5769735"/>
          </a:xfrm>
        </p:spPr>
        <p:txBody>
          <a:bodyPr>
            <a:normAutofit fontScale="92500" lnSpcReduction="10000"/>
          </a:bodyPr>
          <a:lstStyle/>
          <a:p>
            <a:pPr marL="571500" indent="-571500">
              <a:buAutoNum type="romanUcPeriod"/>
            </a:pPr>
            <a:r>
              <a:rPr lang="en-GB" b="1" i="1" dirty="0" smtClean="0"/>
              <a:t>Vibrio cholerae  </a:t>
            </a:r>
          </a:p>
          <a:p>
            <a:pPr algn="just"/>
            <a:r>
              <a:rPr lang="en-GB" dirty="0" smtClean="0"/>
              <a:t>It would appear obvious that these two DNA molecules together constitute the </a:t>
            </a:r>
            <a:r>
              <a:rPr lang="en-GB" i="1" dirty="0" smtClean="0"/>
              <a:t>Vibrio</a:t>
            </a:r>
            <a:r>
              <a:rPr lang="en-GB" dirty="0" smtClean="0"/>
              <a:t> genome, but closer examination reveals that most of the genes for the central cellular activities such as genome expression and energy generation, as well as the genes that confer pathogenicity, are located on the larger molecule. </a:t>
            </a:r>
          </a:p>
          <a:p>
            <a:pPr algn="just"/>
            <a:r>
              <a:rPr lang="en-GB" dirty="0" smtClean="0"/>
              <a:t>The smaller molecule contains many essential genes but also has certain features that are considered characteristic of plasmids, notably, </a:t>
            </a:r>
            <a:r>
              <a:rPr lang="en-GB" b="1" dirty="0" smtClean="0"/>
              <a:t>an integron</a:t>
            </a:r>
            <a:r>
              <a:rPr lang="en-GB" dirty="0" smtClean="0"/>
              <a:t>, a set of genes and other DNA sequences that enable plasmids to capture genes from bacteriophages (bacterial viruses) and other plasmids.</a:t>
            </a:r>
          </a:p>
          <a:p>
            <a:pPr algn="just"/>
            <a:endParaRPr lang="en-GB" dirty="0" smtClean="0"/>
          </a:p>
          <a:p>
            <a:pPr algn="just"/>
            <a:r>
              <a:rPr lang="en-GB" dirty="0" smtClean="0"/>
              <a:t> It therefore appears possible that the smaller genome is a ‘</a:t>
            </a:r>
            <a:r>
              <a:rPr lang="en-GB" b="1" dirty="0" smtClean="0"/>
              <a:t>megaplasmid</a:t>
            </a:r>
            <a:r>
              <a:rPr lang="en-GB" dirty="0" smtClean="0"/>
              <a:t>’ that was acquired by the ancestor to </a:t>
            </a:r>
            <a:r>
              <a:rPr lang="en-GB" i="1" dirty="0" smtClean="0"/>
              <a:t>Vibrio</a:t>
            </a:r>
            <a:r>
              <a:rPr lang="en-GB" dirty="0" smtClean="0"/>
              <a:t> at some period in the bacterium's evolutionary past.</a:t>
            </a:r>
            <a:r>
              <a:rPr lang="en-GB" i="1" dirty="0" smtClean="0"/>
              <a:t> </a:t>
            </a:r>
            <a:endParaRPr lang="en-GB" dirty="0" smtClean="0"/>
          </a:p>
          <a:p>
            <a:endParaRPr lang="en-GB" dirty="0"/>
          </a:p>
        </p:txBody>
      </p:sp>
    </p:spTree>
    <p:extLst>
      <p:ext uri="{BB962C8B-B14F-4D97-AF65-F5344CB8AC3E}">
        <p14:creationId xmlns="" xmlns:p14="http://schemas.microsoft.com/office/powerpoint/2010/main" val="130871698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24436"/>
          </a:xfrm>
        </p:spPr>
        <p:txBody>
          <a:bodyPr/>
          <a:lstStyle/>
          <a:p>
            <a:pPr algn="ctr"/>
            <a:r>
              <a:rPr lang="en-GB" b="1" dirty="0" smtClean="0"/>
              <a:t>Plasmids in prokaryotic organism</a:t>
            </a:r>
            <a:endParaRPr lang="en-GB" b="1" dirty="0"/>
          </a:p>
        </p:txBody>
      </p:sp>
      <p:sp>
        <p:nvSpPr>
          <p:cNvPr id="3" name="Content Placeholder 2"/>
          <p:cNvSpPr>
            <a:spLocks noGrp="1"/>
          </p:cNvSpPr>
          <p:nvPr>
            <p:ph idx="1"/>
          </p:nvPr>
        </p:nvSpPr>
        <p:spPr>
          <a:xfrm>
            <a:off x="77273" y="798491"/>
            <a:ext cx="8983014" cy="5859886"/>
          </a:xfrm>
        </p:spPr>
        <p:txBody>
          <a:bodyPr>
            <a:normAutofit fontScale="70000" lnSpcReduction="20000"/>
          </a:bodyPr>
          <a:lstStyle/>
          <a:p>
            <a:pPr marL="0" indent="0" algn="just">
              <a:buNone/>
            </a:pPr>
            <a:r>
              <a:rPr lang="en-GB" b="1" i="1" dirty="0" smtClean="0"/>
              <a:t>2. </a:t>
            </a:r>
            <a:r>
              <a:rPr lang="en-GB" sz="3100" b="1" i="1" dirty="0" smtClean="0"/>
              <a:t>Deinococcus </a:t>
            </a:r>
            <a:r>
              <a:rPr lang="en-GB" sz="3100" b="1" i="1" dirty="0"/>
              <a:t>radiodurans</a:t>
            </a:r>
            <a:r>
              <a:rPr lang="en-GB" sz="3100" dirty="0"/>
              <a:t> </a:t>
            </a:r>
            <a:r>
              <a:rPr lang="en-GB" sz="3100" b="1" dirty="0" smtClean="0"/>
              <a:t>R1:</a:t>
            </a:r>
            <a:r>
              <a:rPr lang="en-GB" sz="3100" dirty="0" smtClean="0"/>
              <a:t> </a:t>
            </a:r>
            <a:r>
              <a:rPr lang="en-GB" sz="3100" dirty="0"/>
              <a:t>whose genome is of particular interest </a:t>
            </a:r>
            <a:r>
              <a:rPr lang="en-GB" sz="3100" dirty="0" smtClean="0"/>
              <a:t>because it contains many genes that help this bacterium resist the harmful effects of radiation, is constructed on similar lines, with essential genes distributed among two circular chromosomes and two plasmids. </a:t>
            </a:r>
          </a:p>
          <a:p>
            <a:pPr marL="0" indent="0" algn="just">
              <a:buNone/>
            </a:pPr>
            <a:endParaRPr lang="en-GB" sz="3100" dirty="0"/>
          </a:p>
          <a:p>
            <a:pPr marL="0" indent="0" algn="just">
              <a:buNone/>
            </a:pPr>
            <a:r>
              <a:rPr lang="en-GB" sz="3100" dirty="0" smtClean="0"/>
              <a:t>3. </a:t>
            </a:r>
            <a:r>
              <a:rPr lang="en-GB" sz="3100" b="1" i="1" dirty="0"/>
              <a:t>Borrelia burgdorferi</a:t>
            </a:r>
            <a:r>
              <a:rPr lang="en-GB" sz="3100" b="1" dirty="0"/>
              <a:t> </a:t>
            </a:r>
            <a:r>
              <a:rPr lang="en-GB" sz="3100" b="1" dirty="0" smtClean="0"/>
              <a:t>B31</a:t>
            </a:r>
            <a:r>
              <a:rPr lang="en-GB" sz="3100" dirty="0" smtClean="0"/>
              <a:t>: </a:t>
            </a:r>
            <a:r>
              <a:rPr lang="en-GB" sz="3100" dirty="0"/>
              <a:t>has a linear chromosome of 911 kb, carrying 853 genes, is </a:t>
            </a:r>
            <a:r>
              <a:rPr lang="en-GB" sz="3100" dirty="0" smtClean="0"/>
              <a:t>accompanied </a:t>
            </a:r>
            <a:r>
              <a:rPr lang="en-GB" sz="3100" dirty="0"/>
              <a:t>by 17 or 18 linear and circular plasmids which together contribute another 533  </a:t>
            </a:r>
            <a:r>
              <a:rPr lang="en-GB" sz="3100" dirty="0" smtClean="0"/>
              <a:t>kb </a:t>
            </a:r>
            <a:r>
              <a:rPr lang="en-GB" sz="3100" dirty="0"/>
              <a:t>and at least 430 genes. </a:t>
            </a:r>
            <a:endParaRPr lang="en-GB" sz="3100" dirty="0" smtClean="0"/>
          </a:p>
          <a:p>
            <a:pPr marL="0" indent="0" algn="just">
              <a:buNone/>
            </a:pPr>
            <a:endParaRPr lang="en-GB" sz="3100" dirty="0" smtClean="0"/>
          </a:p>
          <a:p>
            <a:pPr algn="just"/>
            <a:r>
              <a:rPr lang="en-GB" sz="3100" dirty="0" smtClean="0"/>
              <a:t>Although </a:t>
            </a:r>
            <a:r>
              <a:rPr lang="en-GB" sz="3100" dirty="0"/>
              <a:t>the functions of most of these genes are unknown, those that have been identified include several that </a:t>
            </a:r>
            <a:r>
              <a:rPr lang="en-GB" sz="3100" u="sng" dirty="0"/>
              <a:t>would not normally be considered dispensable, such as genes for membrane proteins and purine biosynthesis</a:t>
            </a:r>
            <a:r>
              <a:rPr lang="en-GB" sz="3100" dirty="0"/>
              <a:t>. </a:t>
            </a:r>
            <a:endParaRPr lang="en-GB" sz="3100" dirty="0" smtClean="0"/>
          </a:p>
          <a:p>
            <a:pPr algn="just"/>
            <a:endParaRPr lang="en-GB" sz="3100" dirty="0" smtClean="0"/>
          </a:p>
          <a:p>
            <a:pPr algn="just"/>
            <a:r>
              <a:rPr lang="en-GB" sz="3100" dirty="0" smtClean="0"/>
              <a:t>The </a:t>
            </a:r>
            <a:r>
              <a:rPr lang="en-GB" sz="3100" dirty="0"/>
              <a:t>implication is that at least some of the </a:t>
            </a:r>
            <a:r>
              <a:rPr lang="en-GB" sz="3100" i="1" dirty="0"/>
              <a:t>Borrelia</a:t>
            </a:r>
            <a:r>
              <a:rPr lang="en-GB" sz="3100" dirty="0"/>
              <a:t> plasmids are essential components of the genome, leading to the possibility that some prokaryotes have highly multipartite genomes, comprising a number of separate DNA molecules, more akin to what we see in the eukaryotic nucleus rather than the ‘typical’ prokaryotic arrangement.</a:t>
            </a:r>
          </a:p>
          <a:p>
            <a:pPr marL="0" indent="0" algn="just">
              <a:buNone/>
            </a:pPr>
            <a:endParaRPr lang="en-GB" dirty="0"/>
          </a:p>
          <a:p>
            <a:endParaRPr lang="en-GB" dirty="0"/>
          </a:p>
        </p:txBody>
      </p:sp>
    </p:spTree>
    <p:extLst>
      <p:ext uri="{BB962C8B-B14F-4D97-AF65-F5344CB8AC3E}">
        <p14:creationId xmlns="" xmlns:p14="http://schemas.microsoft.com/office/powerpoint/2010/main" val="378885370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123155"/>
            <a:ext cx="9144000" cy="1280642"/>
          </a:xfrm>
        </p:spPr>
        <p:txBody>
          <a:bodyPr>
            <a:normAutofit/>
          </a:bodyPr>
          <a:lstStyle/>
          <a:p>
            <a:pPr algn="ctr"/>
            <a:r>
              <a:rPr lang="en-GB" b="1" dirty="0" smtClean="0"/>
              <a:t>Characteristics and functions of Operons</a:t>
            </a:r>
            <a:endParaRPr lang="en-GB" dirty="0"/>
          </a:p>
        </p:txBody>
      </p:sp>
      <p:sp>
        <p:nvSpPr>
          <p:cNvPr id="5" name="Content Placeholder 4"/>
          <p:cNvSpPr>
            <a:spLocks noGrp="1"/>
          </p:cNvSpPr>
          <p:nvPr>
            <p:ph sz="half" idx="1"/>
          </p:nvPr>
        </p:nvSpPr>
        <p:spPr>
          <a:xfrm>
            <a:off x="1" y="1378844"/>
            <a:ext cx="4514850" cy="5479156"/>
          </a:xfrm>
        </p:spPr>
        <p:txBody>
          <a:bodyPr>
            <a:normAutofit fontScale="85000" lnSpcReduction="20000"/>
          </a:bodyPr>
          <a:lstStyle/>
          <a:p>
            <a:pPr algn="just"/>
            <a:r>
              <a:rPr lang="en-GB" dirty="0" smtClean="0"/>
              <a:t>One characteristic </a:t>
            </a:r>
            <a:r>
              <a:rPr lang="en-GB" dirty="0"/>
              <a:t>feature of prokaryotic genomes illustrated by </a:t>
            </a:r>
            <a:r>
              <a:rPr lang="en-GB" i="1" dirty="0"/>
              <a:t>E. coli</a:t>
            </a:r>
            <a:r>
              <a:rPr lang="en-GB" dirty="0"/>
              <a:t> is the presence of </a:t>
            </a:r>
            <a:r>
              <a:rPr lang="en-GB" b="1" dirty="0"/>
              <a:t>operons</a:t>
            </a:r>
            <a:r>
              <a:rPr lang="en-GB" dirty="0"/>
              <a:t>. </a:t>
            </a:r>
            <a:endParaRPr lang="en-GB" dirty="0" smtClean="0"/>
          </a:p>
          <a:p>
            <a:pPr algn="just"/>
            <a:endParaRPr lang="en-GB" dirty="0" smtClean="0"/>
          </a:p>
          <a:p>
            <a:pPr algn="just"/>
            <a:r>
              <a:rPr lang="en-GB" b="1" dirty="0" smtClean="0"/>
              <a:t>An </a:t>
            </a:r>
            <a:r>
              <a:rPr lang="en-GB" b="1" dirty="0"/>
              <a:t>operon</a:t>
            </a:r>
            <a:r>
              <a:rPr lang="en-GB" dirty="0"/>
              <a:t> is a group of genes that are located adjacent to one another in the genome, with perhaps just one or two nucleotides between the end of one gene and the start of the next. </a:t>
            </a:r>
            <a:endParaRPr lang="en-GB" dirty="0" smtClean="0"/>
          </a:p>
          <a:p>
            <a:pPr marL="0" indent="0" algn="just">
              <a:buNone/>
            </a:pPr>
            <a:endParaRPr lang="en-GB" dirty="0" smtClean="0"/>
          </a:p>
          <a:p>
            <a:pPr algn="just"/>
            <a:r>
              <a:rPr lang="en-GB" b="1" dirty="0" smtClean="0"/>
              <a:t>An </a:t>
            </a:r>
            <a:r>
              <a:rPr lang="en-GB" b="1" dirty="0"/>
              <a:t>operon</a:t>
            </a:r>
            <a:r>
              <a:rPr lang="en-GB" dirty="0"/>
              <a:t> can also be described as a unit made up of linked genes which is thought to </a:t>
            </a:r>
            <a:r>
              <a:rPr lang="en-GB" b="1" dirty="0"/>
              <a:t>regulate other genes</a:t>
            </a:r>
            <a:r>
              <a:rPr lang="en-GB" dirty="0"/>
              <a:t> responsible for protein synthesis. </a:t>
            </a:r>
          </a:p>
          <a:p>
            <a:endParaRPr lang="en-GB" dirty="0"/>
          </a:p>
        </p:txBody>
      </p:sp>
      <p:pic>
        <p:nvPicPr>
          <p:cNvPr id="7" name="Content Placeholder 6" descr="https://upload.wikimedia.org/wikipedia/commons/thumb/a/a4/Operon_1.png/350px-Operon_1.png"/>
          <p:cNvPicPr>
            <a:picLocks noGrp="1"/>
          </p:cNvPicPr>
          <p:nvPr>
            <p:ph sz="half" idx="2"/>
          </p:nvPr>
        </p:nvPicPr>
        <p:blipFill>
          <a:blip r:embed="rId2" cstate="print">
            <a:extLst>
              <a:ext uri="{28A0092B-C50C-407E-A947-70E740481C1C}">
                <a14:useLocalDpi xmlns="" xmlns:a14="http://schemas.microsoft.com/office/drawing/2010/main" val="0"/>
              </a:ext>
            </a:extLst>
          </a:blip>
          <a:srcRect/>
          <a:stretch>
            <a:fillRect/>
          </a:stretch>
        </p:blipFill>
        <p:spPr bwMode="auto">
          <a:xfrm>
            <a:off x="4617077" y="2315784"/>
            <a:ext cx="4423892" cy="1728182"/>
          </a:xfrm>
          <a:prstGeom prst="rect">
            <a:avLst/>
          </a:prstGeom>
          <a:noFill/>
          <a:ln>
            <a:noFill/>
          </a:ln>
        </p:spPr>
      </p:pic>
      <p:sp>
        <p:nvSpPr>
          <p:cNvPr id="8" name="TextBox 7"/>
          <p:cNvSpPr txBox="1"/>
          <p:nvPr/>
        </p:nvSpPr>
        <p:spPr>
          <a:xfrm>
            <a:off x="6310648" y="4984930"/>
            <a:ext cx="1359731" cy="507831"/>
          </a:xfrm>
          <a:prstGeom prst="rect">
            <a:avLst/>
          </a:prstGeom>
          <a:noFill/>
        </p:spPr>
        <p:txBody>
          <a:bodyPr wrap="none" rtlCol="0">
            <a:spAutoFit/>
          </a:bodyPr>
          <a:lstStyle/>
          <a:p>
            <a:r>
              <a:rPr lang="en-GB" sz="1350" b="1" dirty="0"/>
              <a:t>A typical operon</a:t>
            </a:r>
          </a:p>
          <a:p>
            <a:endParaRPr lang="en-GB" sz="1350" dirty="0"/>
          </a:p>
        </p:txBody>
      </p:sp>
    </p:spTree>
    <p:extLst>
      <p:ext uri="{BB962C8B-B14F-4D97-AF65-F5344CB8AC3E}">
        <p14:creationId xmlns="" xmlns:p14="http://schemas.microsoft.com/office/powerpoint/2010/main" val="233717019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148912"/>
            <a:ext cx="9144000" cy="958671"/>
          </a:xfrm>
        </p:spPr>
        <p:txBody>
          <a:bodyPr>
            <a:noAutofit/>
          </a:bodyPr>
          <a:lstStyle/>
          <a:p>
            <a:pPr algn="ctr"/>
            <a:r>
              <a:rPr lang="en-GB" sz="4000" b="1" dirty="0"/>
              <a:t>Characteristics and functions of Operons</a:t>
            </a:r>
            <a:endParaRPr lang="en-GB" sz="4000" dirty="0"/>
          </a:p>
        </p:txBody>
      </p:sp>
      <p:sp>
        <p:nvSpPr>
          <p:cNvPr id="6" name="Content Placeholder 5"/>
          <p:cNvSpPr>
            <a:spLocks noGrp="1"/>
          </p:cNvSpPr>
          <p:nvPr>
            <p:ph idx="1"/>
          </p:nvPr>
        </p:nvSpPr>
        <p:spPr>
          <a:xfrm>
            <a:off x="0" y="1146220"/>
            <a:ext cx="9144000" cy="5615187"/>
          </a:xfrm>
        </p:spPr>
        <p:txBody>
          <a:bodyPr>
            <a:normAutofit fontScale="92500" lnSpcReduction="10000"/>
          </a:bodyPr>
          <a:lstStyle/>
          <a:p>
            <a:pPr algn="just"/>
            <a:r>
              <a:rPr lang="en-GB" dirty="0"/>
              <a:t>In most cases the genes in an operon are functionally related, coding for a set of proteins that are involved in a single biochemical activity such as utilisation of a sugar as an energy source or synthesis of an amino acid</a:t>
            </a:r>
            <a:r>
              <a:rPr lang="en-GB" dirty="0" smtClean="0"/>
              <a:t>.</a:t>
            </a:r>
          </a:p>
          <a:p>
            <a:pPr marL="0" indent="0" algn="just">
              <a:buNone/>
            </a:pPr>
            <a:endParaRPr lang="en-GB" dirty="0" smtClean="0"/>
          </a:p>
          <a:p>
            <a:pPr algn="just"/>
            <a:r>
              <a:rPr lang="en-GB" dirty="0" smtClean="0"/>
              <a:t>All </a:t>
            </a:r>
            <a:r>
              <a:rPr lang="en-GB" dirty="0"/>
              <a:t>the genes in an operon are expressed as a single unit. This type </a:t>
            </a:r>
            <a:r>
              <a:rPr lang="en-GB" dirty="0" smtClean="0"/>
              <a:t>of arrangement </a:t>
            </a:r>
            <a:r>
              <a:rPr lang="en-GB" dirty="0"/>
              <a:t>is common in prokaryotic genomes. </a:t>
            </a:r>
            <a:endParaRPr lang="en-GB" dirty="0" smtClean="0"/>
          </a:p>
          <a:p>
            <a:pPr algn="just"/>
            <a:endParaRPr lang="en-GB" dirty="0"/>
          </a:p>
          <a:p>
            <a:pPr algn="just"/>
            <a:r>
              <a:rPr lang="en-GB" dirty="0" smtClean="0"/>
              <a:t>A typical </a:t>
            </a:r>
            <a:r>
              <a:rPr lang="en-GB" i="1" dirty="0"/>
              <a:t>E. coli </a:t>
            </a:r>
            <a:r>
              <a:rPr lang="en-GB" dirty="0"/>
              <a:t>example is the </a:t>
            </a:r>
            <a:r>
              <a:rPr lang="en-GB" b="1" u="sng" dirty="0"/>
              <a:t>lactose operon</a:t>
            </a:r>
            <a:r>
              <a:rPr lang="en-GB" b="1" dirty="0"/>
              <a:t> ( it has three genes: </a:t>
            </a:r>
            <a:r>
              <a:rPr lang="en-GB" b="1" i="1" dirty="0"/>
              <a:t>lacZ</a:t>
            </a:r>
            <a:r>
              <a:rPr lang="en-GB" b="1" dirty="0"/>
              <a:t>, </a:t>
            </a:r>
            <a:r>
              <a:rPr lang="en-GB" b="1" i="1" dirty="0"/>
              <a:t>lacY</a:t>
            </a:r>
            <a:r>
              <a:rPr lang="en-GB" b="1" dirty="0"/>
              <a:t> and </a:t>
            </a:r>
            <a:r>
              <a:rPr lang="en-GB" b="1" i="1" dirty="0"/>
              <a:t>lacA</a:t>
            </a:r>
            <a:r>
              <a:rPr lang="en-GB" i="1" dirty="0"/>
              <a:t>)</a:t>
            </a:r>
            <a:r>
              <a:rPr lang="en-GB" dirty="0"/>
              <a:t>, the first operon to be discovered, which contains </a:t>
            </a:r>
            <a:r>
              <a:rPr lang="en-GB" b="1" dirty="0"/>
              <a:t>three genes that are expressed</a:t>
            </a:r>
            <a:r>
              <a:rPr lang="en-GB" dirty="0"/>
              <a:t> </a:t>
            </a:r>
            <a:r>
              <a:rPr lang="en-GB" b="1" dirty="0"/>
              <a:t>(Remember the process of gene expression? )</a:t>
            </a:r>
            <a:r>
              <a:rPr lang="en-GB" dirty="0"/>
              <a:t> to synthesise the enzymes (enzymes are proteins) that break down lactose (disaccharide sugar found in milk)  into its monosaccharide units - glucose and galactose. </a:t>
            </a:r>
          </a:p>
        </p:txBody>
      </p:sp>
    </p:spTree>
    <p:extLst>
      <p:ext uri="{BB962C8B-B14F-4D97-AF65-F5344CB8AC3E}">
        <p14:creationId xmlns="" xmlns:p14="http://schemas.microsoft.com/office/powerpoint/2010/main" val="334577974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00429"/>
            <a:ext cx="9144000" cy="868517"/>
          </a:xfrm>
        </p:spPr>
        <p:txBody>
          <a:bodyPr>
            <a:noAutofit/>
          </a:bodyPr>
          <a:lstStyle/>
          <a:p>
            <a:pPr algn="ctr"/>
            <a:r>
              <a:rPr lang="en-GB" sz="4000" b="1" dirty="0"/>
              <a:t>Characteristics and functions of Operons</a:t>
            </a:r>
            <a:endParaRPr lang="en-GB" sz="4000" dirty="0"/>
          </a:p>
        </p:txBody>
      </p:sp>
      <p:sp>
        <p:nvSpPr>
          <p:cNvPr id="3" name="Content Placeholder 2"/>
          <p:cNvSpPr>
            <a:spLocks noGrp="1"/>
          </p:cNvSpPr>
          <p:nvPr>
            <p:ph idx="1"/>
          </p:nvPr>
        </p:nvSpPr>
        <p:spPr>
          <a:xfrm>
            <a:off x="218940" y="1094704"/>
            <a:ext cx="8770513" cy="5589431"/>
          </a:xfrm>
        </p:spPr>
        <p:txBody>
          <a:bodyPr/>
          <a:lstStyle/>
          <a:p>
            <a:pPr algn="just"/>
            <a:r>
              <a:rPr lang="en-GB" dirty="0" smtClean="0"/>
              <a:t>Lactose is not a common component of </a:t>
            </a:r>
            <a:r>
              <a:rPr lang="en-GB" i="1" dirty="0" smtClean="0"/>
              <a:t>E. coli</a:t>
            </a:r>
            <a:r>
              <a:rPr lang="en-GB" dirty="0" smtClean="0"/>
              <a:t>'s natural environment, so most of the time the operon is not expressed. </a:t>
            </a:r>
          </a:p>
          <a:p>
            <a:pPr algn="just"/>
            <a:endParaRPr lang="en-GB" dirty="0"/>
          </a:p>
          <a:p>
            <a:pPr algn="just"/>
            <a:r>
              <a:rPr lang="en-GB" dirty="0" smtClean="0"/>
              <a:t>When lactose becomes available, it switches on the operon; all three genes are expressed together, resulting in </a:t>
            </a:r>
            <a:r>
              <a:rPr lang="en-GB" b="1" dirty="0" smtClean="0"/>
              <a:t>coordinated </a:t>
            </a:r>
            <a:r>
              <a:rPr lang="en-GB" dirty="0" smtClean="0"/>
              <a:t>synthesis of the lactose-utilizing enzymes. </a:t>
            </a:r>
          </a:p>
          <a:p>
            <a:pPr algn="just"/>
            <a:endParaRPr lang="en-GB" dirty="0"/>
          </a:p>
        </p:txBody>
      </p:sp>
    </p:spTree>
    <p:extLst>
      <p:ext uri="{BB962C8B-B14F-4D97-AF65-F5344CB8AC3E}">
        <p14:creationId xmlns="" xmlns:p14="http://schemas.microsoft.com/office/powerpoint/2010/main" val="72946549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4394" y="251944"/>
            <a:ext cx="9144000" cy="894276"/>
          </a:xfrm>
        </p:spPr>
        <p:txBody>
          <a:bodyPr>
            <a:normAutofit/>
          </a:bodyPr>
          <a:lstStyle/>
          <a:p>
            <a:pPr algn="ctr"/>
            <a:r>
              <a:rPr lang="en-GB" sz="4000" b="1" dirty="0" smtClean="0"/>
              <a:t>The two </a:t>
            </a:r>
            <a:r>
              <a:rPr lang="en-GB" sz="4000" b="1" dirty="0"/>
              <a:t>operons of </a:t>
            </a:r>
            <a:r>
              <a:rPr lang="en-GB" sz="4000" b="1" i="1" dirty="0"/>
              <a:t>Escherichia coli. </a:t>
            </a:r>
            <a:endParaRPr lang="en-GB" sz="4000" dirty="0"/>
          </a:p>
        </p:txBody>
      </p:sp>
      <p:pic>
        <p:nvPicPr>
          <p:cNvPr id="7" name="Content Placeholder 6" descr="Figure 2.20. Two operons of Escherichia coli."/>
          <p:cNvPicPr>
            <a:picLocks noGrp="1"/>
          </p:cNvPicPr>
          <p:nvPr>
            <p:ph sz="half" idx="1"/>
          </p:nvPr>
        </p:nvPicPr>
        <p:blipFill>
          <a:blip r:embed="rId2" cstate="print">
            <a:extLst>
              <a:ext uri="{28A0092B-C50C-407E-A947-70E740481C1C}">
                <a14:useLocalDpi xmlns="" xmlns:a14="http://schemas.microsoft.com/office/drawing/2010/main" val="0"/>
              </a:ext>
            </a:extLst>
          </a:blip>
          <a:srcRect/>
          <a:stretch>
            <a:fillRect/>
          </a:stretch>
        </p:blipFill>
        <p:spPr bwMode="auto">
          <a:xfrm>
            <a:off x="125569" y="1171977"/>
            <a:ext cx="4240369" cy="5061398"/>
          </a:xfrm>
          <a:prstGeom prst="rect">
            <a:avLst/>
          </a:prstGeom>
          <a:noFill/>
          <a:ln>
            <a:noFill/>
          </a:ln>
        </p:spPr>
      </p:pic>
      <p:sp>
        <p:nvSpPr>
          <p:cNvPr id="6" name="Content Placeholder 5"/>
          <p:cNvSpPr>
            <a:spLocks noGrp="1"/>
          </p:cNvSpPr>
          <p:nvPr>
            <p:ph sz="half" idx="2"/>
          </p:nvPr>
        </p:nvSpPr>
        <p:spPr>
          <a:xfrm>
            <a:off x="4269347" y="991673"/>
            <a:ext cx="4874654" cy="5550795"/>
          </a:xfrm>
        </p:spPr>
        <p:txBody>
          <a:bodyPr>
            <a:normAutofit lnSpcReduction="10000"/>
          </a:bodyPr>
          <a:lstStyle/>
          <a:p>
            <a:pPr algn="just"/>
            <a:r>
              <a:rPr lang="en-GB" sz="2000" u="sng" dirty="0"/>
              <a:t>A</a:t>
            </a:r>
            <a:r>
              <a:rPr lang="en-GB" sz="2000" dirty="0"/>
              <a:t>)</a:t>
            </a:r>
            <a:r>
              <a:rPr lang="en-GB" sz="2000" b="1" dirty="0"/>
              <a:t>The lactose operon</a:t>
            </a:r>
            <a:r>
              <a:rPr lang="en-GB" sz="2000" dirty="0"/>
              <a:t>: the three genes are called lacZ, lacY and lacA, the first two separated by 52 </a:t>
            </a:r>
            <a:r>
              <a:rPr lang="en-GB" sz="2000" u="sng" dirty="0"/>
              <a:t>bp</a:t>
            </a:r>
            <a:r>
              <a:rPr lang="en-GB" sz="2000" dirty="0"/>
              <a:t> and the second two by 64 bp. All three genes are expressed together, lacY coding for the lactose permease which transports lactose into the cell, and lacZ and lacA coding for enzymes that split lactose into its component sugars - galactose and glucose.</a:t>
            </a:r>
          </a:p>
          <a:p>
            <a:pPr algn="just"/>
            <a:endParaRPr lang="en-GB" sz="2000" dirty="0"/>
          </a:p>
          <a:p>
            <a:pPr algn="just"/>
            <a:r>
              <a:rPr lang="en-GB" sz="2000" dirty="0"/>
              <a:t> (B) </a:t>
            </a:r>
            <a:r>
              <a:rPr lang="en-GB" sz="2000" b="1" dirty="0"/>
              <a:t>The tryptophan operon</a:t>
            </a:r>
            <a:r>
              <a:rPr lang="en-GB" sz="2000" dirty="0"/>
              <a:t>: which contains five genes coding for enzymes involved in the multistep biochemical pathway that converts chorismic acid into the amino acid tryptophan. The genes in the tryptophan operon are closer together than those in the lactose operon: trpE and trpD overlap by 1 bp, as do trpB and trpA; trpD and trpC are separated by 4 bp, and trpC and trpB by 12 bp. </a:t>
            </a:r>
          </a:p>
          <a:p>
            <a:pPr algn="just"/>
            <a:endParaRPr lang="en-GB" dirty="0"/>
          </a:p>
        </p:txBody>
      </p:sp>
    </p:spTree>
    <p:extLst>
      <p:ext uri="{BB962C8B-B14F-4D97-AF65-F5344CB8AC3E}">
        <p14:creationId xmlns="" xmlns:p14="http://schemas.microsoft.com/office/powerpoint/2010/main" val="13081380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910" y="187549"/>
            <a:ext cx="9028090" cy="589208"/>
          </a:xfrm>
        </p:spPr>
        <p:txBody>
          <a:bodyPr>
            <a:normAutofit fontScale="90000"/>
          </a:bodyPr>
          <a:lstStyle/>
          <a:p>
            <a:pPr algn="ctr"/>
            <a:r>
              <a:rPr lang="en-GB" b="1" dirty="0" smtClean="0"/>
              <a:t/>
            </a:r>
            <a:br>
              <a:rPr lang="en-GB" b="1" dirty="0" smtClean="0"/>
            </a:br>
            <a:r>
              <a:rPr lang="en-GB" b="1" dirty="0" smtClean="0"/>
              <a:t>Prokaryotic cells: a review</a:t>
            </a:r>
            <a:br>
              <a:rPr lang="en-GB" b="1" dirty="0" smtClean="0"/>
            </a:br>
            <a:endParaRPr lang="en-GB" b="1" dirty="0"/>
          </a:p>
        </p:txBody>
      </p:sp>
      <p:sp>
        <p:nvSpPr>
          <p:cNvPr id="3" name="Content Placeholder 2"/>
          <p:cNvSpPr>
            <a:spLocks noGrp="1"/>
          </p:cNvSpPr>
          <p:nvPr>
            <p:ph idx="1"/>
          </p:nvPr>
        </p:nvSpPr>
        <p:spPr>
          <a:xfrm>
            <a:off x="109470" y="1053650"/>
            <a:ext cx="9034530" cy="5578969"/>
          </a:xfrm>
        </p:spPr>
        <p:txBody>
          <a:bodyPr>
            <a:normAutofit lnSpcReduction="10000"/>
          </a:bodyPr>
          <a:lstStyle/>
          <a:p>
            <a:pPr marL="385763" indent="-385763">
              <a:buFont typeface="+mj-lt"/>
              <a:buAutoNum type="arabicPeriod" startAt="2"/>
            </a:pPr>
            <a:r>
              <a:rPr lang="en-GB" dirty="0" smtClean="0"/>
              <a:t>The </a:t>
            </a:r>
            <a:r>
              <a:rPr lang="en-GB" b="1" dirty="0" smtClean="0"/>
              <a:t>archaea,</a:t>
            </a:r>
            <a:r>
              <a:rPr lang="en-GB" dirty="0" smtClean="0"/>
              <a:t> which are less well-studied, and have mostly been found in extreme environments such as hot springs, brine pools and anaerobic lake bottoms. Examples of archaea: </a:t>
            </a:r>
          </a:p>
          <a:p>
            <a:pPr marL="0" indent="0">
              <a:buNone/>
            </a:pPr>
            <a:endParaRPr lang="en-GB" dirty="0" smtClean="0"/>
          </a:p>
          <a:p>
            <a:pPr lvl="1"/>
            <a:r>
              <a:rPr lang="en-GB" i="1" dirty="0" smtClean="0"/>
              <a:t>Halophiles</a:t>
            </a:r>
            <a:r>
              <a:rPr lang="en-GB" dirty="0" smtClean="0"/>
              <a:t>: live in extremely salty environments</a:t>
            </a:r>
          </a:p>
          <a:p>
            <a:pPr lvl="1"/>
            <a:r>
              <a:rPr lang="en-GB" i="1" dirty="0" smtClean="0"/>
              <a:t>Acidophiles</a:t>
            </a:r>
            <a:r>
              <a:rPr lang="en-GB" dirty="0" smtClean="0"/>
              <a:t>: live under pH as low as 0</a:t>
            </a:r>
          </a:p>
          <a:p>
            <a:pPr lvl="1"/>
            <a:r>
              <a:rPr lang="en-GB" i="1" dirty="0" smtClean="0"/>
              <a:t>Thermophiles</a:t>
            </a:r>
            <a:r>
              <a:rPr lang="en-GB" dirty="0" smtClean="0"/>
              <a:t>: live under very high temperature</a:t>
            </a:r>
          </a:p>
          <a:p>
            <a:pPr marL="0" indent="0">
              <a:buNone/>
            </a:pPr>
            <a:r>
              <a:rPr lang="en-GB" b="1" dirty="0" smtClean="0"/>
              <a:t>NB:</a:t>
            </a:r>
            <a:r>
              <a:rPr lang="en-GB" dirty="0" smtClean="0"/>
              <a:t> </a:t>
            </a:r>
          </a:p>
          <a:p>
            <a:r>
              <a:rPr lang="en-GB" dirty="0" smtClean="0"/>
              <a:t>Archaea is closer to eukaryotes in how genetic information is handled, i.e. replication, transcription, and translation.</a:t>
            </a:r>
          </a:p>
          <a:p>
            <a:endParaRPr lang="en-GB" dirty="0" smtClean="0"/>
          </a:p>
          <a:p>
            <a:r>
              <a:rPr lang="en-GB" dirty="0" smtClean="0"/>
              <a:t>Bacteria is closer to eukaryotes in metabolism and energy conversion</a:t>
            </a:r>
          </a:p>
          <a:p>
            <a:endParaRPr lang="en-GB" dirty="0"/>
          </a:p>
        </p:txBody>
      </p:sp>
    </p:spTree>
    <p:extLst>
      <p:ext uri="{BB962C8B-B14F-4D97-AF65-F5344CB8AC3E}">
        <p14:creationId xmlns="" xmlns:p14="http://schemas.microsoft.com/office/powerpoint/2010/main" val="420306366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148911"/>
            <a:ext cx="9050628" cy="1229127"/>
          </a:xfrm>
        </p:spPr>
        <p:txBody>
          <a:bodyPr>
            <a:normAutofit/>
          </a:bodyPr>
          <a:lstStyle/>
          <a:p>
            <a:pPr algn="ctr"/>
            <a:r>
              <a:rPr lang="en-GB" sz="2700" b="1" dirty="0"/>
              <a:t>How an Operon Controls Transcription in a Prokaryotic cell ( example of a lactose operon: Video)</a:t>
            </a:r>
          </a:p>
        </p:txBody>
      </p:sp>
      <p:sp>
        <p:nvSpPr>
          <p:cNvPr id="7" name="Rectangle 2"/>
          <p:cNvSpPr>
            <a:spLocks noChangeArrowheads="1"/>
          </p:cNvSpPr>
          <p:nvPr/>
        </p:nvSpPr>
        <p:spPr bwMode="auto">
          <a:xfrm>
            <a:off x="1" y="718751"/>
            <a:ext cx="138564" cy="276999"/>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68580" tIns="34290" rIns="68580" bIns="34290" numCol="1" anchor="ctr" anchorCtr="0" compatLnSpc="1">
            <a:prstTxWarp prst="textNoShape">
              <a:avLst/>
            </a:prstTxWarp>
            <a:spAutoFit/>
          </a:bodyPr>
          <a:lstStyle/>
          <a:p>
            <a:endParaRPr lang="en-GB" sz="1350"/>
          </a:p>
        </p:txBody>
      </p:sp>
      <p:sp>
        <p:nvSpPr>
          <p:cNvPr id="6" name="Content Placeholder 5"/>
          <p:cNvSpPr>
            <a:spLocks noGrp="1"/>
          </p:cNvSpPr>
          <p:nvPr>
            <p:ph idx="1"/>
          </p:nvPr>
        </p:nvSpPr>
        <p:spPr/>
        <p:txBody>
          <a:bodyPr/>
          <a:lstStyle/>
          <a:p>
            <a:r>
              <a:rPr lang="en-GB" dirty="0" smtClean="0"/>
              <a:t>Search for the video: How an </a:t>
            </a:r>
            <a:r>
              <a:rPr lang="en-GB" dirty="0" err="1" smtClean="0"/>
              <a:t>O</a:t>
            </a:r>
            <a:r>
              <a:rPr lang="en-GB" dirty="0" err="1" smtClean="0"/>
              <a:t>peron</a:t>
            </a:r>
            <a:r>
              <a:rPr lang="en-GB" dirty="0" smtClean="0"/>
              <a:t> controls transcription in a prokaryotic cell</a:t>
            </a:r>
            <a:endParaRPr lang="en-GB" dirty="0"/>
          </a:p>
        </p:txBody>
      </p:sp>
    </p:spTree>
    <p:extLst>
      <p:ext uri="{BB962C8B-B14F-4D97-AF65-F5344CB8AC3E}">
        <p14:creationId xmlns="" xmlns:p14="http://schemas.microsoft.com/office/powerpoint/2010/main" val="161157559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p:txBody>
          <a:bodyPr/>
          <a:lstStyle/>
          <a:p>
            <a:pPr marL="0" indent="0" algn="ctr">
              <a:buNone/>
            </a:pPr>
            <a:endParaRPr lang="en-GB" dirty="0" smtClean="0"/>
          </a:p>
          <a:p>
            <a:pPr marL="0" indent="0" algn="ctr">
              <a:buNone/>
            </a:pPr>
            <a:r>
              <a:rPr lang="en-GB" sz="2400" b="1" dirty="0"/>
              <a:t>End of lecture</a:t>
            </a:r>
          </a:p>
          <a:p>
            <a:pPr marL="0" indent="0" algn="ctr">
              <a:buNone/>
            </a:pPr>
            <a:endParaRPr lang="en-GB" dirty="0"/>
          </a:p>
          <a:p>
            <a:pPr marL="0" indent="0" algn="ctr">
              <a:buNone/>
            </a:pPr>
            <a:endParaRPr lang="en-GB" dirty="0" smtClean="0"/>
          </a:p>
          <a:p>
            <a:pPr marL="0" indent="0" algn="ctr">
              <a:buNone/>
            </a:pPr>
            <a:r>
              <a:rPr lang="en-GB" dirty="0" smtClean="0"/>
              <a:t>Thank you.</a:t>
            </a:r>
            <a:endParaRPr lang="en-GB" dirty="0"/>
          </a:p>
        </p:txBody>
      </p:sp>
    </p:spTree>
    <p:extLst>
      <p:ext uri="{BB962C8B-B14F-4D97-AF65-F5344CB8AC3E}">
        <p14:creationId xmlns="" xmlns:p14="http://schemas.microsoft.com/office/powerpoint/2010/main" val="14796523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148912"/>
            <a:ext cx="9144000" cy="608526"/>
          </a:xfrm>
        </p:spPr>
        <p:txBody>
          <a:bodyPr>
            <a:normAutofit fontScale="90000"/>
          </a:bodyPr>
          <a:lstStyle/>
          <a:p>
            <a:pPr algn="ctr"/>
            <a:r>
              <a:rPr lang="en-GB" b="1" dirty="0" smtClean="0"/>
              <a:t/>
            </a:r>
            <a:br>
              <a:rPr lang="en-GB" b="1" dirty="0" smtClean="0"/>
            </a:br>
            <a:r>
              <a:rPr lang="en-GB" b="1" dirty="0" smtClean="0"/>
              <a:t>Prokaryotic </a:t>
            </a:r>
            <a:r>
              <a:rPr lang="en-GB" b="1" dirty="0"/>
              <a:t>cell vs a Eukaryotic cell</a:t>
            </a:r>
            <a:r>
              <a:rPr lang="en-GB" dirty="0"/>
              <a:t/>
            </a:r>
            <a:br>
              <a:rPr lang="en-GB" dirty="0"/>
            </a:br>
            <a:endParaRPr lang="en-GB" dirty="0"/>
          </a:p>
        </p:txBody>
      </p:sp>
      <p:pic>
        <p:nvPicPr>
          <p:cNvPr id="7" name="Content Placeholder 6" descr="Figure 2.1. Cells of eukaryotes (left) and prokaryotes (right)."/>
          <p:cNvPicPr>
            <a:picLocks noGrp="1"/>
          </p:cNvPicPr>
          <p:nvPr>
            <p:ph sz="half" idx="1"/>
          </p:nvPr>
        </p:nvPicPr>
        <p:blipFill>
          <a:blip r:embed="rId2" cstate="print">
            <a:extLst>
              <a:ext uri="{28A0092B-C50C-407E-A947-70E740481C1C}">
                <a14:useLocalDpi xmlns="" xmlns:a14="http://schemas.microsoft.com/office/drawing/2010/main" val="0"/>
              </a:ext>
            </a:extLst>
          </a:blip>
          <a:srcRect/>
          <a:stretch>
            <a:fillRect/>
          </a:stretch>
        </p:blipFill>
        <p:spPr bwMode="auto">
          <a:xfrm>
            <a:off x="0" y="1620323"/>
            <a:ext cx="5022761" cy="4638809"/>
          </a:xfrm>
          <a:prstGeom prst="rect">
            <a:avLst/>
          </a:prstGeom>
          <a:noFill/>
          <a:ln>
            <a:noFill/>
          </a:ln>
        </p:spPr>
      </p:pic>
      <p:sp>
        <p:nvSpPr>
          <p:cNvPr id="6" name="Content Placeholder 5"/>
          <p:cNvSpPr>
            <a:spLocks noGrp="1"/>
          </p:cNvSpPr>
          <p:nvPr>
            <p:ph sz="half" idx="2"/>
          </p:nvPr>
        </p:nvSpPr>
        <p:spPr>
          <a:xfrm>
            <a:off x="5061397" y="1456117"/>
            <a:ext cx="4082603" cy="4544633"/>
          </a:xfrm>
        </p:spPr>
        <p:txBody>
          <a:bodyPr>
            <a:normAutofit/>
          </a:bodyPr>
          <a:lstStyle/>
          <a:p>
            <a:r>
              <a:rPr lang="en-GB" dirty="0" smtClean="0"/>
              <a:t>Eukaryotic </a:t>
            </a:r>
            <a:r>
              <a:rPr lang="en-GB" dirty="0"/>
              <a:t>cells are characterised by their membrane-bound compartments, which are absent from prokaryotes</a:t>
            </a:r>
            <a:r>
              <a:rPr lang="en-GB" dirty="0" smtClean="0"/>
              <a:t>.</a:t>
            </a:r>
          </a:p>
          <a:p>
            <a:pPr marL="0" indent="0">
              <a:buNone/>
            </a:pPr>
            <a:endParaRPr lang="en-GB" dirty="0" smtClean="0"/>
          </a:p>
        </p:txBody>
      </p:sp>
    </p:spTree>
    <p:extLst>
      <p:ext uri="{BB962C8B-B14F-4D97-AF65-F5344CB8AC3E}">
        <p14:creationId xmlns="" xmlns:p14="http://schemas.microsoft.com/office/powerpoint/2010/main" val="5863534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76141"/>
          </a:xfrm>
        </p:spPr>
        <p:txBody>
          <a:bodyPr>
            <a:normAutofit fontScale="90000"/>
          </a:bodyPr>
          <a:lstStyle/>
          <a:p>
            <a:pPr algn="ctr"/>
            <a:r>
              <a:rPr lang="en-GB" b="1" dirty="0" smtClean="0"/>
              <a:t/>
            </a:r>
            <a:br>
              <a:rPr lang="en-GB" b="1" dirty="0" smtClean="0"/>
            </a:br>
            <a:r>
              <a:rPr lang="en-GB" b="1" dirty="0" smtClean="0"/>
              <a:t>Overview of prokaryotic </a:t>
            </a:r>
            <a:r>
              <a:rPr lang="en-GB" b="1" dirty="0"/>
              <a:t>genome</a:t>
            </a:r>
            <a:r>
              <a:rPr lang="en-GB" dirty="0"/>
              <a:t/>
            </a:r>
            <a:br>
              <a:rPr lang="en-GB" dirty="0"/>
            </a:br>
            <a:endParaRPr lang="en-GB" dirty="0"/>
          </a:p>
        </p:txBody>
      </p:sp>
      <p:sp>
        <p:nvSpPr>
          <p:cNvPr id="3" name="Content Placeholder 2"/>
          <p:cNvSpPr>
            <a:spLocks noGrp="1"/>
          </p:cNvSpPr>
          <p:nvPr>
            <p:ph sz="half" idx="1"/>
          </p:nvPr>
        </p:nvSpPr>
        <p:spPr>
          <a:xfrm>
            <a:off x="0" y="770318"/>
            <a:ext cx="4964806" cy="5836544"/>
          </a:xfrm>
        </p:spPr>
        <p:txBody>
          <a:bodyPr>
            <a:normAutofit lnSpcReduction="10000"/>
          </a:bodyPr>
          <a:lstStyle/>
          <a:p>
            <a:pPr algn="just"/>
            <a:r>
              <a:rPr lang="en-GB" sz="2550" dirty="0" smtClean="0"/>
              <a:t>They have a simple </a:t>
            </a:r>
            <a:r>
              <a:rPr lang="en-GB" sz="2550" dirty="0"/>
              <a:t>gene structure</a:t>
            </a:r>
          </a:p>
          <a:p>
            <a:pPr algn="just"/>
            <a:r>
              <a:rPr lang="en-GB" sz="2550" dirty="0" smtClean="0"/>
              <a:t>Their genomes are small (0.5 </a:t>
            </a:r>
            <a:r>
              <a:rPr lang="en-GB" sz="2550" dirty="0"/>
              <a:t>to 10 million base pairs</a:t>
            </a:r>
            <a:r>
              <a:rPr lang="en-GB" sz="2550" dirty="0" smtClean="0"/>
              <a:t>) </a:t>
            </a:r>
          </a:p>
          <a:p>
            <a:pPr algn="just"/>
            <a:r>
              <a:rPr lang="en-GB" sz="2550" dirty="0" smtClean="0"/>
              <a:t>The genome is uninterrupted. It has no introns</a:t>
            </a:r>
          </a:p>
          <a:p>
            <a:pPr marL="0" indent="0" algn="just">
              <a:buNone/>
            </a:pPr>
            <a:endParaRPr lang="en-GB" sz="2550" dirty="0" smtClean="0"/>
          </a:p>
          <a:p>
            <a:pPr algn="just"/>
            <a:r>
              <a:rPr lang="en-GB" sz="2550" dirty="0"/>
              <a:t>Some genes in prokaryotes are quite short (&lt;60 bp)</a:t>
            </a:r>
          </a:p>
          <a:p>
            <a:pPr algn="just"/>
            <a:endParaRPr lang="en-GB" sz="2550" dirty="0"/>
          </a:p>
          <a:p>
            <a:pPr algn="just"/>
            <a:r>
              <a:rPr lang="en-GB" sz="2550" dirty="0" smtClean="0"/>
              <a:t>They have high </a:t>
            </a:r>
            <a:r>
              <a:rPr lang="en-GB" sz="2550" dirty="0"/>
              <a:t>coding density (&gt;90</a:t>
            </a:r>
            <a:r>
              <a:rPr lang="en-GB" sz="2550" dirty="0" smtClean="0"/>
              <a:t>%): they </a:t>
            </a:r>
            <a:r>
              <a:rPr lang="en-GB" sz="2550" dirty="0"/>
              <a:t>have relatively little non-coding </a:t>
            </a:r>
            <a:r>
              <a:rPr lang="en-GB" sz="2550" dirty="0" smtClean="0"/>
              <a:t>sequences </a:t>
            </a:r>
            <a:r>
              <a:rPr lang="en-GB" sz="2550" dirty="0"/>
              <a:t>in their genome.  Thus, their genes are generally referred to as Open Reading Frames (ORF) which include start &amp; stop codon. </a:t>
            </a:r>
            <a:endParaRPr lang="en-GB" sz="2550" dirty="0" smtClean="0"/>
          </a:p>
          <a:p>
            <a:pPr marL="0" indent="0" algn="just">
              <a:buNone/>
            </a:pPr>
            <a:endParaRPr lang="en-GB" sz="2550" dirty="0"/>
          </a:p>
          <a:p>
            <a:pPr algn="just"/>
            <a:endParaRPr lang="en-GB" sz="2550" dirty="0"/>
          </a:p>
          <a:p>
            <a:pPr marL="0" indent="0" algn="just">
              <a:buNone/>
            </a:pPr>
            <a:endParaRPr lang="en-GB" sz="2550" dirty="0"/>
          </a:p>
          <a:p>
            <a:endParaRPr lang="en-GB" dirty="0"/>
          </a:p>
        </p:txBody>
      </p:sp>
      <p:pic>
        <p:nvPicPr>
          <p:cNvPr id="8" name="Content Placeholder 7"/>
          <p:cNvPicPr>
            <a:picLocks noGrp="1" noChangeAspect="1"/>
          </p:cNvPicPr>
          <p:nvPr>
            <p:ph sz="half" idx="2"/>
          </p:nvPr>
        </p:nvPicPr>
        <p:blipFill rotWithShape="1">
          <a:blip r:embed="rId2" cstate="print"/>
          <a:srcRect l="4123" t="3947" r="28148" b="27895"/>
          <a:stretch/>
        </p:blipFill>
        <p:spPr>
          <a:xfrm>
            <a:off x="5116134" y="599673"/>
            <a:ext cx="3834684" cy="3747752"/>
          </a:xfrm>
          <a:prstGeom prst="rect">
            <a:avLst/>
          </a:prstGeom>
        </p:spPr>
      </p:pic>
      <p:sp>
        <p:nvSpPr>
          <p:cNvPr id="9" name="TextBox 8"/>
          <p:cNvSpPr txBox="1"/>
          <p:nvPr/>
        </p:nvSpPr>
        <p:spPr>
          <a:xfrm>
            <a:off x="5312537" y="4376403"/>
            <a:ext cx="3715553" cy="738664"/>
          </a:xfrm>
          <a:prstGeom prst="rect">
            <a:avLst/>
          </a:prstGeom>
          <a:noFill/>
        </p:spPr>
        <p:txBody>
          <a:bodyPr wrap="square" rtlCol="0">
            <a:spAutoFit/>
          </a:bodyPr>
          <a:lstStyle/>
          <a:p>
            <a:r>
              <a:rPr lang="en-GB" sz="1400" dirty="0"/>
              <a:t>A</a:t>
            </a:r>
            <a:r>
              <a:rPr lang="en-GB" sz="1400" dirty="0" smtClean="0"/>
              <a:t>n </a:t>
            </a:r>
            <a:r>
              <a:rPr lang="en-GB" sz="1400" b="1" dirty="0"/>
              <a:t>open reading frame</a:t>
            </a:r>
            <a:r>
              <a:rPr lang="en-GB" sz="1400" dirty="0"/>
              <a:t> (</a:t>
            </a:r>
            <a:r>
              <a:rPr lang="en-GB" sz="1400" b="1" dirty="0"/>
              <a:t>ORF</a:t>
            </a:r>
            <a:r>
              <a:rPr lang="en-GB" sz="1400" dirty="0"/>
              <a:t>) is the part of a reading frame that has the potential to be translated. </a:t>
            </a:r>
            <a:r>
              <a:rPr lang="en-GB" sz="1400" dirty="0" smtClean="0"/>
              <a:t>It is a </a:t>
            </a:r>
            <a:r>
              <a:rPr lang="en-GB" sz="1400" dirty="0"/>
              <a:t>continuous stretch of </a:t>
            </a:r>
            <a:r>
              <a:rPr lang="en-GB" sz="1400" dirty="0" smtClean="0"/>
              <a:t>codons</a:t>
            </a:r>
            <a:endParaRPr lang="en-GB" sz="1350" b="1" dirty="0"/>
          </a:p>
        </p:txBody>
      </p:sp>
    </p:spTree>
    <p:extLst>
      <p:ext uri="{BB962C8B-B14F-4D97-AF65-F5344CB8AC3E}">
        <p14:creationId xmlns="" xmlns:p14="http://schemas.microsoft.com/office/powerpoint/2010/main" val="17432976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90152" y="90152"/>
            <a:ext cx="9144000" cy="994172"/>
          </a:xfrm>
        </p:spPr>
        <p:txBody>
          <a:bodyPr>
            <a:normAutofit fontScale="90000"/>
          </a:bodyPr>
          <a:lstStyle/>
          <a:p>
            <a:pPr algn="ctr"/>
            <a:r>
              <a:rPr lang="en-GB" b="1" dirty="0" smtClean="0"/>
              <a:t/>
            </a:r>
            <a:br>
              <a:rPr lang="en-GB" b="1" dirty="0" smtClean="0"/>
            </a:br>
            <a:r>
              <a:rPr lang="en-GB" b="1" dirty="0" smtClean="0"/>
              <a:t>Overview of prokaryotic genomes</a:t>
            </a:r>
            <a:r>
              <a:rPr lang="en-GB" dirty="0" smtClean="0"/>
              <a:t/>
            </a:r>
            <a:br>
              <a:rPr lang="en-GB" dirty="0" smtClean="0"/>
            </a:br>
            <a:endParaRPr lang="en-GB" dirty="0"/>
          </a:p>
        </p:txBody>
      </p:sp>
      <p:sp>
        <p:nvSpPr>
          <p:cNvPr id="6" name="Content Placeholder 5"/>
          <p:cNvSpPr>
            <a:spLocks noGrp="1"/>
          </p:cNvSpPr>
          <p:nvPr>
            <p:ph idx="1"/>
          </p:nvPr>
        </p:nvSpPr>
        <p:spPr>
          <a:xfrm>
            <a:off x="141667" y="972355"/>
            <a:ext cx="8770514" cy="5885645"/>
          </a:xfrm>
        </p:spPr>
        <p:txBody>
          <a:bodyPr>
            <a:normAutofit lnSpcReduction="10000"/>
          </a:bodyPr>
          <a:lstStyle/>
          <a:p>
            <a:pPr algn="just"/>
            <a:r>
              <a:rPr lang="en-GB" dirty="0" smtClean="0"/>
              <a:t>Prokaryotic </a:t>
            </a:r>
            <a:r>
              <a:rPr lang="en-GB" dirty="0"/>
              <a:t>genomes are much smaller than eukaryotic genomes. For example, the </a:t>
            </a:r>
            <a:r>
              <a:rPr lang="en-GB" i="1" dirty="0" smtClean="0"/>
              <a:t>E. coli</a:t>
            </a:r>
            <a:r>
              <a:rPr lang="en-GB" dirty="0" smtClean="0"/>
              <a:t> </a:t>
            </a:r>
            <a:r>
              <a:rPr lang="en-GB" dirty="0"/>
              <a:t>K12 genome is just 4639 kilobases (kb), and has only 4405 genes. </a:t>
            </a:r>
          </a:p>
          <a:p>
            <a:pPr algn="just"/>
            <a:endParaRPr lang="en-GB" dirty="0"/>
          </a:p>
          <a:p>
            <a:pPr algn="just"/>
            <a:r>
              <a:rPr lang="en-GB" dirty="0"/>
              <a:t>The </a:t>
            </a:r>
            <a:r>
              <a:rPr lang="en-GB" b="1" dirty="0"/>
              <a:t>traditional view</a:t>
            </a:r>
            <a:r>
              <a:rPr lang="en-GB" dirty="0"/>
              <a:t> has been that an entire prokaryotic genome is contained in </a:t>
            </a:r>
            <a:r>
              <a:rPr lang="en-GB" b="1" dirty="0"/>
              <a:t>a single circular </a:t>
            </a:r>
            <a:r>
              <a:rPr lang="en-GB" b="1" dirty="0" smtClean="0"/>
              <a:t>DNA </a:t>
            </a:r>
            <a:r>
              <a:rPr lang="en-GB" b="1" dirty="0"/>
              <a:t>molecule.</a:t>
            </a:r>
            <a:r>
              <a:rPr lang="en-GB" dirty="0"/>
              <a:t> </a:t>
            </a:r>
            <a:endParaRPr lang="en-GB" dirty="0" smtClean="0"/>
          </a:p>
          <a:p>
            <a:pPr algn="just"/>
            <a:endParaRPr lang="en-GB" dirty="0"/>
          </a:p>
          <a:p>
            <a:pPr algn="just"/>
            <a:r>
              <a:rPr lang="en-GB" dirty="0"/>
              <a:t>Prokaryotes may also have additional genes on independent smaller, circular or linear DNA molecules called </a:t>
            </a:r>
            <a:r>
              <a:rPr lang="en-GB" b="1" dirty="0" smtClean="0"/>
              <a:t>plasmids</a:t>
            </a:r>
            <a:r>
              <a:rPr lang="en-GB" dirty="0" smtClean="0"/>
              <a:t>. </a:t>
            </a:r>
          </a:p>
          <a:p>
            <a:pPr marL="0" indent="0" algn="just">
              <a:buNone/>
            </a:pPr>
            <a:endParaRPr lang="en-GB" dirty="0"/>
          </a:p>
          <a:p>
            <a:r>
              <a:rPr lang="en-GB" dirty="0"/>
              <a:t>Plasmids are small circular DNA molecules that are found inside some prokaryotic cells</a:t>
            </a:r>
            <a:br>
              <a:rPr lang="en-GB" dirty="0"/>
            </a:br>
            <a:endParaRPr lang="en-GB" dirty="0"/>
          </a:p>
        </p:txBody>
      </p:sp>
    </p:spTree>
    <p:extLst>
      <p:ext uri="{BB962C8B-B14F-4D97-AF65-F5344CB8AC3E}">
        <p14:creationId xmlns="" xmlns:p14="http://schemas.microsoft.com/office/powerpoint/2010/main" val="9934856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Content Placeholder 6" descr="Figure 2.3. Plasmids are small circular DNA molecules that are found inside some prokaryotic cells."/>
          <p:cNvPicPr>
            <a:picLocks noGrp="1"/>
          </p:cNvPicPr>
          <p:nvPr>
            <p:ph sz="half" idx="1"/>
          </p:nvPr>
        </p:nvPicPr>
        <p:blipFill>
          <a:blip r:embed="rId2" cstate="print">
            <a:extLst>
              <a:ext uri="{28A0092B-C50C-407E-A947-70E740481C1C}">
                <a14:useLocalDpi xmlns="" xmlns:a14="http://schemas.microsoft.com/office/drawing/2010/main" val="0"/>
              </a:ext>
            </a:extLst>
          </a:blip>
          <a:srcRect/>
          <a:stretch>
            <a:fillRect/>
          </a:stretch>
        </p:blipFill>
        <p:spPr bwMode="auto">
          <a:xfrm>
            <a:off x="115909" y="1403797"/>
            <a:ext cx="4520485" cy="4089847"/>
          </a:xfrm>
          <a:prstGeom prst="rect">
            <a:avLst/>
          </a:prstGeom>
          <a:noFill/>
          <a:ln>
            <a:noFill/>
          </a:ln>
        </p:spPr>
      </p:pic>
      <p:sp>
        <p:nvSpPr>
          <p:cNvPr id="6" name="Content Placeholder 5"/>
          <p:cNvSpPr>
            <a:spLocks noGrp="1"/>
          </p:cNvSpPr>
          <p:nvPr>
            <p:ph sz="half" idx="2"/>
          </p:nvPr>
        </p:nvSpPr>
        <p:spPr>
          <a:xfrm>
            <a:off x="4629150" y="1352282"/>
            <a:ext cx="4382842" cy="5151549"/>
          </a:xfrm>
        </p:spPr>
        <p:txBody>
          <a:bodyPr>
            <a:normAutofit/>
          </a:bodyPr>
          <a:lstStyle/>
          <a:p>
            <a:pPr algn="just"/>
            <a:r>
              <a:rPr lang="en-GB" dirty="0"/>
              <a:t>Genes carried by plasmids are useful, coding for properties such as antibiotic resistance or the ability to utilise complex compounds such as toluene as a carbon source, but plasmids appear to be </a:t>
            </a:r>
            <a:r>
              <a:rPr lang="en-GB" b="1" dirty="0"/>
              <a:t>dispensable</a:t>
            </a:r>
            <a:r>
              <a:rPr lang="en-GB" dirty="0"/>
              <a:t> ( they can be done away with) - </a:t>
            </a:r>
            <a:r>
              <a:rPr lang="en-GB" dirty="0" smtClean="0"/>
              <a:t>A </a:t>
            </a:r>
            <a:r>
              <a:rPr lang="en-GB" dirty="0"/>
              <a:t>prokaryote can exist quite effectively without them. </a:t>
            </a:r>
          </a:p>
          <a:p>
            <a:endParaRPr lang="en-GB" dirty="0"/>
          </a:p>
        </p:txBody>
      </p:sp>
      <p:sp>
        <p:nvSpPr>
          <p:cNvPr id="2" name="Title 1"/>
          <p:cNvSpPr>
            <a:spLocks noGrp="1"/>
          </p:cNvSpPr>
          <p:nvPr>
            <p:ph type="title"/>
          </p:nvPr>
        </p:nvSpPr>
        <p:spPr>
          <a:xfrm>
            <a:off x="0" y="0"/>
            <a:ext cx="9144000" cy="953037"/>
          </a:xfrm>
        </p:spPr>
        <p:txBody>
          <a:bodyPr>
            <a:normAutofit fontScale="90000"/>
          </a:bodyPr>
          <a:lstStyle/>
          <a:p>
            <a:pPr algn="ctr"/>
            <a:r>
              <a:rPr lang="en-GB" b="1" dirty="0" smtClean="0"/>
              <a:t/>
            </a:r>
            <a:br>
              <a:rPr lang="en-GB" b="1" dirty="0" smtClean="0"/>
            </a:br>
            <a:r>
              <a:rPr lang="en-GB" b="1" dirty="0" smtClean="0"/>
              <a:t>Overview of prokaryotic </a:t>
            </a:r>
            <a:r>
              <a:rPr lang="en-GB" b="1" dirty="0"/>
              <a:t>genomes</a:t>
            </a:r>
            <a:r>
              <a:rPr lang="en-GB" dirty="0"/>
              <a:t/>
            </a:r>
            <a:br>
              <a:rPr lang="en-GB" dirty="0"/>
            </a:br>
            <a:endParaRPr lang="en-GB" dirty="0"/>
          </a:p>
        </p:txBody>
      </p:sp>
    </p:spTree>
    <p:extLst>
      <p:ext uri="{BB962C8B-B14F-4D97-AF65-F5344CB8AC3E}">
        <p14:creationId xmlns="" xmlns:p14="http://schemas.microsoft.com/office/powerpoint/2010/main" val="39372288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 y="0"/>
            <a:ext cx="9040969" cy="666482"/>
          </a:xfrm>
        </p:spPr>
        <p:txBody>
          <a:bodyPr>
            <a:normAutofit fontScale="90000"/>
          </a:bodyPr>
          <a:lstStyle/>
          <a:p>
            <a:pPr algn="ctr"/>
            <a:r>
              <a:rPr lang="en-GB" b="1" dirty="0" smtClean="0"/>
              <a:t>Overview of prokaryotic genomes</a:t>
            </a:r>
            <a:endParaRPr lang="en-GB" b="1" dirty="0"/>
          </a:p>
        </p:txBody>
      </p:sp>
      <p:sp>
        <p:nvSpPr>
          <p:cNvPr id="6" name="Content Placeholder 5"/>
          <p:cNvSpPr>
            <a:spLocks noGrp="1"/>
          </p:cNvSpPr>
          <p:nvPr>
            <p:ph idx="1"/>
          </p:nvPr>
        </p:nvSpPr>
        <p:spPr>
          <a:xfrm>
            <a:off x="0" y="815394"/>
            <a:ext cx="9143999" cy="6042606"/>
          </a:xfrm>
        </p:spPr>
        <p:txBody>
          <a:bodyPr>
            <a:normAutofit/>
          </a:bodyPr>
          <a:lstStyle/>
          <a:p>
            <a:pPr algn="just"/>
            <a:r>
              <a:rPr lang="en-GB" dirty="0" smtClean="0"/>
              <a:t>The traditional </a:t>
            </a:r>
            <a:r>
              <a:rPr lang="en-GB" dirty="0"/>
              <a:t>view of the prokaryotic genome has been biased by the extensive research on </a:t>
            </a:r>
            <a:r>
              <a:rPr lang="en-GB" i="1" dirty="0"/>
              <a:t>E. coli</a:t>
            </a:r>
            <a:r>
              <a:rPr lang="en-GB" dirty="0"/>
              <a:t>, </a:t>
            </a:r>
            <a:r>
              <a:rPr lang="en-GB" b="1" dirty="0"/>
              <a:t>which has been accompanied by the mistaken assumption that </a:t>
            </a:r>
            <a:r>
              <a:rPr lang="en-GB" b="1" i="1" dirty="0"/>
              <a:t>E. coli</a:t>
            </a:r>
            <a:r>
              <a:rPr lang="en-GB" b="1" dirty="0"/>
              <a:t> is a typical prokaryote. </a:t>
            </a:r>
            <a:endParaRPr lang="en-GB" b="1" dirty="0" smtClean="0"/>
          </a:p>
          <a:p>
            <a:pPr algn="just"/>
            <a:endParaRPr lang="en-GB" dirty="0"/>
          </a:p>
          <a:p>
            <a:pPr algn="just"/>
            <a:r>
              <a:rPr lang="en-GB" dirty="0"/>
              <a:t>In fact, prokaryotes display a considerable diversity in genome organisation, some having a </a:t>
            </a:r>
            <a:r>
              <a:rPr lang="en-GB" b="1" dirty="0"/>
              <a:t>unipartite (have only a single undivided chromosome) genome</a:t>
            </a:r>
            <a:r>
              <a:rPr lang="en-GB" dirty="0"/>
              <a:t>, like </a:t>
            </a:r>
            <a:r>
              <a:rPr lang="en-GB" i="1" dirty="0"/>
              <a:t>E. coli,</a:t>
            </a:r>
            <a:r>
              <a:rPr lang="en-GB" dirty="0"/>
              <a:t> but others being more complex. </a:t>
            </a:r>
            <a:endParaRPr lang="en-GB" dirty="0" smtClean="0"/>
          </a:p>
          <a:p>
            <a:pPr algn="just"/>
            <a:r>
              <a:rPr lang="en-GB" i="1" dirty="0" smtClean="0"/>
              <a:t>Borrelia </a:t>
            </a:r>
            <a:r>
              <a:rPr lang="en-GB" i="1" dirty="0"/>
              <a:t>burgdorferi</a:t>
            </a:r>
            <a:r>
              <a:rPr lang="en-GB" dirty="0"/>
              <a:t> B31, for example, has a linear chromosome of 911 kb, carrying 853 genes, accompanied by 17 or 18 linear and circular molecules, which together contribute another 533 kb and at least 430 genes. </a:t>
            </a:r>
            <a:endParaRPr lang="en-GB" dirty="0" smtClean="0"/>
          </a:p>
          <a:p>
            <a:endParaRPr lang="en-GB" dirty="0"/>
          </a:p>
        </p:txBody>
      </p:sp>
    </p:spTree>
    <p:extLst>
      <p:ext uri="{BB962C8B-B14F-4D97-AF65-F5344CB8AC3E}">
        <p14:creationId xmlns="" xmlns:p14="http://schemas.microsoft.com/office/powerpoint/2010/main" val="795019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053848" cy="965915"/>
          </a:xfrm>
        </p:spPr>
        <p:txBody>
          <a:bodyPr>
            <a:normAutofit/>
          </a:bodyPr>
          <a:lstStyle/>
          <a:p>
            <a:pPr algn="ctr"/>
            <a:r>
              <a:rPr lang="en-GB" sz="4000" b="1" dirty="0" smtClean="0"/>
              <a:t>  Overview of prokaryotic </a:t>
            </a:r>
            <a:r>
              <a:rPr lang="en-GB" sz="4000" b="1" dirty="0"/>
              <a:t>genomes</a:t>
            </a:r>
            <a:endParaRPr lang="en-GB" sz="4000" dirty="0"/>
          </a:p>
        </p:txBody>
      </p:sp>
      <p:sp>
        <p:nvSpPr>
          <p:cNvPr id="3" name="Content Placeholder 2"/>
          <p:cNvSpPr>
            <a:spLocks noGrp="1"/>
          </p:cNvSpPr>
          <p:nvPr>
            <p:ph idx="1"/>
          </p:nvPr>
        </p:nvSpPr>
        <p:spPr>
          <a:xfrm>
            <a:off x="309093" y="1040013"/>
            <a:ext cx="8654603" cy="5463818"/>
          </a:xfrm>
        </p:spPr>
        <p:txBody>
          <a:bodyPr/>
          <a:lstStyle/>
          <a:p>
            <a:pPr algn="just"/>
            <a:r>
              <a:rPr lang="en-GB" b="1" dirty="0"/>
              <a:t>Multipartite genomes (</a:t>
            </a:r>
            <a:r>
              <a:rPr lang="en-GB" dirty="0"/>
              <a:t>carry a genome divided among several chromosomes of different uneven sizes) are now known in many other bacteria (</a:t>
            </a:r>
            <a:r>
              <a:rPr lang="en-GB" i="1" dirty="0"/>
              <a:t>Vibrio cholerea</a:t>
            </a:r>
            <a:r>
              <a:rPr lang="en-GB" dirty="0"/>
              <a:t> and </a:t>
            </a:r>
            <a:r>
              <a:rPr lang="en-GB" i="1" dirty="0"/>
              <a:t>Brucella abortis)</a:t>
            </a:r>
            <a:r>
              <a:rPr lang="en-GB" dirty="0"/>
              <a:t> and archaea. </a:t>
            </a:r>
            <a:endParaRPr lang="en-GB" dirty="0" smtClean="0"/>
          </a:p>
          <a:p>
            <a:pPr algn="just"/>
            <a:endParaRPr lang="en-GB" dirty="0" smtClean="0"/>
          </a:p>
          <a:p>
            <a:pPr algn="just"/>
            <a:r>
              <a:rPr lang="en-GB" dirty="0" smtClean="0"/>
              <a:t>In </a:t>
            </a:r>
            <a:r>
              <a:rPr lang="en-GB" dirty="0"/>
              <a:t>general, most chromosomes in multipartite genomes are circular, but in some cases such as in </a:t>
            </a:r>
            <a:r>
              <a:rPr lang="en-GB" i="1" dirty="0"/>
              <a:t>Agrobacterium</a:t>
            </a:r>
            <a:r>
              <a:rPr lang="en-GB" dirty="0"/>
              <a:t>, one of the two chromosomes is linear.</a:t>
            </a:r>
          </a:p>
          <a:p>
            <a:endParaRPr lang="en-GB" dirty="0"/>
          </a:p>
        </p:txBody>
      </p:sp>
    </p:spTree>
    <p:extLst>
      <p:ext uri="{BB962C8B-B14F-4D97-AF65-F5344CB8AC3E}">
        <p14:creationId xmlns="" xmlns:p14="http://schemas.microsoft.com/office/powerpoint/2010/main" val="145632825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5613</TotalTime>
  <Words>2721</Words>
  <Application>Microsoft Office PowerPoint</Application>
  <PresentationFormat>On-screen Show (4:3)</PresentationFormat>
  <Paragraphs>187</Paragraphs>
  <Slides>31</Slides>
  <Notes>0</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Office Theme</vt:lpstr>
      <vt:lpstr>Structure of Prokaryotic Genomes</vt:lpstr>
      <vt:lpstr> Prokaryotic cells: a review </vt:lpstr>
      <vt:lpstr> Prokaryotic cells: a review </vt:lpstr>
      <vt:lpstr> Prokaryotic cell vs a Eukaryotic cell </vt:lpstr>
      <vt:lpstr> Overview of prokaryotic genome </vt:lpstr>
      <vt:lpstr> Overview of prokaryotic genomes </vt:lpstr>
      <vt:lpstr> Overview of prokaryotic genomes </vt:lpstr>
      <vt:lpstr>Overview of prokaryotic genomes</vt:lpstr>
      <vt:lpstr>  Overview of prokaryotic genomes</vt:lpstr>
      <vt:lpstr> Characteristics of Prokaryotic genomes  </vt:lpstr>
      <vt:lpstr>Characteristics of Prokaryotic genomes</vt:lpstr>
      <vt:lpstr>Characteristics of Prokaryotic genomes</vt:lpstr>
      <vt:lpstr>Characteristics of Prokaryotic genomes</vt:lpstr>
      <vt:lpstr>Characteristics of Prokaryotic genomes</vt:lpstr>
      <vt:lpstr> The packaging systems for prokaryotic genomes </vt:lpstr>
      <vt:lpstr>The packaging systems for prokaryotic genomes</vt:lpstr>
      <vt:lpstr>The packaging systems for prokaryotic genomes</vt:lpstr>
      <vt:lpstr>The packaging systems for Prokaryotic genomes</vt:lpstr>
      <vt:lpstr>The packaging systems for prokaryotic genomes</vt:lpstr>
      <vt:lpstr> Plasmids in prokaryotic organism </vt:lpstr>
      <vt:lpstr> Plasmids in prokaryotic organism </vt:lpstr>
      <vt:lpstr> Examples of plasmids </vt:lpstr>
      <vt:lpstr>Plasmids in prokaryotic organism</vt:lpstr>
      <vt:lpstr>Plasmids in prokaryotic organism</vt:lpstr>
      <vt:lpstr>Plasmids in prokaryotic organism</vt:lpstr>
      <vt:lpstr>Characteristics and functions of Operons</vt:lpstr>
      <vt:lpstr>Characteristics and functions of Operons</vt:lpstr>
      <vt:lpstr>Characteristics and functions of Operons</vt:lpstr>
      <vt:lpstr>The two operons of Escherichia coli. </vt:lpstr>
      <vt:lpstr>How an Operon Controls Transcription in a Prokaryotic cell ( example of a lactose operon: Video)</vt:lpstr>
      <vt:lpstr>Slide 31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Structure of Prokaryotic Genomes</dc:title>
  <dc:creator>SAMUEL MUNJITA</dc:creator>
  <cp:lastModifiedBy>kasimba phebby</cp:lastModifiedBy>
  <cp:revision>73</cp:revision>
  <dcterms:created xsi:type="dcterms:W3CDTF">2016-03-01T21:11:42Z</dcterms:created>
  <dcterms:modified xsi:type="dcterms:W3CDTF">2020-06-22T10:43:38Z</dcterms:modified>
</cp:coreProperties>
</file>