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66" r:id="rId4"/>
    <p:sldId id="267" r:id="rId5"/>
    <p:sldId id="263" r:id="rId6"/>
    <p:sldId id="264" r:id="rId7"/>
    <p:sldId id="265" r:id="rId8"/>
    <p:sldId id="268" r:id="rId9"/>
    <p:sldId id="257" r:id="rId10"/>
    <p:sldId id="258" r:id="rId11"/>
    <p:sldId id="259" r:id="rId12"/>
    <p:sldId id="260" r:id="rId13"/>
    <p:sldId id="261" r:id="rId14"/>
    <p:sldId id="26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520B9E8-E878-4FB7-9FF0-8C79E389ACAA}" type="datetimeFigureOut">
              <a:rPr lang="en-GB" smtClean="0"/>
              <a:t>02/09/2022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BFAA29-7D8A-4783-84BD-707A3A64058E}" type="slidenum">
              <a:rPr lang="en-GB" smtClean="0"/>
              <a:t>‹#›</a:t>
            </a:fld>
            <a:endParaRPr lang="en-GB"/>
          </a:p>
        </p:txBody>
      </p:sp>
    </p:spTree>
    <p:extLst>
      <p:ext uri="{BB962C8B-B14F-4D97-AF65-F5344CB8AC3E}">
        <p14:creationId xmlns:p14="http://schemas.microsoft.com/office/powerpoint/2010/main" val="40655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520B9E8-E878-4FB7-9FF0-8C79E389ACAA}" type="datetimeFigureOut">
              <a:rPr lang="en-GB" smtClean="0"/>
              <a:t>02/09/2022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BFAA29-7D8A-4783-84BD-707A3A64058E}" type="slidenum">
              <a:rPr lang="en-GB" smtClean="0"/>
              <a:t>‹#›</a:t>
            </a:fld>
            <a:endParaRPr lang="en-GB"/>
          </a:p>
        </p:txBody>
      </p:sp>
    </p:spTree>
    <p:extLst>
      <p:ext uri="{BB962C8B-B14F-4D97-AF65-F5344CB8AC3E}">
        <p14:creationId xmlns:p14="http://schemas.microsoft.com/office/powerpoint/2010/main" val="1773472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520B9E8-E878-4FB7-9FF0-8C79E389ACAA}" type="datetimeFigureOut">
              <a:rPr lang="en-GB" smtClean="0"/>
              <a:t>02/09/2022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BFAA29-7D8A-4783-84BD-707A3A64058E}" type="slidenum">
              <a:rPr lang="en-GB" smtClean="0"/>
              <a:t>‹#›</a:t>
            </a:fld>
            <a:endParaRPr lang="en-GB"/>
          </a:p>
        </p:txBody>
      </p:sp>
    </p:spTree>
    <p:extLst>
      <p:ext uri="{BB962C8B-B14F-4D97-AF65-F5344CB8AC3E}">
        <p14:creationId xmlns:p14="http://schemas.microsoft.com/office/powerpoint/2010/main" val="3687315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520B9E8-E878-4FB7-9FF0-8C79E389ACAA}" type="datetimeFigureOut">
              <a:rPr lang="en-GB" smtClean="0"/>
              <a:t>02/09/2022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BFAA29-7D8A-4783-84BD-707A3A64058E}" type="slidenum">
              <a:rPr lang="en-GB" smtClean="0"/>
              <a:t>‹#›</a:t>
            </a:fld>
            <a:endParaRPr lang="en-GB"/>
          </a:p>
        </p:txBody>
      </p:sp>
    </p:spTree>
    <p:extLst>
      <p:ext uri="{BB962C8B-B14F-4D97-AF65-F5344CB8AC3E}">
        <p14:creationId xmlns:p14="http://schemas.microsoft.com/office/powerpoint/2010/main" val="4073106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20B9E8-E878-4FB7-9FF0-8C79E389ACAA}" type="datetimeFigureOut">
              <a:rPr lang="en-GB" smtClean="0"/>
              <a:t>02/09/2022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BFAA29-7D8A-4783-84BD-707A3A64058E}" type="slidenum">
              <a:rPr lang="en-GB" smtClean="0"/>
              <a:t>‹#›</a:t>
            </a:fld>
            <a:endParaRPr lang="en-GB"/>
          </a:p>
        </p:txBody>
      </p:sp>
    </p:spTree>
    <p:extLst>
      <p:ext uri="{BB962C8B-B14F-4D97-AF65-F5344CB8AC3E}">
        <p14:creationId xmlns:p14="http://schemas.microsoft.com/office/powerpoint/2010/main" val="127732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520B9E8-E878-4FB7-9FF0-8C79E389ACAA}" type="datetimeFigureOut">
              <a:rPr lang="en-GB" smtClean="0"/>
              <a:t>02/09/2022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DBFAA29-7D8A-4783-84BD-707A3A64058E}" type="slidenum">
              <a:rPr lang="en-GB" smtClean="0"/>
              <a:t>‹#›</a:t>
            </a:fld>
            <a:endParaRPr lang="en-GB"/>
          </a:p>
        </p:txBody>
      </p:sp>
    </p:spTree>
    <p:extLst>
      <p:ext uri="{BB962C8B-B14F-4D97-AF65-F5344CB8AC3E}">
        <p14:creationId xmlns:p14="http://schemas.microsoft.com/office/powerpoint/2010/main" val="2250649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520B9E8-E878-4FB7-9FF0-8C79E389ACAA}" type="datetimeFigureOut">
              <a:rPr lang="en-GB" smtClean="0"/>
              <a:t>02/09/2022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DBFAA29-7D8A-4783-84BD-707A3A64058E}" type="slidenum">
              <a:rPr lang="en-GB" smtClean="0"/>
              <a:t>‹#›</a:t>
            </a:fld>
            <a:endParaRPr lang="en-GB"/>
          </a:p>
        </p:txBody>
      </p:sp>
    </p:spTree>
    <p:extLst>
      <p:ext uri="{BB962C8B-B14F-4D97-AF65-F5344CB8AC3E}">
        <p14:creationId xmlns:p14="http://schemas.microsoft.com/office/powerpoint/2010/main" val="3410970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520B9E8-E878-4FB7-9FF0-8C79E389ACAA}" type="datetimeFigureOut">
              <a:rPr lang="en-GB" smtClean="0"/>
              <a:t>02/09/2022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DBFAA29-7D8A-4783-84BD-707A3A64058E}" type="slidenum">
              <a:rPr lang="en-GB" smtClean="0"/>
              <a:t>‹#›</a:t>
            </a:fld>
            <a:endParaRPr lang="en-GB"/>
          </a:p>
        </p:txBody>
      </p:sp>
    </p:spTree>
    <p:extLst>
      <p:ext uri="{BB962C8B-B14F-4D97-AF65-F5344CB8AC3E}">
        <p14:creationId xmlns:p14="http://schemas.microsoft.com/office/powerpoint/2010/main" val="1385195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20B9E8-E878-4FB7-9FF0-8C79E389ACAA}" type="datetimeFigureOut">
              <a:rPr lang="en-GB" smtClean="0"/>
              <a:t>02/09/2022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DBFAA29-7D8A-4783-84BD-707A3A64058E}" type="slidenum">
              <a:rPr lang="en-GB" smtClean="0"/>
              <a:t>‹#›</a:t>
            </a:fld>
            <a:endParaRPr lang="en-GB"/>
          </a:p>
        </p:txBody>
      </p:sp>
    </p:spTree>
    <p:extLst>
      <p:ext uri="{BB962C8B-B14F-4D97-AF65-F5344CB8AC3E}">
        <p14:creationId xmlns:p14="http://schemas.microsoft.com/office/powerpoint/2010/main" val="2074962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20B9E8-E878-4FB7-9FF0-8C79E389ACAA}" type="datetimeFigureOut">
              <a:rPr lang="en-GB" smtClean="0"/>
              <a:t>02/09/2022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DBFAA29-7D8A-4783-84BD-707A3A64058E}" type="slidenum">
              <a:rPr lang="en-GB" smtClean="0"/>
              <a:t>‹#›</a:t>
            </a:fld>
            <a:endParaRPr lang="en-GB"/>
          </a:p>
        </p:txBody>
      </p:sp>
    </p:spTree>
    <p:extLst>
      <p:ext uri="{BB962C8B-B14F-4D97-AF65-F5344CB8AC3E}">
        <p14:creationId xmlns:p14="http://schemas.microsoft.com/office/powerpoint/2010/main" val="408820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20B9E8-E878-4FB7-9FF0-8C79E389ACAA}" type="datetimeFigureOut">
              <a:rPr lang="en-GB" smtClean="0"/>
              <a:t>02/09/2022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DBFAA29-7D8A-4783-84BD-707A3A64058E}" type="slidenum">
              <a:rPr lang="en-GB" smtClean="0"/>
              <a:t>‹#›</a:t>
            </a:fld>
            <a:endParaRPr lang="en-GB"/>
          </a:p>
        </p:txBody>
      </p:sp>
    </p:spTree>
    <p:extLst>
      <p:ext uri="{BB962C8B-B14F-4D97-AF65-F5344CB8AC3E}">
        <p14:creationId xmlns:p14="http://schemas.microsoft.com/office/powerpoint/2010/main" val="1035850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20B9E8-E878-4FB7-9FF0-8C79E389ACAA}" type="datetimeFigureOut">
              <a:rPr lang="en-GB" smtClean="0"/>
              <a:t>02/09/2022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BFAA29-7D8A-4783-84BD-707A3A64058E}" type="slidenum">
              <a:rPr lang="en-GB" smtClean="0"/>
              <a:t>‹#›</a:t>
            </a:fld>
            <a:endParaRPr lang="en-GB"/>
          </a:p>
        </p:txBody>
      </p:sp>
    </p:spTree>
    <p:extLst>
      <p:ext uri="{BB962C8B-B14F-4D97-AF65-F5344CB8AC3E}">
        <p14:creationId xmlns:p14="http://schemas.microsoft.com/office/powerpoint/2010/main" val="27408487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news.un.org/en/story/2019/07/1042411" TargetMode="External"/><Relationship Id="rId2" Type="http://schemas.openxmlformats.org/officeDocument/2006/relationships/hyperlink" Target="https://populationmatters.org/news/2019/06/13/un-report-small-change-family-size-big-change-future-population" TargetMode="External"/><Relationship Id="rId1" Type="http://schemas.openxmlformats.org/officeDocument/2006/relationships/slideLayout" Target="../slideLayouts/slideLayout1.xml"/><Relationship Id="rId4" Type="http://schemas.openxmlformats.org/officeDocument/2006/relationships/hyperlink" Target="https://www.nature.com/articles/d41586-019-03445-z"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s://www.researchgate.net/publication/329453910_World_Resources_Report_Creating_a_Sustainable_Food_Future"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2635" y="389965"/>
            <a:ext cx="9144000" cy="1775292"/>
          </a:xfrm>
        </p:spPr>
        <p:txBody>
          <a:bodyPr>
            <a:normAutofit/>
          </a:bodyPr>
          <a:lstStyle/>
          <a:p>
            <a:r>
              <a:rPr lang="en-GB" b="1" dirty="0" smtClean="0"/>
              <a:t>Food </a:t>
            </a:r>
            <a:r>
              <a:rPr lang="en-GB" b="1" dirty="0"/>
              <a:t>Policy and Food security</a:t>
            </a:r>
            <a:r>
              <a:rPr lang="en-GB" dirty="0"/>
              <a:t/>
            </a:r>
            <a:br>
              <a:rPr lang="en-GB" dirty="0"/>
            </a:br>
            <a:endParaRPr lang="en-GB" dirty="0"/>
          </a:p>
        </p:txBody>
      </p:sp>
      <p:pic>
        <p:nvPicPr>
          <p:cNvPr id="4" name="Picture 3"/>
          <p:cNvPicPr>
            <a:picLocks noChangeAspect="1"/>
          </p:cNvPicPr>
          <p:nvPr/>
        </p:nvPicPr>
        <p:blipFill rotWithShape="1">
          <a:blip r:embed="rId2"/>
          <a:srcRect l="48537"/>
          <a:stretch/>
        </p:blipFill>
        <p:spPr>
          <a:xfrm>
            <a:off x="2532526" y="1400690"/>
            <a:ext cx="5320556" cy="5317956"/>
          </a:xfrm>
          <a:prstGeom prst="rect">
            <a:avLst/>
          </a:prstGeom>
        </p:spPr>
      </p:pic>
    </p:spTree>
    <p:extLst>
      <p:ext uri="{BB962C8B-B14F-4D97-AF65-F5344CB8AC3E}">
        <p14:creationId xmlns:p14="http://schemas.microsoft.com/office/powerpoint/2010/main" val="27612562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20587" y="482320"/>
            <a:ext cx="10269071" cy="1655762"/>
          </a:xfrm>
        </p:spPr>
        <p:txBody>
          <a:bodyPr>
            <a:normAutofit/>
          </a:bodyPr>
          <a:lstStyle/>
          <a:p>
            <a:pPr marL="457200" indent="-457200" algn="just">
              <a:buFont typeface="Wingdings" panose="05000000000000000000" pitchFamily="2" charset="2"/>
              <a:buChar char="§"/>
            </a:pPr>
            <a:r>
              <a:rPr lang="en-GB" sz="3200" dirty="0" smtClean="0">
                <a:latin typeface="Gill Sans MT" panose="020B0502020104020203" pitchFamily="34" charset="0"/>
              </a:rPr>
              <a:t>1991 to 2010, government  decided to change the policy and started liberalising agricultural production and marketing</a:t>
            </a:r>
            <a:endParaRPr lang="en-GB" sz="3200" dirty="0">
              <a:latin typeface="Gill Sans MT" panose="020B0502020104020203" pitchFamily="34" charset="0"/>
            </a:endParaRPr>
          </a:p>
        </p:txBody>
      </p:sp>
      <p:sp>
        <p:nvSpPr>
          <p:cNvPr id="4" name="Rectangle 3"/>
          <p:cNvSpPr/>
          <p:nvPr/>
        </p:nvSpPr>
        <p:spPr>
          <a:xfrm>
            <a:off x="1120587" y="2138082"/>
            <a:ext cx="10766613" cy="4524315"/>
          </a:xfrm>
          <a:prstGeom prst="rect">
            <a:avLst/>
          </a:prstGeom>
        </p:spPr>
        <p:txBody>
          <a:bodyPr wrap="square">
            <a:spAutoFit/>
          </a:bodyPr>
          <a:lstStyle/>
          <a:p>
            <a:pPr marL="457200" indent="-457200" algn="just">
              <a:buFont typeface="Wingdings" panose="05000000000000000000" pitchFamily="2" charset="2"/>
              <a:buChar char="§"/>
            </a:pPr>
            <a:r>
              <a:rPr lang="en-GB" sz="3200" dirty="0" smtClean="0">
                <a:latin typeface="Gill Sans MT" panose="020B0502020104020203" pitchFamily="34" charset="0"/>
              </a:rPr>
              <a:t>Farmers are being encouraged to grow crops that are ecologically adapted to their respective regions (high rainfall, medium rainfall and low rainfall regions). </a:t>
            </a:r>
          </a:p>
          <a:p>
            <a:pPr marL="457200" indent="-457200" algn="just">
              <a:buFont typeface="Wingdings" panose="05000000000000000000" pitchFamily="2" charset="2"/>
              <a:buChar char="§"/>
            </a:pPr>
            <a:endParaRPr lang="en-GB" sz="3200" dirty="0">
              <a:latin typeface="Gill Sans MT" panose="020B0502020104020203" pitchFamily="34" charset="0"/>
            </a:endParaRPr>
          </a:p>
          <a:p>
            <a:pPr marL="457200" indent="-457200" algn="just">
              <a:buFont typeface="Wingdings" panose="05000000000000000000" pitchFamily="2" charset="2"/>
              <a:buChar char="§"/>
            </a:pPr>
            <a:r>
              <a:rPr lang="en-GB" sz="3200" dirty="0" smtClean="0">
                <a:latin typeface="Gill Sans MT" panose="020B0502020104020203" pitchFamily="34" charset="0"/>
              </a:rPr>
              <a:t>This resulted in the </a:t>
            </a:r>
            <a:r>
              <a:rPr lang="en-GB" sz="3200" dirty="0" smtClean="0">
                <a:solidFill>
                  <a:srgbClr val="FF0000"/>
                </a:solidFill>
                <a:latin typeface="Gill Sans MT" panose="020B0502020104020203" pitchFamily="34" charset="0"/>
              </a:rPr>
              <a:t>reduction </a:t>
            </a:r>
            <a:r>
              <a:rPr lang="en-GB" sz="3200" dirty="0" smtClean="0">
                <a:latin typeface="Gill Sans MT" panose="020B0502020104020203" pitchFamily="34" charset="0"/>
              </a:rPr>
              <a:t>of maize production. </a:t>
            </a:r>
          </a:p>
          <a:p>
            <a:pPr marL="457200" indent="-457200" algn="just">
              <a:buFont typeface="Wingdings" panose="05000000000000000000" pitchFamily="2" charset="2"/>
              <a:buChar char="§"/>
            </a:pPr>
            <a:endParaRPr lang="en-GB" sz="3200" dirty="0">
              <a:latin typeface="Gill Sans MT" panose="020B0502020104020203" pitchFamily="34" charset="0"/>
            </a:endParaRPr>
          </a:p>
          <a:p>
            <a:pPr marL="457200" indent="-457200" algn="just">
              <a:buFont typeface="Wingdings" panose="05000000000000000000" pitchFamily="2" charset="2"/>
              <a:buChar char="§"/>
            </a:pPr>
            <a:r>
              <a:rPr lang="en-GB" sz="3200" dirty="0" smtClean="0">
                <a:latin typeface="Gill Sans MT" panose="020B0502020104020203" pitchFamily="34" charset="0"/>
              </a:rPr>
              <a:t>In low rainfall areas, farmers are being encouraged to grow (CRC), drought tolerant crops like sorghum, millet, cassava, ground beans and other food crops</a:t>
            </a:r>
            <a:endParaRPr lang="en-GB" sz="3200" dirty="0">
              <a:latin typeface="Gill Sans MT" panose="020B0502020104020203" pitchFamily="34" charset="0"/>
            </a:endParaRPr>
          </a:p>
        </p:txBody>
      </p:sp>
    </p:spTree>
    <p:extLst>
      <p:ext uri="{BB962C8B-B14F-4D97-AF65-F5344CB8AC3E}">
        <p14:creationId xmlns:p14="http://schemas.microsoft.com/office/powerpoint/2010/main" val="25409262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8205" y="1053833"/>
            <a:ext cx="10623176" cy="1077218"/>
          </a:xfrm>
          <a:prstGeom prst="rect">
            <a:avLst/>
          </a:prstGeom>
        </p:spPr>
        <p:txBody>
          <a:bodyPr wrap="square">
            <a:spAutoFit/>
          </a:bodyPr>
          <a:lstStyle/>
          <a:p>
            <a:pPr marL="457200" indent="-457200" algn="just">
              <a:buFont typeface="Wingdings" panose="05000000000000000000" pitchFamily="2" charset="2"/>
              <a:buChar char="§"/>
            </a:pPr>
            <a:r>
              <a:rPr lang="en-GB" sz="3200" dirty="0" smtClean="0">
                <a:latin typeface="Gill Sans MT" panose="020B0502020104020203" pitchFamily="34" charset="0"/>
              </a:rPr>
              <a:t>In Zambia, achievement of national food security has been an explicit goal of the agricultural policy.</a:t>
            </a:r>
            <a:endParaRPr lang="en-GB" sz="3200" dirty="0">
              <a:latin typeface="Gill Sans MT" panose="020B0502020104020203" pitchFamily="34" charset="0"/>
            </a:endParaRPr>
          </a:p>
        </p:txBody>
      </p:sp>
      <p:sp>
        <p:nvSpPr>
          <p:cNvPr id="3" name="Rectangle 2"/>
          <p:cNvSpPr/>
          <p:nvPr/>
        </p:nvSpPr>
        <p:spPr>
          <a:xfrm>
            <a:off x="1148170" y="151143"/>
            <a:ext cx="3684022" cy="646331"/>
          </a:xfrm>
          <a:prstGeom prst="rect">
            <a:avLst/>
          </a:prstGeom>
        </p:spPr>
        <p:txBody>
          <a:bodyPr wrap="none">
            <a:spAutoFit/>
          </a:bodyPr>
          <a:lstStyle/>
          <a:p>
            <a:r>
              <a:rPr lang="en-GB" sz="3600" dirty="0" smtClean="0">
                <a:latin typeface="Gill Sans MT" panose="020B0502020104020203" pitchFamily="34" charset="0"/>
              </a:rPr>
              <a:t>FOOD SECURITY</a:t>
            </a:r>
          </a:p>
        </p:txBody>
      </p:sp>
      <p:sp>
        <p:nvSpPr>
          <p:cNvPr id="4" name="Rectangle 3"/>
          <p:cNvSpPr/>
          <p:nvPr/>
        </p:nvSpPr>
        <p:spPr>
          <a:xfrm>
            <a:off x="981635" y="2274838"/>
            <a:ext cx="10529047" cy="4031873"/>
          </a:xfrm>
          <a:prstGeom prst="rect">
            <a:avLst/>
          </a:prstGeom>
        </p:spPr>
        <p:txBody>
          <a:bodyPr wrap="square">
            <a:spAutoFit/>
          </a:bodyPr>
          <a:lstStyle/>
          <a:p>
            <a:pPr marL="457200" indent="-457200" algn="just">
              <a:buFont typeface="Wingdings" panose="05000000000000000000" pitchFamily="2" charset="2"/>
              <a:buChar char="§"/>
            </a:pPr>
            <a:r>
              <a:rPr lang="en-GB" sz="3200" dirty="0" smtClean="0"/>
              <a:t> </a:t>
            </a:r>
            <a:r>
              <a:rPr lang="en-GB" sz="3200" dirty="0" smtClean="0">
                <a:latin typeface="Gill Sans MT" panose="020B0502020104020203" pitchFamily="34" charset="0"/>
              </a:rPr>
              <a:t>However, past experience has shown that while national food security targets have been met in some years, there have also been increasing rates of malnutrition and food insecurity at the household level. </a:t>
            </a:r>
            <a:r>
              <a:rPr lang="en-GB" sz="3200" dirty="0" smtClean="0">
                <a:solidFill>
                  <a:srgbClr val="C00000"/>
                </a:solidFill>
                <a:latin typeface="Gill Sans MT" panose="020B0502020104020203" pitchFamily="34" charset="0"/>
              </a:rPr>
              <a:t>(why?!)</a:t>
            </a:r>
          </a:p>
          <a:p>
            <a:pPr marL="457200" indent="-457200" algn="just">
              <a:buFont typeface="Wingdings" panose="05000000000000000000" pitchFamily="2" charset="2"/>
              <a:buChar char="§"/>
            </a:pPr>
            <a:endParaRPr lang="en-GB" sz="3200" dirty="0">
              <a:latin typeface="Gill Sans MT" panose="020B0502020104020203" pitchFamily="34" charset="0"/>
            </a:endParaRPr>
          </a:p>
          <a:p>
            <a:pPr marL="457200" indent="-457200" algn="just">
              <a:buFont typeface="Wingdings" panose="05000000000000000000" pitchFamily="2" charset="2"/>
              <a:buChar char="§"/>
            </a:pPr>
            <a:r>
              <a:rPr lang="en-GB" sz="3200" dirty="0" smtClean="0">
                <a:latin typeface="Gill Sans MT" panose="020B0502020104020203" pitchFamily="34" charset="0"/>
              </a:rPr>
              <a:t>As a result of the prevailing household food insecurity, it is estimated that 33% of the population is vulnerable to food insecurity (2.6 million). </a:t>
            </a:r>
            <a:endParaRPr lang="en-GB" sz="3200" dirty="0">
              <a:latin typeface="Gill Sans MT" panose="020B0502020104020203" pitchFamily="34" charset="0"/>
            </a:endParaRPr>
          </a:p>
        </p:txBody>
      </p:sp>
    </p:spTree>
    <p:extLst>
      <p:ext uri="{BB962C8B-B14F-4D97-AF65-F5344CB8AC3E}">
        <p14:creationId xmlns:p14="http://schemas.microsoft.com/office/powerpoint/2010/main" val="21582831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99248" y="885732"/>
            <a:ext cx="10905564" cy="1655762"/>
          </a:xfrm>
        </p:spPr>
        <p:txBody>
          <a:bodyPr>
            <a:normAutofit/>
          </a:bodyPr>
          <a:lstStyle/>
          <a:p>
            <a:pPr marL="457200" indent="-457200" algn="just">
              <a:buFont typeface="Wingdings" panose="05000000000000000000" pitchFamily="2" charset="2"/>
              <a:buChar char="§"/>
            </a:pPr>
            <a:r>
              <a:rPr lang="en-GB" sz="3200" dirty="0" smtClean="0">
                <a:latin typeface="Gill Sans MT" panose="020B0502020104020203" pitchFamily="34" charset="0"/>
              </a:rPr>
              <a:t>a number of factors have been cited as contributing to a serious deterioration of food and nutritional security in recent years.</a:t>
            </a:r>
            <a:endParaRPr lang="en-GB" sz="3200" dirty="0">
              <a:latin typeface="Gill Sans MT" panose="020B0502020104020203" pitchFamily="34" charset="0"/>
            </a:endParaRPr>
          </a:p>
        </p:txBody>
      </p:sp>
      <p:sp>
        <p:nvSpPr>
          <p:cNvPr id="4" name="Rectangle 3"/>
          <p:cNvSpPr/>
          <p:nvPr/>
        </p:nvSpPr>
        <p:spPr>
          <a:xfrm>
            <a:off x="800100" y="2702424"/>
            <a:ext cx="10703859" cy="3046988"/>
          </a:xfrm>
          <a:prstGeom prst="rect">
            <a:avLst/>
          </a:prstGeom>
        </p:spPr>
        <p:txBody>
          <a:bodyPr wrap="square">
            <a:spAutoFit/>
          </a:bodyPr>
          <a:lstStyle/>
          <a:p>
            <a:pPr marL="514350" indent="-514350" algn="just">
              <a:buFont typeface="+mj-lt"/>
              <a:buAutoNum type="alphaLcParenR"/>
            </a:pPr>
            <a:r>
              <a:rPr lang="en-GB" sz="3200" dirty="0" smtClean="0">
                <a:solidFill>
                  <a:srgbClr val="002060"/>
                </a:solidFill>
                <a:latin typeface="Gill Sans MT" panose="020B0502020104020203" pitchFamily="34" charset="0"/>
              </a:rPr>
              <a:t>Population growth </a:t>
            </a:r>
            <a:r>
              <a:rPr lang="en-GB" sz="3200" dirty="0" err="1" smtClean="0">
                <a:solidFill>
                  <a:srgbClr val="002060"/>
                </a:solidFill>
                <a:latin typeface="Gill Sans MT" panose="020B0502020104020203" pitchFamily="34" charset="0"/>
              </a:rPr>
              <a:t>e.g</a:t>
            </a:r>
            <a:r>
              <a:rPr lang="en-GB" sz="3200" dirty="0" smtClean="0">
                <a:solidFill>
                  <a:srgbClr val="002060"/>
                </a:solidFill>
                <a:latin typeface="Gill Sans MT" panose="020B0502020104020203" pitchFamily="34" charset="0"/>
              </a:rPr>
              <a:t> from 3.4 million in 1964  to 19. Million in 2022</a:t>
            </a:r>
          </a:p>
          <a:p>
            <a:pPr marL="514350" indent="-514350" algn="just">
              <a:buFont typeface="+mj-lt"/>
              <a:buAutoNum type="alphaLcParenR"/>
            </a:pPr>
            <a:endParaRPr lang="en-ZA" sz="3200" dirty="0">
              <a:solidFill>
                <a:srgbClr val="002060"/>
              </a:solidFill>
              <a:latin typeface="Gill Sans MT" panose="020B0502020104020203" pitchFamily="34" charset="0"/>
            </a:endParaRPr>
          </a:p>
          <a:p>
            <a:pPr marL="514350" indent="-514350" algn="just">
              <a:buFont typeface="+mj-lt"/>
              <a:buAutoNum type="alphaLcParenR"/>
            </a:pPr>
            <a:r>
              <a:rPr lang="en-GB" sz="3200" dirty="0">
                <a:solidFill>
                  <a:srgbClr val="002060"/>
                </a:solidFill>
                <a:latin typeface="Gill Sans MT" panose="020B0502020104020203" pitchFamily="34" charset="0"/>
              </a:rPr>
              <a:t>L</a:t>
            </a:r>
            <a:r>
              <a:rPr lang="en-GB" sz="3200" dirty="0" smtClean="0">
                <a:solidFill>
                  <a:srgbClr val="002060"/>
                </a:solidFill>
                <a:latin typeface="Gill Sans MT" panose="020B0502020104020203" pitchFamily="34" charset="0"/>
              </a:rPr>
              <a:t>imited access to agricultural services and resources,  and past government policies over-emphasized the production of hybrid maize at the expense of traditional crops (CRC)</a:t>
            </a:r>
            <a:endParaRPr lang="en-GB" sz="3200" dirty="0">
              <a:solidFill>
                <a:srgbClr val="002060"/>
              </a:solidFill>
              <a:latin typeface="Gill Sans MT" panose="020B0502020104020203" pitchFamily="34" charset="0"/>
            </a:endParaRPr>
          </a:p>
        </p:txBody>
      </p:sp>
    </p:spTree>
    <p:extLst>
      <p:ext uri="{BB962C8B-B14F-4D97-AF65-F5344CB8AC3E}">
        <p14:creationId xmlns:p14="http://schemas.microsoft.com/office/powerpoint/2010/main" val="26921095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1" y="806824"/>
            <a:ext cx="10919010" cy="1882588"/>
          </a:xfrm>
        </p:spPr>
        <p:txBody>
          <a:bodyPr>
            <a:noAutofit/>
          </a:bodyPr>
          <a:lstStyle/>
          <a:p>
            <a:pPr marL="457200" indent="-457200" algn="just">
              <a:buFont typeface="Wingdings" panose="05000000000000000000" pitchFamily="2" charset="2"/>
              <a:buChar char="§"/>
            </a:pPr>
            <a:r>
              <a:rPr lang="en-GB" sz="3200" dirty="0" smtClean="0">
                <a:latin typeface="Gill Sans MT" panose="020B0502020104020203" pitchFamily="34" charset="0"/>
              </a:rPr>
              <a:t>In urban areas, food insecurity and malnutrition are related to the deterioration of </a:t>
            </a:r>
            <a:r>
              <a:rPr lang="en-GB" sz="3200" dirty="0" smtClean="0"/>
              <a:t>purchasing power due to the stagnation of the economy, </a:t>
            </a:r>
            <a:r>
              <a:rPr lang="en-GB" sz="3200" dirty="0" smtClean="0">
                <a:solidFill>
                  <a:srgbClr val="C00000"/>
                </a:solidFill>
              </a:rPr>
              <a:t>the scarcity of income-generating activities and inflation.</a:t>
            </a:r>
            <a:endParaRPr lang="en-GB" sz="3200" dirty="0">
              <a:solidFill>
                <a:srgbClr val="C00000"/>
              </a:solidFill>
              <a:latin typeface="Gill Sans MT" panose="020B0502020104020203" pitchFamily="34" charset="0"/>
            </a:endParaRPr>
          </a:p>
        </p:txBody>
      </p:sp>
      <p:sp>
        <p:nvSpPr>
          <p:cNvPr id="4" name="Subtitle 2"/>
          <p:cNvSpPr txBox="1">
            <a:spLocks/>
          </p:cNvSpPr>
          <p:nvPr/>
        </p:nvSpPr>
        <p:spPr>
          <a:xfrm>
            <a:off x="685801" y="2974509"/>
            <a:ext cx="10919010" cy="341284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Wingdings" panose="05000000000000000000" pitchFamily="2" charset="2"/>
              <a:buChar char="§"/>
            </a:pPr>
            <a:r>
              <a:rPr lang="en-GB" sz="3200" dirty="0" smtClean="0">
                <a:latin typeface="Gill Sans MT" panose="020B0502020104020203" pitchFamily="34" charset="0"/>
              </a:rPr>
              <a:t>In urban and rural areas, food insecurity and malnutrition is likely to persist for a long time to come</a:t>
            </a:r>
            <a:r>
              <a:rPr lang="en-GB" sz="3200" dirty="0" smtClean="0">
                <a:solidFill>
                  <a:srgbClr val="C00000"/>
                </a:solidFill>
                <a:latin typeface="Gill Sans MT" panose="020B0502020104020203" pitchFamily="34" charset="0"/>
              </a:rPr>
              <a:t>.</a:t>
            </a:r>
          </a:p>
          <a:p>
            <a:pPr marL="457200" indent="-457200" algn="just">
              <a:buFont typeface="Wingdings" panose="05000000000000000000" pitchFamily="2" charset="2"/>
              <a:buChar char="§"/>
            </a:pPr>
            <a:endParaRPr lang="en-ZA" sz="3200" dirty="0">
              <a:solidFill>
                <a:srgbClr val="C00000"/>
              </a:solidFill>
              <a:latin typeface="Gill Sans MT" panose="020B0502020104020203" pitchFamily="34" charset="0"/>
            </a:endParaRPr>
          </a:p>
          <a:p>
            <a:pPr marL="457200" indent="-457200" algn="just">
              <a:buFont typeface="Wingdings" panose="05000000000000000000" pitchFamily="2" charset="2"/>
              <a:buChar char="§"/>
            </a:pPr>
            <a:r>
              <a:rPr lang="en-GB" sz="3200" dirty="0">
                <a:latin typeface="Gill Sans MT" panose="020B0502020104020203" pitchFamily="34" charset="0"/>
              </a:rPr>
              <a:t>n Zambia, the majority of the country s population remain food insecure while more than a third (35%) of children are reported to have stunted growth</a:t>
            </a:r>
            <a:endParaRPr lang="en-GB" sz="3200" dirty="0">
              <a:solidFill>
                <a:srgbClr val="C00000"/>
              </a:solidFill>
              <a:latin typeface="Gill Sans MT" panose="020B0502020104020203" pitchFamily="34" charset="0"/>
            </a:endParaRPr>
          </a:p>
        </p:txBody>
      </p:sp>
    </p:spTree>
    <p:extLst>
      <p:ext uri="{BB962C8B-B14F-4D97-AF65-F5344CB8AC3E}">
        <p14:creationId xmlns:p14="http://schemas.microsoft.com/office/powerpoint/2010/main" val="3630580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9941" y="340440"/>
            <a:ext cx="9144000" cy="722158"/>
          </a:xfrm>
        </p:spPr>
        <p:txBody>
          <a:bodyPr>
            <a:normAutofit fontScale="90000"/>
          </a:bodyPr>
          <a:lstStyle/>
          <a:p>
            <a:r>
              <a:rPr lang="en-ZA" dirty="0" smtClean="0"/>
              <a:t>Summary </a:t>
            </a:r>
            <a:endParaRPr lang="en-GB" dirty="0"/>
          </a:p>
        </p:txBody>
      </p:sp>
      <p:sp>
        <p:nvSpPr>
          <p:cNvPr id="3" name="Subtitle 2"/>
          <p:cNvSpPr>
            <a:spLocks noGrp="1"/>
          </p:cNvSpPr>
          <p:nvPr>
            <p:ph type="subTitle" idx="1"/>
          </p:nvPr>
        </p:nvSpPr>
        <p:spPr>
          <a:xfrm>
            <a:off x="340658" y="1921156"/>
            <a:ext cx="10914530" cy="3255962"/>
          </a:xfrm>
        </p:spPr>
        <p:txBody>
          <a:bodyPr>
            <a:normAutofit/>
          </a:bodyPr>
          <a:lstStyle/>
          <a:p>
            <a:pPr marL="342900" indent="-342900" algn="l">
              <a:buFont typeface="Wingdings" panose="05000000000000000000" pitchFamily="2" charset="2"/>
              <a:buChar char="Ø"/>
            </a:pPr>
            <a:r>
              <a:rPr lang="en-GB" dirty="0" smtClean="0">
                <a:latin typeface="Gill Sans MT" panose="020B0502020104020203" pitchFamily="34" charset="0"/>
              </a:rPr>
              <a:t>Globally, All Governments Have An Obligations To Ensure That Its Citizen Meet Their Food And Nutrition-security Needs. E.G. National Policy Food And Nutrition Security</a:t>
            </a:r>
            <a:endParaRPr lang="en-GB" dirty="0">
              <a:latin typeface="Gill Sans MT" panose="020B0502020104020203" pitchFamily="34" charset="0"/>
            </a:endParaRPr>
          </a:p>
          <a:p>
            <a:pPr marL="342900" indent="-342900" algn="l">
              <a:buFont typeface="Arial" panose="020B0604020202020204" pitchFamily="34" charset="0"/>
              <a:buChar char="•"/>
            </a:pPr>
            <a:r>
              <a:rPr lang="en-GB" dirty="0" smtClean="0">
                <a:solidFill>
                  <a:srgbClr val="002060"/>
                </a:solidFill>
                <a:latin typeface="Gill Sans MT" panose="020B0502020104020203" pitchFamily="34" charset="0"/>
              </a:rPr>
              <a:t>The goal of </a:t>
            </a:r>
            <a:r>
              <a:rPr lang="en-GB" dirty="0">
                <a:solidFill>
                  <a:srgbClr val="002060"/>
                </a:solidFill>
                <a:latin typeface="Gill Sans MT" panose="020B0502020104020203" pitchFamily="34" charset="0"/>
              </a:rPr>
              <a:t>this policy </a:t>
            </a:r>
            <a:r>
              <a:rPr lang="en-GB" dirty="0" smtClean="0">
                <a:solidFill>
                  <a:srgbClr val="002060"/>
                </a:solidFill>
                <a:latin typeface="Gill Sans MT" panose="020B0502020104020203" pitchFamily="34" charset="0"/>
              </a:rPr>
              <a:t>is </a:t>
            </a:r>
            <a:r>
              <a:rPr lang="en-GB" dirty="0">
                <a:solidFill>
                  <a:srgbClr val="002060"/>
                </a:solidFill>
                <a:latin typeface="Gill Sans MT" panose="020B0502020104020203" pitchFamily="34" charset="0"/>
              </a:rPr>
              <a:t>to guarantee the right to safe, healthy and adequate food at all times and to satisfy the nutritional needs for optimal health for all </a:t>
            </a:r>
            <a:r>
              <a:rPr lang="en-GB" dirty="0" smtClean="0">
                <a:solidFill>
                  <a:srgbClr val="002060"/>
                </a:solidFill>
                <a:latin typeface="Gill Sans MT" panose="020B0502020104020203" pitchFamily="34" charset="0"/>
              </a:rPr>
              <a:t>persons.</a:t>
            </a:r>
          </a:p>
          <a:p>
            <a:pPr marL="342900" indent="-342900" algn="l">
              <a:buFont typeface="Arial" panose="020B0604020202020204" pitchFamily="34" charset="0"/>
              <a:buChar char="•"/>
            </a:pPr>
            <a:endParaRPr lang="en-GB" dirty="0" smtClean="0">
              <a:solidFill>
                <a:srgbClr val="002060"/>
              </a:solidFill>
              <a:latin typeface="Gill Sans MT" panose="020B0502020104020203" pitchFamily="34" charset="0"/>
            </a:endParaRPr>
          </a:p>
          <a:p>
            <a:pPr marL="342900" indent="-342900" algn="l">
              <a:buFont typeface="Arial" panose="020B0604020202020204" pitchFamily="34" charset="0"/>
              <a:buChar char="•"/>
            </a:pPr>
            <a:r>
              <a:rPr lang="en-GB" dirty="0" smtClean="0">
                <a:solidFill>
                  <a:srgbClr val="002060"/>
                </a:solidFill>
                <a:latin typeface="Gill Sans MT" panose="020B0502020104020203" pitchFamily="34" charset="0"/>
              </a:rPr>
              <a:t>National Agriculture policy. The goal is to improve food security in Zambia</a:t>
            </a:r>
          </a:p>
        </p:txBody>
      </p:sp>
    </p:spTree>
    <p:extLst>
      <p:ext uri="{BB962C8B-B14F-4D97-AF65-F5344CB8AC3E}">
        <p14:creationId xmlns:p14="http://schemas.microsoft.com/office/powerpoint/2010/main" val="14277210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2"/>
          <p:cNvSpPr txBox="1">
            <a:spLocks/>
          </p:cNvSpPr>
          <p:nvPr/>
        </p:nvSpPr>
        <p:spPr>
          <a:xfrm>
            <a:off x="1268506" y="1269861"/>
            <a:ext cx="9144000" cy="16557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GB" sz="3200" b="1" dirty="0" smtClean="0">
                <a:latin typeface="Gill Sans MT" panose="020B0502020104020203" pitchFamily="34" charset="0"/>
              </a:rPr>
              <a:t>Objective: </a:t>
            </a:r>
            <a:r>
              <a:rPr lang="en-GB" sz="3200" dirty="0" smtClean="0">
                <a:latin typeface="Gill Sans MT" panose="020B0502020104020203" pitchFamily="34" charset="0"/>
              </a:rPr>
              <a:t>To Understand the social and legal framework within which food policy implementation occurs.</a:t>
            </a:r>
          </a:p>
          <a:p>
            <a:endParaRPr lang="en-GB" dirty="0"/>
          </a:p>
        </p:txBody>
      </p:sp>
      <p:pic>
        <p:nvPicPr>
          <p:cNvPr id="3" name="Picture 2"/>
          <p:cNvPicPr>
            <a:picLocks noChangeAspect="1"/>
          </p:cNvPicPr>
          <p:nvPr/>
        </p:nvPicPr>
        <p:blipFill>
          <a:blip r:embed="rId2"/>
          <a:stretch>
            <a:fillRect/>
          </a:stretch>
        </p:blipFill>
        <p:spPr>
          <a:xfrm>
            <a:off x="2607149" y="3073541"/>
            <a:ext cx="5541768" cy="3346994"/>
          </a:xfrm>
          <a:prstGeom prst="rect">
            <a:avLst/>
          </a:prstGeom>
        </p:spPr>
      </p:pic>
    </p:spTree>
    <p:extLst>
      <p:ext uri="{BB962C8B-B14F-4D97-AF65-F5344CB8AC3E}">
        <p14:creationId xmlns:p14="http://schemas.microsoft.com/office/powerpoint/2010/main" val="33096072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7176" y="201706"/>
            <a:ext cx="9144000" cy="726422"/>
          </a:xfrm>
        </p:spPr>
        <p:txBody>
          <a:bodyPr>
            <a:normAutofit/>
          </a:bodyPr>
          <a:lstStyle/>
          <a:p>
            <a:r>
              <a:rPr lang="en-GB" sz="3600" dirty="0">
                <a:latin typeface="Gill Sans MT" panose="020B0502020104020203" pitchFamily="34" charset="0"/>
              </a:rPr>
              <a:t>World food situation</a:t>
            </a:r>
          </a:p>
        </p:txBody>
      </p:sp>
      <p:sp>
        <p:nvSpPr>
          <p:cNvPr id="3" name="Subtitle 2"/>
          <p:cNvSpPr>
            <a:spLocks noGrp="1"/>
          </p:cNvSpPr>
          <p:nvPr>
            <p:ph type="subTitle" idx="1"/>
          </p:nvPr>
        </p:nvSpPr>
        <p:spPr>
          <a:xfrm>
            <a:off x="457200" y="1250855"/>
            <a:ext cx="11308976" cy="4894449"/>
          </a:xfrm>
        </p:spPr>
        <p:txBody>
          <a:bodyPr>
            <a:normAutofit lnSpcReduction="10000"/>
          </a:bodyPr>
          <a:lstStyle/>
          <a:p>
            <a:pPr marL="342900" indent="-342900" algn="just">
              <a:buFont typeface="Wingdings" panose="05000000000000000000" pitchFamily="2" charset="2"/>
              <a:buChar char="§"/>
            </a:pPr>
            <a:r>
              <a:rPr lang="en-GB" sz="3200" dirty="0">
                <a:latin typeface="Gill Sans MT" panose="020B0502020104020203" pitchFamily="34" charset="0"/>
              </a:rPr>
              <a:t>Nearly one in three people in the world (2.37 billion) did not have access to adequate food in </a:t>
            </a:r>
            <a:r>
              <a:rPr lang="en-GB" sz="3200" dirty="0" smtClean="0">
                <a:latin typeface="Gill Sans MT" panose="020B0502020104020203" pitchFamily="34" charset="0"/>
              </a:rPr>
              <a:t>2020</a:t>
            </a:r>
          </a:p>
          <a:p>
            <a:pPr marL="342900" indent="-342900" algn="just">
              <a:buFont typeface="Wingdings" panose="05000000000000000000" pitchFamily="2" charset="2"/>
              <a:buChar char="§"/>
            </a:pPr>
            <a:endParaRPr lang="en-GB" sz="3200" dirty="0" smtClean="0">
              <a:latin typeface="Gill Sans MT" panose="020B0502020104020203" pitchFamily="34" charset="0"/>
            </a:endParaRPr>
          </a:p>
          <a:p>
            <a:pPr marL="342900" indent="-342900" algn="just">
              <a:buFont typeface="Wingdings" panose="05000000000000000000" pitchFamily="2" charset="2"/>
              <a:buChar char="§"/>
            </a:pPr>
            <a:r>
              <a:rPr lang="en-GB" sz="3200" dirty="0">
                <a:latin typeface="Gill Sans MT" panose="020B0502020104020203" pitchFamily="34" charset="0"/>
              </a:rPr>
              <a:t>The world is in a very different place to where it was six years ago when it committed to the goal of ending hunger, food insecurity and all forms of malnutrition by </a:t>
            </a:r>
            <a:r>
              <a:rPr lang="en-GB" sz="3200" dirty="0" smtClean="0">
                <a:latin typeface="Gill Sans MT" panose="020B0502020104020203" pitchFamily="34" charset="0"/>
              </a:rPr>
              <a:t>2030 (FAO, 2021)</a:t>
            </a:r>
          </a:p>
          <a:p>
            <a:pPr marL="342900" indent="-342900" algn="just">
              <a:buFont typeface="Wingdings" panose="05000000000000000000" pitchFamily="2" charset="2"/>
              <a:buChar char="§"/>
            </a:pPr>
            <a:endParaRPr lang="en-GB" sz="3200" dirty="0" smtClean="0">
              <a:latin typeface="Gill Sans MT" panose="020B0502020104020203" pitchFamily="34" charset="0"/>
            </a:endParaRPr>
          </a:p>
          <a:p>
            <a:pPr marL="342900" indent="-342900" algn="just">
              <a:buFont typeface="Wingdings" panose="05000000000000000000" pitchFamily="2" charset="2"/>
              <a:buChar char="§"/>
            </a:pPr>
            <a:r>
              <a:rPr lang="en-GB" sz="3200" dirty="0">
                <a:latin typeface="Gill Sans MT" panose="020B0502020104020203" pitchFamily="34" charset="0"/>
              </a:rPr>
              <a:t>The </a:t>
            </a:r>
            <a:r>
              <a:rPr lang="en-GB" sz="3200" dirty="0" smtClean="0">
                <a:latin typeface="Gill Sans MT" panose="020B0502020104020203" pitchFamily="34" charset="0"/>
              </a:rPr>
              <a:t>progressing </a:t>
            </a:r>
            <a:r>
              <a:rPr lang="en-GB" sz="3200" dirty="0">
                <a:latin typeface="Gill Sans MT" panose="020B0502020104020203" pitchFamily="34" charset="0"/>
              </a:rPr>
              <a:t>either towards ensuring access to safe, nutritious and sufficient food for all people all year round (SDG Target 2.1), or to eradicating all forms of malnutrition (SDG Target 2.2</a:t>
            </a:r>
            <a:r>
              <a:rPr lang="en-GB" sz="3200" dirty="0" smtClean="0">
                <a:latin typeface="Gill Sans MT" panose="020B0502020104020203" pitchFamily="34" charset="0"/>
              </a:rPr>
              <a:t>) is far from being realised</a:t>
            </a:r>
            <a:endParaRPr lang="en-GB" sz="3200" dirty="0">
              <a:latin typeface="Gill Sans MT" panose="020B0502020104020203" pitchFamily="34" charset="0"/>
            </a:endParaRPr>
          </a:p>
        </p:txBody>
      </p:sp>
    </p:spTree>
    <p:extLst>
      <p:ext uri="{BB962C8B-B14F-4D97-AF65-F5344CB8AC3E}">
        <p14:creationId xmlns:p14="http://schemas.microsoft.com/office/powerpoint/2010/main" val="27846034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7881" y="1813578"/>
            <a:ext cx="10959353" cy="2543269"/>
          </a:xfrm>
        </p:spPr>
        <p:txBody>
          <a:bodyPr>
            <a:normAutofit/>
          </a:bodyPr>
          <a:lstStyle/>
          <a:p>
            <a:pPr marL="457200" indent="-457200" algn="l">
              <a:buFont typeface="Wingdings" panose="05000000000000000000" pitchFamily="2" charset="2"/>
              <a:buChar char="§"/>
            </a:pPr>
            <a:r>
              <a:rPr lang="en-GB" sz="3200" dirty="0">
                <a:latin typeface="Gill Sans MT" panose="020B0502020104020203" pitchFamily="34" charset="0"/>
              </a:rPr>
              <a:t>In 2020, between 720 and 811 million people faced </a:t>
            </a:r>
            <a:r>
              <a:rPr lang="en-GB" sz="3200" dirty="0" smtClean="0">
                <a:latin typeface="Gill Sans MT" panose="020B0502020104020203" pitchFamily="34" charset="0"/>
              </a:rPr>
              <a:t>hunger</a:t>
            </a:r>
          </a:p>
          <a:p>
            <a:pPr algn="l"/>
            <a:endParaRPr lang="en-GB" sz="3200" dirty="0" smtClean="0">
              <a:latin typeface="Gill Sans MT" panose="020B0502020104020203" pitchFamily="34" charset="0"/>
            </a:endParaRPr>
          </a:p>
          <a:p>
            <a:pPr marL="457200" indent="-457200" algn="just">
              <a:buFont typeface="Wingdings" panose="05000000000000000000" pitchFamily="2" charset="2"/>
              <a:buChar char="§"/>
            </a:pPr>
            <a:r>
              <a:rPr lang="en-GB" sz="3200" dirty="0">
                <a:latin typeface="Gill Sans MT" panose="020B0502020104020203" pitchFamily="34" charset="0"/>
              </a:rPr>
              <a:t>The number of people in the world affected by hunger increased in 2020 under the shadow of the COVID-19 pandemic</a:t>
            </a:r>
          </a:p>
        </p:txBody>
      </p:sp>
      <p:sp>
        <p:nvSpPr>
          <p:cNvPr id="4" name="Title 1"/>
          <p:cNvSpPr>
            <a:spLocks noGrp="1"/>
          </p:cNvSpPr>
          <p:nvPr>
            <p:ph type="ctrTitle"/>
          </p:nvPr>
        </p:nvSpPr>
        <p:spPr>
          <a:xfrm>
            <a:off x="932329" y="282387"/>
            <a:ext cx="9144000" cy="941575"/>
          </a:xfrm>
        </p:spPr>
        <p:txBody>
          <a:bodyPr>
            <a:normAutofit/>
          </a:bodyPr>
          <a:lstStyle/>
          <a:p>
            <a:r>
              <a:rPr lang="en-GB" sz="3600" dirty="0">
                <a:latin typeface="Gill Sans MT" panose="020B0502020104020203" pitchFamily="34" charset="0"/>
              </a:rPr>
              <a:t>World food </a:t>
            </a:r>
            <a:r>
              <a:rPr lang="en-GB" sz="3600" dirty="0" smtClean="0">
                <a:latin typeface="Gill Sans MT" panose="020B0502020104020203" pitchFamily="34" charset="0"/>
              </a:rPr>
              <a:t>situation </a:t>
            </a:r>
            <a:r>
              <a:rPr lang="en-GB" sz="3600" dirty="0" err="1" smtClean="0">
                <a:latin typeface="Gill Sans MT" panose="020B0502020104020203" pitchFamily="34" charset="0"/>
              </a:rPr>
              <a:t>cont</a:t>
            </a:r>
            <a:r>
              <a:rPr lang="en-GB" sz="3600" dirty="0" smtClean="0">
                <a:latin typeface="Gill Sans MT" panose="020B0502020104020203" pitchFamily="34" charset="0"/>
              </a:rPr>
              <a:t>…</a:t>
            </a:r>
            <a:endParaRPr lang="en-GB" sz="3600" dirty="0">
              <a:latin typeface="Gill Sans MT" panose="020B0502020104020203" pitchFamily="34" charset="0"/>
            </a:endParaRPr>
          </a:p>
        </p:txBody>
      </p:sp>
    </p:spTree>
    <p:extLst>
      <p:ext uri="{BB962C8B-B14F-4D97-AF65-F5344CB8AC3E}">
        <p14:creationId xmlns:p14="http://schemas.microsoft.com/office/powerpoint/2010/main" val="26834723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32329" y="282387"/>
            <a:ext cx="9144000" cy="941575"/>
          </a:xfrm>
        </p:spPr>
        <p:txBody>
          <a:bodyPr>
            <a:normAutofit/>
          </a:bodyPr>
          <a:lstStyle/>
          <a:p>
            <a:r>
              <a:rPr lang="en-GB" sz="3600" dirty="0">
                <a:latin typeface="Gill Sans MT" panose="020B0502020104020203" pitchFamily="34" charset="0"/>
              </a:rPr>
              <a:t>World food </a:t>
            </a:r>
            <a:r>
              <a:rPr lang="en-GB" sz="3600" dirty="0" smtClean="0">
                <a:latin typeface="Gill Sans MT" panose="020B0502020104020203" pitchFamily="34" charset="0"/>
              </a:rPr>
              <a:t>situation </a:t>
            </a:r>
            <a:r>
              <a:rPr lang="en-GB" sz="3600" dirty="0" err="1" smtClean="0">
                <a:latin typeface="Gill Sans MT" panose="020B0502020104020203" pitchFamily="34" charset="0"/>
              </a:rPr>
              <a:t>cont</a:t>
            </a:r>
            <a:r>
              <a:rPr lang="en-GB" sz="3600" dirty="0" smtClean="0">
                <a:latin typeface="Gill Sans MT" panose="020B0502020104020203" pitchFamily="34" charset="0"/>
              </a:rPr>
              <a:t>…</a:t>
            </a:r>
            <a:endParaRPr lang="en-GB" sz="3600" dirty="0">
              <a:latin typeface="Gill Sans MT" panose="020B0502020104020203" pitchFamily="34" charset="0"/>
            </a:endParaRPr>
          </a:p>
        </p:txBody>
      </p:sp>
      <p:sp>
        <p:nvSpPr>
          <p:cNvPr id="3" name="Subtitle 2"/>
          <p:cNvSpPr>
            <a:spLocks noGrp="1"/>
          </p:cNvSpPr>
          <p:nvPr>
            <p:ph type="subTitle" idx="1"/>
          </p:nvPr>
        </p:nvSpPr>
        <p:spPr>
          <a:xfrm>
            <a:off x="730623" y="1396719"/>
            <a:ext cx="10121153" cy="5178893"/>
          </a:xfrm>
        </p:spPr>
        <p:txBody>
          <a:bodyPr>
            <a:normAutofit lnSpcReduction="10000"/>
          </a:bodyPr>
          <a:lstStyle/>
          <a:p>
            <a:pPr marL="457200" indent="-457200" algn="just">
              <a:buFont typeface="Wingdings" panose="05000000000000000000" pitchFamily="2" charset="2"/>
              <a:buChar char="§"/>
            </a:pPr>
            <a:r>
              <a:rPr lang="en-GB" sz="3200" dirty="0">
                <a:latin typeface="Gill Sans MT" panose="020B0502020104020203" pitchFamily="34" charset="0"/>
              </a:rPr>
              <a:t>Our population is </a:t>
            </a:r>
            <a:r>
              <a:rPr lang="en-GB" sz="3200" b="1" dirty="0">
                <a:latin typeface="Gill Sans MT" panose="020B0502020104020203" pitchFamily="34" charset="0"/>
                <a:hlinkClick r:id="rId2"/>
              </a:rPr>
              <a:t>projected to exceed 10 billion</a:t>
            </a:r>
            <a:r>
              <a:rPr lang="en-GB" sz="3200" dirty="0">
                <a:latin typeface="Gill Sans MT" panose="020B0502020104020203" pitchFamily="34" charset="0"/>
              </a:rPr>
              <a:t> in the second half of the </a:t>
            </a:r>
            <a:r>
              <a:rPr lang="en-GB" sz="3200" dirty="0" smtClean="0">
                <a:latin typeface="Gill Sans MT" panose="020B0502020104020203" pitchFamily="34" charset="0"/>
              </a:rPr>
              <a:t>century</a:t>
            </a:r>
          </a:p>
          <a:p>
            <a:pPr marL="457200" indent="-457200" algn="just">
              <a:buFont typeface="Wingdings" panose="05000000000000000000" pitchFamily="2" charset="2"/>
              <a:buChar char="§"/>
            </a:pPr>
            <a:endParaRPr lang="en-GB" sz="3200" dirty="0" smtClean="0">
              <a:latin typeface="Gill Sans MT" panose="020B0502020104020203" pitchFamily="34" charset="0"/>
            </a:endParaRPr>
          </a:p>
          <a:p>
            <a:pPr marL="457200" indent="-457200" algn="just">
              <a:buFont typeface="Wingdings" panose="05000000000000000000" pitchFamily="2" charset="2"/>
              <a:buChar char="§"/>
            </a:pPr>
            <a:r>
              <a:rPr lang="en-GB" sz="3200" dirty="0">
                <a:latin typeface="Gill Sans MT" panose="020B0502020104020203" pitchFamily="34" charset="0"/>
              </a:rPr>
              <a:t>When population growth exceeds development progress, past achievements are quickly undone - the number of people suffering from hunger has </a:t>
            </a:r>
            <a:r>
              <a:rPr lang="en-GB" sz="3200" b="1" dirty="0">
                <a:latin typeface="Gill Sans MT" panose="020B0502020104020203" pitchFamily="34" charset="0"/>
                <a:hlinkClick r:id="rId3"/>
              </a:rPr>
              <a:t>increased again</a:t>
            </a:r>
            <a:r>
              <a:rPr lang="en-GB" sz="3200" dirty="0">
                <a:latin typeface="Gill Sans MT" panose="020B0502020104020203" pitchFamily="34" charset="0"/>
              </a:rPr>
              <a:t> over the past three years. </a:t>
            </a:r>
            <a:endParaRPr lang="en-GB" sz="3200" dirty="0" smtClean="0">
              <a:latin typeface="Gill Sans MT" panose="020B0502020104020203" pitchFamily="34" charset="0"/>
            </a:endParaRPr>
          </a:p>
          <a:p>
            <a:pPr marL="457200" indent="-457200" algn="just">
              <a:buFont typeface="Wingdings" panose="05000000000000000000" pitchFamily="2" charset="2"/>
              <a:buChar char="§"/>
            </a:pPr>
            <a:endParaRPr lang="en-GB" sz="3200" dirty="0" smtClean="0">
              <a:latin typeface="Gill Sans MT" panose="020B0502020104020203" pitchFamily="34" charset="0"/>
            </a:endParaRPr>
          </a:p>
          <a:p>
            <a:pPr marL="457200" indent="-457200" algn="just">
              <a:buFont typeface="Wingdings" panose="05000000000000000000" pitchFamily="2" charset="2"/>
              <a:buChar char="§"/>
            </a:pPr>
            <a:r>
              <a:rPr lang="en-GB" sz="3200" dirty="0" smtClean="0">
                <a:latin typeface="Gill Sans MT" panose="020B0502020104020203" pitchFamily="34" charset="0"/>
              </a:rPr>
              <a:t>Experts </a:t>
            </a:r>
            <a:r>
              <a:rPr lang="en-GB" sz="3200" dirty="0">
                <a:latin typeface="Gill Sans MT" panose="020B0502020104020203" pitchFamily="34" charset="0"/>
              </a:rPr>
              <a:t>have warned that vulnerable </a:t>
            </a:r>
            <a:r>
              <a:rPr lang="en-GB" sz="3200" dirty="0" smtClean="0">
                <a:latin typeface="Gill Sans MT" panose="020B0502020104020203" pitchFamily="34" charset="0"/>
              </a:rPr>
              <a:t>areas/countries will</a:t>
            </a:r>
            <a:r>
              <a:rPr lang="en-GB" sz="3200" dirty="0">
                <a:latin typeface="Gill Sans MT" panose="020B0502020104020203" pitchFamily="34" charset="0"/>
              </a:rPr>
              <a:t> </a:t>
            </a:r>
            <a:r>
              <a:rPr lang="en-GB" sz="3200" b="1" dirty="0">
                <a:latin typeface="Gill Sans MT" panose="020B0502020104020203" pitchFamily="34" charset="0"/>
                <a:hlinkClick r:id="rId4"/>
              </a:rPr>
              <a:t>face catastrophe</a:t>
            </a:r>
            <a:r>
              <a:rPr lang="en-GB" sz="3200" dirty="0">
                <a:latin typeface="Gill Sans MT" panose="020B0502020104020203" pitchFamily="34" charset="0"/>
              </a:rPr>
              <a:t> unless action is taken to </a:t>
            </a:r>
            <a:r>
              <a:rPr lang="en-GB" sz="3200" b="1" dirty="0">
                <a:solidFill>
                  <a:srgbClr val="C00000"/>
                </a:solidFill>
                <a:latin typeface="Gill Sans MT" panose="020B0502020104020203" pitchFamily="34" charset="0"/>
              </a:rPr>
              <a:t>reduce fertility rates.</a:t>
            </a:r>
          </a:p>
        </p:txBody>
      </p:sp>
    </p:spTree>
    <p:extLst>
      <p:ext uri="{BB962C8B-B14F-4D97-AF65-F5344CB8AC3E}">
        <p14:creationId xmlns:p14="http://schemas.microsoft.com/office/powerpoint/2010/main" val="20886338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2729" y="2243884"/>
            <a:ext cx="11335871" cy="4210703"/>
          </a:xfrm>
        </p:spPr>
        <p:txBody>
          <a:bodyPr>
            <a:noAutofit/>
          </a:bodyPr>
          <a:lstStyle/>
          <a:p>
            <a:pPr marL="457200" indent="-457200" algn="just">
              <a:buFont typeface="Wingdings" panose="05000000000000000000" pitchFamily="2" charset="2"/>
              <a:buChar char="§"/>
            </a:pPr>
            <a:r>
              <a:rPr lang="en-GB" sz="3200" dirty="0" smtClean="0">
                <a:latin typeface="Gill Sans MT" panose="020B0502020104020203" pitchFamily="34" charset="0"/>
              </a:rPr>
              <a:t>The World </a:t>
            </a:r>
            <a:r>
              <a:rPr lang="en-GB" sz="3200" dirty="0">
                <a:latin typeface="Gill Sans MT" panose="020B0502020104020203" pitchFamily="34" charset="0"/>
              </a:rPr>
              <a:t>Resources Institute, the calorie requirements of a population of 10 billion are </a:t>
            </a:r>
            <a:r>
              <a:rPr lang="en-GB" sz="3200" b="1" dirty="0">
                <a:latin typeface="Gill Sans MT" panose="020B0502020104020203" pitchFamily="34" charset="0"/>
                <a:hlinkClick r:id="rId2"/>
              </a:rPr>
              <a:t>56% higher</a:t>
            </a:r>
            <a:r>
              <a:rPr lang="en-GB" sz="3200" dirty="0">
                <a:latin typeface="Gill Sans MT" panose="020B0502020104020203" pitchFamily="34" charset="0"/>
              </a:rPr>
              <a:t> than </a:t>
            </a:r>
            <a:r>
              <a:rPr lang="en-GB" sz="3200" dirty="0">
                <a:solidFill>
                  <a:srgbClr val="C00000"/>
                </a:solidFill>
                <a:latin typeface="Gill Sans MT" panose="020B0502020104020203" pitchFamily="34" charset="0"/>
              </a:rPr>
              <a:t>current total crop production</a:t>
            </a:r>
            <a:r>
              <a:rPr lang="en-GB" sz="3200" dirty="0" smtClean="0">
                <a:latin typeface="Gill Sans MT" panose="020B0502020104020203" pitchFamily="34" charset="0"/>
              </a:rPr>
              <a:t>.</a:t>
            </a:r>
          </a:p>
          <a:p>
            <a:pPr algn="just"/>
            <a:endParaRPr lang="en-GB" sz="3200" dirty="0" smtClean="0">
              <a:latin typeface="Gill Sans MT" panose="020B0502020104020203" pitchFamily="34" charset="0"/>
            </a:endParaRPr>
          </a:p>
          <a:p>
            <a:pPr marL="457200" indent="-457200" algn="just">
              <a:buFont typeface="Wingdings" panose="05000000000000000000" pitchFamily="2" charset="2"/>
              <a:buChar char="§"/>
            </a:pPr>
            <a:r>
              <a:rPr lang="en-GB" sz="3200" dirty="0" smtClean="0">
                <a:latin typeface="Gill Sans MT" panose="020B0502020104020203" pitchFamily="34" charset="0"/>
              </a:rPr>
              <a:t> </a:t>
            </a:r>
            <a:r>
              <a:rPr lang="en-GB" sz="3200" dirty="0">
                <a:latin typeface="Gill Sans MT" panose="020B0502020104020203" pitchFamily="34" charset="0"/>
              </a:rPr>
              <a:t>Agriculture is already a leading cause of environmental degradation and further conversion of land for farming purposes will have devastating consequences for </a:t>
            </a:r>
            <a:r>
              <a:rPr lang="en-GB" sz="3200" dirty="0">
                <a:solidFill>
                  <a:srgbClr val="C00000"/>
                </a:solidFill>
                <a:latin typeface="Gill Sans MT" panose="020B0502020104020203" pitchFamily="34" charset="0"/>
              </a:rPr>
              <a:t>biodiversity and our </a:t>
            </a:r>
            <a:r>
              <a:rPr lang="en-GB" sz="3200" dirty="0" smtClean="0">
                <a:solidFill>
                  <a:srgbClr val="C00000"/>
                </a:solidFill>
                <a:latin typeface="Gill Sans MT" panose="020B0502020104020203" pitchFamily="34" charset="0"/>
              </a:rPr>
              <a:t>climate (UNFSS, 2021)</a:t>
            </a:r>
            <a:r>
              <a:rPr lang="en-GB" sz="3200" dirty="0" smtClean="0">
                <a:latin typeface="Gill Sans MT" panose="020B0502020104020203" pitchFamily="34" charset="0"/>
              </a:rPr>
              <a:t>.</a:t>
            </a:r>
            <a:endParaRPr lang="en-GB" sz="3200" dirty="0">
              <a:latin typeface="Gill Sans MT" panose="020B0502020104020203" pitchFamily="34" charset="0"/>
            </a:endParaRPr>
          </a:p>
        </p:txBody>
      </p:sp>
      <p:sp>
        <p:nvSpPr>
          <p:cNvPr id="5" name="Title 1"/>
          <p:cNvSpPr>
            <a:spLocks noGrp="1"/>
          </p:cNvSpPr>
          <p:nvPr>
            <p:ph type="ctrTitle"/>
          </p:nvPr>
        </p:nvSpPr>
        <p:spPr>
          <a:xfrm>
            <a:off x="932329" y="282387"/>
            <a:ext cx="9144000" cy="941575"/>
          </a:xfrm>
        </p:spPr>
        <p:txBody>
          <a:bodyPr>
            <a:normAutofit/>
          </a:bodyPr>
          <a:lstStyle/>
          <a:p>
            <a:r>
              <a:rPr lang="en-GB" sz="3600" dirty="0">
                <a:latin typeface="Gill Sans MT" panose="020B0502020104020203" pitchFamily="34" charset="0"/>
              </a:rPr>
              <a:t>World food </a:t>
            </a:r>
            <a:r>
              <a:rPr lang="en-GB" sz="3600" dirty="0" smtClean="0">
                <a:latin typeface="Gill Sans MT" panose="020B0502020104020203" pitchFamily="34" charset="0"/>
              </a:rPr>
              <a:t>situation </a:t>
            </a:r>
            <a:r>
              <a:rPr lang="en-GB" sz="3600" dirty="0" err="1" smtClean="0">
                <a:latin typeface="Gill Sans MT" panose="020B0502020104020203" pitchFamily="34" charset="0"/>
              </a:rPr>
              <a:t>cont</a:t>
            </a:r>
            <a:r>
              <a:rPr lang="en-GB" sz="3600" dirty="0" smtClean="0">
                <a:latin typeface="Gill Sans MT" panose="020B0502020104020203" pitchFamily="34" charset="0"/>
              </a:rPr>
              <a:t>…</a:t>
            </a:r>
            <a:endParaRPr lang="en-GB" sz="3600" dirty="0">
              <a:latin typeface="Gill Sans MT" panose="020B0502020104020203" pitchFamily="34" charset="0"/>
            </a:endParaRPr>
          </a:p>
        </p:txBody>
      </p:sp>
    </p:spTree>
    <p:extLst>
      <p:ext uri="{BB962C8B-B14F-4D97-AF65-F5344CB8AC3E}">
        <p14:creationId xmlns:p14="http://schemas.microsoft.com/office/powerpoint/2010/main" val="33560039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60930" y="295835"/>
            <a:ext cx="9144000" cy="1600199"/>
          </a:xfrm>
        </p:spPr>
        <p:txBody>
          <a:bodyPr>
            <a:noAutofit/>
          </a:bodyPr>
          <a:lstStyle/>
          <a:p>
            <a:r>
              <a:rPr lang="en-ZA" sz="3600" dirty="0" smtClean="0">
                <a:latin typeface="Gill Sans MT" panose="020B0502020104020203" pitchFamily="34" charset="0"/>
              </a:rPr>
              <a:t>UN. General assembly 2021 resolution and commitments by all countries </a:t>
            </a:r>
            <a:endParaRPr lang="en-GB" sz="3600" dirty="0">
              <a:latin typeface="Gill Sans MT" panose="020B0502020104020203" pitchFamily="34" charset="0"/>
            </a:endParaRPr>
          </a:p>
        </p:txBody>
      </p:sp>
      <p:sp>
        <p:nvSpPr>
          <p:cNvPr id="4" name="Subtitle 3"/>
          <p:cNvSpPr>
            <a:spLocks noGrp="1"/>
          </p:cNvSpPr>
          <p:nvPr>
            <p:ph type="subTitle" idx="1"/>
          </p:nvPr>
        </p:nvSpPr>
        <p:spPr>
          <a:xfrm>
            <a:off x="1497105" y="3628932"/>
            <a:ext cx="9144000" cy="1655762"/>
          </a:xfrm>
        </p:spPr>
        <p:txBody>
          <a:bodyPr>
            <a:normAutofit/>
          </a:bodyPr>
          <a:lstStyle/>
          <a:p>
            <a:r>
              <a:rPr lang="en-GB" sz="3200" dirty="0" smtClean="0">
                <a:solidFill>
                  <a:srgbClr val="C00000"/>
                </a:solidFill>
                <a:latin typeface="Gill Sans MT" panose="020B0502020104020203" pitchFamily="34" charset="0"/>
              </a:rPr>
              <a:t>Pathways towards a Sustainable, Resilient and Equitable Food System </a:t>
            </a:r>
            <a:endParaRPr lang="en-GB" sz="3200" dirty="0">
              <a:solidFill>
                <a:srgbClr val="C00000"/>
              </a:solidFill>
              <a:latin typeface="Gill Sans MT" panose="020B0502020104020203" pitchFamily="34" charset="0"/>
            </a:endParaRPr>
          </a:p>
        </p:txBody>
      </p:sp>
    </p:spTree>
    <p:extLst>
      <p:ext uri="{BB962C8B-B14F-4D97-AF65-F5344CB8AC3E}">
        <p14:creationId xmlns:p14="http://schemas.microsoft.com/office/powerpoint/2010/main" val="1451184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72354" y="2067743"/>
            <a:ext cx="10502152" cy="4437497"/>
          </a:xfrm>
          <a:prstGeom prst="rect">
            <a:avLst/>
          </a:prstGeom>
        </p:spPr>
        <p:txBody>
          <a:bodyPr wrap="square">
            <a:spAutoFit/>
          </a:bodyPr>
          <a:lstStyle/>
          <a:p>
            <a:pPr marL="342900" indent="-342900">
              <a:lnSpc>
                <a:spcPct val="150000"/>
              </a:lnSpc>
              <a:buFont typeface="+mj-lt"/>
              <a:buAutoNum type="arabicPeriod"/>
            </a:pPr>
            <a:r>
              <a:rPr lang="en-GB" sz="3200" dirty="0" smtClean="0">
                <a:solidFill>
                  <a:srgbClr val="002060"/>
                </a:solidFill>
                <a:latin typeface="Gill Sans MT" panose="020B0502020104020203" pitchFamily="34" charset="0"/>
              </a:rPr>
              <a:t>Ensuring access to safe and nutritious foods for all</a:t>
            </a:r>
          </a:p>
          <a:p>
            <a:pPr marL="342900" indent="-342900">
              <a:lnSpc>
                <a:spcPct val="150000"/>
              </a:lnSpc>
              <a:buFont typeface="+mj-lt"/>
              <a:buAutoNum type="arabicPeriod"/>
            </a:pPr>
            <a:r>
              <a:rPr lang="en-GB" sz="3200" dirty="0" smtClean="0">
                <a:solidFill>
                  <a:srgbClr val="002060"/>
                </a:solidFill>
                <a:latin typeface="Gill Sans MT" panose="020B0502020104020203" pitchFamily="34" charset="0"/>
              </a:rPr>
              <a:t>Shifting to healthy and sustainable consumption patterns</a:t>
            </a:r>
          </a:p>
          <a:p>
            <a:pPr marL="342900" indent="-342900">
              <a:lnSpc>
                <a:spcPct val="150000"/>
              </a:lnSpc>
              <a:buFont typeface="+mj-lt"/>
              <a:buAutoNum type="arabicPeriod"/>
            </a:pPr>
            <a:r>
              <a:rPr lang="en-GB" sz="3200" dirty="0" smtClean="0">
                <a:solidFill>
                  <a:srgbClr val="002060"/>
                </a:solidFill>
                <a:latin typeface="Gill Sans MT" panose="020B0502020104020203" pitchFamily="34" charset="0"/>
              </a:rPr>
              <a:t>Boosting nature positive food production</a:t>
            </a:r>
          </a:p>
          <a:p>
            <a:pPr marL="342900" indent="-342900">
              <a:lnSpc>
                <a:spcPct val="150000"/>
              </a:lnSpc>
              <a:buFont typeface="+mj-lt"/>
              <a:buAutoNum type="arabicPeriod"/>
            </a:pPr>
            <a:r>
              <a:rPr lang="en-GB" sz="3200" dirty="0" smtClean="0">
                <a:solidFill>
                  <a:srgbClr val="002060"/>
                </a:solidFill>
                <a:latin typeface="Gill Sans MT" panose="020B0502020104020203" pitchFamily="34" charset="0"/>
              </a:rPr>
              <a:t>Advancing equitable livelihoods of people involved in the food system</a:t>
            </a:r>
          </a:p>
          <a:p>
            <a:pPr marL="342900" indent="-342900">
              <a:lnSpc>
                <a:spcPct val="150000"/>
              </a:lnSpc>
              <a:buFont typeface="+mj-lt"/>
              <a:buAutoNum type="arabicPeriod"/>
            </a:pPr>
            <a:r>
              <a:rPr lang="en-GB" sz="3200" dirty="0" smtClean="0">
                <a:solidFill>
                  <a:srgbClr val="002060"/>
                </a:solidFill>
                <a:latin typeface="Gill Sans MT" panose="020B0502020104020203" pitchFamily="34" charset="0"/>
              </a:rPr>
              <a:t>Building resilience to vulnerabilities, shocks and stresses</a:t>
            </a:r>
            <a:endParaRPr lang="en-GB" sz="3200" dirty="0">
              <a:solidFill>
                <a:srgbClr val="002060"/>
              </a:solidFill>
              <a:latin typeface="Gill Sans MT" panose="020B0502020104020203" pitchFamily="34" charset="0"/>
            </a:endParaRPr>
          </a:p>
        </p:txBody>
      </p:sp>
      <p:sp>
        <p:nvSpPr>
          <p:cNvPr id="3" name="Subtitle 3"/>
          <p:cNvSpPr txBox="1">
            <a:spLocks/>
          </p:cNvSpPr>
          <p:nvPr/>
        </p:nvSpPr>
        <p:spPr>
          <a:xfrm>
            <a:off x="838198" y="25120"/>
            <a:ext cx="10511119" cy="1655762"/>
          </a:xfrm>
          <a:prstGeom prst="rect">
            <a:avLst/>
          </a:prstGeom>
          <a:solidFill>
            <a:schemeClr val="accent5">
              <a:lumMod val="20000"/>
              <a:lumOff val="80000"/>
            </a:schemeClr>
          </a:solidFill>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3200" dirty="0" smtClean="0">
                <a:solidFill>
                  <a:srgbClr val="C00000"/>
                </a:solidFill>
                <a:latin typeface="Gill Sans MT" panose="020B0502020104020203" pitchFamily="34" charset="0"/>
              </a:rPr>
              <a:t>UN-5 ACTION TRACKS TOWARDS </a:t>
            </a:r>
          </a:p>
          <a:p>
            <a:pPr marL="0" indent="0" algn="ctr">
              <a:buNone/>
            </a:pPr>
            <a:r>
              <a:rPr lang="en-GB" sz="3200" dirty="0" smtClean="0">
                <a:solidFill>
                  <a:srgbClr val="C00000"/>
                </a:solidFill>
                <a:latin typeface="Gill Sans MT" panose="020B0502020104020203" pitchFamily="34" charset="0"/>
              </a:rPr>
              <a:t>A SUSTAINABLE FOOD SYSTEM </a:t>
            </a:r>
            <a:endParaRPr lang="en-GB" sz="3200" dirty="0">
              <a:solidFill>
                <a:srgbClr val="C00000"/>
              </a:solidFill>
              <a:latin typeface="Gill Sans MT" panose="020B0502020104020203" pitchFamily="34" charset="0"/>
            </a:endParaRPr>
          </a:p>
        </p:txBody>
      </p:sp>
    </p:spTree>
    <p:extLst>
      <p:ext uri="{BB962C8B-B14F-4D97-AF65-F5344CB8AC3E}">
        <p14:creationId xmlns:p14="http://schemas.microsoft.com/office/powerpoint/2010/main" val="40742629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68506" y="484093"/>
            <a:ext cx="9144000" cy="712975"/>
          </a:xfrm>
        </p:spPr>
        <p:txBody>
          <a:bodyPr>
            <a:normAutofit/>
          </a:bodyPr>
          <a:lstStyle/>
          <a:p>
            <a:r>
              <a:rPr lang="en-ZA" sz="3200" dirty="0" smtClean="0"/>
              <a:t>FOOD POLICY AND FOOD SECURITY</a:t>
            </a:r>
            <a:endParaRPr lang="en-GB" sz="3200" dirty="0"/>
          </a:p>
        </p:txBody>
      </p:sp>
      <p:sp>
        <p:nvSpPr>
          <p:cNvPr id="3" name="Subtitle 2"/>
          <p:cNvSpPr>
            <a:spLocks noGrp="1"/>
          </p:cNvSpPr>
          <p:nvPr>
            <p:ph type="subTitle" idx="1"/>
          </p:nvPr>
        </p:nvSpPr>
        <p:spPr>
          <a:xfrm>
            <a:off x="1268506" y="2230437"/>
            <a:ext cx="10672482" cy="2839103"/>
          </a:xfrm>
        </p:spPr>
        <p:txBody>
          <a:bodyPr>
            <a:noAutofit/>
          </a:bodyPr>
          <a:lstStyle/>
          <a:p>
            <a:pPr marL="342900" indent="-342900" algn="just">
              <a:buFont typeface="Arial" panose="020B0604020202020204" pitchFamily="34" charset="0"/>
              <a:buChar char="•"/>
            </a:pPr>
            <a:r>
              <a:rPr lang="en-GB" sz="3200" dirty="0">
                <a:latin typeface="Gill Sans MT" panose="020B0502020104020203" pitchFamily="34" charset="0"/>
              </a:rPr>
              <a:t>Between 1964 and 1991, the </a:t>
            </a:r>
            <a:r>
              <a:rPr lang="en-GB" sz="3200" b="1" dirty="0">
                <a:latin typeface="Gill Sans MT" panose="020B0502020104020203" pitchFamily="34" charset="0"/>
              </a:rPr>
              <a:t>policy</a:t>
            </a:r>
            <a:r>
              <a:rPr lang="en-GB" sz="3200" dirty="0">
                <a:latin typeface="Gill Sans MT" panose="020B0502020104020203" pitchFamily="34" charset="0"/>
              </a:rPr>
              <a:t> of the Zambia Government was that to ensure </a:t>
            </a:r>
            <a:r>
              <a:rPr lang="en-GB" sz="3200" b="1" dirty="0">
                <a:latin typeface="Gill Sans MT" panose="020B0502020104020203" pitchFamily="34" charset="0"/>
              </a:rPr>
              <a:t>food security</a:t>
            </a:r>
            <a:r>
              <a:rPr lang="en-GB" sz="3200" dirty="0">
                <a:latin typeface="Gill Sans MT" panose="020B0502020104020203" pitchFamily="34" charset="0"/>
              </a:rPr>
              <a:t> through increased crop production and </a:t>
            </a:r>
            <a:r>
              <a:rPr lang="en-GB" sz="3200" dirty="0" smtClean="0">
                <a:latin typeface="Gill Sans MT" panose="020B0502020104020203" pitchFamily="34" charset="0"/>
              </a:rPr>
              <a:t>availability by providing high producer prices for various crops, especially maize, the national staple food crop</a:t>
            </a:r>
            <a:endParaRPr lang="en-GB" sz="3200" dirty="0">
              <a:latin typeface="Gill Sans MT" panose="020B0502020104020203" pitchFamily="34" charset="0"/>
            </a:endParaRPr>
          </a:p>
        </p:txBody>
      </p:sp>
    </p:spTree>
    <p:extLst>
      <p:ext uri="{BB962C8B-B14F-4D97-AF65-F5344CB8AC3E}">
        <p14:creationId xmlns:p14="http://schemas.microsoft.com/office/powerpoint/2010/main" val="277731747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197</TotalTime>
  <Words>628</Words>
  <Application>Microsoft Office PowerPoint</Application>
  <PresentationFormat>Widescreen</PresentationFormat>
  <Paragraphs>57</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Gill Sans MT</vt:lpstr>
      <vt:lpstr>Wingdings</vt:lpstr>
      <vt:lpstr>Office Theme</vt:lpstr>
      <vt:lpstr>Food Policy and Food security </vt:lpstr>
      <vt:lpstr>PowerPoint Presentation</vt:lpstr>
      <vt:lpstr>World food situation</vt:lpstr>
      <vt:lpstr>World food situation cont…</vt:lpstr>
      <vt:lpstr>World food situation cont…</vt:lpstr>
      <vt:lpstr>World food situation cont…</vt:lpstr>
      <vt:lpstr>UN. General assembly 2021 resolution and commitments by all countries </vt:lpstr>
      <vt:lpstr>PowerPoint Presentation</vt:lpstr>
      <vt:lpstr>FOOD POLICY AND FOOD SECURITY</vt:lpstr>
      <vt:lpstr>PowerPoint Presentation</vt:lpstr>
      <vt:lpstr>PowerPoint Presentation</vt:lpstr>
      <vt:lpstr>PowerPoint Presentation</vt:lpstr>
      <vt:lpstr>PowerPoint Presentation</vt:lpstr>
      <vt:lpstr>Summary </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Food Policy and Food security</dc:title>
  <dc:creator>HP</dc:creator>
  <cp:lastModifiedBy>Microsoft account</cp:lastModifiedBy>
  <cp:revision>16</cp:revision>
  <dcterms:created xsi:type="dcterms:W3CDTF">2022-08-26T06:38:30Z</dcterms:created>
  <dcterms:modified xsi:type="dcterms:W3CDTF">2022-09-02T09:54:57Z</dcterms:modified>
</cp:coreProperties>
</file>