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1" r:id="rId1"/>
    <p:sldMasterId id="2147483772" r:id="rId2"/>
    <p:sldMasterId id="2147483773" r:id="rId3"/>
    <p:sldMasterId id="2147483774" r:id="rId4"/>
    <p:sldMasterId id="2147483775" r:id="rId5"/>
  </p:sldMasterIdLst>
  <p:handoutMasterIdLst>
    <p:handoutMasterId r:id="rId37"/>
  </p:handoutMasterIdLst>
  <p:sldIdLst>
    <p:sldId id="483" r:id="rId6"/>
    <p:sldId id="481" r:id="rId7"/>
    <p:sldId id="443" r:id="rId8"/>
    <p:sldId id="444" r:id="rId9"/>
    <p:sldId id="492" r:id="rId10"/>
    <p:sldId id="491" r:id="rId11"/>
    <p:sldId id="486" r:id="rId12"/>
    <p:sldId id="487" r:id="rId13"/>
    <p:sldId id="488" r:id="rId14"/>
    <p:sldId id="490" r:id="rId15"/>
    <p:sldId id="489" r:id="rId16"/>
    <p:sldId id="451" r:id="rId17"/>
    <p:sldId id="452" r:id="rId18"/>
    <p:sldId id="454" r:id="rId19"/>
    <p:sldId id="449" r:id="rId20"/>
    <p:sldId id="456" r:id="rId21"/>
    <p:sldId id="464" r:id="rId22"/>
    <p:sldId id="457" r:id="rId23"/>
    <p:sldId id="442" r:id="rId24"/>
    <p:sldId id="458" r:id="rId25"/>
    <p:sldId id="437" r:id="rId26"/>
    <p:sldId id="460" r:id="rId27"/>
    <p:sldId id="482" r:id="rId28"/>
    <p:sldId id="467" r:id="rId29"/>
    <p:sldId id="461" r:id="rId30"/>
    <p:sldId id="472" r:id="rId31"/>
    <p:sldId id="466" r:id="rId32"/>
    <p:sldId id="474" r:id="rId33"/>
    <p:sldId id="473" r:id="rId34"/>
    <p:sldId id="408" r:id="rId35"/>
    <p:sldId id="480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2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2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2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2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2F3E5"/>
    <a:srgbClr val="006600"/>
    <a:srgbClr val="FFCC66"/>
    <a:srgbClr val="666666"/>
    <a:srgbClr val="AAAAAA"/>
    <a:srgbClr val="6699C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056" y="84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36"/>
    </p:cViewPr>
  </p:sorterViewPr>
  <p:notesViewPr>
    <p:cSldViewPr snapToGrid="0"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6655A6EB-ED94-40DA-9CB3-741583EC23A9}" type="datetime1">
              <a:rPr lang="en-US" altLang="en-US"/>
              <a:pPr>
                <a:defRPr/>
              </a:pPr>
              <a:t>4/25/2022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2A9F6F65-12C3-4F0E-AE1E-EC869B90C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476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543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00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3310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983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40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271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88" y="1009650"/>
            <a:ext cx="4365625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009650"/>
            <a:ext cx="4367212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6021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929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310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510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214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442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894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8768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50" y="266700"/>
            <a:ext cx="2225675" cy="5999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563" y="266700"/>
            <a:ext cx="6529387" cy="5999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573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987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001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120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1388" y="2606675"/>
            <a:ext cx="2420937" cy="887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725" y="2606675"/>
            <a:ext cx="2422525" cy="887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4267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567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9158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62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075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73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581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017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40388" y="44450"/>
            <a:ext cx="1860550" cy="3449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563" y="44450"/>
            <a:ext cx="5432425" cy="3449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3794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30890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6064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1660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88" y="1009650"/>
            <a:ext cx="4365625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009650"/>
            <a:ext cx="4367212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0224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484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542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4291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0603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72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10749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62227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50" y="266700"/>
            <a:ext cx="2225675" cy="5999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563" y="266700"/>
            <a:ext cx="6529387" cy="5999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4013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165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31557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498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1388" y="2606675"/>
            <a:ext cx="2420937" cy="887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725" y="2606675"/>
            <a:ext cx="2422525" cy="887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3696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813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01325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80995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3892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55597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7665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03828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40388" y="44450"/>
            <a:ext cx="1860550" cy="3449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563" y="44450"/>
            <a:ext cx="5432425" cy="3449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506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559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26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57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3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192713" y="6450013"/>
            <a:ext cx="39512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sz="1000" i="0">
                <a:solidFill>
                  <a:srgbClr val="FF9900"/>
                </a:solidFill>
              </a:rPr>
              <a:t>© 2010 Pearson Education, Inc.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13325" y="5029200"/>
            <a:ext cx="41306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en-US" altLang="en-US" sz="1400" i="0">
                <a:solidFill>
                  <a:srgbClr val="CC0000"/>
                </a:solidFill>
                <a:latin typeface="Arial" pitchFamily="34" charset="0"/>
              </a:rPr>
              <a:t>PowerPoint</a:t>
            </a:r>
            <a:r>
              <a:rPr lang="en-US" altLang="en-US" sz="1400" i="0" baseline="30000">
                <a:solidFill>
                  <a:srgbClr val="CC0000"/>
                </a:solidFill>
                <a:latin typeface="Arial" pitchFamily="34" charset="0"/>
              </a:rPr>
              <a:t>®</a:t>
            </a:r>
            <a:r>
              <a:rPr lang="en-US" altLang="en-US" sz="1400" i="0">
                <a:solidFill>
                  <a:srgbClr val="CC0000"/>
                </a:solidFill>
                <a:latin typeface="Arial" pitchFamily="34" charset="0"/>
              </a:rPr>
              <a:t> Lecture Slide Presentation</a:t>
            </a:r>
            <a:br>
              <a:rPr lang="en-US" altLang="en-US" sz="1400" i="0">
                <a:solidFill>
                  <a:srgbClr val="CC0000"/>
                </a:solidFill>
                <a:latin typeface="Arial" pitchFamily="34" charset="0"/>
              </a:rPr>
            </a:br>
            <a:r>
              <a:rPr lang="en-US" altLang="en-US" sz="1400" i="0">
                <a:solidFill>
                  <a:srgbClr val="CC0000"/>
                </a:solidFill>
                <a:latin typeface="Arial" pitchFamily="34" charset="0"/>
              </a:rPr>
              <a:t>created by</a:t>
            </a:r>
            <a:r>
              <a:rPr lang="en-US" altLang="en-US" sz="1600" i="0">
                <a:solidFill>
                  <a:srgbClr val="990099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495925" y="5597525"/>
            <a:ext cx="324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000" b="1" i="0">
                <a:solidFill>
                  <a:schemeClr val="folHlink"/>
                </a:solidFill>
              </a:rPr>
              <a:t>Susan Tripp</a:t>
            </a:r>
            <a:endParaRPr lang="en-US" sz="1200" b="1" i="0">
              <a:solidFill>
                <a:schemeClr val="folHlink"/>
              </a:solidFill>
            </a:endParaRPr>
          </a:p>
        </p:txBody>
      </p:sp>
      <p:sp>
        <p:nvSpPr>
          <p:cNvPr id="1029" name="Line 14"/>
          <p:cNvSpPr>
            <a:spLocks noChangeShapeType="1"/>
          </p:cNvSpPr>
          <p:nvPr userDrawn="1"/>
        </p:nvSpPr>
        <p:spPr bwMode="auto">
          <a:xfrm>
            <a:off x="5087938" y="1235075"/>
            <a:ext cx="4048125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0" name="Line 15"/>
          <p:cNvSpPr>
            <a:spLocks noChangeShapeType="1"/>
          </p:cNvSpPr>
          <p:nvPr userDrawn="1"/>
        </p:nvSpPr>
        <p:spPr bwMode="auto">
          <a:xfrm>
            <a:off x="5072063" y="1320800"/>
            <a:ext cx="4071937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1" name="Line 16"/>
          <p:cNvSpPr>
            <a:spLocks noChangeShapeType="1"/>
          </p:cNvSpPr>
          <p:nvPr userDrawn="1"/>
        </p:nvSpPr>
        <p:spPr bwMode="auto">
          <a:xfrm>
            <a:off x="8993188" y="1128713"/>
            <a:ext cx="0" cy="320675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5345113" y="1871663"/>
            <a:ext cx="357187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02920"/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4400" i="0">
                <a:solidFill>
                  <a:srgbClr val="006600"/>
                </a:solidFill>
              </a:rPr>
              <a:t>Energy Balance and Body Composition</a:t>
            </a:r>
          </a:p>
        </p:txBody>
      </p:sp>
      <p:sp>
        <p:nvSpPr>
          <p:cNvPr id="1033" name="Rectangle 18"/>
          <p:cNvSpPr>
            <a:spLocks noChangeArrowheads="1"/>
          </p:cNvSpPr>
          <p:nvPr userDrawn="1"/>
        </p:nvSpPr>
        <p:spPr bwMode="auto">
          <a:xfrm>
            <a:off x="5338763" y="1082675"/>
            <a:ext cx="360203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02920"/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4600" i="0">
                <a:solidFill>
                  <a:srgbClr val="006600"/>
                </a:solidFill>
              </a:rPr>
              <a:t>Chapter 14</a:t>
            </a:r>
          </a:p>
        </p:txBody>
      </p:sp>
      <p:pic>
        <p:nvPicPr>
          <p:cNvPr id="1034" name="Picture 10" descr="51219Blake1e_eca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80988"/>
            <a:ext cx="4918075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Arial" pitchFamily="-10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Arial" pitchFamily="-10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Arial" pitchFamily="-10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Arial" pitchFamily="-10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Arial" pitchFamily="-108" charset="0"/>
          <a:cs typeface="Arial" pitchFamily="-10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Arial" pitchFamily="-108" charset="0"/>
          <a:cs typeface="Arial" pitchFamily="-10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Arial" pitchFamily="-108" charset="0"/>
          <a:cs typeface="Arial" pitchFamily="-10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Arial" pitchFamily="-108" charset="0"/>
          <a:cs typeface="Arial" pitchFamily="-108" charset="0"/>
        </a:defRPr>
      </a:lvl9pPr>
    </p:titleStyle>
    <p:bodyStyle>
      <a:lvl1pPr marL="455613" indent="-4556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Char char="•"/>
        <a:tabLst>
          <a:tab pos="1800225" algn="l"/>
        </a:tabLst>
        <a:defRPr sz="29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95338" indent="-338138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Char char="•"/>
        <a:tabLst>
          <a:tab pos="1800225" algn="l"/>
        </a:tabLst>
        <a:defRPr sz="2900">
          <a:solidFill>
            <a:schemeClr val="tx1"/>
          </a:solidFill>
          <a:latin typeface="+mn-lt"/>
          <a:ea typeface="+mn-ea"/>
          <a:cs typeface="+mn-cs"/>
        </a:defRPr>
      </a:lvl2pPr>
      <a:lvl3pPr marL="1146175" indent="-3492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Char char="•"/>
        <a:tabLst>
          <a:tab pos="1800225" algn="l"/>
        </a:tabLst>
        <a:defRPr sz="2900">
          <a:solidFill>
            <a:schemeClr val="tx1"/>
          </a:solidFill>
          <a:latin typeface="+mn-lt"/>
          <a:ea typeface="+mn-ea"/>
          <a:cs typeface="+mn-cs"/>
        </a:defRPr>
      </a:lvl3pPr>
      <a:lvl4pPr marL="1487488" indent="-3397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Char char="•"/>
        <a:tabLst>
          <a:tab pos="1800225" algn="l"/>
        </a:tabLst>
        <a:defRPr sz="29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3397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Char char="•"/>
        <a:tabLst>
          <a:tab pos="1800225" algn="l"/>
        </a:tabLst>
        <a:defRPr sz="29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Char char="•"/>
        <a:tabLst>
          <a:tab pos="1800225" algn="l"/>
        </a:tabLst>
        <a:defRPr sz="29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Char char="•"/>
        <a:tabLst>
          <a:tab pos="1800225" algn="l"/>
        </a:tabLst>
        <a:defRPr sz="29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Char char="•"/>
        <a:tabLst>
          <a:tab pos="1800225" algn="l"/>
        </a:tabLst>
        <a:defRPr sz="29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Char char="•"/>
        <a:tabLst>
          <a:tab pos="1800225" algn="l"/>
        </a:tabLst>
        <a:defRPr sz="29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5563" y="266700"/>
            <a:ext cx="7445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88" y="1009650"/>
            <a:ext cx="888523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28600" y="6537325"/>
            <a:ext cx="18208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1000" i="0">
                <a:solidFill>
                  <a:srgbClr val="666666"/>
                </a:solidFill>
              </a:rPr>
              <a:t>© 2010 Pearson Education, Inc.</a:t>
            </a:r>
          </a:p>
        </p:txBody>
      </p:sp>
      <p:sp>
        <p:nvSpPr>
          <p:cNvPr id="2054" name="Line 8"/>
          <p:cNvSpPr>
            <a:spLocks noChangeShapeType="1"/>
          </p:cNvSpPr>
          <p:nvPr userDrawn="1"/>
        </p:nvSpPr>
        <p:spPr bwMode="auto">
          <a:xfrm>
            <a:off x="325438" y="6448425"/>
            <a:ext cx="881062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5" name="Line 10"/>
          <p:cNvSpPr>
            <a:spLocks noChangeShapeType="1"/>
          </p:cNvSpPr>
          <p:nvPr userDrawn="1"/>
        </p:nvSpPr>
        <p:spPr bwMode="auto">
          <a:xfrm>
            <a:off x="320675" y="6534150"/>
            <a:ext cx="882332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6" name="Line 13"/>
          <p:cNvSpPr>
            <a:spLocks noChangeShapeType="1"/>
          </p:cNvSpPr>
          <p:nvPr userDrawn="1"/>
        </p:nvSpPr>
        <p:spPr bwMode="auto">
          <a:xfrm>
            <a:off x="8993188" y="6342063"/>
            <a:ext cx="0" cy="32067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7" name="Picture 18" descr="blakecvr_strip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835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7" descr="blakecvr_tomat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0"/>
            <a:ext cx="12668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Arial" pitchFamily="-10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Arial" pitchFamily="-10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Arial" pitchFamily="-10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Arial" pitchFamily="-10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Arial" pitchFamily="-108" charset="0"/>
          <a:cs typeface="Arial" pitchFamily="-10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Arial" pitchFamily="-108" charset="0"/>
          <a:cs typeface="Arial" pitchFamily="-10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Arial" pitchFamily="-108" charset="0"/>
          <a:cs typeface="Arial" pitchFamily="-10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Arial" pitchFamily="-108" charset="0"/>
          <a:cs typeface="Arial" pitchFamily="-108" charset="0"/>
        </a:defRPr>
      </a:lvl9pPr>
    </p:titleStyle>
    <p:bodyStyle>
      <a:lvl1pPr marL="455613" indent="-455613" algn="l" rtl="0" eaLnBrk="0" fontAlgn="base" hangingPunct="0">
        <a:lnSpc>
          <a:spcPts val="2900"/>
        </a:lnSpc>
        <a:spcBef>
          <a:spcPts val="1300"/>
        </a:spcBef>
        <a:spcAft>
          <a:spcPct val="0"/>
        </a:spcAft>
        <a:buClr>
          <a:srgbClr val="993300"/>
        </a:buClr>
        <a:buSzPct val="70000"/>
        <a:buFont typeface="Wingdings" pitchFamily="2" charset="2"/>
        <a:buChar char="Ø"/>
        <a:tabLst>
          <a:tab pos="1800225" algn="l"/>
        </a:tabLst>
        <a:defRPr sz="27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95338" indent="-338138" algn="l" rtl="0" eaLnBrk="0" fontAlgn="base" hangingPunct="0">
        <a:lnSpc>
          <a:spcPts val="2900"/>
        </a:lnSpc>
        <a:spcBef>
          <a:spcPts val="1300"/>
        </a:spcBef>
        <a:spcAft>
          <a:spcPct val="0"/>
        </a:spcAft>
        <a:buClr>
          <a:schemeClr val="folHlink"/>
        </a:buClr>
        <a:buChar char="•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2pPr>
      <a:lvl3pPr marL="1146175" indent="-3492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1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3pPr>
      <a:lvl4pPr marL="1487488" indent="-3397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1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3397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1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5563" y="44450"/>
            <a:ext cx="7445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Line 8"/>
          <p:cNvSpPr>
            <a:spLocks noChangeShapeType="1"/>
          </p:cNvSpPr>
          <p:nvPr/>
        </p:nvSpPr>
        <p:spPr bwMode="auto">
          <a:xfrm>
            <a:off x="325438" y="6448425"/>
            <a:ext cx="881062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320675" y="6534150"/>
            <a:ext cx="882332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8" name="Line 13"/>
          <p:cNvSpPr>
            <a:spLocks noChangeShapeType="1"/>
          </p:cNvSpPr>
          <p:nvPr/>
        </p:nvSpPr>
        <p:spPr bwMode="auto">
          <a:xfrm>
            <a:off x="8993188" y="6342063"/>
            <a:ext cx="0" cy="32067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079" name="Picture 18" descr="blakecvr_strip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8"/>
          <p:cNvSpPr>
            <a:spLocks noChangeShapeType="1"/>
          </p:cNvSpPr>
          <p:nvPr userDrawn="1"/>
        </p:nvSpPr>
        <p:spPr bwMode="auto">
          <a:xfrm>
            <a:off x="325438" y="6448425"/>
            <a:ext cx="881062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1" name="Line 10"/>
          <p:cNvSpPr>
            <a:spLocks noChangeShapeType="1"/>
          </p:cNvSpPr>
          <p:nvPr userDrawn="1"/>
        </p:nvSpPr>
        <p:spPr bwMode="auto">
          <a:xfrm>
            <a:off x="320675" y="6534150"/>
            <a:ext cx="882332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2" name="Line 13"/>
          <p:cNvSpPr>
            <a:spLocks noChangeShapeType="1"/>
          </p:cNvSpPr>
          <p:nvPr userDrawn="1"/>
        </p:nvSpPr>
        <p:spPr bwMode="auto">
          <a:xfrm>
            <a:off x="8993188" y="6342063"/>
            <a:ext cx="0" cy="32067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099" name="Text Box 11"/>
          <p:cNvSpPr txBox="1">
            <a:spLocks noChangeArrowheads="1"/>
          </p:cNvSpPr>
          <p:nvPr userDrawn="1"/>
        </p:nvSpPr>
        <p:spPr bwMode="auto">
          <a:xfrm>
            <a:off x="7437438" y="6515100"/>
            <a:ext cx="149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endParaRPr lang="en-US" sz="1000" b="1" i="0"/>
          </a:p>
        </p:txBody>
      </p:sp>
      <p:sp>
        <p:nvSpPr>
          <p:cNvPr id="30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11388" y="2606675"/>
            <a:ext cx="4995862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</a:defRPr>
      </a:lvl9pPr>
    </p:titleStyle>
    <p:bodyStyle>
      <a:lvl1pPr marL="455613" indent="-4556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SzPct val="70000"/>
        <a:buFont typeface="Wingdings" pitchFamily="2" charset="2"/>
        <a:tabLst>
          <a:tab pos="1800225" algn="l"/>
        </a:tabLst>
        <a:defRPr sz="27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95338" indent="-338138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folHlink"/>
        </a:buClr>
        <a:buChar char="•"/>
        <a:tabLst>
          <a:tab pos="1800225" algn="l"/>
        </a:tabLst>
        <a:defRPr sz="2700">
          <a:solidFill>
            <a:schemeClr val="tx1"/>
          </a:solidFill>
          <a:latin typeface="+mn-lt"/>
          <a:ea typeface="MS PGothic" pitchFamily="34" charset="-128"/>
        </a:defRPr>
      </a:lvl2pPr>
      <a:lvl3pPr marL="1146175" indent="-3492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1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MS PGothic" pitchFamily="34" charset="-128"/>
        </a:defRPr>
      </a:lvl3pPr>
      <a:lvl4pPr marL="1487488" indent="-3397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1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MS PGothic" pitchFamily="34" charset="-128"/>
        </a:defRPr>
      </a:lvl4pPr>
      <a:lvl5pPr marL="1828800" indent="-3397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1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MS PGothic" pitchFamily="34" charset="-128"/>
        </a:defRPr>
      </a:lvl5pPr>
      <a:lvl6pPr marL="2286000" indent="-3397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ＭＳ Ｐゴシック" pitchFamily="-108" charset="-128"/>
        </a:defRPr>
      </a:lvl6pPr>
      <a:lvl7pPr marL="2743200" indent="-3397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ＭＳ Ｐゴシック" pitchFamily="-108" charset="-128"/>
        </a:defRPr>
      </a:lvl7pPr>
      <a:lvl8pPr marL="3200400" indent="-3397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ＭＳ Ｐゴシック" pitchFamily="-108" charset="-128"/>
        </a:defRPr>
      </a:lvl8pPr>
      <a:lvl9pPr marL="3657600" indent="-3397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5563" y="266700"/>
            <a:ext cx="7445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88" y="1009650"/>
            <a:ext cx="888523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28600" y="6537325"/>
            <a:ext cx="2354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1000" i="0">
                <a:solidFill>
                  <a:srgbClr val="666666"/>
                </a:solidFill>
              </a:rPr>
              <a:t>Copyright © 2010 Pearson Education, Inc.</a:t>
            </a:r>
          </a:p>
        </p:txBody>
      </p:sp>
      <p:sp>
        <p:nvSpPr>
          <p:cNvPr id="4102" name="Line 8"/>
          <p:cNvSpPr>
            <a:spLocks noChangeShapeType="1"/>
          </p:cNvSpPr>
          <p:nvPr userDrawn="1"/>
        </p:nvSpPr>
        <p:spPr bwMode="auto">
          <a:xfrm>
            <a:off x="325438" y="6448425"/>
            <a:ext cx="881062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3" name="Line 10"/>
          <p:cNvSpPr>
            <a:spLocks noChangeShapeType="1"/>
          </p:cNvSpPr>
          <p:nvPr userDrawn="1"/>
        </p:nvSpPr>
        <p:spPr bwMode="auto">
          <a:xfrm>
            <a:off x="320675" y="6534150"/>
            <a:ext cx="882332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4" name="Line 13"/>
          <p:cNvSpPr>
            <a:spLocks noChangeShapeType="1"/>
          </p:cNvSpPr>
          <p:nvPr userDrawn="1"/>
        </p:nvSpPr>
        <p:spPr bwMode="auto">
          <a:xfrm>
            <a:off x="8993188" y="6342063"/>
            <a:ext cx="0" cy="32067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105" name="Picture 18" descr="blakecvr_strip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835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7" descr="blakecvr_tomat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0"/>
            <a:ext cx="12668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FF00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FF0000"/>
          </a:solidFill>
          <a:latin typeface="Times New Roman" pitchFamily="-108" charset="0"/>
          <a:ea typeface="MS PGothic" pitchFamily="34" charset="-128"/>
          <a:cs typeface="Arial" pitchFamily="-10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FF0000"/>
          </a:solidFill>
          <a:latin typeface="Times New Roman" pitchFamily="-108" charset="0"/>
          <a:ea typeface="MS PGothic" pitchFamily="34" charset="-128"/>
          <a:cs typeface="Arial" pitchFamily="-10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FF0000"/>
          </a:solidFill>
          <a:latin typeface="Times New Roman" pitchFamily="-108" charset="0"/>
          <a:ea typeface="MS PGothic" pitchFamily="34" charset="-128"/>
          <a:cs typeface="Arial" pitchFamily="-10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FF0000"/>
          </a:solidFill>
          <a:latin typeface="Times New Roman" pitchFamily="-108" charset="0"/>
          <a:ea typeface="MS PGothic" pitchFamily="34" charset="-128"/>
          <a:cs typeface="Arial" pitchFamily="-10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FF0000"/>
          </a:solidFill>
          <a:latin typeface="Times New Roman" pitchFamily="-108" charset="0"/>
          <a:ea typeface="Arial" pitchFamily="-108" charset="0"/>
          <a:cs typeface="Arial" pitchFamily="-10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FF0000"/>
          </a:solidFill>
          <a:latin typeface="Times New Roman" pitchFamily="-108" charset="0"/>
          <a:ea typeface="Arial" pitchFamily="-108" charset="0"/>
          <a:cs typeface="Arial" pitchFamily="-10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FF0000"/>
          </a:solidFill>
          <a:latin typeface="Times New Roman" pitchFamily="-108" charset="0"/>
          <a:ea typeface="Arial" pitchFamily="-108" charset="0"/>
          <a:cs typeface="Arial" pitchFamily="-10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FF0000"/>
          </a:solidFill>
          <a:latin typeface="Times New Roman" pitchFamily="-108" charset="0"/>
          <a:ea typeface="Arial" pitchFamily="-108" charset="0"/>
          <a:cs typeface="Arial" pitchFamily="-108" charset="0"/>
        </a:defRPr>
      </a:lvl9pPr>
    </p:titleStyle>
    <p:bodyStyle>
      <a:lvl1pPr marL="455613" indent="-455613" algn="l" rtl="0" eaLnBrk="0" fontAlgn="base" hangingPunct="0">
        <a:lnSpc>
          <a:spcPts val="2900"/>
        </a:lnSpc>
        <a:spcBef>
          <a:spcPts val="1300"/>
        </a:spcBef>
        <a:spcAft>
          <a:spcPct val="0"/>
        </a:spcAft>
        <a:buClr>
          <a:srgbClr val="993300"/>
        </a:buClr>
        <a:buSzPct val="70000"/>
        <a:buFont typeface="Wingdings" pitchFamily="2" charset="2"/>
        <a:buChar char="Ø"/>
        <a:tabLst>
          <a:tab pos="1800225" algn="l"/>
        </a:tabLst>
        <a:defRPr sz="27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95338" indent="-338138" algn="l" rtl="0" eaLnBrk="0" fontAlgn="base" hangingPunct="0">
        <a:lnSpc>
          <a:spcPts val="2900"/>
        </a:lnSpc>
        <a:spcBef>
          <a:spcPts val="1300"/>
        </a:spcBef>
        <a:spcAft>
          <a:spcPct val="0"/>
        </a:spcAft>
        <a:buClr>
          <a:schemeClr val="folHlink"/>
        </a:buClr>
        <a:buChar char="•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2pPr>
      <a:lvl3pPr marL="1146175" indent="-3492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1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3pPr>
      <a:lvl4pPr marL="1487488" indent="-3397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1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3397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1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5563" y="44450"/>
            <a:ext cx="7445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4" name="Line 8"/>
          <p:cNvSpPr>
            <a:spLocks noChangeShapeType="1"/>
          </p:cNvSpPr>
          <p:nvPr/>
        </p:nvSpPr>
        <p:spPr bwMode="auto">
          <a:xfrm>
            <a:off x="325438" y="6448425"/>
            <a:ext cx="881062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5" name="Line 10"/>
          <p:cNvSpPr>
            <a:spLocks noChangeShapeType="1"/>
          </p:cNvSpPr>
          <p:nvPr/>
        </p:nvSpPr>
        <p:spPr bwMode="auto">
          <a:xfrm>
            <a:off x="320675" y="6534150"/>
            <a:ext cx="882332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6" name="Line 13"/>
          <p:cNvSpPr>
            <a:spLocks noChangeShapeType="1"/>
          </p:cNvSpPr>
          <p:nvPr/>
        </p:nvSpPr>
        <p:spPr bwMode="auto">
          <a:xfrm>
            <a:off x="8993188" y="6342063"/>
            <a:ext cx="0" cy="32067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127" name="Picture 18" descr="blakecvr_strip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Line 8"/>
          <p:cNvSpPr>
            <a:spLocks noChangeShapeType="1"/>
          </p:cNvSpPr>
          <p:nvPr userDrawn="1"/>
        </p:nvSpPr>
        <p:spPr bwMode="auto">
          <a:xfrm>
            <a:off x="325438" y="6448425"/>
            <a:ext cx="881062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9" name="Line 10"/>
          <p:cNvSpPr>
            <a:spLocks noChangeShapeType="1"/>
          </p:cNvSpPr>
          <p:nvPr userDrawn="1"/>
        </p:nvSpPr>
        <p:spPr bwMode="auto">
          <a:xfrm>
            <a:off x="320675" y="6534150"/>
            <a:ext cx="882332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0" name="Line 13"/>
          <p:cNvSpPr>
            <a:spLocks noChangeShapeType="1"/>
          </p:cNvSpPr>
          <p:nvPr userDrawn="1"/>
        </p:nvSpPr>
        <p:spPr bwMode="auto">
          <a:xfrm>
            <a:off x="8993188" y="6342063"/>
            <a:ext cx="0" cy="32067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9995" name="Text Box 11"/>
          <p:cNvSpPr txBox="1">
            <a:spLocks noChangeArrowheads="1"/>
          </p:cNvSpPr>
          <p:nvPr userDrawn="1"/>
        </p:nvSpPr>
        <p:spPr bwMode="auto">
          <a:xfrm>
            <a:off x="7437438" y="6515100"/>
            <a:ext cx="149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endParaRPr lang="en-US" sz="1000" b="1" i="0"/>
          </a:p>
        </p:txBody>
      </p:sp>
      <p:sp>
        <p:nvSpPr>
          <p:cNvPr id="51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11388" y="2606675"/>
            <a:ext cx="4995862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</a:defRPr>
      </a:lvl9pPr>
    </p:titleStyle>
    <p:bodyStyle>
      <a:lvl1pPr marL="455613" indent="-4556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SzPct val="70000"/>
        <a:buFont typeface="Wingdings" pitchFamily="2" charset="2"/>
        <a:tabLst>
          <a:tab pos="1800225" algn="l"/>
        </a:tabLst>
        <a:defRPr sz="27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95338" indent="-338138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folHlink"/>
        </a:buClr>
        <a:buChar char="•"/>
        <a:tabLst>
          <a:tab pos="1800225" algn="l"/>
        </a:tabLst>
        <a:defRPr sz="2700">
          <a:solidFill>
            <a:schemeClr val="tx1"/>
          </a:solidFill>
          <a:latin typeface="+mn-lt"/>
          <a:ea typeface="MS PGothic" pitchFamily="34" charset="-128"/>
        </a:defRPr>
      </a:lvl2pPr>
      <a:lvl3pPr marL="1146175" indent="-3492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1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MS PGothic" pitchFamily="34" charset="-128"/>
        </a:defRPr>
      </a:lvl3pPr>
      <a:lvl4pPr marL="1487488" indent="-3397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1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MS PGothic" pitchFamily="34" charset="-128"/>
        </a:defRPr>
      </a:lvl4pPr>
      <a:lvl5pPr marL="1828800" indent="-3397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1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MS PGothic" pitchFamily="34" charset="-128"/>
        </a:defRPr>
      </a:lvl5pPr>
      <a:lvl6pPr marL="22860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ＭＳ Ｐゴシック" pitchFamily="-108" charset="-128"/>
        </a:defRPr>
      </a:lvl6pPr>
      <a:lvl7pPr marL="27432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ＭＳ Ｐゴシック" pitchFamily="-108" charset="-128"/>
        </a:defRPr>
      </a:lvl7pPr>
      <a:lvl8pPr marL="32004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ＭＳ Ｐゴシック" pitchFamily="-108" charset="-128"/>
        </a:defRPr>
      </a:lvl8pPr>
      <a:lvl9pPr marL="36576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32503" y="807014"/>
            <a:ext cx="7775575" cy="521681"/>
          </a:xfrm>
        </p:spPr>
        <p:txBody>
          <a:bodyPr/>
          <a:lstStyle/>
          <a:p>
            <a:r>
              <a:rPr lang="en-US" altLang="en-US" dirty="0"/>
              <a:t>1.9 Energy Balance and  weight </a:t>
            </a:r>
            <a:r>
              <a:rPr lang="en-US" altLang="en-US" dirty="0" err="1"/>
              <a:t>maintanance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Surface Area</a:t>
            </a:r>
            <a:r>
              <a:rPr lang="en-US" altLang="en-US">
                <a:solidFill>
                  <a:srgbClr val="FF0000"/>
                </a:solidFill>
              </a:rPr>
              <a:t>: Taller individuals have a higher BMR compared to shorter individuals. </a:t>
            </a:r>
            <a:r>
              <a:rPr lang="en-US" altLang="en-US"/>
              <a:t>More surface area means more heat lost from the body, which causes the metabolism to speed up in order to maintain body temperature.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7788" y="1009650"/>
            <a:ext cx="8885237" cy="10668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Stress and Illness</a:t>
            </a:r>
            <a:r>
              <a:rPr lang="en-US" altLang="en-US"/>
              <a:t>: increase in hormone activity due to physical or physiological stress increase BMR.</a:t>
            </a:r>
          </a:p>
          <a:p>
            <a:endParaRPr lang="en-US" altLang="en-US"/>
          </a:p>
          <a:p>
            <a:r>
              <a:rPr lang="en-US" altLang="en-US" b="1">
                <a:solidFill>
                  <a:srgbClr val="FF0000"/>
                </a:solidFill>
              </a:rPr>
              <a:t>Starvation: </a:t>
            </a:r>
            <a:r>
              <a:rPr lang="en-US" altLang="en-US">
                <a:solidFill>
                  <a:srgbClr val="FF0000"/>
                </a:solidFill>
              </a:rPr>
              <a:t>Fasting for more than 48 hrs. will lead to a  decrease of 50% of Basal Metabolic Rate.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3597275"/>
            <a:ext cx="3808412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table_14_01.jpg                                                00022360ServDisk_02                    C66E665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" b="1785"/>
          <a:stretch>
            <a:fillRect/>
          </a:stretch>
        </p:blipFill>
        <p:spPr bwMode="auto">
          <a:xfrm>
            <a:off x="785813" y="103188"/>
            <a:ext cx="7254875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table_14_02.jpg                                                00022360ServDisk_02                    C66E665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130300"/>
            <a:ext cx="8535987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table_14_03.jpg                                                00022360ServDisk_02                    C66E665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481013"/>
            <a:ext cx="8535987" cy="58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What Is Body Composition?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The ratio of fat tissue to lean body mass </a:t>
            </a:r>
            <a:r>
              <a:rPr lang="en-US" altLang="en-US"/>
              <a:t>(muscle, bone, and organs)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Usually expressed as </a:t>
            </a:r>
            <a:r>
              <a:rPr lang="en-US" altLang="en-US" i="1">
                <a:solidFill>
                  <a:srgbClr val="FF0000"/>
                </a:solidFill>
              </a:rPr>
              <a:t>percent body fat</a:t>
            </a:r>
            <a:endParaRPr lang="en-US" altLang="en-US">
              <a:solidFill>
                <a:srgbClr val="FF0000"/>
              </a:solidFill>
            </a:endParaRPr>
          </a:p>
          <a:p>
            <a:pPr lvl="1"/>
            <a:r>
              <a:rPr lang="en-US" altLang="en-US"/>
              <a:t>Important for measuring health risks associated with too much body fat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Most Body Fat Is Stored in Adipose Tissue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Two types of fat make up total body fat</a:t>
            </a:r>
          </a:p>
          <a:p>
            <a:pPr lvl="1"/>
            <a:r>
              <a:rPr lang="en-US" altLang="en-US" b="1">
                <a:solidFill>
                  <a:srgbClr val="FF0000"/>
                </a:solidFill>
              </a:rPr>
              <a:t>Essential fat</a:t>
            </a:r>
          </a:p>
          <a:p>
            <a:pPr lvl="2">
              <a:lnSpc>
                <a:spcPct val="80000"/>
              </a:lnSpc>
            </a:pPr>
            <a:r>
              <a:rPr lang="en-US" altLang="en-US">
                <a:solidFill>
                  <a:srgbClr val="FF0000"/>
                </a:solidFill>
              </a:rPr>
              <a:t>Found in bone marrow, heart, lungs, liver, spleen, kidneys, intestines, muscles, and central nervous system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Women have 4 times more essential fat than men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Stored fat</a:t>
            </a:r>
          </a:p>
          <a:p>
            <a:pPr lvl="2">
              <a:lnSpc>
                <a:spcPct val="80000"/>
              </a:lnSpc>
            </a:pPr>
            <a:r>
              <a:rPr lang="en-US" altLang="en-US">
                <a:solidFill>
                  <a:srgbClr val="FF0000"/>
                </a:solidFill>
              </a:rPr>
              <a:t>Found in </a:t>
            </a:r>
            <a:r>
              <a:rPr lang="en-US" altLang="en-US" b="1">
                <a:solidFill>
                  <a:srgbClr val="FF0000"/>
                </a:solidFill>
              </a:rPr>
              <a:t>adipose tissue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Subcutaneous fat – </a:t>
            </a:r>
            <a:r>
              <a:rPr lang="en-US" altLang="en-US">
                <a:solidFill>
                  <a:srgbClr val="FF0000"/>
                </a:solidFill>
              </a:rPr>
              <a:t>located under the skin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Visceral fat – </a:t>
            </a:r>
            <a:r>
              <a:rPr lang="en-US" altLang="en-US">
                <a:solidFill>
                  <a:srgbClr val="FF0000"/>
                </a:solidFill>
              </a:rPr>
              <a:t>stored around the organs in the abdominal area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8159750" y="6507163"/>
            <a:ext cx="8874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i="0"/>
              <a:t>Figure 14.6</a:t>
            </a:r>
          </a:p>
        </p:txBody>
      </p:sp>
      <p:pic>
        <p:nvPicPr>
          <p:cNvPr id="25603" name="Picture 5" descr="figure_14_06_labeled.jpg                                       00022360ServDisk_02                    C66E665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" b="1761"/>
          <a:stretch>
            <a:fillRect/>
          </a:stretch>
        </p:blipFill>
        <p:spPr bwMode="auto">
          <a:xfrm>
            <a:off x="1854200" y="1187450"/>
            <a:ext cx="5432425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Visceral and Subcutaneous Fat Storage in the Body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Most Body Fat Is Stored in Adipose Tissue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In negative energy balance, fatty acids are released from adipose cells </a:t>
            </a:r>
          </a:p>
          <a:p>
            <a:pPr lvl="1"/>
            <a:r>
              <a:rPr lang="en-US" altLang="en-US"/>
              <a:t>Used as fuel and cells shrink</a:t>
            </a:r>
          </a:p>
          <a:p>
            <a:r>
              <a:rPr lang="en-US" altLang="en-US">
                <a:solidFill>
                  <a:srgbClr val="FF0000"/>
                </a:solidFill>
              </a:rPr>
              <a:t>In positive energy balance, fat accumulates and adipose cells expand</a:t>
            </a:r>
          </a:p>
          <a:p>
            <a:r>
              <a:rPr lang="en-US" altLang="en-US" b="1"/>
              <a:t>Brown adipose tissue (BAT)</a:t>
            </a:r>
            <a:r>
              <a:rPr lang="en-US" altLang="en-US"/>
              <a:t> is another type of fat tissue made up of specialized fat cells</a:t>
            </a:r>
          </a:p>
          <a:p>
            <a:pPr lvl="1"/>
            <a:r>
              <a:rPr lang="en-US" altLang="en-US"/>
              <a:t>Contain more mitochondria and rich in blood</a:t>
            </a:r>
          </a:p>
          <a:p>
            <a:pPr lvl="1"/>
            <a:r>
              <a:rPr lang="en-US" altLang="en-US"/>
              <a:t>Function is to generate heat</a:t>
            </a:r>
          </a:p>
          <a:p>
            <a:pPr lvl="1"/>
            <a:r>
              <a:rPr lang="en-US" altLang="en-US"/>
              <a:t>Found primarily in infants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8159750" y="6507163"/>
            <a:ext cx="8874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i="0"/>
              <a:t>Figure 14.8</a:t>
            </a:r>
          </a:p>
        </p:txBody>
      </p:sp>
      <p:pic>
        <p:nvPicPr>
          <p:cNvPr id="27651" name="Picture 5" descr="figure_14_08_labeled.jpg                                       00022360ServDisk_02                    C66E665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717550"/>
            <a:ext cx="46355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Distribution of Subcutaneous Body Fat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misc_14_01.jpg                                                 00022360ServDisk_02                    C66E665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b="5766"/>
          <a:stretch>
            <a:fillRect/>
          </a:stretch>
        </p:blipFill>
        <p:spPr bwMode="auto">
          <a:xfrm>
            <a:off x="1473200" y="2243138"/>
            <a:ext cx="6194425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>
          <a:xfrm>
            <a:off x="303213" y="284163"/>
            <a:ext cx="7445375" cy="517525"/>
          </a:xfrm>
        </p:spPr>
        <p:txBody>
          <a:bodyPr/>
          <a:lstStyle/>
          <a:p>
            <a:r>
              <a:rPr lang="en-US" altLang="en-US"/>
              <a:t>What Is Energy Balance and Why Is It Important?</a:t>
            </a:r>
          </a:p>
        </p:txBody>
      </p:sp>
      <p:sp>
        <p:nvSpPr>
          <p:cNvPr id="102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27000" y="1492250"/>
            <a:ext cx="8885238" cy="4891088"/>
          </a:xfrm>
        </p:spPr>
        <p:txBody>
          <a:bodyPr/>
          <a:lstStyle/>
          <a:p>
            <a:r>
              <a:rPr lang="en-US" altLang="en-US"/>
              <a:t>Energy balance is achieved when the kilocalories consumed equal the kilocalories expended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484" y="5692877"/>
            <a:ext cx="1563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Fig. 1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Body Fat Distribution Affects Health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Storing excess fat around the waist versus the hips and thighs increases risk of heart disease, diabetes, and hypertension</a:t>
            </a:r>
          </a:p>
          <a:p>
            <a:r>
              <a:rPr lang="en-US" altLang="en-US"/>
              <a:t>Central obesity (</a:t>
            </a:r>
            <a:r>
              <a:rPr lang="en-US" altLang="en-US" i="1"/>
              <a:t>android obesity</a:t>
            </a:r>
            <a:r>
              <a:rPr lang="en-US" altLang="en-US"/>
              <a:t>) – from storing too much visceral fat in the abdomen</a:t>
            </a:r>
          </a:p>
          <a:p>
            <a:r>
              <a:rPr lang="en-US" altLang="en-US"/>
              <a:t>Gynoid obesity – from excess fat around the thighs and buttocks</a:t>
            </a:r>
          </a:p>
          <a:p>
            <a:r>
              <a:rPr lang="en-US" altLang="en-US">
                <a:solidFill>
                  <a:srgbClr val="FF0000"/>
                </a:solidFill>
              </a:rPr>
              <a:t>Visceral fat releases fatty acids which travel to the liver causing insulin resistance, </a:t>
            </a:r>
            <a:r>
              <a:rPr lang="en-US" altLang="en-US"/>
              <a:t>increased LDL, decreased HDL, </a:t>
            </a:r>
            <a:r>
              <a:rPr lang="en-US" altLang="en-US">
                <a:solidFill>
                  <a:srgbClr val="FF0000"/>
                </a:solidFill>
              </a:rPr>
              <a:t>and increased cholesterol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table_14_04.jpg                                                00022360ServDisk_02                    C66E665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162050"/>
            <a:ext cx="8535987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7788" y="1360488"/>
            <a:ext cx="8885237" cy="5256212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Body mass index is a useful indicator of healthy weight for most people</a:t>
            </a:r>
          </a:p>
          <a:p>
            <a:pPr lvl="1"/>
            <a:r>
              <a:rPr lang="en-US" altLang="en-US" b="1">
                <a:solidFill>
                  <a:srgbClr val="FF0000"/>
                </a:solidFill>
              </a:rPr>
              <a:t>Body mass index (BMI)</a:t>
            </a:r>
            <a:r>
              <a:rPr lang="en-US" altLang="en-US">
                <a:solidFill>
                  <a:srgbClr val="FF0000"/>
                </a:solidFill>
              </a:rPr>
              <a:t> calculates body weight in relation to height</a:t>
            </a:r>
          </a:p>
          <a:p>
            <a:pPr lvl="1"/>
            <a:r>
              <a:rPr lang="en-US" altLang="en-US"/>
              <a:t>BMI = body weight (in kilograms) / height2 (in meters)</a:t>
            </a:r>
          </a:p>
          <a:p>
            <a:pPr lvl="1"/>
            <a:r>
              <a:rPr lang="en-US" altLang="en-US"/>
              <a:t>BMI = body weight (in pounds) × 703 / height2 (in inches)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How Do We Estimate a Healthy Body Weight?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Body Mass Index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Healthy weight</a:t>
            </a:r>
            <a:r>
              <a:rPr lang="en-US" altLang="en-US">
                <a:solidFill>
                  <a:srgbClr val="FF0000"/>
                </a:solidFill>
              </a:rPr>
              <a:t>		BMI  18.5–24.9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Overweight</a:t>
            </a:r>
            <a:r>
              <a:rPr lang="en-US" altLang="en-US">
                <a:solidFill>
                  <a:srgbClr val="FF0000"/>
                </a:solidFill>
              </a:rPr>
              <a:t>		BMI  25–29.9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Obese</a:t>
            </a:r>
            <a:r>
              <a:rPr lang="en-US" altLang="en-US">
                <a:solidFill>
                  <a:srgbClr val="FF0000"/>
                </a:solidFill>
              </a:rPr>
              <a:t>				BMI  ≥ 30</a:t>
            </a:r>
          </a:p>
          <a:p>
            <a:endParaRPr lang="en-US" altLang="en-US"/>
          </a:p>
          <a:p>
            <a:r>
              <a:rPr lang="en-US" altLang="en-US"/>
              <a:t>Obese individuals have a 50–100% higher risk of dying prematurely than those at a healthy weight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8159750" y="6507163"/>
            <a:ext cx="8874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i="0"/>
              <a:t>Figure 14.9</a:t>
            </a:r>
          </a:p>
        </p:txBody>
      </p:sp>
      <p:pic>
        <p:nvPicPr>
          <p:cNvPr id="33795" name="Picture 5" descr="figure_14_09_labeled.jpg                                       00022360ServDisk_02                    C66E665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692150"/>
            <a:ext cx="7283450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What</a:t>
            </a:r>
            <a:r>
              <a:rPr lang="ja-JP" altLang="en-US"/>
              <a:t>’</a:t>
            </a:r>
            <a:r>
              <a:rPr lang="en-US" altLang="ja-JP"/>
              <a:t>s Your BMI?</a:t>
            </a:r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Body Mass Index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BMI may not be accurate for everyone</a:t>
            </a:r>
          </a:p>
          <a:p>
            <a:pPr lvl="1"/>
            <a:r>
              <a:rPr lang="en-US" altLang="en-US"/>
              <a:t>Is not a direct measure of percent body fat and </a:t>
            </a:r>
            <a:r>
              <a:rPr lang="en-US" altLang="en-US">
                <a:solidFill>
                  <a:srgbClr val="FF0000"/>
                </a:solidFill>
              </a:rPr>
              <a:t>doesn't</a:t>
            </a:r>
            <a:r>
              <a:rPr lang="en-US" altLang="ja-JP">
                <a:solidFill>
                  <a:srgbClr val="FF0000"/>
                </a:solidFill>
                <a:ea typeface="MS PGothic" pitchFamily="34" charset="-128"/>
              </a:rPr>
              <a:t> assess if weight is predominantly muscle or fat</a:t>
            </a:r>
          </a:p>
          <a:p>
            <a:pPr lvl="1"/>
            <a:r>
              <a:rPr lang="en-US" altLang="en-US"/>
              <a:t>Athletes and individuals with high muscle mass may have a BMI over 25, yet a low percentage of body fat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Chronic weight loss in older adults signals loss of muscle mass and depletion of nutrients stores even though BMI may be within the healthy range</a:t>
            </a:r>
          </a:p>
          <a:p>
            <a:pPr lvl="1"/>
            <a:r>
              <a:rPr lang="en-US" altLang="en-US"/>
              <a:t>Individuals less than 5 ft in height may have a high BMI, but not be unhealthy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8074025" y="6507163"/>
            <a:ext cx="9636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i="0"/>
              <a:t>Figure 14.10</a:t>
            </a:r>
          </a:p>
        </p:txBody>
      </p:sp>
      <p:pic>
        <p:nvPicPr>
          <p:cNvPr id="35843" name="Picture 6" descr="figure_14_10_labeled.jpg                                       00022360ServDisk_02                    C66E6659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2"/>
          <a:stretch>
            <a:fillRect/>
          </a:stretch>
        </p:blipFill>
        <p:spPr bwMode="auto">
          <a:xfrm>
            <a:off x="2085975" y="2895600"/>
            <a:ext cx="49720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Waist Circumference Will Indicate Abdominal Fat</a:t>
            </a:r>
          </a:p>
        </p:txBody>
      </p:sp>
      <p:sp>
        <p:nvSpPr>
          <p:cNvPr id="35845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77788" y="1374775"/>
            <a:ext cx="8885237" cy="4891088"/>
          </a:xfrm>
        </p:spPr>
        <p:txBody>
          <a:bodyPr/>
          <a:lstStyle/>
          <a:p>
            <a:r>
              <a:rPr lang="en-US" altLang="en-US"/>
              <a:t>Waist circumference – a quick indicator of health risk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Greater than 35 inches in women and 40 inches in men is associated with increased health risk even if BMI is normal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8075613" y="6497638"/>
            <a:ext cx="963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i="0"/>
              <a:t>Figure 14.12</a:t>
            </a:r>
          </a:p>
        </p:txBody>
      </p:sp>
      <p:pic>
        <p:nvPicPr>
          <p:cNvPr id="36867" name="Picture 5" descr="figure_14_12_labeled.jpg                                       00022360ServDisk_02                    C66E665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1093788"/>
            <a:ext cx="2989263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Using BMI and Waist Circumference to Determine Health Risks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Health Risks Associated with Body Weight and Body Composition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7788" y="1374775"/>
            <a:ext cx="8885237" cy="4891088"/>
          </a:xfrm>
        </p:spPr>
        <p:txBody>
          <a:bodyPr/>
          <a:lstStyle/>
          <a:p>
            <a:r>
              <a:rPr lang="en-US" altLang="en-US"/>
              <a:t>Being overweight increases health risks</a:t>
            </a:r>
          </a:p>
          <a:p>
            <a:pPr lvl="1"/>
            <a:r>
              <a:rPr lang="en-US" altLang="en-US"/>
              <a:t>Overweight and obesity associated with increased risk of heart disease, hypertension, stroke, hyperlipidemia, gallstones, sleep apnea, and reproductive problems</a:t>
            </a:r>
          </a:p>
          <a:p>
            <a:pPr lvl="1"/>
            <a:r>
              <a:rPr lang="en-US" altLang="en-US"/>
              <a:t>Increases risk of certain cancers including colon, breast, endometrial, and gallbladder cancer</a:t>
            </a:r>
          </a:p>
          <a:p>
            <a:pPr lvl="1"/>
            <a:r>
              <a:rPr lang="en-US" altLang="en-US"/>
              <a:t>More than 80% of people with type 2 diabetes are overweight</a:t>
            </a:r>
          </a:p>
          <a:p>
            <a:pPr lvl="1"/>
            <a:r>
              <a:rPr lang="en-US" altLang="en-US"/>
              <a:t>Metabolic syndrome is associated with central obesity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Health Risks Associated with Body Weight and Body Composition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7788" y="1374775"/>
            <a:ext cx="8885237" cy="4891088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Being underweight </a:t>
            </a:r>
            <a:r>
              <a:rPr lang="en-US" altLang="en-US" i="1" u="sng">
                <a:solidFill>
                  <a:srgbClr val="FF0000"/>
                </a:solidFill>
              </a:rPr>
              <a:t>also</a:t>
            </a:r>
            <a:r>
              <a:rPr lang="en-US" altLang="en-US">
                <a:solidFill>
                  <a:srgbClr val="FF0000"/>
                </a:solidFill>
              </a:rPr>
              <a:t> increases health risks</a:t>
            </a:r>
          </a:p>
          <a:p>
            <a:pPr lvl="1"/>
            <a:r>
              <a:rPr lang="en-US" altLang="en-US"/>
              <a:t>Symptomatic of malnutrition, substance abuse, or disease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Higher risk of anemia, osteoporosis and bone fractures, heart irregularities, and amenorrhea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Correlated with depression and anxiety, inability to fight infection, trouble regulating body temperature, decreased muscle strength, and risk of premature death</a:t>
            </a:r>
          </a:p>
          <a:p>
            <a:pPr lvl="1"/>
            <a:r>
              <a:rPr lang="en-US" altLang="en-US"/>
              <a:t>May be unintentional and due to malabsorption associated with diseases such as cancer, inflammatory bowel disease, or celiac disease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41275" y="157163"/>
            <a:ext cx="7445375" cy="517525"/>
          </a:xfrm>
        </p:spPr>
        <p:txBody>
          <a:bodyPr/>
          <a:lstStyle/>
          <a:p>
            <a:r>
              <a:rPr lang="en-US" altLang="en-US"/>
              <a:t>The Concept of Energy Balance</a:t>
            </a: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8159750" y="6507163"/>
            <a:ext cx="8874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i="0"/>
              <a:t>Figure 14.1</a:t>
            </a:r>
          </a:p>
        </p:txBody>
      </p:sp>
      <p:pic>
        <p:nvPicPr>
          <p:cNvPr id="11268" name="Picture 5" descr="figure_14_01_labeled.jpg                                       00022360ServDisk_02                    C66E665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" b="1785"/>
          <a:stretch>
            <a:fillRect/>
          </a:stretch>
        </p:blipFill>
        <p:spPr bwMode="auto">
          <a:xfrm>
            <a:off x="1917700" y="663575"/>
            <a:ext cx="530542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484" y="5692877"/>
            <a:ext cx="1563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Fig. 2</a:t>
            </a:r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Summary </a:t>
            </a:r>
            <a:endParaRPr lang="en-US" altLang="en-US" dirty="0"/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/>
              <a:t>Energy balance is the relationship between energy consumed as kilocalories and energy expended, and includes basal metabolism, physical activity, adaptive thermogenesis, and the thermic effect of food</a:t>
            </a:r>
          </a:p>
          <a:p>
            <a:r>
              <a:rPr lang="en-US" altLang="en-US"/>
              <a:t>Energy expenditure can be measured through direct or indirect calorimetry or estimated with reference equations.</a:t>
            </a:r>
          </a:p>
          <a:p>
            <a:r>
              <a:rPr lang="en-US" altLang="en-US"/>
              <a:t>Body composition describes the ratio of fat tissue to lean body mass; it is determined by hydrostatic weighing, air displacement, DEXA, bioelectrical impedance, or using skinfold calipers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Summary cont’d</a:t>
            </a:r>
            <a:endParaRPr lang="en-US" altLang="en-US" dirty="0"/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/>
              <a:t>Excess body fat and central obesity are associated with increased health risks including heart disease, type 2 diabetes, certain cancers, and other chronic diseases</a:t>
            </a:r>
          </a:p>
          <a:p>
            <a:r>
              <a:rPr lang="en-US" altLang="en-US"/>
              <a:t>Being underweight is also associated with health risks and increased risk of premature death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58762" y="855202"/>
            <a:ext cx="8885238" cy="3820037"/>
          </a:xfrm>
        </p:spPr>
        <p:txBody>
          <a:bodyPr/>
          <a:lstStyle/>
          <a:p>
            <a:pPr algn="just"/>
            <a:r>
              <a:rPr lang="en-GB" dirty="0"/>
              <a:t>Energy Balance (Fig 2) is a balance of energy intake </a:t>
            </a:r>
            <a:br>
              <a:rPr lang="en-GB" dirty="0"/>
            </a:br>
            <a:r>
              <a:rPr lang="en-GB" dirty="0"/>
              <a:t>and output that results in little or no change in </a:t>
            </a:r>
            <a:br>
              <a:rPr lang="en-GB" dirty="0"/>
            </a:br>
            <a:r>
              <a:rPr lang="en-GB" dirty="0"/>
              <a:t>weight over time</a:t>
            </a:r>
          </a:p>
          <a:p>
            <a:pPr algn="just"/>
            <a:r>
              <a:rPr lang="en-GB" dirty="0"/>
              <a:t>Positive energy balance energy intake exceeds </a:t>
            </a:r>
            <a:br>
              <a:rPr lang="en-GB" dirty="0"/>
            </a:br>
            <a:r>
              <a:rPr lang="en-GB" dirty="0"/>
              <a:t>energy expenditure, resulting in an increase in </a:t>
            </a:r>
            <a:br>
              <a:rPr lang="en-GB" dirty="0"/>
            </a:br>
            <a:r>
              <a:rPr lang="en-GB" dirty="0"/>
              <a:t>body energy stores and weight gain</a:t>
            </a:r>
          </a:p>
          <a:p>
            <a:pPr algn="just"/>
            <a:r>
              <a:rPr lang="en-GB" dirty="0"/>
              <a:t>Negative energy balance energy intake is lower </a:t>
            </a:r>
            <a:br>
              <a:rPr lang="en-GB" dirty="0"/>
            </a:br>
            <a:r>
              <a:rPr lang="en-GB" dirty="0"/>
              <a:t>than energy expenditure, resulting in a depletion </a:t>
            </a:r>
            <a:br>
              <a:rPr lang="en-GB" dirty="0"/>
            </a:br>
            <a:r>
              <a:rPr lang="en-GB" dirty="0"/>
              <a:t>of body stores and weight loss.</a:t>
            </a: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832" y="685083"/>
            <a:ext cx="7772400" cy="521681"/>
          </a:xfrm>
        </p:spPr>
        <p:txBody>
          <a:bodyPr/>
          <a:lstStyle/>
          <a:p>
            <a:r>
              <a:rPr lang="en-ZA" dirty="0"/>
              <a:t>Weight maintenance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413" y="1592826"/>
            <a:ext cx="7742903" cy="4045974"/>
          </a:xfrm>
        </p:spPr>
        <p:txBody>
          <a:bodyPr/>
          <a:lstStyle/>
          <a:p>
            <a:pPr algn="l"/>
            <a:r>
              <a:rPr lang="en-GB" dirty="0"/>
              <a:t>Weight management is a body condition achieved when the balance of energy intake and output is the same,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dirty="0"/>
              <a:t>Normally the result is that of a  ‘normal’ BMI ranging from 18.5 to 24.5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ZA" dirty="0"/>
              <a:t>A positive </a:t>
            </a:r>
            <a:r>
              <a:rPr lang="en-ZA" dirty="0" err="1"/>
              <a:t>enegy</a:t>
            </a:r>
            <a:r>
              <a:rPr lang="en-ZA" dirty="0"/>
              <a:t> balance will tilt towards weight gain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ZA" dirty="0"/>
              <a:t>A negative energy balance will tilt toward </a:t>
            </a:r>
            <a:r>
              <a:rPr lang="en-ZA"/>
              <a:t>under nutrition </a:t>
            </a:r>
            <a:endParaRPr lang="en-GB" dirty="0"/>
          </a:p>
          <a:p>
            <a:pPr algn="l"/>
            <a:endParaRPr lang="en-ZA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57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968" y="885287"/>
            <a:ext cx="840658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sz="3600" dirty="0"/>
              <a:t>The Basal Metabolic Rate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i="0" dirty="0"/>
              <a:t>Basal metabolic rate is the number of calories your body needs to accomplish its most basic (basal) life-sustaining functions.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GB" i="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i="0" dirty="0"/>
              <a:t>Keeping your Basal Metabolic Rate (BMR)  as high as possible is vital when it comes to weight loss and maintaining healthy body fat levels</a:t>
            </a:r>
          </a:p>
        </p:txBody>
      </p:sp>
    </p:spTree>
    <p:extLst>
      <p:ext uri="{BB962C8B-B14F-4D97-AF65-F5344CB8AC3E}">
        <p14:creationId xmlns:p14="http://schemas.microsoft.com/office/powerpoint/2010/main" val="20712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Factors that Affect Basal Metabolic Rate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Exercise:</a:t>
            </a:r>
            <a:r>
              <a:rPr lang="en-US" altLang="en-US"/>
              <a:t> This is one of the biggest factors that influence BMR. </a:t>
            </a:r>
          </a:p>
          <a:p>
            <a:r>
              <a:rPr lang="en-US" altLang="en-US">
                <a:solidFill>
                  <a:srgbClr val="FF0000"/>
                </a:solidFill>
              </a:rPr>
              <a:t>BMR is higher in people who exercise regularly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805113"/>
            <a:ext cx="26685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Hormones</a:t>
            </a:r>
            <a:r>
              <a:rPr lang="en-US" altLang="en-US">
                <a:solidFill>
                  <a:srgbClr val="FF0000"/>
                </a:solidFill>
              </a:rPr>
              <a:t>:</a:t>
            </a:r>
            <a:r>
              <a:rPr lang="en-US" altLang="en-US"/>
              <a:t> an increase in thyroid hormones increases BMR, decreased levels of the hormone lower BMR </a:t>
            </a:r>
          </a:p>
          <a:p>
            <a:endParaRPr lang="en-US" altLang="en-US"/>
          </a:p>
          <a:p>
            <a:r>
              <a:rPr lang="en-US" altLang="en-US" b="1">
                <a:solidFill>
                  <a:srgbClr val="FF0000"/>
                </a:solidFill>
              </a:rPr>
              <a:t>Body Temperature: </a:t>
            </a:r>
            <a:r>
              <a:rPr lang="en-US" altLang="en-US"/>
              <a:t>Excessive heat or cold raise BMR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836988"/>
            <a:ext cx="468630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95250" y="3025775"/>
            <a:ext cx="8885238" cy="1762125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Gender</a:t>
            </a:r>
            <a:r>
              <a:rPr lang="en-US" altLang="en-US">
                <a:solidFill>
                  <a:srgbClr val="FF0000"/>
                </a:solidFill>
              </a:rPr>
              <a:t>: Males tend to have higher basal metabolism </a:t>
            </a:r>
            <a:r>
              <a:rPr lang="en-US" altLang="en-US"/>
              <a:t>than females due to an abundance of hormones such as testosterone ad elevated levels of muscle mass compared to females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984250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8763" y="4813300"/>
            <a:ext cx="88852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algn="l" rtl="0" eaLnBrk="0" fontAlgn="base" hangingPunct="0">
              <a:lnSpc>
                <a:spcPts val="2900"/>
              </a:lnSpc>
              <a:spcBef>
                <a:spcPts val="1300"/>
              </a:spcBef>
              <a:spcAft>
                <a:spcPct val="0"/>
              </a:spcAft>
              <a:buClr>
                <a:srgbClr val="993300"/>
              </a:buClr>
              <a:buSzPct val="70000"/>
              <a:buFont typeface="Wingdings" pitchFamily="2" charset="2"/>
              <a:buChar char="Ø"/>
              <a:tabLst>
                <a:tab pos="1800225" algn="l"/>
              </a:tabLst>
              <a:defRPr sz="27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95338" indent="-338138" algn="l" rtl="0" eaLnBrk="0" fontAlgn="base" hangingPunct="0">
              <a:lnSpc>
                <a:spcPts val="2900"/>
              </a:lnSpc>
              <a:spcBef>
                <a:spcPts val="130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1800225" algn="l"/>
              </a:tabLs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6175" indent="-34925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993300"/>
              </a:buClr>
              <a:buFont typeface="Times New Roman" pitchFamily="18" charset="0"/>
              <a:buChar char="-"/>
              <a:tabLst>
                <a:tab pos="1800225" algn="l"/>
              </a:tabLs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7488" indent="-339725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993300"/>
              </a:buClr>
              <a:buFont typeface="Times New Roman" pitchFamily="18" charset="0"/>
              <a:buChar char="-"/>
              <a:tabLst>
                <a:tab pos="1800225" algn="l"/>
              </a:tabLs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339725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993300"/>
              </a:buClr>
              <a:buFont typeface="Times New Roman" pitchFamily="18" charset="0"/>
              <a:buChar char="-"/>
              <a:tabLst>
                <a:tab pos="1800225" algn="l"/>
              </a:tabLs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339725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993300"/>
              </a:buClr>
              <a:buFont typeface="Times New Roman" pitchFamily="-108" charset="0"/>
              <a:buChar char="-"/>
              <a:tabLst>
                <a:tab pos="1800225" algn="l"/>
              </a:tabLs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339725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993300"/>
              </a:buClr>
              <a:buFont typeface="Times New Roman" pitchFamily="-108" charset="0"/>
              <a:buChar char="-"/>
              <a:tabLst>
                <a:tab pos="1800225" algn="l"/>
              </a:tabLs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339725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993300"/>
              </a:buClr>
              <a:buFont typeface="Times New Roman" pitchFamily="-108" charset="0"/>
              <a:buChar char="-"/>
              <a:tabLst>
                <a:tab pos="1800225" algn="l"/>
              </a:tabLs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339725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993300"/>
              </a:buClr>
              <a:buFont typeface="Times New Roman" pitchFamily="-108" charset="0"/>
              <a:buChar char="-"/>
              <a:tabLst>
                <a:tab pos="1800225" algn="l"/>
              </a:tabLs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i="0" kern="0" dirty="0">
                <a:solidFill>
                  <a:srgbClr val="FF0000"/>
                </a:solidFill>
              </a:rPr>
              <a:t>Age</a:t>
            </a:r>
            <a:r>
              <a:rPr lang="en-US" i="0" kern="0" dirty="0">
                <a:solidFill>
                  <a:srgbClr val="FF0000"/>
                </a:solidFill>
              </a:rPr>
              <a:t>: as we get older basal metabolic rate becomes increasingly slower.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ke Science Open Template">
  <a:themeElements>
    <a:clrScheme name="Blake Science Ope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ke Science Open Template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Blake Science Ope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Ope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Ope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Ope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Ope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Ope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Ope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Ope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Ope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Ope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Ope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Ope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ke Science Lecture Template">
  <a:themeElements>
    <a:clrScheme name="Blake Science Lecture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ke Science Lecture Template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Blake Science Lectur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Lectur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Lectur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Lectur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Lectur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Lectur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Lectur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Lectur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Lectur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Lectur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Lectur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Lectur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ke Science Figure template">
  <a:themeElements>
    <a:clrScheme name="Blake Science Figure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ke Science Figure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Blake Science Figur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Figur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Figur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Figur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Figur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Figur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Figur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Figur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Figur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Figur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Figur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Figur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ke Science Lecture Template">
  <a:themeElements>
    <a:clrScheme name="1_Blake Science Lecture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ke Science Lecture Template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1_Blake Science Lectur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ke Science Lectur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ke Science Lectur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ke Science Lectur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ke Science Lectur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ke Science Lectur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ke Science Lectur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ke Science Lectur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ke Science Lectur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ke Science Lectur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ke Science Lectur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ke Science Lectur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ke Science Figure template">
  <a:themeElements>
    <a:clrScheme name="1_Blake Science Figure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ke Science Figure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1_Blake Science Figur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ke Science Figur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ke Science Figur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ke Science Figur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ke Science Figur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ke Science Figur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ke Science Figur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ke Science Figur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ke Science Figur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ke Science Figur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ke Science Figur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ke Science Figur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HD:Users:nix5149:Documents:Access_10:Donatelle_MM_Lect_Template:Access_10_Lect_template.pot</Template>
  <TotalTime>7671</TotalTime>
  <Words>1207</Words>
  <Application>Microsoft Office PowerPoint</Application>
  <PresentationFormat>On-screen Show (4:3)</PresentationFormat>
  <Paragraphs>107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Times New Roman</vt:lpstr>
      <vt:lpstr>Wingdings</vt:lpstr>
      <vt:lpstr>Blake Science Open Template</vt:lpstr>
      <vt:lpstr>Blake Science Lecture Template</vt:lpstr>
      <vt:lpstr>Blake Science Figure template</vt:lpstr>
      <vt:lpstr>1_Blake Science Lecture Template</vt:lpstr>
      <vt:lpstr>1_Blake Science Figure template</vt:lpstr>
      <vt:lpstr>1.9 Energy Balance and  weight maintanance</vt:lpstr>
      <vt:lpstr>What Is Energy Balance and Why Is It Important?</vt:lpstr>
      <vt:lpstr>The Concept of Energy Balance</vt:lpstr>
      <vt:lpstr>PowerPoint Presentation</vt:lpstr>
      <vt:lpstr>Weight maintenance </vt:lpstr>
      <vt:lpstr>PowerPoint Presentation</vt:lpstr>
      <vt:lpstr>Factors that Affect Basal Metabolic 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Body Composition?</vt:lpstr>
      <vt:lpstr>Most Body Fat Is Stored in Adipose Tissue</vt:lpstr>
      <vt:lpstr>Visceral and Subcutaneous Fat Storage in the Body</vt:lpstr>
      <vt:lpstr>Most Body Fat Is Stored in Adipose Tissue</vt:lpstr>
      <vt:lpstr>Distribution of Subcutaneous Body Fat</vt:lpstr>
      <vt:lpstr>Body Fat Distribution Affects Health</vt:lpstr>
      <vt:lpstr>PowerPoint Presentation</vt:lpstr>
      <vt:lpstr>How Do We Estimate a Healthy Body Weight?</vt:lpstr>
      <vt:lpstr>Body Mass Index</vt:lpstr>
      <vt:lpstr>What’s Your BMI?</vt:lpstr>
      <vt:lpstr>Body Mass Index</vt:lpstr>
      <vt:lpstr>Waist Circumference Will Indicate Abdominal Fat</vt:lpstr>
      <vt:lpstr>Using BMI and Waist Circumference to Determine Health Risks</vt:lpstr>
      <vt:lpstr>Health Risks Associated with Body Weight and Body Composition</vt:lpstr>
      <vt:lpstr>Health Risks Associated with Body Weight and Body Composition</vt:lpstr>
      <vt:lpstr>Summary </vt:lpstr>
      <vt:lpstr>Summary cont’d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karlm</dc:creator>
  <cp:lastModifiedBy>steven maozeka</cp:lastModifiedBy>
  <cp:revision>443</cp:revision>
  <cp:lastPrinted>2014-03-26T17:01:05Z</cp:lastPrinted>
  <dcterms:created xsi:type="dcterms:W3CDTF">2009-07-22T22:58:15Z</dcterms:created>
  <dcterms:modified xsi:type="dcterms:W3CDTF">2022-04-25T16:44:50Z</dcterms:modified>
</cp:coreProperties>
</file>