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7" r:id="rId2"/>
    <p:sldId id="302" r:id="rId3"/>
    <p:sldId id="313" r:id="rId4"/>
    <p:sldId id="309" r:id="rId5"/>
    <p:sldId id="314" r:id="rId6"/>
    <p:sldId id="303" r:id="rId7"/>
    <p:sldId id="262" r:id="rId8"/>
    <p:sldId id="264" r:id="rId9"/>
    <p:sldId id="269" r:id="rId10"/>
    <p:sldId id="268" r:id="rId11"/>
    <p:sldId id="271" r:id="rId12"/>
    <p:sldId id="272" r:id="rId13"/>
    <p:sldId id="274" r:id="rId14"/>
    <p:sldId id="277" r:id="rId15"/>
    <p:sldId id="278" r:id="rId16"/>
    <p:sldId id="281" r:id="rId17"/>
    <p:sldId id="315" r:id="rId18"/>
    <p:sldId id="316" r:id="rId19"/>
    <p:sldId id="317" r:id="rId20"/>
    <p:sldId id="284" r:id="rId21"/>
    <p:sldId id="288" r:id="rId22"/>
    <p:sldId id="289" r:id="rId23"/>
    <p:sldId id="292" r:id="rId24"/>
    <p:sldId id="293" r:id="rId25"/>
    <p:sldId id="296" r:id="rId26"/>
    <p:sldId id="295" r:id="rId27"/>
    <p:sldId id="299" r:id="rId28"/>
    <p:sldId id="318" r:id="rId29"/>
    <p:sldId id="319" r:id="rId30"/>
    <p:sldId id="320" r:id="rId31"/>
    <p:sldId id="321" r:id="rId32"/>
    <p:sldId id="32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808080"/>
    <a:srgbClr val="96969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28" autoAdjust="0"/>
  </p:normalViewPr>
  <p:slideViewPr>
    <p:cSldViewPr>
      <p:cViewPr varScale="1">
        <p:scale>
          <a:sx n="57" d="100"/>
          <a:sy n="57" d="100"/>
        </p:scale>
        <p:origin x="149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350C4-E30E-45A6-A6B0-0A5022F8A67C}" type="doc">
      <dgm:prSet loTypeId="urn:microsoft.com/office/officeart/2005/8/layout/orgChart1" loCatId="hierarchy" qsTypeId="urn:microsoft.com/office/officeart/2005/8/quickstyle/simple1" qsCatId="simple" csTypeId="urn:microsoft.com/office/officeart/2005/8/colors/accent1_2" csCatId="accent1"/>
      <dgm:spPr/>
    </dgm:pt>
    <dgm:pt modelId="{EDB6F1D1-7714-47D1-B9AF-A108C71305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MINERALS</a:t>
          </a:r>
        </a:p>
      </dgm:t>
    </dgm:pt>
    <dgm:pt modelId="{03A4F0C1-E242-4208-9781-B9ECB31AB8E9}" type="parTrans" cxnId="{1FA08660-94C5-4E3D-B6E4-802CB1108A19}">
      <dgm:prSet/>
      <dgm:spPr/>
      <dgm:t>
        <a:bodyPr/>
        <a:lstStyle/>
        <a:p>
          <a:endParaRPr lang="en-GB"/>
        </a:p>
      </dgm:t>
    </dgm:pt>
    <dgm:pt modelId="{C7D0E88B-A789-428C-A5FE-439540FE1D2B}" type="sibTrans" cxnId="{1FA08660-94C5-4E3D-B6E4-802CB1108A19}">
      <dgm:prSet/>
      <dgm:spPr/>
      <dgm:t>
        <a:bodyPr/>
        <a:lstStyle/>
        <a:p>
          <a:endParaRPr lang="en-GB"/>
        </a:p>
      </dgm:t>
    </dgm:pt>
    <dgm:pt modelId="{6068F818-F035-4C85-BCFE-99DAAC156CE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MACROELEMENT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Calcium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Phosphorus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Magnesium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Sodium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Potassium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Chloride</a:t>
          </a:r>
        </a:p>
      </dgm:t>
    </dgm:pt>
    <dgm:pt modelId="{4B89F1C8-0BAD-403B-AFE0-76B37661E301}" type="parTrans" cxnId="{3EFAAC0E-AAF4-42E9-8083-3849789B2FCD}">
      <dgm:prSet/>
      <dgm:spPr/>
      <dgm:t>
        <a:bodyPr/>
        <a:lstStyle/>
        <a:p>
          <a:endParaRPr lang="en-GB"/>
        </a:p>
      </dgm:t>
    </dgm:pt>
    <dgm:pt modelId="{DA9A4EBB-7522-49B4-8884-4590DA913869}" type="sibTrans" cxnId="{3EFAAC0E-AAF4-42E9-8083-3849789B2FCD}">
      <dgm:prSet/>
      <dgm:spPr/>
      <dgm:t>
        <a:bodyPr/>
        <a:lstStyle/>
        <a:p>
          <a:endParaRPr lang="en-GB"/>
        </a:p>
      </dgm:t>
    </dgm:pt>
    <dgm:pt modelId="{022098D5-4147-46CA-AB81-7E2CDA3EC5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MICROELEMENT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Iron 	Manganese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Iodine 	 Molybdenum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Zinc	     Selenium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Copper	      Fluoride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chemeClr val="tx1"/>
              </a:solidFill>
              <a:effectLst/>
              <a:latin typeface="Arial" charset="0"/>
              <a:cs typeface="Arial" charset="0"/>
            </a:rPr>
            <a:t>Chromium	</a:t>
          </a:r>
        </a:p>
      </dgm:t>
    </dgm:pt>
    <dgm:pt modelId="{5FCC408B-37F4-43C9-954F-B9A81C16ACE2}" type="parTrans" cxnId="{EC29EB2E-DAB9-4332-893F-E537F4797441}">
      <dgm:prSet/>
      <dgm:spPr/>
      <dgm:t>
        <a:bodyPr/>
        <a:lstStyle/>
        <a:p>
          <a:endParaRPr lang="en-GB"/>
        </a:p>
      </dgm:t>
    </dgm:pt>
    <dgm:pt modelId="{A5F7BD68-43F9-4B46-9CE3-06FCF4EA211B}" type="sibTrans" cxnId="{EC29EB2E-DAB9-4332-893F-E537F4797441}">
      <dgm:prSet/>
      <dgm:spPr/>
      <dgm:t>
        <a:bodyPr/>
        <a:lstStyle/>
        <a:p>
          <a:endParaRPr lang="en-GB"/>
        </a:p>
      </dgm:t>
    </dgm:pt>
    <dgm:pt modelId="{5483ACC0-2AF3-47E3-BED3-BBE1A54FDF03}" type="pres">
      <dgm:prSet presAssocID="{E0F350C4-E30E-45A6-A6B0-0A5022F8A67C}" presName="hierChild1" presStyleCnt="0">
        <dgm:presLayoutVars>
          <dgm:orgChart val="1"/>
          <dgm:chPref val="1"/>
          <dgm:dir/>
          <dgm:animOne val="branch"/>
          <dgm:animLvl val="lvl"/>
          <dgm:resizeHandles/>
        </dgm:presLayoutVars>
      </dgm:prSet>
      <dgm:spPr/>
    </dgm:pt>
    <dgm:pt modelId="{C2F97EDC-3BFC-4CF6-BF17-ED5BC48250F7}" type="pres">
      <dgm:prSet presAssocID="{EDB6F1D1-7714-47D1-B9AF-A108C713058C}" presName="hierRoot1" presStyleCnt="0">
        <dgm:presLayoutVars>
          <dgm:hierBranch/>
        </dgm:presLayoutVars>
      </dgm:prSet>
      <dgm:spPr/>
    </dgm:pt>
    <dgm:pt modelId="{8016A7C5-C0D4-44A3-85CE-4948646FB641}" type="pres">
      <dgm:prSet presAssocID="{EDB6F1D1-7714-47D1-B9AF-A108C713058C}" presName="rootComposite1" presStyleCnt="0"/>
      <dgm:spPr/>
    </dgm:pt>
    <dgm:pt modelId="{7F04BA13-0020-499B-B2DF-46938C7FCAFE}" type="pres">
      <dgm:prSet presAssocID="{EDB6F1D1-7714-47D1-B9AF-A108C713058C}" presName="rootText1" presStyleLbl="node0" presStyleIdx="0" presStyleCnt="1">
        <dgm:presLayoutVars>
          <dgm:chPref val="3"/>
        </dgm:presLayoutVars>
      </dgm:prSet>
      <dgm:spPr/>
    </dgm:pt>
    <dgm:pt modelId="{49930BFF-58F8-4876-99BB-DD29D5AE733B}" type="pres">
      <dgm:prSet presAssocID="{EDB6F1D1-7714-47D1-B9AF-A108C713058C}" presName="rootConnector1" presStyleLbl="node1" presStyleIdx="0" presStyleCnt="0"/>
      <dgm:spPr/>
    </dgm:pt>
    <dgm:pt modelId="{97038BC5-6F7F-4186-A095-9E28E2A5AD32}" type="pres">
      <dgm:prSet presAssocID="{EDB6F1D1-7714-47D1-B9AF-A108C713058C}" presName="hierChild2" presStyleCnt="0"/>
      <dgm:spPr/>
    </dgm:pt>
    <dgm:pt modelId="{1FAE0400-2F22-4611-9A85-E7B86D0DE78E}" type="pres">
      <dgm:prSet presAssocID="{4B89F1C8-0BAD-403B-AFE0-76B37661E301}" presName="Name35" presStyleLbl="parChTrans1D2" presStyleIdx="0" presStyleCnt="2"/>
      <dgm:spPr/>
    </dgm:pt>
    <dgm:pt modelId="{7D7B65F3-D0B4-43A1-93CF-D025D2343AB5}" type="pres">
      <dgm:prSet presAssocID="{6068F818-F035-4C85-BCFE-99DAAC156CE1}" presName="hierRoot2" presStyleCnt="0">
        <dgm:presLayoutVars>
          <dgm:hierBranch/>
        </dgm:presLayoutVars>
      </dgm:prSet>
      <dgm:spPr/>
    </dgm:pt>
    <dgm:pt modelId="{C330F3AA-080C-499E-9955-177D8D8F5A58}" type="pres">
      <dgm:prSet presAssocID="{6068F818-F035-4C85-BCFE-99DAAC156CE1}" presName="rootComposite" presStyleCnt="0"/>
      <dgm:spPr/>
    </dgm:pt>
    <dgm:pt modelId="{1DC28F0B-3DEE-44CB-BBCB-CB066972961E}" type="pres">
      <dgm:prSet presAssocID="{6068F818-F035-4C85-BCFE-99DAAC156CE1}" presName="rootText" presStyleLbl="node2" presStyleIdx="0" presStyleCnt="2">
        <dgm:presLayoutVars>
          <dgm:chPref val="3"/>
        </dgm:presLayoutVars>
      </dgm:prSet>
      <dgm:spPr/>
    </dgm:pt>
    <dgm:pt modelId="{62562288-E28B-44D9-A493-25F91D97E332}" type="pres">
      <dgm:prSet presAssocID="{6068F818-F035-4C85-BCFE-99DAAC156CE1}" presName="rootConnector" presStyleLbl="node2" presStyleIdx="0" presStyleCnt="2"/>
      <dgm:spPr/>
    </dgm:pt>
    <dgm:pt modelId="{F5EC1849-FE8E-427C-A163-F098BC060266}" type="pres">
      <dgm:prSet presAssocID="{6068F818-F035-4C85-BCFE-99DAAC156CE1}" presName="hierChild4" presStyleCnt="0"/>
      <dgm:spPr/>
    </dgm:pt>
    <dgm:pt modelId="{DF92EC54-9FA4-4355-8FDF-77262BDF70AE}" type="pres">
      <dgm:prSet presAssocID="{6068F818-F035-4C85-BCFE-99DAAC156CE1}" presName="hierChild5" presStyleCnt="0"/>
      <dgm:spPr/>
    </dgm:pt>
    <dgm:pt modelId="{7B2FAC09-678B-4224-83AE-08B22A462DEF}" type="pres">
      <dgm:prSet presAssocID="{5FCC408B-37F4-43C9-954F-B9A81C16ACE2}" presName="Name35" presStyleLbl="parChTrans1D2" presStyleIdx="1" presStyleCnt="2"/>
      <dgm:spPr/>
    </dgm:pt>
    <dgm:pt modelId="{EE11C246-6F57-4157-A262-0C7F48BCFC1E}" type="pres">
      <dgm:prSet presAssocID="{022098D5-4147-46CA-AB81-7E2CDA3EC566}" presName="hierRoot2" presStyleCnt="0">
        <dgm:presLayoutVars>
          <dgm:hierBranch/>
        </dgm:presLayoutVars>
      </dgm:prSet>
      <dgm:spPr/>
    </dgm:pt>
    <dgm:pt modelId="{9424D8D5-4EF8-441C-B66E-9369F93DE63D}" type="pres">
      <dgm:prSet presAssocID="{022098D5-4147-46CA-AB81-7E2CDA3EC566}" presName="rootComposite" presStyleCnt="0"/>
      <dgm:spPr/>
    </dgm:pt>
    <dgm:pt modelId="{0B09DB5B-9389-438B-879A-70B21BD872AC}" type="pres">
      <dgm:prSet presAssocID="{022098D5-4147-46CA-AB81-7E2CDA3EC566}" presName="rootText" presStyleLbl="node2" presStyleIdx="1" presStyleCnt="2">
        <dgm:presLayoutVars>
          <dgm:chPref val="3"/>
        </dgm:presLayoutVars>
      </dgm:prSet>
      <dgm:spPr/>
    </dgm:pt>
    <dgm:pt modelId="{EDD9B309-19C7-48CA-8C07-D971469F59D8}" type="pres">
      <dgm:prSet presAssocID="{022098D5-4147-46CA-AB81-7E2CDA3EC566}" presName="rootConnector" presStyleLbl="node2" presStyleIdx="1" presStyleCnt="2"/>
      <dgm:spPr/>
    </dgm:pt>
    <dgm:pt modelId="{F91D6365-0323-4CA7-8A4F-5DF3E47BAC4C}" type="pres">
      <dgm:prSet presAssocID="{022098D5-4147-46CA-AB81-7E2CDA3EC566}" presName="hierChild4" presStyleCnt="0"/>
      <dgm:spPr/>
    </dgm:pt>
    <dgm:pt modelId="{5FEF62EE-7F7D-435B-AA6F-757A868EE439}" type="pres">
      <dgm:prSet presAssocID="{022098D5-4147-46CA-AB81-7E2CDA3EC566}" presName="hierChild5" presStyleCnt="0"/>
      <dgm:spPr/>
    </dgm:pt>
    <dgm:pt modelId="{CD99E830-ACE1-4B5A-93FB-D25AF61A798F}" type="pres">
      <dgm:prSet presAssocID="{EDB6F1D1-7714-47D1-B9AF-A108C713058C}" presName="hierChild3" presStyleCnt="0"/>
      <dgm:spPr/>
    </dgm:pt>
  </dgm:ptLst>
  <dgm:cxnLst>
    <dgm:cxn modelId="{3EFAAC0E-AAF4-42E9-8083-3849789B2FCD}" srcId="{EDB6F1D1-7714-47D1-B9AF-A108C713058C}" destId="{6068F818-F035-4C85-BCFE-99DAAC156CE1}" srcOrd="0" destOrd="0" parTransId="{4B89F1C8-0BAD-403B-AFE0-76B37661E301}" sibTransId="{DA9A4EBB-7522-49B4-8884-4590DA913869}"/>
    <dgm:cxn modelId="{EC29EB2E-DAB9-4332-893F-E537F4797441}" srcId="{EDB6F1D1-7714-47D1-B9AF-A108C713058C}" destId="{022098D5-4147-46CA-AB81-7E2CDA3EC566}" srcOrd="1" destOrd="0" parTransId="{5FCC408B-37F4-43C9-954F-B9A81C16ACE2}" sibTransId="{A5F7BD68-43F9-4B46-9CE3-06FCF4EA211B}"/>
    <dgm:cxn modelId="{43936E5E-4D8A-4E49-9C87-8A5E0C98C7F7}" type="presOf" srcId="{6068F818-F035-4C85-BCFE-99DAAC156CE1}" destId="{62562288-E28B-44D9-A493-25F91D97E332}" srcOrd="1" destOrd="0" presId="urn:microsoft.com/office/officeart/2005/8/layout/orgChart1"/>
    <dgm:cxn modelId="{1FA08660-94C5-4E3D-B6E4-802CB1108A19}" srcId="{E0F350C4-E30E-45A6-A6B0-0A5022F8A67C}" destId="{EDB6F1D1-7714-47D1-B9AF-A108C713058C}" srcOrd="0" destOrd="0" parTransId="{03A4F0C1-E242-4208-9781-B9ECB31AB8E9}" sibTransId="{C7D0E88B-A789-428C-A5FE-439540FE1D2B}"/>
    <dgm:cxn modelId="{7DCB0C43-9062-45DD-B9AE-09CDC234EB09}" type="presOf" srcId="{6068F818-F035-4C85-BCFE-99DAAC156CE1}" destId="{1DC28F0B-3DEE-44CB-BBCB-CB066972961E}" srcOrd="0" destOrd="0" presId="urn:microsoft.com/office/officeart/2005/8/layout/orgChart1"/>
    <dgm:cxn modelId="{6EF79A4F-FA99-4FF3-9DBC-ACB7AC54354E}" type="presOf" srcId="{022098D5-4147-46CA-AB81-7E2CDA3EC566}" destId="{0B09DB5B-9389-438B-879A-70B21BD872AC}" srcOrd="0" destOrd="0" presId="urn:microsoft.com/office/officeart/2005/8/layout/orgChart1"/>
    <dgm:cxn modelId="{E882C153-31FC-4248-9DE7-ADED3F38E37C}" type="presOf" srcId="{5FCC408B-37F4-43C9-954F-B9A81C16ACE2}" destId="{7B2FAC09-678B-4224-83AE-08B22A462DEF}" srcOrd="0" destOrd="0" presId="urn:microsoft.com/office/officeart/2005/8/layout/orgChart1"/>
    <dgm:cxn modelId="{90EDC286-96FD-40F3-9E96-86B7375F399C}" type="presOf" srcId="{EDB6F1D1-7714-47D1-B9AF-A108C713058C}" destId="{7F04BA13-0020-499B-B2DF-46938C7FCAFE}" srcOrd="0" destOrd="0" presId="urn:microsoft.com/office/officeart/2005/8/layout/orgChart1"/>
    <dgm:cxn modelId="{584080CC-5A26-4D4F-8BA9-FADE02471558}" type="presOf" srcId="{4B89F1C8-0BAD-403B-AFE0-76B37661E301}" destId="{1FAE0400-2F22-4611-9A85-E7B86D0DE78E}" srcOrd="0" destOrd="0" presId="urn:microsoft.com/office/officeart/2005/8/layout/orgChart1"/>
    <dgm:cxn modelId="{DDA94CE6-B678-4E0F-BAA2-7E02982C23A6}" type="presOf" srcId="{EDB6F1D1-7714-47D1-B9AF-A108C713058C}" destId="{49930BFF-58F8-4876-99BB-DD29D5AE733B}" srcOrd="1" destOrd="0" presId="urn:microsoft.com/office/officeart/2005/8/layout/orgChart1"/>
    <dgm:cxn modelId="{D1F769E7-5734-414E-802F-7437C60FD2D8}" type="presOf" srcId="{E0F350C4-E30E-45A6-A6B0-0A5022F8A67C}" destId="{5483ACC0-2AF3-47E3-BED3-BBE1A54FDF03}" srcOrd="0" destOrd="0" presId="urn:microsoft.com/office/officeart/2005/8/layout/orgChart1"/>
    <dgm:cxn modelId="{3DB56EFA-4BF8-4D6D-A105-A0AF566B0A61}" type="presOf" srcId="{022098D5-4147-46CA-AB81-7E2CDA3EC566}" destId="{EDD9B309-19C7-48CA-8C07-D971469F59D8}" srcOrd="1" destOrd="0" presId="urn:microsoft.com/office/officeart/2005/8/layout/orgChart1"/>
    <dgm:cxn modelId="{C6957E15-1AF3-4AE9-9206-63023E4E2DC0}" type="presParOf" srcId="{5483ACC0-2AF3-47E3-BED3-BBE1A54FDF03}" destId="{C2F97EDC-3BFC-4CF6-BF17-ED5BC48250F7}" srcOrd="0" destOrd="0" presId="urn:microsoft.com/office/officeart/2005/8/layout/orgChart1"/>
    <dgm:cxn modelId="{761343E2-5410-40F2-A190-B8307F0D66BD}" type="presParOf" srcId="{C2F97EDC-3BFC-4CF6-BF17-ED5BC48250F7}" destId="{8016A7C5-C0D4-44A3-85CE-4948646FB641}" srcOrd="0" destOrd="0" presId="urn:microsoft.com/office/officeart/2005/8/layout/orgChart1"/>
    <dgm:cxn modelId="{00046573-EF7B-4FD5-B417-D71953705C1B}" type="presParOf" srcId="{8016A7C5-C0D4-44A3-85CE-4948646FB641}" destId="{7F04BA13-0020-499B-B2DF-46938C7FCAFE}" srcOrd="0" destOrd="0" presId="urn:microsoft.com/office/officeart/2005/8/layout/orgChart1"/>
    <dgm:cxn modelId="{36033907-B317-48E8-BC4B-2F23849BDEBF}" type="presParOf" srcId="{8016A7C5-C0D4-44A3-85CE-4948646FB641}" destId="{49930BFF-58F8-4876-99BB-DD29D5AE733B}" srcOrd="1" destOrd="0" presId="urn:microsoft.com/office/officeart/2005/8/layout/orgChart1"/>
    <dgm:cxn modelId="{BE8A0442-A06F-4E40-B17A-804839F7C650}" type="presParOf" srcId="{C2F97EDC-3BFC-4CF6-BF17-ED5BC48250F7}" destId="{97038BC5-6F7F-4186-A095-9E28E2A5AD32}" srcOrd="1" destOrd="0" presId="urn:microsoft.com/office/officeart/2005/8/layout/orgChart1"/>
    <dgm:cxn modelId="{3829E37E-C39B-46C7-B859-52E942A027E4}" type="presParOf" srcId="{97038BC5-6F7F-4186-A095-9E28E2A5AD32}" destId="{1FAE0400-2F22-4611-9A85-E7B86D0DE78E}" srcOrd="0" destOrd="0" presId="urn:microsoft.com/office/officeart/2005/8/layout/orgChart1"/>
    <dgm:cxn modelId="{64BBDF68-B701-4529-9DD2-E80D3C5FE0E2}" type="presParOf" srcId="{97038BC5-6F7F-4186-A095-9E28E2A5AD32}" destId="{7D7B65F3-D0B4-43A1-93CF-D025D2343AB5}" srcOrd="1" destOrd="0" presId="urn:microsoft.com/office/officeart/2005/8/layout/orgChart1"/>
    <dgm:cxn modelId="{463DCB8E-2EEE-4698-97EA-D90FF5F5727B}" type="presParOf" srcId="{7D7B65F3-D0B4-43A1-93CF-D025D2343AB5}" destId="{C330F3AA-080C-499E-9955-177D8D8F5A58}" srcOrd="0" destOrd="0" presId="urn:microsoft.com/office/officeart/2005/8/layout/orgChart1"/>
    <dgm:cxn modelId="{E627DA5B-5A45-49AD-AEC7-ADFCDD4E661D}" type="presParOf" srcId="{C330F3AA-080C-499E-9955-177D8D8F5A58}" destId="{1DC28F0B-3DEE-44CB-BBCB-CB066972961E}" srcOrd="0" destOrd="0" presId="urn:microsoft.com/office/officeart/2005/8/layout/orgChart1"/>
    <dgm:cxn modelId="{416F4746-3763-410C-B364-EA192ACCDB10}" type="presParOf" srcId="{C330F3AA-080C-499E-9955-177D8D8F5A58}" destId="{62562288-E28B-44D9-A493-25F91D97E332}" srcOrd="1" destOrd="0" presId="urn:microsoft.com/office/officeart/2005/8/layout/orgChart1"/>
    <dgm:cxn modelId="{48FBBE40-31AE-4D8F-B5B3-35EB991A99AA}" type="presParOf" srcId="{7D7B65F3-D0B4-43A1-93CF-D025D2343AB5}" destId="{F5EC1849-FE8E-427C-A163-F098BC060266}" srcOrd="1" destOrd="0" presId="urn:microsoft.com/office/officeart/2005/8/layout/orgChart1"/>
    <dgm:cxn modelId="{3358CD68-63B3-4FDA-80CD-EB30D7262B2A}" type="presParOf" srcId="{7D7B65F3-D0B4-43A1-93CF-D025D2343AB5}" destId="{DF92EC54-9FA4-4355-8FDF-77262BDF70AE}" srcOrd="2" destOrd="0" presId="urn:microsoft.com/office/officeart/2005/8/layout/orgChart1"/>
    <dgm:cxn modelId="{21F62BD6-66EF-45C9-8A8A-89FA82A544B4}" type="presParOf" srcId="{97038BC5-6F7F-4186-A095-9E28E2A5AD32}" destId="{7B2FAC09-678B-4224-83AE-08B22A462DEF}" srcOrd="2" destOrd="0" presId="urn:microsoft.com/office/officeart/2005/8/layout/orgChart1"/>
    <dgm:cxn modelId="{EDD3F4F0-A8E4-4F5F-B365-F91478BCD601}" type="presParOf" srcId="{97038BC5-6F7F-4186-A095-9E28E2A5AD32}" destId="{EE11C246-6F57-4157-A262-0C7F48BCFC1E}" srcOrd="3" destOrd="0" presId="urn:microsoft.com/office/officeart/2005/8/layout/orgChart1"/>
    <dgm:cxn modelId="{61BBE977-B63E-43B2-BE04-423F2D0CE588}" type="presParOf" srcId="{EE11C246-6F57-4157-A262-0C7F48BCFC1E}" destId="{9424D8D5-4EF8-441C-B66E-9369F93DE63D}" srcOrd="0" destOrd="0" presId="urn:microsoft.com/office/officeart/2005/8/layout/orgChart1"/>
    <dgm:cxn modelId="{087EF217-A2AA-4B8E-85D9-F8860A237830}" type="presParOf" srcId="{9424D8D5-4EF8-441C-B66E-9369F93DE63D}" destId="{0B09DB5B-9389-438B-879A-70B21BD872AC}" srcOrd="0" destOrd="0" presId="urn:microsoft.com/office/officeart/2005/8/layout/orgChart1"/>
    <dgm:cxn modelId="{48F4F369-C60B-4B9D-9F8C-D838A4482ED6}" type="presParOf" srcId="{9424D8D5-4EF8-441C-B66E-9369F93DE63D}" destId="{EDD9B309-19C7-48CA-8C07-D971469F59D8}" srcOrd="1" destOrd="0" presId="urn:microsoft.com/office/officeart/2005/8/layout/orgChart1"/>
    <dgm:cxn modelId="{8CD799E4-ED37-4368-AD38-D457EEFD04EF}" type="presParOf" srcId="{EE11C246-6F57-4157-A262-0C7F48BCFC1E}" destId="{F91D6365-0323-4CA7-8A4F-5DF3E47BAC4C}" srcOrd="1" destOrd="0" presId="urn:microsoft.com/office/officeart/2005/8/layout/orgChart1"/>
    <dgm:cxn modelId="{8C1F3ADA-4E06-4116-A7DB-1C9507423CB4}" type="presParOf" srcId="{EE11C246-6F57-4157-A262-0C7F48BCFC1E}" destId="{5FEF62EE-7F7D-435B-AA6F-757A868EE439}" srcOrd="2" destOrd="0" presId="urn:microsoft.com/office/officeart/2005/8/layout/orgChart1"/>
    <dgm:cxn modelId="{B64B57B5-9EF4-47D9-B85E-096A961FD49C}" type="presParOf" srcId="{C2F97EDC-3BFC-4CF6-BF17-ED5BC48250F7}" destId="{CD99E830-ACE1-4B5A-93FB-D25AF61A798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FAC09-678B-4224-83AE-08B22A462DEF}">
      <dsp:nvSpPr>
        <dsp:cNvPr id="0" name=""/>
        <dsp:cNvSpPr/>
      </dsp:nvSpPr>
      <dsp:spPr>
        <a:xfrm>
          <a:off x="4164012" y="1973065"/>
          <a:ext cx="2278744" cy="790969"/>
        </a:xfrm>
        <a:custGeom>
          <a:avLst/>
          <a:gdLst/>
          <a:ahLst/>
          <a:cxnLst/>
          <a:rect l="0" t="0" r="0" b="0"/>
          <a:pathLst>
            <a:path>
              <a:moveTo>
                <a:pt x="0" y="0"/>
              </a:moveTo>
              <a:lnTo>
                <a:pt x="0" y="395484"/>
              </a:lnTo>
              <a:lnTo>
                <a:pt x="2278744" y="395484"/>
              </a:lnTo>
              <a:lnTo>
                <a:pt x="2278744" y="790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AE0400-2F22-4611-9A85-E7B86D0DE78E}">
      <dsp:nvSpPr>
        <dsp:cNvPr id="0" name=""/>
        <dsp:cNvSpPr/>
      </dsp:nvSpPr>
      <dsp:spPr>
        <a:xfrm>
          <a:off x="1885267" y="1973065"/>
          <a:ext cx="2278744" cy="790969"/>
        </a:xfrm>
        <a:custGeom>
          <a:avLst/>
          <a:gdLst/>
          <a:ahLst/>
          <a:cxnLst/>
          <a:rect l="0" t="0" r="0" b="0"/>
          <a:pathLst>
            <a:path>
              <a:moveTo>
                <a:pt x="2278744" y="0"/>
              </a:moveTo>
              <a:lnTo>
                <a:pt x="2278744" y="395484"/>
              </a:lnTo>
              <a:lnTo>
                <a:pt x="0" y="395484"/>
              </a:lnTo>
              <a:lnTo>
                <a:pt x="0" y="790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4BA13-0020-499B-B2DF-46938C7FCAFE}">
      <dsp:nvSpPr>
        <dsp:cNvPr id="0" name=""/>
        <dsp:cNvSpPr/>
      </dsp:nvSpPr>
      <dsp:spPr>
        <a:xfrm>
          <a:off x="2280752" y="89805"/>
          <a:ext cx="3766520" cy="1883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MINERALS</a:t>
          </a:r>
        </a:p>
      </dsp:txBody>
      <dsp:txXfrm>
        <a:off x="2280752" y="89805"/>
        <a:ext cx="3766520" cy="1883260"/>
      </dsp:txXfrm>
    </dsp:sp>
    <dsp:sp modelId="{1DC28F0B-3DEE-44CB-BBCB-CB066972961E}">
      <dsp:nvSpPr>
        <dsp:cNvPr id="0" name=""/>
        <dsp:cNvSpPr/>
      </dsp:nvSpPr>
      <dsp:spPr>
        <a:xfrm>
          <a:off x="2007" y="2764034"/>
          <a:ext cx="3766520" cy="1883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MACROELEMENT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kern="1200"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Calcium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Phosphorus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Magnesium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Sodium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Potassium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Chloride</a:t>
          </a:r>
        </a:p>
      </dsp:txBody>
      <dsp:txXfrm>
        <a:off x="2007" y="2764034"/>
        <a:ext cx="3766520" cy="1883260"/>
      </dsp:txXfrm>
    </dsp:sp>
    <dsp:sp modelId="{0B09DB5B-9389-438B-879A-70B21BD872AC}">
      <dsp:nvSpPr>
        <dsp:cNvPr id="0" name=""/>
        <dsp:cNvSpPr/>
      </dsp:nvSpPr>
      <dsp:spPr>
        <a:xfrm>
          <a:off x="4559497" y="2764034"/>
          <a:ext cx="3766520" cy="1883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MICROELEMENT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kern="1200"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Iron 	Manganese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Iodine 	 Molybdenum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Zinc	     Selenium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Copper	      Fluoride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a:ln>
                <a:noFill/>
              </a:ln>
              <a:solidFill>
                <a:schemeClr val="tx1"/>
              </a:solidFill>
              <a:effectLst/>
              <a:latin typeface="Arial" charset="0"/>
              <a:cs typeface="Arial" charset="0"/>
            </a:rPr>
            <a:t>Chromium	</a:t>
          </a:r>
        </a:p>
      </dsp:txBody>
      <dsp:txXfrm>
        <a:off x="4559497" y="2764034"/>
        <a:ext cx="3766520" cy="18832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B1B90-F2A8-4727-AEFE-34BE8576E808}" type="datetimeFigureOut">
              <a:rPr lang="en-GB" smtClean="0"/>
              <a:t>15/09/2020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75B62-A6B2-4F28-9075-40FA06E5200F}" type="slidenum">
              <a:rPr lang="en-GB" smtClean="0"/>
              <a:t>‹#›</a:t>
            </a:fld>
            <a:endParaRPr lang="en-GB"/>
          </a:p>
        </p:txBody>
      </p:sp>
    </p:spTree>
    <p:extLst>
      <p:ext uri="{BB962C8B-B14F-4D97-AF65-F5344CB8AC3E}">
        <p14:creationId xmlns:p14="http://schemas.microsoft.com/office/powerpoint/2010/main" val="8765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D75B62-A6B2-4F28-9075-40FA06E5200F}" type="slidenum">
              <a:rPr lang="en-GB" smtClean="0"/>
              <a:t>1</a:t>
            </a:fld>
            <a:endParaRPr lang="en-GB"/>
          </a:p>
        </p:txBody>
      </p:sp>
    </p:spTree>
    <p:extLst>
      <p:ext uri="{BB962C8B-B14F-4D97-AF65-F5344CB8AC3E}">
        <p14:creationId xmlns:p14="http://schemas.microsoft.com/office/powerpoint/2010/main" val="329108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Meat and meat products – 26%</a:t>
            </a:r>
          </a:p>
          <a:p>
            <a:pPr marL="800100" lvl="1"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Of which:</a:t>
            </a:r>
          </a:p>
          <a:p>
            <a:pPr marL="1257300" lvl="2"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Bacon and ham – 3%</a:t>
            </a:r>
          </a:p>
          <a:p>
            <a:pPr marL="1257300" lvl="2"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Beef, veal and dishes  - 5%</a:t>
            </a:r>
          </a:p>
          <a:p>
            <a:pPr marL="1257300" lvl="2"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Lamb and dishes – 1%</a:t>
            </a:r>
          </a:p>
          <a:p>
            <a:pPr marL="1257300" lvl="2"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Pork and dishes – 2%</a:t>
            </a:r>
          </a:p>
          <a:p>
            <a:pPr marL="1257300" lvl="2"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Coated chicken and turkey – 1%</a:t>
            </a:r>
          </a:p>
          <a:p>
            <a:pPr marL="1257300" lvl="2"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Chicken, turkey and dishes – 3%</a:t>
            </a:r>
          </a:p>
          <a:p>
            <a:pPr marL="1257300" lvl="2"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Burgers and kebabs – 2%</a:t>
            </a:r>
          </a:p>
          <a:p>
            <a:pPr marL="1257300" lvl="2"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Sausages – 5%</a:t>
            </a:r>
          </a:p>
          <a:p>
            <a:pPr marL="1257300" lvl="2"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Meat pies and pastries – 3%</a:t>
            </a:r>
          </a:p>
          <a:p>
            <a:pPr marL="1257300" lvl="2" indent="-342900">
              <a:buFont typeface="Arial" panose="020B0604020202020204" pitchFamily="34" charset="0"/>
              <a:buChar char="•"/>
            </a:pPr>
            <a:r>
              <a:rPr lang="en-GB" sz="2000" dirty="0">
                <a:latin typeface="Rockwell" panose="02060603020205020403" pitchFamily="18" charset="0"/>
                <a:cs typeface="Arial" panose="020B0604020202020204" pitchFamily="34" charset="0"/>
              </a:rPr>
              <a:t>Other meat, meat products and dishes – 1%</a:t>
            </a:r>
          </a:p>
          <a:p>
            <a:endParaRPr lang="en-GB" dirty="0"/>
          </a:p>
        </p:txBody>
      </p:sp>
      <p:sp>
        <p:nvSpPr>
          <p:cNvPr id="4" name="Slide Number Placeholder 3"/>
          <p:cNvSpPr>
            <a:spLocks noGrp="1"/>
          </p:cNvSpPr>
          <p:nvPr>
            <p:ph type="sldNum" sz="quarter" idx="10"/>
          </p:nvPr>
        </p:nvSpPr>
        <p:spPr/>
        <p:txBody>
          <a:bodyPr/>
          <a:lstStyle/>
          <a:p>
            <a:fld id="{C3D75B62-A6B2-4F28-9075-40FA06E5200F}" type="slidenum">
              <a:rPr lang="en-GB" smtClean="0"/>
              <a:t>21</a:t>
            </a:fld>
            <a:endParaRPr lang="en-GB"/>
          </a:p>
        </p:txBody>
      </p:sp>
    </p:spTree>
    <p:extLst>
      <p:ext uri="{BB962C8B-B14F-4D97-AF65-F5344CB8AC3E}">
        <p14:creationId xmlns:p14="http://schemas.microsoft.com/office/powerpoint/2010/main" val="320591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868BA2-7560-4141-9884-D6A33E879B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99329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868BA2-7560-4141-9884-D6A33E879B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182972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868BA2-7560-4141-9884-D6A33E879B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1149395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D5B9F2-AC24-4D27-B935-A4479436F1B6}" type="slidenum">
              <a:rPr lang="en-GB"/>
              <a:pPr>
                <a:defRPr/>
              </a:pPr>
              <a:t>‹#›</a:t>
            </a:fld>
            <a:endParaRPr lang="en-GB"/>
          </a:p>
        </p:txBody>
      </p:sp>
    </p:spTree>
    <p:extLst>
      <p:ext uri="{BB962C8B-B14F-4D97-AF65-F5344CB8AC3E}">
        <p14:creationId xmlns:p14="http://schemas.microsoft.com/office/powerpoint/2010/main" val="71204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868BA2-7560-4141-9884-D6A33E879B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418365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68BA2-7560-4141-9884-D6A33E879B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112622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868BA2-7560-4141-9884-D6A33E879B18}"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247015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868BA2-7560-4141-9884-D6A33E879B18}"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415958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868BA2-7560-4141-9884-D6A33E879B18}"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130150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68BA2-7560-4141-9884-D6A33E879B18}"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427699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868BA2-7560-4141-9884-D6A33E879B18}"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244807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868BA2-7560-4141-9884-D6A33E879B18}"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92C94-4D0A-45F4-AD3E-E23EA4CC9B67}" type="slidenum">
              <a:rPr lang="en-GB" smtClean="0"/>
              <a:t>‹#›</a:t>
            </a:fld>
            <a:endParaRPr lang="en-GB"/>
          </a:p>
        </p:txBody>
      </p:sp>
    </p:spTree>
    <p:extLst>
      <p:ext uri="{BB962C8B-B14F-4D97-AF65-F5344CB8AC3E}">
        <p14:creationId xmlns:p14="http://schemas.microsoft.com/office/powerpoint/2010/main" val="156756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68BA2-7560-4141-9884-D6A33E879B18}" type="datetimeFigureOut">
              <a:rPr lang="en-GB" smtClean="0"/>
              <a:t>15/09/2020</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92C94-4D0A-45F4-AD3E-E23EA4CC9B67}" type="slidenum">
              <a:rPr lang="en-GB" smtClean="0"/>
              <a:t>‹#›</a:t>
            </a:fld>
            <a:endParaRPr lang="en-GB"/>
          </a:p>
        </p:txBody>
      </p:sp>
    </p:spTree>
    <p:extLst>
      <p:ext uri="{BB962C8B-B14F-4D97-AF65-F5344CB8AC3E}">
        <p14:creationId xmlns:p14="http://schemas.microsoft.com/office/powerpoint/2010/main" val="4167421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7266"/>
            <a:ext cx="7886700" cy="1411839"/>
          </a:xfrm>
        </p:spPr>
        <p:txBody>
          <a:bodyPr>
            <a:normAutofit fontScale="90000"/>
          </a:bodyPr>
          <a:lstStyle/>
          <a:p>
            <a:r>
              <a:rPr lang="en-GB" sz="3600" dirty="0">
                <a:solidFill>
                  <a:schemeClr val="accent5">
                    <a:lumMod val="75000"/>
                  </a:schemeClr>
                </a:solidFill>
                <a:latin typeface="Gill Sans MT" panose="020B0502020104020203" pitchFamily="34" charset="0"/>
              </a:rPr>
              <a:t>NUTRITION &amp; DIETETICS</a:t>
            </a:r>
            <a:br>
              <a:rPr lang="en-GB" sz="3600" dirty="0">
                <a:solidFill>
                  <a:schemeClr val="accent5">
                    <a:lumMod val="75000"/>
                  </a:schemeClr>
                </a:solidFill>
                <a:latin typeface="Gill Sans MT" panose="020B0502020104020203" pitchFamily="34" charset="0"/>
              </a:rPr>
            </a:br>
            <a:br>
              <a:rPr lang="en-GB" sz="3600" dirty="0">
                <a:solidFill>
                  <a:schemeClr val="accent5">
                    <a:lumMod val="75000"/>
                  </a:schemeClr>
                </a:solidFill>
                <a:latin typeface="Gill Sans MT" panose="020B0502020104020203" pitchFamily="34" charset="0"/>
              </a:rPr>
            </a:br>
            <a:r>
              <a:rPr lang="en-GB" sz="3600" dirty="0">
                <a:solidFill>
                  <a:srgbClr val="FF0000"/>
                </a:solidFill>
                <a:latin typeface="Gill Sans MT" panose="020B0502020104020203" pitchFamily="34" charset="0"/>
              </a:rPr>
              <a:t>COURSE CODE: </a:t>
            </a:r>
            <a:r>
              <a:rPr lang="en-GB" sz="4000" b="1" dirty="0">
                <a:solidFill>
                  <a:srgbClr val="FF0000"/>
                </a:solidFill>
              </a:rPr>
              <a:t>BMS 3160 </a:t>
            </a:r>
            <a:endParaRPr lang="en-GB" sz="4000" b="1" dirty="0">
              <a:solidFill>
                <a:srgbClr val="FF0000"/>
              </a:solidFill>
              <a:latin typeface="Gill Sans MT" panose="020B0502020104020203" pitchFamily="34" charset="0"/>
            </a:endParaRPr>
          </a:p>
        </p:txBody>
      </p:sp>
      <p:sp>
        <p:nvSpPr>
          <p:cNvPr id="8" name="Title 1"/>
          <p:cNvSpPr txBox="1">
            <a:spLocks/>
          </p:cNvSpPr>
          <p:nvPr/>
        </p:nvSpPr>
        <p:spPr>
          <a:xfrm>
            <a:off x="2647950" y="4572000"/>
            <a:ext cx="39624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800" dirty="0">
                <a:ln w="12700">
                  <a:solidFill>
                    <a:srgbClr val="00B0F0"/>
                  </a:solidFill>
                </a:ln>
                <a:latin typeface="Gill Sans MT" panose="020B0502020104020203" pitchFamily="34" charset="0"/>
              </a:rPr>
              <a:t>MUGODE  L, Ph.D.</a:t>
            </a:r>
          </a:p>
          <a:p>
            <a:endParaRPr lang="en-GB" sz="2800" dirty="0">
              <a:ln w="12700">
                <a:solidFill>
                  <a:srgbClr val="00B0F0"/>
                </a:solidFill>
              </a:ln>
              <a:latin typeface="Gill Sans MT" panose="020B0502020104020203" pitchFamily="34" charset="0"/>
            </a:endParaRPr>
          </a:p>
        </p:txBody>
      </p:sp>
      <p:sp>
        <p:nvSpPr>
          <p:cNvPr id="1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p:cNvPicPr>
            <a:picLocks noChangeAspect="1"/>
          </p:cNvPicPr>
          <p:nvPr/>
        </p:nvPicPr>
        <p:blipFill>
          <a:blip r:embed="rId3"/>
          <a:stretch>
            <a:fillRect/>
          </a:stretch>
        </p:blipFill>
        <p:spPr>
          <a:xfrm>
            <a:off x="4005333" y="733418"/>
            <a:ext cx="1133333" cy="1361905"/>
          </a:xfrm>
          <a:prstGeom prst="rect">
            <a:avLst/>
          </a:prstGeom>
        </p:spPr>
      </p:pic>
    </p:spTree>
    <p:extLst>
      <p:ext uri="{BB962C8B-B14F-4D97-AF65-F5344CB8AC3E}">
        <p14:creationId xmlns:p14="http://schemas.microsoft.com/office/powerpoint/2010/main" val="237094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172" y="1124744"/>
            <a:ext cx="7348156"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Recommendations on carbohydrate</a:t>
            </a:r>
          </a:p>
        </p:txBody>
      </p:sp>
      <p:sp>
        <p:nvSpPr>
          <p:cNvPr id="6" name="TextBox 5"/>
          <p:cNvSpPr txBox="1"/>
          <p:nvPr/>
        </p:nvSpPr>
        <p:spPr>
          <a:xfrm>
            <a:off x="179513" y="1808260"/>
            <a:ext cx="8423762" cy="3785652"/>
          </a:xfrm>
          <a:prstGeom prst="rect">
            <a:avLst/>
          </a:prstGeom>
          <a:noFill/>
        </p:spPr>
        <p:txBody>
          <a:bodyPr wrap="square" rtlCol="0">
            <a:spAutoFit/>
          </a:bodyPr>
          <a:lstStyle/>
          <a:p>
            <a:r>
              <a:rPr lang="en-GB" sz="2400" dirty="0">
                <a:latin typeface="Gill Sans MT" pitchFamily="34" charset="0"/>
                <a:cs typeface="Arial" panose="020B0604020202020204" pitchFamily="34" charset="0"/>
              </a:rPr>
              <a:t>It is recommended that meals are based on starchy foods.</a:t>
            </a:r>
          </a:p>
          <a:p>
            <a:endParaRPr lang="en-GB" sz="2400" dirty="0">
              <a:latin typeface="Gill Sans MT" pitchFamily="34" charset="0"/>
              <a:cs typeface="Arial" panose="020B0604020202020204" pitchFamily="34" charset="0"/>
            </a:endParaRPr>
          </a:p>
          <a:p>
            <a:r>
              <a:rPr lang="en-GB" sz="2400" dirty="0">
                <a:latin typeface="Gill Sans MT" pitchFamily="34" charset="0"/>
                <a:cs typeface="Arial" panose="020B0604020202020204" pitchFamily="34" charset="0"/>
              </a:rPr>
              <a:t>Carbohydrates should provide around 50% of dietary energy (starch and sugars combined).</a:t>
            </a:r>
          </a:p>
          <a:p>
            <a:endParaRPr lang="en-ZA" sz="2400" dirty="0">
              <a:latin typeface="Gill Sans MT" pitchFamily="34" charset="0"/>
              <a:cs typeface="Arial" panose="020B0604020202020204" pitchFamily="34" charset="0"/>
            </a:endParaRPr>
          </a:p>
          <a:p>
            <a:r>
              <a:rPr lang="en-GB" sz="2400" dirty="0">
                <a:latin typeface="Gill Sans MT" pitchFamily="34" charset="0"/>
                <a:cs typeface="Arial" panose="020B0604020202020204" pitchFamily="34" charset="0"/>
              </a:rPr>
              <a:t>In general, for adults, it is recommended to consume10–35% of calories from protein, 45–65% from carbohydrates, and 25–35% of calories from fat.</a:t>
            </a:r>
            <a:endParaRPr lang="en-ZA" sz="2400" dirty="0">
              <a:latin typeface="Gill Sans MT" pitchFamily="34" charset="0"/>
              <a:cs typeface="Arial" panose="020B0604020202020204" pitchFamily="34" charset="0"/>
            </a:endParaRPr>
          </a:p>
          <a:p>
            <a:endParaRPr lang="en-GB" sz="2400" dirty="0">
              <a:latin typeface="Gill Sans MT" pitchFamily="34" charset="0"/>
              <a:cs typeface="Arial" panose="020B0604020202020204" pitchFamily="34" charset="0"/>
            </a:endParaRPr>
          </a:p>
          <a:p>
            <a:endParaRPr lang="en-GB" sz="2400" dirty="0">
              <a:latin typeface="Gill Sans MT" pitchFamily="34" charset="0"/>
              <a:cs typeface="Arial" panose="020B0604020202020204" pitchFamily="34" charset="0"/>
            </a:endParaRPr>
          </a:p>
        </p:txBody>
      </p:sp>
      <p:pic>
        <p:nvPicPr>
          <p:cNvPr id="12290" name="Picture 2" descr="S:\Shared\BNF Photographs\Food images\Food images\Food groups\Bread rice potatoes pasta\O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600467"/>
            <a:ext cx="2817456" cy="187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6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478411"/>
            <a:ext cx="6264696" cy="646331"/>
          </a:xfrm>
          <a:prstGeom prst="rect">
            <a:avLst/>
          </a:prstGeom>
          <a:noFill/>
        </p:spPr>
        <p:txBody>
          <a:bodyPr wrap="square" rtlCol="0">
            <a:spAutoFit/>
          </a:bodyPr>
          <a:lstStyle/>
          <a:p>
            <a:r>
              <a:rPr lang="en-GB" sz="3600" b="1" dirty="0">
                <a:solidFill>
                  <a:srgbClr val="FF0000"/>
                </a:solidFill>
                <a:latin typeface="Gill Sans MT" pitchFamily="34" charset="0"/>
                <a:cs typeface="Arial" panose="020B0604020202020204" pitchFamily="34" charset="0"/>
              </a:rPr>
              <a:t>PROTEIN</a:t>
            </a:r>
          </a:p>
        </p:txBody>
      </p:sp>
      <p:sp>
        <p:nvSpPr>
          <p:cNvPr id="6" name="TextBox 5"/>
          <p:cNvSpPr txBox="1"/>
          <p:nvPr/>
        </p:nvSpPr>
        <p:spPr>
          <a:xfrm>
            <a:off x="153871" y="1556792"/>
            <a:ext cx="8952287" cy="2000548"/>
          </a:xfrm>
          <a:prstGeom prst="rect">
            <a:avLst/>
          </a:prstGeom>
          <a:noFill/>
        </p:spPr>
        <p:txBody>
          <a:bodyPr wrap="square" rtlCol="0">
            <a:spAutoFit/>
          </a:bodyPr>
          <a:lstStyle/>
          <a:p>
            <a:r>
              <a:rPr lang="en-GB" sz="2400" dirty="0">
                <a:latin typeface="Gill Sans MT" pitchFamily="34" charset="0"/>
                <a:cs typeface="Arial" panose="020B0604020202020204" pitchFamily="34" charset="0"/>
              </a:rPr>
              <a:t>Proteins are large macromolecules, made up of a series of amino acids.</a:t>
            </a:r>
          </a:p>
          <a:p>
            <a:endParaRPr lang="en-GB" sz="2400" dirty="0">
              <a:latin typeface="Gill Sans MT" pitchFamily="34" charset="0"/>
              <a:cs typeface="Arial" panose="020B0604020202020204" pitchFamily="34" charset="0"/>
            </a:endParaRPr>
          </a:p>
          <a:p>
            <a:r>
              <a:rPr lang="en-GB" sz="2400" dirty="0">
                <a:latin typeface="Gill Sans MT" pitchFamily="34" charset="0"/>
                <a:cs typeface="Arial" panose="020B0604020202020204" pitchFamily="34" charset="0"/>
              </a:rPr>
              <a:t>Amino acids are the building blocks of proteins.</a:t>
            </a:r>
          </a:p>
          <a:p>
            <a:r>
              <a:rPr lang="en-GB" sz="2400" b="1" dirty="0">
                <a:solidFill>
                  <a:srgbClr val="7030A0"/>
                </a:solidFill>
                <a:latin typeface="Gill Sans MT" pitchFamily="34" charset="0"/>
                <a:cs typeface="Arial" panose="020B0604020202020204" pitchFamily="34" charset="0"/>
              </a:rPr>
              <a:t>There are about 20 different amino acids commonly found in plant and animal proteins</a:t>
            </a:r>
            <a:r>
              <a:rPr lang="en-GB" sz="2800" b="1" dirty="0">
                <a:solidFill>
                  <a:srgbClr val="7030A0"/>
                </a:solidFill>
                <a:latin typeface="Rockwell" panose="02060603020205020403" pitchFamily="18" charset="0"/>
                <a:cs typeface="Arial" panose="020B0604020202020204" pitchFamily="34"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219940"/>
            <a:ext cx="3744415" cy="3116739"/>
          </a:xfrm>
          <a:prstGeom prst="rect">
            <a:avLst/>
          </a:prstGeom>
        </p:spPr>
      </p:pic>
      <p:pic>
        <p:nvPicPr>
          <p:cNvPr id="7" name="Picture 3" descr="S:\Shared\BNF Photographs\iStock Photo Images\Foods and drinks\Meat, fish, eggs, tofu\Prote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19" y="3717032"/>
            <a:ext cx="3057618" cy="20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2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514" y="1254239"/>
            <a:ext cx="8712967" cy="2246769"/>
          </a:xfrm>
          <a:prstGeom prst="rect">
            <a:avLst/>
          </a:prstGeom>
          <a:noFill/>
        </p:spPr>
        <p:txBody>
          <a:bodyPr wrap="square" rtlCol="0">
            <a:spAutoFit/>
          </a:bodyPr>
          <a:lstStyle/>
          <a:p>
            <a:pPr algn="just"/>
            <a:r>
              <a:rPr lang="en-GB" sz="2000" dirty="0">
                <a:latin typeface="Gill Sans MT" pitchFamily="34" charset="0"/>
                <a:cs typeface="Arial" panose="020B0604020202020204" pitchFamily="34" charset="0"/>
              </a:rPr>
              <a:t>The amount of essential amino acids that are present determines the biological value of the protein. </a:t>
            </a:r>
          </a:p>
          <a:p>
            <a:pPr algn="just"/>
            <a:endParaRPr lang="en-GB" sz="2000" dirty="0">
              <a:latin typeface="Gill Sans MT" pitchFamily="34" charset="0"/>
              <a:cs typeface="Arial" panose="020B0604020202020204" pitchFamily="34" charset="0"/>
            </a:endParaRPr>
          </a:p>
          <a:p>
            <a:pPr algn="just"/>
            <a:r>
              <a:rPr lang="en-GB" sz="2000" dirty="0">
                <a:latin typeface="Gill Sans MT" pitchFamily="34" charset="0"/>
                <a:cs typeface="Arial" panose="020B0604020202020204" pitchFamily="34" charset="0"/>
              </a:rPr>
              <a:t>Proteins derived </a:t>
            </a:r>
            <a:r>
              <a:rPr lang="en-GB" sz="2000" u="sng" dirty="0">
                <a:latin typeface="Gill Sans MT" pitchFamily="34" charset="0"/>
                <a:cs typeface="Arial" panose="020B0604020202020204" pitchFamily="34" charset="0"/>
              </a:rPr>
              <a:t>from an animal source provide </a:t>
            </a:r>
            <a:r>
              <a:rPr lang="en-GB" sz="2000" dirty="0">
                <a:latin typeface="Gill Sans MT" pitchFamily="34" charset="0"/>
                <a:cs typeface="Arial" panose="020B0604020202020204" pitchFamily="34" charset="0"/>
              </a:rPr>
              <a:t>good amounts of the essential amino acids, and therefore have a </a:t>
            </a:r>
            <a:r>
              <a:rPr lang="en-GB" sz="2000" u="sng" dirty="0">
                <a:latin typeface="Gill Sans MT" pitchFamily="34" charset="0"/>
                <a:cs typeface="Arial" panose="020B0604020202020204" pitchFamily="34" charset="0"/>
              </a:rPr>
              <a:t>higher biological value </a:t>
            </a:r>
            <a:r>
              <a:rPr lang="en-GB" sz="2000" dirty="0">
                <a:latin typeface="Gill Sans MT" pitchFamily="34" charset="0"/>
                <a:cs typeface="Arial" panose="020B0604020202020204" pitchFamily="34" charset="0"/>
              </a:rPr>
              <a:t>than proteins derived from a plant source. </a:t>
            </a:r>
          </a:p>
          <a:p>
            <a:pPr algn="just"/>
            <a:endParaRPr lang="en-GB" sz="2000" dirty="0">
              <a:latin typeface="Gill Sans MT" pitchFamily="34"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sp>
        <p:nvSpPr>
          <p:cNvPr id="9" name="TextBox 8"/>
          <p:cNvSpPr txBox="1"/>
          <p:nvPr/>
        </p:nvSpPr>
        <p:spPr>
          <a:xfrm>
            <a:off x="611560" y="478411"/>
            <a:ext cx="6264696" cy="646331"/>
          </a:xfrm>
          <a:prstGeom prst="rect">
            <a:avLst/>
          </a:prstGeom>
          <a:noFill/>
        </p:spPr>
        <p:txBody>
          <a:bodyPr wrap="square" rtlCol="0">
            <a:spAutoFit/>
          </a:bodyPr>
          <a:lstStyle/>
          <a:p>
            <a:r>
              <a:rPr lang="en-GB" sz="3600" b="1" dirty="0">
                <a:solidFill>
                  <a:srgbClr val="FF0000"/>
                </a:solidFill>
                <a:latin typeface="Gill Sans MT" pitchFamily="34" charset="0"/>
                <a:cs typeface="Arial" panose="020B0604020202020204" pitchFamily="34" charset="0"/>
              </a:rPr>
              <a:t>Protein cont’d</a:t>
            </a:r>
          </a:p>
        </p:txBody>
      </p:sp>
      <p:sp>
        <p:nvSpPr>
          <p:cNvPr id="3" name="Rectangle 2"/>
          <p:cNvSpPr/>
          <p:nvPr/>
        </p:nvSpPr>
        <p:spPr>
          <a:xfrm>
            <a:off x="212514" y="3861048"/>
            <a:ext cx="8893644" cy="1631216"/>
          </a:xfrm>
          <a:prstGeom prst="rect">
            <a:avLst/>
          </a:prstGeom>
        </p:spPr>
        <p:txBody>
          <a:bodyPr wrap="square">
            <a:spAutoFit/>
          </a:bodyPr>
          <a:lstStyle/>
          <a:p>
            <a:pPr lvl="0" algn="just"/>
            <a:r>
              <a:rPr lang="en-GB" sz="2000" dirty="0">
                <a:solidFill>
                  <a:prstClr val="black"/>
                </a:solidFill>
                <a:latin typeface="Gill Sans MT" pitchFamily="34" charset="0"/>
                <a:cs typeface="Arial" panose="020B0604020202020204" pitchFamily="34" charset="0"/>
              </a:rPr>
              <a:t>For adults, 8 of the Amino Acids have to be provided by foods in the diet, and are therefore defined as ‘</a:t>
            </a:r>
            <a:r>
              <a:rPr lang="en-GB" sz="2000" b="1" dirty="0">
                <a:solidFill>
                  <a:srgbClr val="7030A0"/>
                </a:solidFill>
                <a:latin typeface="Gill Sans MT" pitchFamily="34" charset="0"/>
                <a:cs typeface="Arial" panose="020B0604020202020204" pitchFamily="34" charset="0"/>
              </a:rPr>
              <a:t>essential’ or ‘indispensable’ amino acids. </a:t>
            </a:r>
          </a:p>
          <a:p>
            <a:pPr lvl="0" algn="just"/>
            <a:endParaRPr lang="en-GB" sz="2000" dirty="0">
              <a:solidFill>
                <a:prstClr val="black"/>
              </a:solidFill>
              <a:latin typeface="Gill Sans MT" pitchFamily="34" charset="0"/>
              <a:cs typeface="Arial" panose="020B0604020202020204" pitchFamily="34" charset="0"/>
            </a:endParaRPr>
          </a:p>
          <a:p>
            <a:pPr lvl="0" algn="just"/>
            <a:r>
              <a:rPr lang="en-GB" sz="2000" dirty="0">
                <a:solidFill>
                  <a:prstClr val="black"/>
                </a:solidFill>
                <a:latin typeface="Gill Sans MT" pitchFamily="34" charset="0"/>
                <a:cs typeface="Arial" panose="020B0604020202020204" pitchFamily="34" charset="0"/>
              </a:rPr>
              <a:t>These are </a:t>
            </a:r>
            <a:r>
              <a:rPr lang="en-GB" sz="2000" dirty="0" err="1">
                <a:solidFill>
                  <a:prstClr val="black"/>
                </a:solidFill>
                <a:latin typeface="Gill Sans MT" pitchFamily="34" charset="0"/>
                <a:cs typeface="Arial" panose="020B0604020202020204" pitchFamily="34" charset="0"/>
              </a:rPr>
              <a:t>leucine</a:t>
            </a:r>
            <a:r>
              <a:rPr lang="en-GB" sz="2000" dirty="0">
                <a:solidFill>
                  <a:prstClr val="black"/>
                </a:solidFill>
                <a:latin typeface="Gill Sans MT" pitchFamily="34" charset="0"/>
                <a:cs typeface="Arial" panose="020B0604020202020204" pitchFamily="34" charset="0"/>
              </a:rPr>
              <a:t>, isoleucine, </a:t>
            </a:r>
            <a:r>
              <a:rPr lang="en-GB" sz="2000" dirty="0" err="1">
                <a:solidFill>
                  <a:prstClr val="black"/>
                </a:solidFill>
                <a:latin typeface="Gill Sans MT" pitchFamily="34" charset="0"/>
                <a:cs typeface="Arial" panose="020B0604020202020204" pitchFamily="34" charset="0"/>
              </a:rPr>
              <a:t>valine</a:t>
            </a:r>
            <a:r>
              <a:rPr lang="en-GB" sz="2000" dirty="0">
                <a:solidFill>
                  <a:prstClr val="black"/>
                </a:solidFill>
                <a:latin typeface="Gill Sans MT" pitchFamily="34" charset="0"/>
                <a:cs typeface="Arial" panose="020B0604020202020204" pitchFamily="34" charset="0"/>
              </a:rPr>
              <a:t>, threonine,    methionine, phenylalanine, tryptophan, lysine. </a:t>
            </a:r>
          </a:p>
        </p:txBody>
      </p:sp>
    </p:spTree>
    <p:extLst>
      <p:ext uri="{BB962C8B-B14F-4D97-AF65-F5344CB8AC3E}">
        <p14:creationId xmlns:p14="http://schemas.microsoft.com/office/powerpoint/2010/main" val="2304226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3891772" cy="584775"/>
          </a:xfrm>
          <a:prstGeom prst="rect">
            <a:avLst/>
          </a:prstGeom>
          <a:noFill/>
        </p:spPr>
        <p:txBody>
          <a:bodyPr wrap="square" rtlCol="0">
            <a:spAutoFit/>
          </a:bodyPr>
          <a:lstStyle/>
          <a:p>
            <a:r>
              <a:rPr lang="en-GB" sz="3200" b="1" dirty="0">
                <a:latin typeface="Gill Sans MT" pitchFamily="34" charset="0"/>
                <a:cs typeface="Arial" panose="020B0604020202020204" pitchFamily="34" charset="0"/>
              </a:rPr>
              <a:t>Sources of protein</a:t>
            </a:r>
          </a:p>
        </p:txBody>
      </p:sp>
      <p:sp>
        <p:nvSpPr>
          <p:cNvPr id="6" name="TextBox 5"/>
          <p:cNvSpPr txBox="1"/>
          <p:nvPr/>
        </p:nvSpPr>
        <p:spPr>
          <a:xfrm>
            <a:off x="179513" y="1808260"/>
            <a:ext cx="2160239" cy="2554545"/>
          </a:xfrm>
          <a:prstGeom prst="rect">
            <a:avLst/>
          </a:prstGeom>
          <a:noFill/>
        </p:spPr>
        <p:txBody>
          <a:bodyPr wrap="square" rtlCol="0">
            <a:spAutoFit/>
          </a:bodyPr>
          <a:lstStyle/>
          <a:p>
            <a:r>
              <a:rPr lang="en-GB" sz="2000" dirty="0">
                <a:latin typeface="Gill Sans MT" pitchFamily="34" charset="0"/>
                <a:cs typeface="Arial" panose="020B0604020202020204" pitchFamily="34" charset="0"/>
              </a:rPr>
              <a:t>Animal sources:</a:t>
            </a:r>
          </a:p>
          <a:p>
            <a:endParaRPr lang="en-GB" sz="2000" dirty="0">
              <a:latin typeface="Gill Sans MT" pitchFamily="34" charset="0"/>
              <a:cs typeface="Arial" panose="020B0604020202020204" pitchFamily="34" charset="0"/>
            </a:endParaRP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meat;</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poultry;</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fish; </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eggs; </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milk; </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dairy foods.</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sp>
        <p:nvSpPr>
          <p:cNvPr id="9" name="TextBox 8"/>
          <p:cNvSpPr txBox="1"/>
          <p:nvPr/>
        </p:nvSpPr>
        <p:spPr>
          <a:xfrm>
            <a:off x="2771799" y="1805380"/>
            <a:ext cx="5112569" cy="2677656"/>
          </a:xfrm>
          <a:prstGeom prst="rect">
            <a:avLst/>
          </a:prstGeom>
          <a:noFill/>
        </p:spPr>
        <p:txBody>
          <a:bodyPr wrap="square" rtlCol="0">
            <a:spAutoFit/>
          </a:bodyPr>
          <a:lstStyle/>
          <a:p>
            <a:r>
              <a:rPr lang="en-GB" sz="2400" dirty="0">
                <a:latin typeface="Rockwell" panose="02060603020205020403" pitchFamily="18" charset="0"/>
                <a:cs typeface="Arial" panose="020B0604020202020204" pitchFamily="34" charset="0"/>
              </a:rPr>
              <a:t>Plant sources:</a:t>
            </a:r>
          </a:p>
          <a:p>
            <a:endParaRPr lang="en-GB" sz="2400" dirty="0">
              <a:latin typeface="Rockwell" panose="02060603020205020403" pitchFamily="18" charset="0"/>
              <a:cs typeface="Arial" panose="020B0604020202020204" pitchFamily="34" charset="0"/>
            </a:endParaRPr>
          </a:p>
          <a:p>
            <a:pPr marL="342900" indent="-342900">
              <a:buFont typeface="Arial" panose="020B0604020202020204" pitchFamily="34" charset="0"/>
              <a:buChar char="•"/>
            </a:pPr>
            <a:r>
              <a:rPr lang="en-GB" sz="2400" dirty="0">
                <a:latin typeface="Rockwell" panose="02060603020205020403" pitchFamily="18" charset="0"/>
                <a:cs typeface="Arial" panose="020B0604020202020204" pitchFamily="34" charset="0"/>
              </a:rPr>
              <a:t>soya;</a:t>
            </a:r>
          </a:p>
          <a:p>
            <a:pPr marL="342900" indent="-342900">
              <a:buFont typeface="Arial" panose="020B0604020202020204" pitchFamily="34" charset="0"/>
              <a:buChar char="•"/>
            </a:pPr>
            <a:r>
              <a:rPr lang="en-GB" sz="2400" dirty="0">
                <a:latin typeface="Rockwell" panose="02060603020205020403" pitchFamily="18" charset="0"/>
                <a:cs typeface="Arial" panose="020B0604020202020204" pitchFamily="34" charset="0"/>
              </a:rPr>
              <a:t>nuts;</a:t>
            </a:r>
          </a:p>
          <a:p>
            <a:pPr marL="342900" indent="-342900">
              <a:buFont typeface="Arial" panose="020B0604020202020204" pitchFamily="34" charset="0"/>
              <a:buChar char="•"/>
            </a:pPr>
            <a:r>
              <a:rPr lang="en-GB" sz="2400" dirty="0">
                <a:latin typeface="Rockwell" panose="02060603020205020403" pitchFamily="18" charset="0"/>
                <a:cs typeface="Arial" panose="020B0604020202020204" pitchFamily="34" charset="0"/>
              </a:rPr>
              <a:t>seeds;</a:t>
            </a:r>
          </a:p>
          <a:p>
            <a:pPr marL="342900" indent="-342900">
              <a:buFont typeface="Arial" panose="020B0604020202020204" pitchFamily="34" charset="0"/>
              <a:buChar char="•"/>
            </a:pPr>
            <a:r>
              <a:rPr lang="en-GB" sz="2400" dirty="0">
                <a:latin typeface="Rockwell" panose="02060603020205020403" pitchFamily="18" charset="0"/>
                <a:cs typeface="Arial" panose="020B0604020202020204" pitchFamily="34" charset="0"/>
              </a:rPr>
              <a:t>pulses, e.g. beans, lentils;</a:t>
            </a:r>
          </a:p>
          <a:p>
            <a:pPr marL="342900" indent="-342900">
              <a:buFont typeface="Arial" panose="020B0604020202020204" pitchFamily="34" charset="0"/>
              <a:buChar char="•"/>
            </a:pPr>
            <a:r>
              <a:rPr lang="en-GB" sz="2400" dirty="0" err="1">
                <a:latin typeface="Rockwell" panose="02060603020205020403" pitchFamily="18" charset="0"/>
                <a:cs typeface="Arial" panose="020B0604020202020204" pitchFamily="34" charset="0"/>
              </a:rPr>
              <a:t>mycoprotein</a:t>
            </a:r>
            <a:r>
              <a:rPr lang="en-GB" sz="2000" dirty="0">
                <a:latin typeface="Rockwell" panose="02060603020205020403" pitchFamily="18" charset="0"/>
                <a:cs typeface="Arial" panose="020B0604020202020204" pitchFamily="34" charset="0"/>
              </a:rPr>
              <a:t>.</a:t>
            </a:r>
          </a:p>
        </p:txBody>
      </p:sp>
    </p:spTree>
    <p:extLst>
      <p:ext uri="{BB962C8B-B14F-4D97-AF65-F5344CB8AC3E}">
        <p14:creationId xmlns:p14="http://schemas.microsoft.com/office/powerpoint/2010/main" val="115921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3926" y="404664"/>
            <a:ext cx="5835988"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Protein complementation</a:t>
            </a:r>
          </a:p>
        </p:txBody>
      </p:sp>
      <p:sp>
        <p:nvSpPr>
          <p:cNvPr id="6" name="TextBox 5"/>
          <p:cNvSpPr txBox="1"/>
          <p:nvPr/>
        </p:nvSpPr>
        <p:spPr>
          <a:xfrm>
            <a:off x="251520" y="1196752"/>
            <a:ext cx="8640960" cy="3170099"/>
          </a:xfrm>
          <a:prstGeom prst="rect">
            <a:avLst/>
          </a:prstGeom>
          <a:noFill/>
        </p:spPr>
        <p:txBody>
          <a:bodyPr wrap="square" rtlCol="0">
            <a:spAutoFit/>
          </a:bodyPr>
          <a:lstStyle/>
          <a:p>
            <a:r>
              <a:rPr lang="en-GB" sz="2000" dirty="0">
                <a:latin typeface="Gill Sans MT" pitchFamily="34" charset="0"/>
                <a:cs typeface="Arial" panose="020B0604020202020204" pitchFamily="34" charset="0"/>
              </a:rPr>
              <a:t>If vegetarians and vegans eat a variety of vegetable proteins in combination, there is no reason why the quality of protein cannot be as good as in a diet consuming animal proteins.</a:t>
            </a:r>
          </a:p>
          <a:p>
            <a:endParaRPr lang="en-GB" sz="2000" dirty="0">
              <a:latin typeface="Gill Sans MT" pitchFamily="34" charset="0"/>
              <a:cs typeface="Arial" panose="020B0604020202020204" pitchFamily="34" charset="0"/>
            </a:endParaRPr>
          </a:p>
          <a:p>
            <a:r>
              <a:rPr lang="en-GB" sz="2000" dirty="0">
                <a:solidFill>
                  <a:srgbClr val="C00000"/>
                </a:solidFill>
                <a:latin typeface="Gill Sans MT" pitchFamily="34" charset="0"/>
                <a:cs typeface="Arial" panose="020B0604020202020204" pitchFamily="34" charset="0"/>
              </a:rPr>
              <a:t>QS, Can you think some of some examples of protein complementation?</a:t>
            </a:r>
          </a:p>
          <a:p>
            <a:endParaRPr lang="en-GB" sz="2000" dirty="0">
              <a:solidFill>
                <a:srgbClr val="C00000"/>
              </a:solidFill>
              <a:latin typeface="Gill Sans MT" pitchFamily="34" charset="0"/>
              <a:cs typeface="Arial" panose="020B0604020202020204" pitchFamily="34" charset="0"/>
            </a:endParaRP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rice and peas;</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beans on toast;</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hummus and pitta bread;</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bean chilli served with rice.</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pic>
        <p:nvPicPr>
          <p:cNvPr id="17410" name="Picture 2" descr="S:\Shared\BNF Photographs\iStock Photo Images\Foods and drinks\lunch\Vegetable sti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7" y="2996952"/>
            <a:ext cx="2997373" cy="198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21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04664"/>
            <a:ext cx="4683860" cy="523220"/>
          </a:xfrm>
          <a:prstGeom prst="rect">
            <a:avLst/>
          </a:prstGeom>
          <a:noFill/>
        </p:spPr>
        <p:txBody>
          <a:bodyPr wrap="square" rtlCol="0">
            <a:spAutoFit/>
          </a:bodyPr>
          <a:lstStyle/>
          <a:p>
            <a:r>
              <a:rPr lang="en-GB" sz="2800" b="1" dirty="0">
                <a:latin typeface="Gill Sans MT" pitchFamily="34" charset="0"/>
                <a:cs typeface="Arial" panose="020B0604020202020204" pitchFamily="34" charset="0"/>
              </a:rPr>
              <a:t>Protein function</a:t>
            </a:r>
          </a:p>
        </p:txBody>
      </p:sp>
      <p:sp>
        <p:nvSpPr>
          <p:cNvPr id="6" name="TextBox 5"/>
          <p:cNvSpPr txBox="1"/>
          <p:nvPr/>
        </p:nvSpPr>
        <p:spPr>
          <a:xfrm>
            <a:off x="179511" y="1124744"/>
            <a:ext cx="8688109" cy="2554545"/>
          </a:xfrm>
          <a:prstGeom prst="rect">
            <a:avLst/>
          </a:prstGeom>
          <a:noFill/>
        </p:spPr>
        <p:txBody>
          <a:bodyPr wrap="square" rtlCol="0">
            <a:spAutoFit/>
          </a:bodyPr>
          <a:lstStyle/>
          <a:p>
            <a:pPr marL="342900" indent="-342900">
              <a:buFont typeface="Arial" pitchFamily="34" charset="0"/>
              <a:buChar char="•"/>
            </a:pPr>
            <a:r>
              <a:rPr lang="en-GB" sz="2000" dirty="0">
                <a:latin typeface="Gill Sans MT" pitchFamily="34" charset="0"/>
                <a:cs typeface="Arial" panose="020B0604020202020204" pitchFamily="34" charset="0"/>
              </a:rPr>
              <a:t>Protein is required for growth and repair of the body and to maintain good health.</a:t>
            </a:r>
          </a:p>
          <a:p>
            <a:pPr marL="342900" indent="-342900">
              <a:buFont typeface="Arial" pitchFamily="34" charset="0"/>
              <a:buChar char="•"/>
            </a:pPr>
            <a:endParaRPr lang="en-GB" sz="2000" dirty="0">
              <a:latin typeface="Gill Sans MT" pitchFamily="34" charset="0"/>
              <a:cs typeface="Arial" panose="020B0604020202020204" pitchFamily="34" charset="0"/>
            </a:endParaRPr>
          </a:p>
          <a:p>
            <a:pPr marL="342900" indent="-342900">
              <a:buFont typeface="Arial" pitchFamily="34" charset="0"/>
              <a:buChar char="•"/>
            </a:pPr>
            <a:r>
              <a:rPr lang="en-GB" sz="2000" dirty="0">
                <a:latin typeface="Gill Sans MT" pitchFamily="34" charset="0"/>
                <a:cs typeface="Arial" panose="020B0604020202020204" pitchFamily="34" charset="0"/>
              </a:rPr>
              <a:t>Protein forms structural and functional elements of body cells, and is needed for growth in muscle mass and the maintenance of muscle mass and normal bones.</a:t>
            </a:r>
          </a:p>
          <a:p>
            <a:pPr marL="342900" indent="-342900">
              <a:buFont typeface="Arial" pitchFamily="34" charset="0"/>
              <a:buChar char="•"/>
            </a:pPr>
            <a:endParaRPr lang="en-GB" sz="2000" dirty="0">
              <a:latin typeface="Gill Sans MT" pitchFamily="34" charset="0"/>
              <a:cs typeface="Arial" panose="020B0604020202020204" pitchFamily="34" charset="0"/>
            </a:endParaRPr>
          </a:p>
          <a:p>
            <a:pPr marL="342900" indent="-342900">
              <a:buFont typeface="Arial" pitchFamily="34" charset="0"/>
              <a:buChar char="•"/>
            </a:pPr>
            <a:r>
              <a:rPr lang="en-GB" sz="2000" dirty="0">
                <a:latin typeface="Gill Sans MT" pitchFamily="34" charset="0"/>
                <a:cs typeface="Arial" panose="020B0604020202020204" pitchFamily="34" charset="0"/>
              </a:rPr>
              <a:t>Protein is involved in various metabolic reactions, including signalling functions.</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sp>
        <p:nvSpPr>
          <p:cNvPr id="7" name="Rectangle 6"/>
          <p:cNvSpPr/>
          <p:nvPr/>
        </p:nvSpPr>
        <p:spPr>
          <a:xfrm>
            <a:off x="381000" y="3861048"/>
            <a:ext cx="8627615" cy="2677656"/>
          </a:xfrm>
          <a:prstGeom prst="rect">
            <a:avLst/>
          </a:prstGeom>
          <a:solidFill>
            <a:srgbClr val="FFC000"/>
          </a:solidFill>
        </p:spPr>
        <p:txBody>
          <a:bodyPr wrap="square">
            <a:spAutoFit/>
          </a:bodyPr>
          <a:lstStyle/>
          <a:p>
            <a:pPr algn="just"/>
            <a:r>
              <a:rPr lang="en-GB" sz="2400" b="1" dirty="0"/>
              <a:t>Read, Part Two . Macronutrients, types and sources, of </a:t>
            </a:r>
            <a:r>
              <a:rPr lang="en-ZA" sz="2400" b="1" dirty="0">
                <a:latin typeface="Gill Sans MT" pitchFamily="34" charset="0"/>
                <a:ea typeface="Tahoma" pitchFamily="34" charset="0"/>
                <a:cs typeface="Tahoma" pitchFamily="34" charset="0"/>
              </a:rPr>
              <a:t>( Proteins </a:t>
            </a:r>
            <a:r>
              <a:rPr lang="en-ZA" sz="2400" b="1" dirty="0" err="1">
                <a:latin typeface="Gill Sans MT" pitchFamily="34" charset="0"/>
                <a:ea typeface="Tahoma" pitchFamily="34" charset="0"/>
                <a:cs typeface="Tahoma" pitchFamily="34" charset="0"/>
              </a:rPr>
              <a:t>pp</a:t>
            </a:r>
            <a:r>
              <a:rPr lang="en-ZA" sz="2400" b="1" dirty="0">
                <a:latin typeface="Gill Sans MT" pitchFamily="34" charset="0"/>
                <a:ea typeface="Tahoma" pitchFamily="34" charset="0"/>
                <a:cs typeface="Tahoma" pitchFamily="34" charset="0"/>
              </a:rPr>
              <a:t> 209</a:t>
            </a:r>
            <a:endParaRPr lang="en-GB" sz="2400" b="1" dirty="0">
              <a:latin typeface="Gill Sans MT" pitchFamily="34" charset="0"/>
              <a:ea typeface="Tahoma" pitchFamily="34" charset="0"/>
              <a:cs typeface="Tahoma" pitchFamily="34" charset="0"/>
            </a:endParaRPr>
          </a:p>
          <a:p>
            <a:pPr marL="808038" indent="-808038" algn="just"/>
            <a:endParaRPr lang="en-ZA" sz="2400" b="1" dirty="0">
              <a:latin typeface="Gill Sans MT" pitchFamily="34" charset="0"/>
              <a:ea typeface="Tahoma" pitchFamily="34" charset="0"/>
              <a:cs typeface="Tahoma" pitchFamily="34" charset="0"/>
            </a:endParaRPr>
          </a:p>
          <a:p>
            <a:pPr marL="808038" indent="-808038" algn="just"/>
            <a:endParaRPr lang="en-ZA" sz="2400" b="1" dirty="0">
              <a:latin typeface="Gill Sans MT" pitchFamily="34" charset="0"/>
              <a:ea typeface="Tahoma" pitchFamily="34" charset="0"/>
              <a:cs typeface="Tahoma" pitchFamily="34" charset="0"/>
            </a:endParaRPr>
          </a:p>
          <a:p>
            <a:pPr marL="808038" indent="-808038" algn="just"/>
            <a:r>
              <a:rPr lang="en-ZA" sz="2400" b="1" dirty="0">
                <a:latin typeface="Gill Sans MT" pitchFamily="34" charset="0"/>
                <a:ea typeface="Tahoma" pitchFamily="34" charset="0"/>
                <a:cs typeface="Tahoma" pitchFamily="34" charset="0"/>
              </a:rPr>
              <a:t>Recommended, Contemporary Nutrition, A functional approach book by </a:t>
            </a:r>
            <a:r>
              <a:rPr lang="en-GB" sz="2400" b="1" dirty="0"/>
              <a:t>Gordon M. </a:t>
            </a:r>
            <a:r>
              <a:rPr lang="en-GB" sz="2400" b="1" dirty="0" err="1"/>
              <a:t>Wardlaw</a:t>
            </a:r>
            <a:r>
              <a:rPr lang="en-GB" sz="2400" b="1" dirty="0"/>
              <a:t> et al., 2012</a:t>
            </a:r>
          </a:p>
          <a:p>
            <a:pPr marL="808038" indent="-808038" algn="just"/>
            <a:endParaRPr lang="en-GB" sz="2400" b="1" dirty="0"/>
          </a:p>
        </p:txBody>
      </p:sp>
    </p:spTree>
    <p:extLst>
      <p:ext uri="{BB962C8B-B14F-4D97-AF65-F5344CB8AC3E}">
        <p14:creationId xmlns:p14="http://schemas.microsoft.com/office/powerpoint/2010/main" val="115921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476672"/>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Fat /Lipids</a:t>
            </a:r>
          </a:p>
        </p:txBody>
      </p:sp>
      <p:sp>
        <p:nvSpPr>
          <p:cNvPr id="6" name="TextBox 5"/>
          <p:cNvSpPr txBox="1"/>
          <p:nvPr/>
        </p:nvSpPr>
        <p:spPr>
          <a:xfrm>
            <a:off x="179513" y="1808260"/>
            <a:ext cx="8280919" cy="3170099"/>
          </a:xfrm>
          <a:prstGeom prst="rect">
            <a:avLst/>
          </a:prstGeom>
          <a:noFill/>
        </p:spPr>
        <p:txBody>
          <a:bodyPr wrap="square" rtlCol="0">
            <a:spAutoFit/>
          </a:bodyPr>
          <a:lstStyle/>
          <a:p>
            <a:pPr algn="just"/>
            <a:r>
              <a:rPr lang="en-GB" sz="2000" dirty="0">
                <a:latin typeface="Gill Sans MT" pitchFamily="34" charset="0"/>
                <a:cs typeface="Arial" panose="020B0604020202020204" pitchFamily="34" charset="0"/>
              </a:rPr>
              <a:t>Fat is made up of different types of fatty acids attached to a glycerol molecule backbone. This is called a triglyceride.</a:t>
            </a:r>
          </a:p>
          <a:p>
            <a:pPr algn="just"/>
            <a:endParaRPr lang="en-GB" sz="2000" dirty="0">
              <a:latin typeface="Gill Sans MT" pitchFamily="34" charset="0"/>
              <a:cs typeface="Arial" panose="020B0604020202020204" pitchFamily="34" charset="0"/>
            </a:endParaRPr>
          </a:p>
          <a:p>
            <a:pPr algn="just"/>
            <a:r>
              <a:rPr lang="en-GB" sz="2000" dirty="0">
                <a:latin typeface="Gill Sans MT" pitchFamily="34" charset="0"/>
                <a:cs typeface="Arial" panose="020B0604020202020204" pitchFamily="34" charset="0"/>
              </a:rPr>
              <a:t>Depending on their chemical structure, fatty acids are often classified as:</a:t>
            </a:r>
          </a:p>
          <a:p>
            <a:pPr algn="just"/>
            <a:endParaRPr lang="en-GB" sz="2000" dirty="0">
              <a:latin typeface="Gill Sans MT" pitchFamily="34" charset="0"/>
              <a:cs typeface="Arial" panose="020B0604020202020204" pitchFamily="34" charset="0"/>
            </a:endParaRPr>
          </a:p>
          <a:p>
            <a:pPr marL="342900" indent="-342900" algn="just">
              <a:buFont typeface="Arial" panose="020B0604020202020204" pitchFamily="34" charset="0"/>
              <a:buChar char="•"/>
            </a:pPr>
            <a:r>
              <a:rPr lang="en-GB" sz="2000" dirty="0">
                <a:latin typeface="Gill Sans MT" pitchFamily="34" charset="0"/>
                <a:cs typeface="Arial" panose="020B0604020202020204" pitchFamily="34" charset="0"/>
              </a:rPr>
              <a:t>saturated fatty acids (also known as ‘saturated fat’ or ‘saturates’);</a:t>
            </a:r>
          </a:p>
          <a:p>
            <a:pPr marL="342900" indent="-342900" algn="just">
              <a:buFont typeface="Arial" panose="020B0604020202020204" pitchFamily="34" charset="0"/>
              <a:buChar char="•"/>
            </a:pPr>
            <a:r>
              <a:rPr lang="en-GB" sz="2000" dirty="0">
                <a:latin typeface="Gill Sans MT" pitchFamily="34" charset="0"/>
                <a:cs typeface="Arial" panose="020B0604020202020204" pitchFamily="34" charset="0"/>
              </a:rPr>
              <a:t>monounsaturated fatty acids;</a:t>
            </a:r>
          </a:p>
          <a:p>
            <a:pPr marL="342900" indent="-342900" algn="just">
              <a:buFont typeface="Arial" panose="020B0604020202020204" pitchFamily="34" charset="0"/>
              <a:buChar char="•"/>
            </a:pPr>
            <a:r>
              <a:rPr lang="en-GB" sz="2000" dirty="0">
                <a:latin typeface="Gill Sans MT" pitchFamily="34" charset="0"/>
                <a:cs typeface="Arial" panose="020B0604020202020204" pitchFamily="34" charset="0"/>
              </a:rPr>
              <a:t>polyunsaturated fatty acids (omega-3, omega-6 and omega-9);</a:t>
            </a:r>
          </a:p>
          <a:p>
            <a:pPr marL="342900" indent="-342900" algn="just">
              <a:buFont typeface="Arial" panose="020B0604020202020204" pitchFamily="34" charset="0"/>
              <a:buChar char="•"/>
            </a:pPr>
            <a:r>
              <a:rPr lang="en-GB" sz="2000" dirty="0">
                <a:latin typeface="Gill Sans MT" pitchFamily="34" charset="0"/>
                <a:cs typeface="Arial" panose="020B0604020202020204" pitchFamily="34" charset="0"/>
              </a:rPr>
              <a:t>trans fatty acids.</a:t>
            </a:r>
          </a:p>
          <a:p>
            <a:pPr algn="just"/>
            <a:endParaRPr lang="en-GB" sz="2000" dirty="0">
              <a:latin typeface="Gill Sans MT" pitchFamily="34"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pic>
        <p:nvPicPr>
          <p:cNvPr id="19458" name="Picture 2" descr="S:\Shared\BNF Photographs\iStock Photo Images\Foods and drinks\Fat and sugar\Oi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010" r="19599"/>
          <a:stretch/>
        </p:blipFill>
        <p:spPr bwMode="auto">
          <a:xfrm>
            <a:off x="7164288" y="1808260"/>
            <a:ext cx="1438987" cy="386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62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b="1">
                <a:solidFill>
                  <a:srgbClr val="00B050"/>
                </a:solidFill>
              </a:rPr>
              <a:t>FATTY ACIDS</a:t>
            </a:r>
          </a:p>
        </p:txBody>
      </p:sp>
      <p:sp>
        <p:nvSpPr>
          <p:cNvPr id="18435" name="Rectangle 3"/>
          <p:cNvSpPr>
            <a:spLocks noGrp="1" noChangeArrowheads="1"/>
          </p:cNvSpPr>
          <p:nvPr>
            <p:ph type="body" idx="1"/>
          </p:nvPr>
        </p:nvSpPr>
        <p:spPr/>
        <p:txBody>
          <a:bodyPr>
            <a:normAutofit/>
          </a:bodyPr>
          <a:lstStyle/>
          <a:p>
            <a:pPr algn="just" eaLnBrk="1" hangingPunct="1"/>
            <a:r>
              <a:rPr lang="en-GB" sz="2400" dirty="0">
                <a:latin typeface="Gill Sans MT" pitchFamily="34" charset="0"/>
              </a:rPr>
              <a:t>The basic components of lipids are fatty acids.  </a:t>
            </a:r>
          </a:p>
          <a:p>
            <a:pPr algn="just" eaLnBrk="1" hangingPunct="1"/>
            <a:r>
              <a:rPr lang="en-GB" sz="2400" dirty="0">
                <a:latin typeface="Gill Sans MT" pitchFamily="34" charset="0"/>
              </a:rPr>
              <a:t>They form chains that vary in length from 4 to 26 carbon atoms.</a:t>
            </a:r>
          </a:p>
          <a:p>
            <a:pPr algn="just" eaLnBrk="1" hangingPunct="1"/>
            <a:r>
              <a:rPr lang="en-GB" sz="2400" dirty="0">
                <a:latin typeface="Gill Sans MT" pitchFamily="34" charset="0"/>
              </a:rPr>
              <a:t>The fatty acids are not linked in a long chain (as amino acids in proteins) but are bound to an alcohol, Glycerol, to form triglycerides</a:t>
            </a:r>
          </a:p>
        </p:txBody>
      </p:sp>
    </p:spTree>
    <p:extLst>
      <p:ext uri="{BB962C8B-B14F-4D97-AF65-F5344CB8AC3E}">
        <p14:creationId xmlns:p14="http://schemas.microsoft.com/office/powerpoint/2010/main" val="274266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descr="ScannedImage-8.jpg"/>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942" t="2351" r="4395" b="3616"/>
          <a:stretch>
            <a:fillRect/>
          </a:stretch>
        </p:blipFill>
        <p:spPr>
          <a:xfrm>
            <a:off x="1835150" y="163513"/>
            <a:ext cx="6481763" cy="6675437"/>
          </a:xfrm>
        </p:spPr>
      </p:pic>
    </p:spTree>
    <p:extLst>
      <p:ext uri="{BB962C8B-B14F-4D97-AF65-F5344CB8AC3E}">
        <p14:creationId xmlns:p14="http://schemas.microsoft.com/office/powerpoint/2010/main" val="102380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3412"/>
          </a:xfrm>
        </p:spPr>
        <p:txBody>
          <a:bodyPr>
            <a:normAutofit fontScale="90000"/>
          </a:bodyPr>
          <a:lstStyle/>
          <a:p>
            <a:pPr eaLnBrk="1" hangingPunct="1"/>
            <a:r>
              <a:rPr lang="en-GB" sz="4000" b="1">
                <a:solidFill>
                  <a:srgbClr val="00B050"/>
                </a:solidFill>
              </a:rPr>
              <a:t>FATTY ACIDS</a:t>
            </a:r>
          </a:p>
        </p:txBody>
      </p:sp>
      <p:sp>
        <p:nvSpPr>
          <p:cNvPr id="20483" name="Rectangle 3"/>
          <p:cNvSpPr>
            <a:spLocks noGrp="1" noChangeArrowheads="1"/>
          </p:cNvSpPr>
          <p:nvPr>
            <p:ph type="body" idx="1"/>
          </p:nvPr>
        </p:nvSpPr>
        <p:spPr>
          <a:xfrm>
            <a:off x="0" y="979488"/>
            <a:ext cx="9144000" cy="5689600"/>
          </a:xfrm>
        </p:spPr>
        <p:txBody>
          <a:bodyPr>
            <a:normAutofit/>
          </a:bodyPr>
          <a:lstStyle/>
          <a:p>
            <a:pPr eaLnBrk="1" hangingPunct="1"/>
            <a:r>
              <a:rPr lang="en-GB" sz="2400" b="1" dirty="0">
                <a:latin typeface="Gill Sans MT" pitchFamily="34" charset="0"/>
              </a:rPr>
              <a:t>Saturated</a:t>
            </a:r>
            <a:r>
              <a:rPr lang="en-GB" sz="2400" dirty="0">
                <a:latin typeface="Gill Sans MT" pitchFamily="34" charset="0"/>
              </a:rPr>
              <a:t> fatty acids – are characterised by single bonds between the carbon atoms e.g. butyric acid, </a:t>
            </a:r>
            <a:r>
              <a:rPr lang="en-GB" sz="2400" dirty="0" err="1">
                <a:latin typeface="Gill Sans MT" pitchFamily="34" charset="0"/>
              </a:rPr>
              <a:t>palmitic</a:t>
            </a:r>
            <a:r>
              <a:rPr lang="en-GB" sz="2400" dirty="0">
                <a:latin typeface="Gill Sans MT" pitchFamily="34" charset="0"/>
              </a:rPr>
              <a:t> acid and stearic acid.</a:t>
            </a:r>
          </a:p>
          <a:p>
            <a:pPr eaLnBrk="1" hangingPunct="1"/>
            <a:endParaRPr lang="en-GB" sz="2400" dirty="0">
              <a:latin typeface="Gill Sans MT" pitchFamily="34" charset="0"/>
            </a:endParaRPr>
          </a:p>
          <a:p>
            <a:pPr eaLnBrk="1" hangingPunct="1"/>
            <a:r>
              <a:rPr lang="en-GB" sz="2400" b="1" dirty="0">
                <a:latin typeface="Gill Sans MT" pitchFamily="34" charset="0"/>
              </a:rPr>
              <a:t>Unsaturated</a:t>
            </a:r>
            <a:r>
              <a:rPr lang="en-GB" sz="2400" dirty="0">
                <a:latin typeface="Gill Sans MT" pitchFamily="34" charset="0"/>
              </a:rPr>
              <a:t> fatty acids – are characterised by one or more double bonds. The double bonds can “open” and take up a single molecule, thus becoming saturated.  Some unsaturated fatty acids contain only one double bond. These are called mono-unsaturated fatty acids e.g. Oleic acid.</a:t>
            </a:r>
          </a:p>
        </p:txBody>
      </p:sp>
    </p:spTree>
    <p:extLst>
      <p:ext uri="{BB962C8B-B14F-4D97-AF65-F5344CB8AC3E}">
        <p14:creationId xmlns:p14="http://schemas.microsoft.com/office/powerpoint/2010/main" val="138197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35" y="476672"/>
            <a:ext cx="8229600" cy="1143000"/>
          </a:xfrm>
        </p:spPr>
        <p:txBody>
          <a:bodyPr>
            <a:normAutofit/>
          </a:bodyPr>
          <a:lstStyle/>
          <a:p>
            <a:r>
              <a:rPr lang="en-ZA" sz="3600" dirty="0"/>
              <a:t>COURSE OBJECTIVE </a:t>
            </a:r>
            <a:endParaRPr lang="en-GB" sz="3600" dirty="0"/>
          </a:p>
        </p:txBody>
      </p:sp>
      <p:sp>
        <p:nvSpPr>
          <p:cNvPr id="3" name="Title 1"/>
          <p:cNvSpPr txBox="1">
            <a:spLocks/>
          </p:cNvSpPr>
          <p:nvPr/>
        </p:nvSpPr>
        <p:spPr>
          <a:xfrm>
            <a:off x="297459" y="4495800"/>
            <a:ext cx="8712968"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GB" dirty="0">
                <a:solidFill>
                  <a:prstClr val="black"/>
                </a:solidFill>
              </a:rPr>
              <a:t>Understand principles of nutrition and nutritional requirements of human beings.</a:t>
            </a:r>
          </a:p>
        </p:txBody>
      </p:sp>
      <p:sp>
        <p:nvSpPr>
          <p:cNvPr id="4" name="Title 1"/>
          <p:cNvSpPr txBox="1">
            <a:spLocks/>
          </p:cNvSpPr>
          <p:nvPr/>
        </p:nvSpPr>
        <p:spPr>
          <a:xfrm>
            <a:off x="297459" y="2590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rgbClr val="FF0000"/>
                </a:solidFill>
              </a:rPr>
              <a:t>At the end of the lesson the student should be able to</a:t>
            </a:r>
          </a:p>
        </p:txBody>
      </p:sp>
    </p:spTree>
    <p:extLst>
      <p:ext uri="{BB962C8B-B14F-4D97-AF65-F5344CB8AC3E}">
        <p14:creationId xmlns:p14="http://schemas.microsoft.com/office/powerpoint/2010/main" val="2402362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897" y="116632"/>
            <a:ext cx="2955668"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Saturated fat</a:t>
            </a:r>
          </a:p>
        </p:txBody>
      </p:sp>
      <p:sp>
        <p:nvSpPr>
          <p:cNvPr id="6" name="TextBox 5"/>
          <p:cNvSpPr txBox="1"/>
          <p:nvPr/>
        </p:nvSpPr>
        <p:spPr>
          <a:xfrm>
            <a:off x="251520" y="987154"/>
            <a:ext cx="7416824" cy="4524315"/>
          </a:xfrm>
          <a:prstGeom prst="rect">
            <a:avLst/>
          </a:prstGeom>
          <a:noFill/>
        </p:spPr>
        <p:txBody>
          <a:bodyPr wrap="square" rtlCol="0">
            <a:spAutoFit/>
          </a:bodyPr>
          <a:lstStyle/>
          <a:p>
            <a:pPr marL="342900" indent="-342900">
              <a:buFont typeface="Arial" pitchFamily="34" charset="0"/>
              <a:buChar char="•"/>
            </a:pPr>
            <a:r>
              <a:rPr lang="en-GB" sz="2400" dirty="0">
                <a:latin typeface="Gill Sans MT" pitchFamily="34" charset="0"/>
                <a:cs typeface="Arial" panose="020B0604020202020204" pitchFamily="34" charset="0"/>
              </a:rPr>
              <a:t>Eating too many foods high in fat, especially saturated fat, can have adverse effects on health.</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This is associated with raised blood cholesterol level, which is one of the risk factors for coronary heart disease. </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Diets high in saturated fatty acids are associated with the development of insulin resistance and abnormal blood fat levels, which are associated with increased risk of type 2 diabetes.</a:t>
            </a:r>
          </a:p>
          <a:p>
            <a:pPr marL="342900" indent="-342900">
              <a:buFont typeface="Arial" pitchFamily="34" charset="0"/>
              <a:buChar char="•"/>
            </a:pPr>
            <a:endParaRPr lang="en-GB" sz="2400" dirty="0">
              <a:latin typeface="Gill Sans MT" pitchFamily="34" charset="0"/>
              <a:cs typeface="Arial" panose="020B0604020202020204" pitchFamily="34" charset="0"/>
            </a:endParaRPr>
          </a:p>
        </p:txBody>
      </p:sp>
      <p:pic>
        <p:nvPicPr>
          <p:cNvPr id="21510" name="Picture 6" descr="S:\Shared\BNF Photographs\iStock Photo Images\Foods and drinks\Fat and sugar\Chocolate eclai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09" t="5420" r="22934" b="10196"/>
          <a:stretch/>
        </p:blipFill>
        <p:spPr bwMode="auto">
          <a:xfrm>
            <a:off x="7514598" y="1916832"/>
            <a:ext cx="1377358" cy="315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60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172" y="332656"/>
            <a:ext cx="7420164" cy="584775"/>
          </a:xfrm>
          <a:prstGeom prst="rect">
            <a:avLst/>
          </a:prstGeom>
          <a:noFill/>
        </p:spPr>
        <p:txBody>
          <a:bodyPr wrap="square" rtlCol="0">
            <a:spAutoFit/>
          </a:bodyPr>
          <a:lstStyle/>
          <a:p>
            <a:pPr>
              <a:defRPr sz="1800" b="1" i="0" u="none" strike="noStrike" kern="1200" baseline="0">
                <a:solidFill>
                  <a:prstClr val="black"/>
                </a:solidFill>
                <a:latin typeface="Rockwell" panose="02060603020205020403" pitchFamily="18" charset="0"/>
                <a:ea typeface="+mn-ea"/>
                <a:cs typeface="+mn-cs"/>
              </a:defRPr>
            </a:pPr>
            <a:r>
              <a:rPr lang="en-GB" sz="3200" dirty="0">
                <a:latin typeface="Gill Sans MT" pitchFamily="34" charset="0"/>
              </a:rPr>
              <a:t>Sources of saturated fat </a:t>
            </a:r>
          </a:p>
        </p:txBody>
      </p:sp>
      <p:sp>
        <p:nvSpPr>
          <p:cNvPr id="6" name="TextBox 5"/>
          <p:cNvSpPr txBox="1"/>
          <p:nvPr/>
        </p:nvSpPr>
        <p:spPr>
          <a:xfrm>
            <a:off x="179512" y="1700808"/>
            <a:ext cx="6696744"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Meat and meat products – 26%</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Cereal and cereal products – 20%</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Milk and milk products – 19%</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Eggs and egg dishes – 3% </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Fat spreads – 13%</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Vegetables and potatoes – 6%</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Fish and fish dishes – 2%</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Vegetables and potatoes – 6%</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Savoury snacks – 2%</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Nuts and seeds – 1%</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Sugars, preserves and confectionary – 5%</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Miscellaneous – 3% </a:t>
            </a:r>
          </a:p>
        </p:txBody>
      </p:sp>
      <p:pic>
        <p:nvPicPr>
          <p:cNvPr id="24578" name="Picture 2" descr="S:\Shared\BNF Photographs\iStock Photo Images\Foods and drinks\Meat, fish, eggs, tofu\Sausa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92"/>
          <a:stretch/>
        </p:blipFill>
        <p:spPr bwMode="auto">
          <a:xfrm>
            <a:off x="6210142" y="2204864"/>
            <a:ext cx="2915815" cy="205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69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525992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Functions of fat</a:t>
            </a:r>
          </a:p>
        </p:txBody>
      </p:sp>
      <p:sp>
        <p:nvSpPr>
          <p:cNvPr id="6" name="TextBox 5"/>
          <p:cNvSpPr txBox="1"/>
          <p:nvPr/>
        </p:nvSpPr>
        <p:spPr>
          <a:xfrm>
            <a:off x="179513" y="1808260"/>
            <a:ext cx="8640959" cy="3416320"/>
          </a:xfrm>
          <a:prstGeom prst="rect">
            <a:avLst/>
          </a:prstGeom>
          <a:noFill/>
        </p:spPr>
        <p:txBody>
          <a:bodyPr wrap="square" rtlCol="0">
            <a:spAutoFit/>
          </a:bodyPr>
          <a:lstStyle/>
          <a:p>
            <a:pPr marL="342900" indent="-342900">
              <a:buFont typeface="Arial" pitchFamily="34" charset="0"/>
              <a:buChar char="•"/>
            </a:pPr>
            <a:r>
              <a:rPr lang="en-GB" sz="2400" dirty="0">
                <a:latin typeface="Gill Sans MT" pitchFamily="34" charset="0"/>
                <a:cs typeface="Arial" panose="020B0604020202020204" pitchFamily="34" charset="0"/>
              </a:rPr>
              <a:t>Fat is a concentrated source of energy. 1 gram of fat provides 9kcal (37kJ). </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Fat is the carrier for fat-soluble vitamins A,D, E and K.</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Fat is a component of hormones which control biochemical reactions within cells.</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Fat provides cushioning for the major organs in the body.</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pic>
        <p:nvPicPr>
          <p:cNvPr id="9" name="Picture 2" descr="S:\Shared\BNF Photographs\iStock Photo Images\Foods and drinks\Fat and sugar\Oi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010" r="19599"/>
          <a:stretch/>
        </p:blipFill>
        <p:spPr bwMode="auto">
          <a:xfrm>
            <a:off x="8059329" y="1916832"/>
            <a:ext cx="1438987" cy="386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69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1124744"/>
            <a:ext cx="6264695"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Health effects of macronutrients</a:t>
            </a:r>
          </a:p>
        </p:txBody>
      </p:sp>
      <p:sp>
        <p:nvSpPr>
          <p:cNvPr id="6" name="TextBox 5"/>
          <p:cNvSpPr txBox="1"/>
          <p:nvPr/>
        </p:nvSpPr>
        <p:spPr>
          <a:xfrm>
            <a:off x="179513" y="1808260"/>
            <a:ext cx="6768752" cy="1631216"/>
          </a:xfrm>
          <a:prstGeom prst="rect">
            <a:avLst/>
          </a:prstGeom>
          <a:noFill/>
        </p:spPr>
        <p:txBody>
          <a:bodyPr wrap="square" rtlCol="0">
            <a:spAutoFit/>
          </a:bodyPr>
          <a:lstStyle/>
          <a:p>
            <a:r>
              <a:rPr lang="en-GB" sz="2000" dirty="0">
                <a:latin typeface="Rockwell" panose="02060603020205020403" pitchFamily="18" charset="0"/>
                <a:cs typeface="Arial" panose="020B0604020202020204" pitchFamily="34" charset="0"/>
              </a:rPr>
              <a:t>Obesity</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Cardiovascular disease</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Diabetes</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pic>
        <p:nvPicPr>
          <p:cNvPr id="28674" name="Picture 2" descr="S:\Shared\BNF Photographs\iStock Photo Images\Health\Feet on sca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060848"/>
            <a:ext cx="2292959" cy="305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6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Obesity</a:t>
            </a:r>
          </a:p>
        </p:txBody>
      </p:sp>
      <p:sp>
        <p:nvSpPr>
          <p:cNvPr id="6" name="TextBox 5"/>
          <p:cNvSpPr txBox="1"/>
          <p:nvPr/>
        </p:nvSpPr>
        <p:spPr>
          <a:xfrm>
            <a:off x="179512" y="1718131"/>
            <a:ext cx="8712968" cy="5262979"/>
          </a:xfrm>
          <a:prstGeom prst="rect">
            <a:avLst/>
          </a:prstGeom>
          <a:noFill/>
        </p:spPr>
        <p:txBody>
          <a:bodyPr wrap="square" rtlCol="0">
            <a:spAutoFit/>
          </a:bodyPr>
          <a:lstStyle/>
          <a:p>
            <a:pPr marL="342900" indent="-342900">
              <a:buFont typeface="Arial" pitchFamily="34" charset="0"/>
              <a:buChar char="•"/>
            </a:pPr>
            <a:r>
              <a:rPr lang="en-GB" sz="2400" dirty="0">
                <a:latin typeface="Gill Sans MT" pitchFamily="34" charset="0"/>
                <a:cs typeface="Arial" panose="020B0604020202020204" pitchFamily="34" charset="0"/>
              </a:rPr>
              <a:t>Obesity is a condition in which abnormal or excessive fat accumulation in adipose tissue impairs health. </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It is often the result of energy intake exceeding energy expenditure over a long period of time.</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It is defined in adults as a body mass index (BMI) above 30.</a:t>
            </a:r>
          </a:p>
          <a:p>
            <a:pPr marL="342900" indent="-342900">
              <a:buFont typeface="Arial" pitchFamily="34" charset="0"/>
              <a:buChar char="•"/>
            </a:pPr>
            <a:endParaRPr lang="en-ZA" sz="2400" dirty="0">
              <a:latin typeface="Gill Sans MT" pitchFamily="34" charset="0"/>
              <a:cs typeface="Arial" panose="020B0604020202020204" pitchFamily="34" charset="0"/>
            </a:endParaRPr>
          </a:p>
          <a:p>
            <a:pPr marL="342900" indent="-342900">
              <a:buFont typeface="Arial" pitchFamily="34" charset="0"/>
              <a:buChar char="•"/>
            </a:pPr>
            <a:endParaRPr lang="en-ZA" sz="2400" dirty="0">
              <a:latin typeface="Gill Sans MT" pitchFamily="34" charset="0"/>
              <a:cs typeface="Arial" panose="020B0604020202020204" pitchFamily="34" charset="0"/>
            </a:endParaRPr>
          </a:p>
          <a:p>
            <a:pPr marL="342900" indent="-342900">
              <a:buFont typeface="Arial" pitchFamily="34" charset="0"/>
              <a:buChar char="•"/>
            </a:pPr>
            <a:endParaRPr lang="en-ZA" sz="2400" dirty="0">
              <a:latin typeface="Gill Sans MT" pitchFamily="34" charset="0"/>
              <a:cs typeface="Arial" panose="020B0604020202020204" pitchFamily="34" charset="0"/>
            </a:endParaRP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Overweight and obesity are associated with an increased risk of developing some cancers, cardiovascular disease and type 2 diabetes. </a:t>
            </a:r>
          </a:p>
        </p:txBody>
      </p:sp>
      <p:pic>
        <p:nvPicPr>
          <p:cNvPr id="26626" name="Picture 2" descr="S:\Shared\BNF Photographs\iStock Photo Images\People\Health\fat with stetha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819" y="1772816"/>
            <a:ext cx="2686321"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8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634004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Cardiovascular disease</a:t>
            </a:r>
          </a:p>
        </p:txBody>
      </p:sp>
      <p:sp>
        <p:nvSpPr>
          <p:cNvPr id="6" name="TextBox 5"/>
          <p:cNvSpPr txBox="1"/>
          <p:nvPr/>
        </p:nvSpPr>
        <p:spPr>
          <a:xfrm>
            <a:off x="179513" y="1808260"/>
            <a:ext cx="8711455" cy="4154984"/>
          </a:xfrm>
          <a:prstGeom prst="rect">
            <a:avLst/>
          </a:prstGeom>
          <a:noFill/>
        </p:spPr>
        <p:txBody>
          <a:bodyPr wrap="square" rtlCol="0">
            <a:spAutoFit/>
          </a:bodyPr>
          <a:lstStyle/>
          <a:p>
            <a:pPr marL="342900" indent="-342900">
              <a:buFont typeface="Arial" pitchFamily="34" charset="0"/>
              <a:buChar char="•"/>
            </a:pPr>
            <a:r>
              <a:rPr lang="en-GB" sz="2400" dirty="0">
                <a:latin typeface="Gill Sans MT" pitchFamily="34" charset="0"/>
                <a:cs typeface="Arial" panose="020B0604020202020204" pitchFamily="34" charset="0"/>
              </a:rPr>
              <a:t>Cardiovascular disease includes coronary heart disease (CHD) and stroke, is a common cause of death and ill-health.</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The two main events that lead to CVD are </a:t>
            </a:r>
            <a:r>
              <a:rPr lang="en-GB" sz="2400" u="sng" dirty="0">
                <a:latin typeface="Gill Sans MT" pitchFamily="34" charset="0"/>
                <a:cs typeface="Arial" panose="020B0604020202020204" pitchFamily="34" charset="0"/>
              </a:rPr>
              <a:t>atherosclerosis and thrombosis. </a:t>
            </a:r>
          </a:p>
          <a:p>
            <a:pPr marL="342900" indent="-342900">
              <a:buFont typeface="Arial" pitchFamily="34" charset="0"/>
              <a:buChar char="•"/>
            </a:pPr>
            <a:endParaRPr lang="en-ZA" sz="2400" dirty="0">
              <a:latin typeface="Gill Sans MT" pitchFamily="34" charset="0"/>
              <a:cs typeface="Arial" panose="020B0604020202020204" pitchFamily="34" charset="0"/>
            </a:endParaRP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Atherosclerosis causes narrowing of the blood vessels, which can result in reduced flow of blood to the heart and may cause chest pain, which is known as angina. </a:t>
            </a:r>
          </a:p>
          <a:p>
            <a:endParaRPr lang="en-GB" sz="2400" dirty="0">
              <a:latin typeface="Gill Sans MT" pitchFamily="34"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pic>
        <p:nvPicPr>
          <p:cNvPr id="27650" name="Picture 2" descr="S:\Shared\BNF Photographs\iStock Photo Images\People\Health\Heart dise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158510"/>
            <a:ext cx="2230736" cy="334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8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Diabetes</a:t>
            </a:r>
          </a:p>
        </p:txBody>
      </p:sp>
      <p:sp>
        <p:nvSpPr>
          <p:cNvPr id="6" name="TextBox 5"/>
          <p:cNvSpPr txBox="1"/>
          <p:nvPr/>
        </p:nvSpPr>
        <p:spPr>
          <a:xfrm>
            <a:off x="179513" y="1808260"/>
            <a:ext cx="8423762" cy="2308324"/>
          </a:xfrm>
          <a:prstGeom prst="rect">
            <a:avLst/>
          </a:prstGeom>
          <a:noFill/>
        </p:spPr>
        <p:txBody>
          <a:bodyPr wrap="square" rtlCol="0">
            <a:spAutoFit/>
          </a:bodyPr>
          <a:lstStyle/>
          <a:p>
            <a:r>
              <a:rPr lang="en-GB" sz="2400" dirty="0">
                <a:latin typeface="Gill Sans MT" pitchFamily="34" charset="0"/>
                <a:cs typeface="Arial" panose="020B0604020202020204" pitchFamily="34" charset="0"/>
              </a:rPr>
              <a:t>Diabetes has become a major threat to public health. </a:t>
            </a:r>
          </a:p>
          <a:p>
            <a:endParaRPr lang="en-GB" sz="2400" dirty="0">
              <a:latin typeface="Gill Sans MT" pitchFamily="34" charset="0"/>
              <a:cs typeface="Arial" panose="020B0604020202020204" pitchFamily="34" charset="0"/>
            </a:endParaRPr>
          </a:p>
          <a:p>
            <a:r>
              <a:rPr lang="en-GB" sz="2400" dirty="0">
                <a:latin typeface="Gill Sans MT" pitchFamily="34" charset="0"/>
                <a:cs typeface="Arial" panose="020B0604020202020204" pitchFamily="34" charset="0"/>
              </a:rPr>
              <a:t>It is one of the major causes of premature illness and death in most countries. </a:t>
            </a:r>
          </a:p>
          <a:p>
            <a:r>
              <a:rPr lang="en-GB" sz="2400" dirty="0">
                <a:latin typeface="Gill Sans MT" pitchFamily="34" charset="0"/>
                <a:cs typeface="Arial" panose="020B0604020202020204" pitchFamily="34" charset="0"/>
              </a:rPr>
              <a:t>There are two main types – type 1 and type 2.</a:t>
            </a:r>
          </a:p>
          <a:p>
            <a:endParaRPr lang="en-ZA" sz="2400" dirty="0">
              <a:latin typeface="Gill Sans MT" pitchFamily="34"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pic>
        <p:nvPicPr>
          <p:cNvPr id="29698" name="Picture 2" descr="S:\Shared\BNF Photographs\iStock Photo Images\Health\Diabe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273" y="4437113"/>
            <a:ext cx="282159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84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172" y="1124744"/>
            <a:ext cx="2376264"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Summary</a:t>
            </a:r>
          </a:p>
        </p:txBody>
      </p:sp>
      <p:sp>
        <p:nvSpPr>
          <p:cNvPr id="6" name="TextBox 5"/>
          <p:cNvSpPr txBox="1"/>
          <p:nvPr/>
        </p:nvSpPr>
        <p:spPr>
          <a:xfrm>
            <a:off x="179512" y="1808260"/>
            <a:ext cx="8926645" cy="3416320"/>
          </a:xfrm>
          <a:prstGeom prst="rect">
            <a:avLst/>
          </a:prstGeom>
          <a:noFill/>
        </p:spPr>
        <p:txBody>
          <a:bodyPr wrap="square" rtlCol="0">
            <a:spAutoFit/>
          </a:bodyPr>
          <a:lstStyle/>
          <a:p>
            <a:pPr marL="342900" indent="-342900">
              <a:buFont typeface="Arial" pitchFamily="34" charset="0"/>
              <a:buChar char="•"/>
            </a:pPr>
            <a:r>
              <a:rPr lang="en-GB" sz="2400" dirty="0">
                <a:latin typeface="Gill Sans MT" pitchFamily="34" charset="0"/>
                <a:cs typeface="Arial" panose="020B0604020202020204" pitchFamily="34" charset="0"/>
              </a:rPr>
              <a:t>Carbohydrate, protein and fat are known as the </a:t>
            </a:r>
            <a:r>
              <a:rPr lang="en-GB" sz="2400" u="sng" dirty="0">
                <a:latin typeface="Gill Sans MT" pitchFamily="34" charset="0"/>
                <a:cs typeface="Arial" panose="020B0604020202020204" pitchFamily="34" charset="0"/>
              </a:rPr>
              <a:t>macronutrients.</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u="sng" dirty="0">
                <a:latin typeface="Gill Sans MT" pitchFamily="34" charset="0"/>
                <a:cs typeface="Arial" panose="020B0604020202020204" pitchFamily="34" charset="0"/>
              </a:rPr>
              <a:t>Macronutrients </a:t>
            </a:r>
            <a:r>
              <a:rPr lang="en-GB" sz="2400" dirty="0">
                <a:latin typeface="Gill Sans MT" pitchFamily="34" charset="0"/>
                <a:cs typeface="Arial" panose="020B0604020202020204" pitchFamily="34" charset="0"/>
              </a:rPr>
              <a:t>provide energy in varying amounts.</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All of the </a:t>
            </a:r>
            <a:r>
              <a:rPr lang="en-GB" sz="2400" u="sng" dirty="0">
                <a:latin typeface="Gill Sans MT" pitchFamily="34" charset="0"/>
                <a:cs typeface="Arial" panose="020B0604020202020204" pitchFamily="34" charset="0"/>
              </a:rPr>
              <a:t>macronutrients</a:t>
            </a:r>
            <a:r>
              <a:rPr lang="en-GB" sz="2400" dirty="0">
                <a:latin typeface="Gill Sans MT" pitchFamily="34" charset="0"/>
                <a:cs typeface="Arial" panose="020B0604020202020204" pitchFamily="34" charset="0"/>
              </a:rPr>
              <a:t> are important for different functions.</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Government recommendations on the quantities we require for each individual  vary according Food based dietary based guidelines</a:t>
            </a:r>
          </a:p>
          <a:p>
            <a:pPr marL="446088" indent="-84138"/>
            <a:r>
              <a:rPr lang="en-GB" sz="2400" dirty="0">
                <a:latin typeface="Gill Sans MT" pitchFamily="34" charset="0"/>
                <a:cs typeface="Arial" panose="020B0604020202020204" pitchFamily="34" charset="0"/>
              </a:rPr>
              <a:t>for each region or country .</a:t>
            </a:r>
          </a:p>
        </p:txBody>
      </p:sp>
      <p:pic>
        <p:nvPicPr>
          <p:cNvPr id="9" name="Picture 8" descr="C:\Users\kralph\AppData\Local\Microsoft\Windows\Temporary Internet Files\Content.Word\Asparagus wrapped in teriyaki beef LR.JPG"/>
          <p:cNvPicPr/>
          <p:nvPr/>
        </p:nvPicPr>
        <p:blipFill rotWithShape="1">
          <a:blip r:embed="rId2">
            <a:extLst>
              <a:ext uri="{28A0092B-C50C-407E-A947-70E740481C1C}">
                <a14:useLocalDpi xmlns:a14="http://schemas.microsoft.com/office/drawing/2010/main" val="0"/>
              </a:ext>
            </a:extLst>
          </a:blip>
          <a:srcRect t="12543"/>
          <a:stretch/>
        </p:blipFill>
        <p:spPr bwMode="auto">
          <a:xfrm>
            <a:off x="6016411" y="5013176"/>
            <a:ext cx="2570106" cy="24205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959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b="1">
                <a:solidFill>
                  <a:srgbClr val="00B050"/>
                </a:solidFill>
              </a:rPr>
              <a:t>WATER AND MINERAL SALTS</a:t>
            </a:r>
          </a:p>
        </p:txBody>
      </p:sp>
      <p:sp>
        <p:nvSpPr>
          <p:cNvPr id="21507" name="Rectangle 3"/>
          <p:cNvSpPr>
            <a:spLocks noGrp="1" noChangeArrowheads="1"/>
          </p:cNvSpPr>
          <p:nvPr>
            <p:ph type="body" idx="1"/>
          </p:nvPr>
        </p:nvSpPr>
        <p:spPr>
          <a:xfrm>
            <a:off x="457200" y="1600200"/>
            <a:ext cx="8229600" cy="4924425"/>
          </a:xfrm>
        </p:spPr>
        <p:txBody>
          <a:bodyPr/>
          <a:lstStyle/>
          <a:p>
            <a:pPr eaLnBrk="1" hangingPunct="1"/>
            <a:r>
              <a:rPr lang="en-GB" sz="2800" dirty="0">
                <a:latin typeface="Gill Sans MT" pitchFamily="34" charset="0"/>
              </a:rPr>
              <a:t>Quantitatively, water is the most important component of the human body. It represents, on average, 66% of body weight in adults and almost 75% in the </a:t>
            </a:r>
            <a:r>
              <a:rPr lang="en-GB" sz="2800" dirty="0" err="1">
                <a:latin typeface="Gill Sans MT" pitchFamily="34" charset="0"/>
              </a:rPr>
              <a:t>newborn</a:t>
            </a:r>
            <a:r>
              <a:rPr lang="en-GB" sz="2800" dirty="0">
                <a:latin typeface="Gill Sans MT" pitchFamily="34" charset="0"/>
              </a:rPr>
              <a:t>.</a:t>
            </a:r>
          </a:p>
          <a:p>
            <a:pPr eaLnBrk="1" hangingPunct="1"/>
            <a:r>
              <a:rPr lang="en-GB" sz="2800" dirty="0">
                <a:latin typeface="Gill Sans MT" pitchFamily="34" charset="0"/>
              </a:rPr>
              <a:t>Water is essential for all life processes. The body can go without food for several weeks but it cannot do without water</a:t>
            </a:r>
          </a:p>
          <a:p>
            <a:pPr eaLnBrk="1" hangingPunct="1"/>
            <a:r>
              <a:rPr lang="en-GB" sz="2800" dirty="0">
                <a:latin typeface="Gill Sans MT" pitchFamily="34" charset="0"/>
              </a:rPr>
              <a:t>Body water is divided into two compartments:</a:t>
            </a:r>
          </a:p>
          <a:p>
            <a:pPr lvl="1" eaLnBrk="1" hangingPunct="1"/>
            <a:r>
              <a:rPr lang="en-GB" sz="2400" dirty="0">
                <a:latin typeface="Gill Sans MT" pitchFamily="34" charset="0"/>
              </a:rPr>
              <a:t>Intracellular; approx. 50% of body weight and 2/3 of total body water</a:t>
            </a:r>
          </a:p>
          <a:p>
            <a:pPr lvl="1" eaLnBrk="1" hangingPunct="1"/>
            <a:r>
              <a:rPr lang="en-GB" sz="2400" dirty="0">
                <a:latin typeface="Gill Sans MT" pitchFamily="34" charset="0"/>
              </a:rPr>
              <a:t>Extracellular</a:t>
            </a:r>
          </a:p>
          <a:p>
            <a:pPr lvl="1" eaLnBrk="1" hangingPunct="1">
              <a:buFontTx/>
              <a:buNone/>
            </a:pPr>
            <a:endParaRPr lang="en-GB" sz="2400" dirty="0"/>
          </a:p>
        </p:txBody>
      </p:sp>
    </p:spTree>
    <p:extLst>
      <p:ext uri="{BB962C8B-B14F-4D97-AF65-F5344CB8AC3E}">
        <p14:creationId xmlns:p14="http://schemas.microsoft.com/office/powerpoint/2010/main" val="4106714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l" eaLnBrk="1" hangingPunct="1"/>
            <a:r>
              <a:rPr lang="en-GB" sz="3200" b="1" dirty="0">
                <a:solidFill>
                  <a:srgbClr val="00B050"/>
                </a:solidFill>
              </a:rPr>
              <a:t>Role and Sources of Water</a:t>
            </a:r>
          </a:p>
        </p:txBody>
      </p:sp>
      <p:sp>
        <p:nvSpPr>
          <p:cNvPr id="22531" name="Rectangle 3"/>
          <p:cNvSpPr>
            <a:spLocks noGrp="1" noChangeArrowheads="1"/>
          </p:cNvSpPr>
          <p:nvPr>
            <p:ph type="body" idx="1"/>
          </p:nvPr>
        </p:nvSpPr>
        <p:spPr/>
        <p:txBody>
          <a:bodyPr/>
          <a:lstStyle/>
          <a:p>
            <a:pPr eaLnBrk="1" hangingPunct="1"/>
            <a:r>
              <a:rPr lang="en-GB" sz="2800" dirty="0">
                <a:latin typeface="Gill Sans MT" pitchFamily="34" charset="0"/>
              </a:rPr>
              <a:t>Role</a:t>
            </a:r>
          </a:p>
          <a:p>
            <a:pPr lvl="1" eaLnBrk="1" hangingPunct="1"/>
            <a:r>
              <a:rPr lang="en-GB" sz="2400" dirty="0">
                <a:latin typeface="Gill Sans MT" pitchFamily="34" charset="0"/>
              </a:rPr>
              <a:t>It helps build and renew</a:t>
            </a:r>
          </a:p>
          <a:p>
            <a:pPr lvl="1" eaLnBrk="1" hangingPunct="1"/>
            <a:r>
              <a:rPr lang="en-GB" sz="2400" dirty="0">
                <a:latin typeface="Gill Sans MT" pitchFamily="34" charset="0"/>
              </a:rPr>
              <a:t>It acts as a solvent and carrier of nutrients and waste products in solution</a:t>
            </a:r>
          </a:p>
          <a:p>
            <a:pPr lvl="1" eaLnBrk="1" hangingPunct="1"/>
            <a:r>
              <a:rPr lang="en-GB" sz="2400" dirty="0">
                <a:latin typeface="Gill Sans MT" pitchFamily="34" charset="0"/>
              </a:rPr>
              <a:t>It is required for all biological reactions in the body</a:t>
            </a:r>
          </a:p>
          <a:p>
            <a:pPr eaLnBrk="1" hangingPunct="1"/>
            <a:r>
              <a:rPr lang="en-GB" sz="2800" dirty="0">
                <a:latin typeface="Gill Sans MT" pitchFamily="34" charset="0"/>
              </a:rPr>
              <a:t>Sources</a:t>
            </a:r>
          </a:p>
          <a:p>
            <a:pPr lvl="1" eaLnBrk="1" hangingPunct="1"/>
            <a:r>
              <a:rPr lang="en-GB" sz="2400" dirty="0">
                <a:latin typeface="Gill Sans MT" pitchFamily="34" charset="0"/>
              </a:rPr>
              <a:t>The fluids we drink</a:t>
            </a:r>
          </a:p>
          <a:p>
            <a:pPr lvl="1" eaLnBrk="1" hangingPunct="1"/>
            <a:r>
              <a:rPr lang="en-GB" sz="2400" dirty="0">
                <a:latin typeface="Gill Sans MT" pitchFamily="34" charset="0"/>
              </a:rPr>
              <a:t>The food we eat</a:t>
            </a:r>
          </a:p>
          <a:p>
            <a:pPr lvl="1" eaLnBrk="1" hangingPunct="1"/>
            <a:r>
              <a:rPr lang="en-GB" sz="2400" dirty="0">
                <a:latin typeface="Gill Sans MT" pitchFamily="34" charset="0"/>
              </a:rPr>
              <a:t>As a by-products of fat, carbohydrates and proteins metabolism</a:t>
            </a:r>
          </a:p>
          <a:p>
            <a:pPr lvl="1" eaLnBrk="1" hangingPunct="1"/>
            <a:endParaRPr lang="en-GB" sz="2400" dirty="0"/>
          </a:p>
          <a:p>
            <a:pPr lvl="1" eaLnBrk="1" hangingPunct="1">
              <a:buFontTx/>
              <a:buNone/>
            </a:pPr>
            <a:endParaRPr lang="en-GB" sz="2400" dirty="0"/>
          </a:p>
        </p:txBody>
      </p:sp>
    </p:spTree>
    <p:extLst>
      <p:ext uri="{BB962C8B-B14F-4D97-AF65-F5344CB8AC3E}">
        <p14:creationId xmlns:p14="http://schemas.microsoft.com/office/powerpoint/2010/main" val="88942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60648"/>
            <a:ext cx="5398368" cy="3816424"/>
          </a:xfrm>
        </p:spPr>
        <p:txBody>
          <a:bodyPr>
            <a:normAutofit fontScale="90000"/>
          </a:bodyPr>
          <a:lstStyle/>
          <a:p>
            <a:pPr marL="457200" lvl="0" algn="l"/>
            <a:r>
              <a:rPr lang="en-ZA" sz="2000" dirty="0"/>
              <a:t>Unit 1.Nutrients: (sources, digestion and metabolism) Macro and Micronutrients</a:t>
            </a:r>
            <a:br>
              <a:rPr lang="en-ZA" sz="2000" dirty="0"/>
            </a:br>
            <a:br>
              <a:rPr lang="en-ZA" sz="1000" dirty="0"/>
            </a:br>
            <a:r>
              <a:rPr lang="en-ZA" sz="2000" dirty="0"/>
              <a:t>1.1	Carbohydrates: sugars, starches and fibre </a:t>
            </a:r>
            <a:br>
              <a:rPr lang="en-ZA" sz="2000" dirty="0"/>
            </a:br>
            <a:r>
              <a:rPr lang="en-ZA" sz="2000" dirty="0"/>
              <a:t>1.2	Proteins and protein requirements</a:t>
            </a:r>
            <a:br>
              <a:rPr lang="en-ZA" sz="2000" dirty="0"/>
            </a:br>
            <a:r>
              <a:rPr lang="en-ZA" sz="2000" dirty="0"/>
              <a:t>1.3	Lipids</a:t>
            </a:r>
            <a:br>
              <a:rPr lang="en-ZA" sz="2000" dirty="0"/>
            </a:br>
            <a:r>
              <a:rPr lang="en-ZA" sz="2000" dirty="0"/>
              <a:t>1.4 	Water-soluble vitamins</a:t>
            </a:r>
            <a:br>
              <a:rPr lang="en-ZA" sz="2000" dirty="0"/>
            </a:br>
            <a:r>
              <a:rPr lang="en-ZA" sz="2000" dirty="0"/>
              <a:t>1.5 	Fat-soluble vitamins</a:t>
            </a:r>
            <a:br>
              <a:rPr lang="en-ZA" sz="2000" dirty="0"/>
            </a:br>
            <a:r>
              <a:rPr lang="en-ZA" sz="2000" dirty="0"/>
              <a:t>1.6 	Vitamin requirements</a:t>
            </a:r>
            <a:br>
              <a:rPr lang="en-ZA" sz="2000" dirty="0"/>
            </a:br>
            <a:r>
              <a:rPr lang="en-ZA" sz="2000" dirty="0"/>
              <a:t>1.7 	Major minerals and trace elements</a:t>
            </a:r>
            <a:br>
              <a:rPr lang="en-ZA" sz="2000" dirty="0"/>
            </a:br>
            <a:r>
              <a:rPr lang="en-ZA" sz="2000" dirty="0"/>
              <a:t>1.8 	Glycaemic index</a:t>
            </a:r>
            <a:br>
              <a:rPr lang="en-ZA" sz="2000" dirty="0"/>
            </a:br>
            <a:r>
              <a:rPr lang="en-ZA" sz="2000" dirty="0"/>
              <a:t>1.9 	Energy balance and weight maintenance</a:t>
            </a:r>
            <a:br>
              <a:rPr lang="en-ZA" sz="1000" dirty="0"/>
            </a:br>
            <a:br>
              <a:rPr lang="en-ZA" sz="1000" dirty="0"/>
            </a:br>
            <a:endParaRPr lang="en-GB" sz="3100" dirty="0"/>
          </a:p>
        </p:txBody>
      </p:sp>
    </p:spTree>
    <p:extLst>
      <p:ext uri="{BB962C8B-B14F-4D97-AF65-F5344CB8AC3E}">
        <p14:creationId xmlns:p14="http://schemas.microsoft.com/office/powerpoint/2010/main" val="308235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9"/>
            <a:ext cx="8229600" cy="850105"/>
          </a:xfrm>
        </p:spPr>
        <p:txBody>
          <a:bodyPr>
            <a:normAutofit/>
          </a:bodyPr>
          <a:lstStyle/>
          <a:p>
            <a:pPr algn="l" eaLnBrk="1" hangingPunct="1"/>
            <a:r>
              <a:rPr lang="en-GB" sz="3600" b="1" dirty="0">
                <a:solidFill>
                  <a:srgbClr val="00B050"/>
                </a:solidFill>
              </a:rPr>
              <a:t>MINERAL SALTS</a:t>
            </a:r>
          </a:p>
        </p:txBody>
      </p:sp>
      <p:sp>
        <p:nvSpPr>
          <p:cNvPr id="23555" name="Rectangle 3"/>
          <p:cNvSpPr>
            <a:spLocks noGrp="1" noChangeArrowheads="1"/>
          </p:cNvSpPr>
          <p:nvPr>
            <p:ph type="body" idx="1"/>
          </p:nvPr>
        </p:nvSpPr>
        <p:spPr>
          <a:xfrm>
            <a:off x="457200" y="1600200"/>
            <a:ext cx="8229600" cy="4924425"/>
          </a:xfrm>
        </p:spPr>
        <p:txBody>
          <a:bodyPr>
            <a:normAutofit/>
          </a:bodyPr>
          <a:lstStyle/>
          <a:p>
            <a:pPr eaLnBrk="1" hangingPunct="1">
              <a:lnSpc>
                <a:spcPct val="90000"/>
              </a:lnSpc>
            </a:pPr>
            <a:r>
              <a:rPr lang="en-GB" sz="2400" dirty="0">
                <a:latin typeface="Gill Sans MT" pitchFamily="34" charset="0"/>
              </a:rPr>
              <a:t>Mineral refers to a group inorganic ions in their elemental form.</a:t>
            </a:r>
          </a:p>
          <a:p>
            <a:pPr eaLnBrk="1" hangingPunct="1">
              <a:lnSpc>
                <a:spcPct val="90000"/>
              </a:lnSpc>
            </a:pPr>
            <a:r>
              <a:rPr lang="en-GB" sz="2400" dirty="0">
                <a:latin typeface="Gill Sans MT" pitchFamily="34" charset="0"/>
              </a:rPr>
              <a:t>The essential minerals for nutrition, which must be supplied in the diet, may be classified as:</a:t>
            </a:r>
          </a:p>
          <a:p>
            <a:pPr lvl="1" eaLnBrk="1" hangingPunct="1">
              <a:lnSpc>
                <a:spcPct val="90000"/>
              </a:lnSpc>
            </a:pPr>
            <a:r>
              <a:rPr lang="en-GB" sz="2400" dirty="0" err="1">
                <a:latin typeface="Gill Sans MT" pitchFamily="34" charset="0"/>
              </a:rPr>
              <a:t>Macroelements</a:t>
            </a:r>
            <a:r>
              <a:rPr lang="en-GB" sz="2400" dirty="0">
                <a:latin typeface="Gill Sans MT" pitchFamily="34" charset="0"/>
              </a:rPr>
              <a:t> – essential for the normal development &amp; functioning of the body at levels of 100mg or more per day.</a:t>
            </a:r>
          </a:p>
          <a:p>
            <a:pPr lvl="1" eaLnBrk="1" hangingPunct="1">
              <a:lnSpc>
                <a:spcPct val="90000"/>
              </a:lnSpc>
            </a:pPr>
            <a:r>
              <a:rPr lang="en-GB" sz="2400" dirty="0">
                <a:latin typeface="Gill Sans MT" pitchFamily="34" charset="0"/>
              </a:rPr>
              <a:t>Microelements – essential to the body at level of 0.01mg to a few mg per day</a:t>
            </a:r>
          </a:p>
        </p:txBody>
      </p:sp>
    </p:spTree>
    <p:extLst>
      <p:ext uri="{BB962C8B-B14F-4D97-AF65-F5344CB8AC3E}">
        <p14:creationId xmlns:p14="http://schemas.microsoft.com/office/powerpoint/2010/main" val="232248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4"/>
          <p:cNvSpPr>
            <a:spLocks noGrp="1" noChangeArrowheads="1"/>
          </p:cNvSpPr>
          <p:nvPr>
            <p:ph type="title"/>
          </p:nvPr>
        </p:nvSpPr>
        <p:spPr/>
        <p:txBody>
          <a:bodyPr>
            <a:normAutofit/>
          </a:bodyPr>
          <a:lstStyle/>
          <a:p>
            <a:pPr eaLnBrk="1" hangingPunct="1"/>
            <a:r>
              <a:rPr lang="en-GB" sz="3200" b="1" dirty="0">
                <a:solidFill>
                  <a:srgbClr val="00B050"/>
                </a:solidFill>
              </a:rPr>
              <a:t>CLASSIFICATION OF MINERALS</a:t>
            </a:r>
          </a:p>
        </p:txBody>
      </p:sp>
      <p:graphicFrame>
        <p:nvGraphicFramePr>
          <p:cNvPr id="2" name="Diagram 1"/>
          <p:cNvGraphicFramePr/>
          <p:nvPr/>
        </p:nvGraphicFramePr>
        <p:xfrm>
          <a:off x="323850" y="1341438"/>
          <a:ext cx="8328025"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821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l" eaLnBrk="1" hangingPunct="1"/>
            <a:r>
              <a:rPr lang="en-GB" sz="3200" b="1" dirty="0">
                <a:solidFill>
                  <a:srgbClr val="00B050"/>
                </a:solidFill>
              </a:rPr>
              <a:t>ROLE OF MINERALS</a:t>
            </a:r>
          </a:p>
        </p:txBody>
      </p:sp>
      <p:sp>
        <p:nvSpPr>
          <p:cNvPr id="24579" name="Rectangle 3"/>
          <p:cNvSpPr>
            <a:spLocks noGrp="1" noChangeArrowheads="1"/>
          </p:cNvSpPr>
          <p:nvPr>
            <p:ph type="body" idx="1"/>
          </p:nvPr>
        </p:nvSpPr>
        <p:spPr>
          <a:xfrm>
            <a:off x="457200" y="1600200"/>
            <a:ext cx="8229600" cy="4924425"/>
          </a:xfrm>
        </p:spPr>
        <p:txBody>
          <a:bodyPr>
            <a:normAutofit/>
          </a:bodyPr>
          <a:lstStyle/>
          <a:p>
            <a:pPr eaLnBrk="1" hangingPunct="1"/>
            <a:r>
              <a:rPr lang="en-GB" sz="2400" dirty="0">
                <a:latin typeface="Gill Sans MT" pitchFamily="34" charset="0"/>
              </a:rPr>
              <a:t>They form part of the tissues and skeleton</a:t>
            </a:r>
          </a:p>
          <a:p>
            <a:pPr eaLnBrk="1" hangingPunct="1"/>
            <a:r>
              <a:rPr lang="en-GB" sz="2400" dirty="0">
                <a:latin typeface="Gill Sans MT" pitchFamily="34" charset="0"/>
              </a:rPr>
              <a:t>They are essential for growth</a:t>
            </a:r>
          </a:p>
          <a:p>
            <a:pPr eaLnBrk="1" hangingPunct="1"/>
            <a:r>
              <a:rPr lang="en-GB" sz="2400" dirty="0">
                <a:latin typeface="Gill Sans MT" pitchFamily="34" charset="0"/>
              </a:rPr>
              <a:t>Some act as catalysts or carriers and regulates the metabolism of several enzymes</a:t>
            </a:r>
          </a:p>
          <a:p>
            <a:pPr eaLnBrk="1" hangingPunct="1"/>
            <a:r>
              <a:rPr lang="en-GB" sz="2400" dirty="0">
                <a:latin typeface="Gill Sans MT" pitchFamily="34" charset="0"/>
              </a:rPr>
              <a:t>Minerals also maintain nerve and muscular excitability</a:t>
            </a:r>
          </a:p>
          <a:p>
            <a:pPr eaLnBrk="1" hangingPunct="1"/>
            <a:r>
              <a:rPr lang="en-GB" sz="2400" dirty="0"/>
              <a:t>They are important in maintaining the acid – base balance</a:t>
            </a:r>
          </a:p>
        </p:txBody>
      </p:sp>
    </p:spTree>
    <p:extLst>
      <p:ext uri="{BB962C8B-B14F-4D97-AF65-F5344CB8AC3E}">
        <p14:creationId xmlns:p14="http://schemas.microsoft.com/office/powerpoint/2010/main" val="416737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9157" y="188640"/>
            <a:ext cx="6400800" cy="6480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a:latin typeface="Times New Roman"/>
                <a:ea typeface="Times New Roman"/>
              </a:rPr>
              <a:t>Definitions</a:t>
            </a:r>
            <a:r>
              <a:rPr lang="en-GB" dirty="0">
                <a:latin typeface="Times New Roman"/>
                <a:ea typeface="Times New Roman"/>
              </a:rPr>
              <a:t> </a:t>
            </a:r>
            <a:br>
              <a:rPr lang="en-GB" dirty="0">
                <a:latin typeface="Times New Roman"/>
                <a:ea typeface="Times New Roman"/>
              </a:rPr>
            </a:br>
            <a:endParaRPr lang="en-GB" dirty="0"/>
          </a:p>
        </p:txBody>
      </p:sp>
      <p:sp>
        <p:nvSpPr>
          <p:cNvPr id="3" name="Rectangle 2"/>
          <p:cNvSpPr/>
          <p:nvPr/>
        </p:nvSpPr>
        <p:spPr>
          <a:xfrm>
            <a:off x="452712" y="2492894"/>
            <a:ext cx="8280920" cy="2308324"/>
          </a:xfrm>
          <a:prstGeom prst="rect">
            <a:avLst/>
          </a:prstGeom>
        </p:spPr>
        <p:txBody>
          <a:bodyPr wrap="square">
            <a:spAutoFit/>
          </a:bodyPr>
          <a:lstStyle/>
          <a:p>
            <a:pPr marL="808038" indent="-808038" algn="just"/>
            <a:r>
              <a:rPr lang="en-GB" sz="2400" u="sng" dirty="0">
                <a:latin typeface="Gill Sans MT" pitchFamily="34" charset="0"/>
                <a:ea typeface="Tahoma" pitchFamily="34" charset="0"/>
                <a:cs typeface="Tahoma" pitchFamily="34" charset="0"/>
              </a:rPr>
              <a:t>A macromolecule</a:t>
            </a:r>
            <a:r>
              <a:rPr lang="en-GB" sz="2400" dirty="0">
                <a:latin typeface="Gill Sans MT" pitchFamily="34" charset="0"/>
                <a:ea typeface="Tahoma" pitchFamily="34" charset="0"/>
                <a:cs typeface="Tahoma" pitchFamily="34" charset="0"/>
              </a:rPr>
              <a:t> is a very large molecule, such as protein, commonly created by the polymerization of smaller subunits (monomers). </a:t>
            </a:r>
          </a:p>
          <a:p>
            <a:pPr marL="808038" indent="-808038" algn="just"/>
            <a:r>
              <a:rPr lang="en-GB" sz="2400" u="sng" dirty="0">
                <a:latin typeface="Gill Sans MT" pitchFamily="34" charset="0"/>
                <a:ea typeface="Tahoma" pitchFamily="34" charset="0"/>
                <a:cs typeface="Tahoma" pitchFamily="34" charset="0"/>
              </a:rPr>
              <a:t>Common </a:t>
            </a:r>
            <a:r>
              <a:rPr lang="en-GB" sz="2400" b="1" u="sng" dirty="0">
                <a:latin typeface="Gill Sans MT" pitchFamily="34" charset="0"/>
                <a:ea typeface="Tahoma" pitchFamily="34" charset="0"/>
                <a:cs typeface="Tahoma" pitchFamily="34" charset="0"/>
              </a:rPr>
              <a:t>macromolecules</a:t>
            </a:r>
            <a:r>
              <a:rPr lang="en-GB" sz="2400" dirty="0">
                <a:latin typeface="Gill Sans MT" pitchFamily="34" charset="0"/>
                <a:ea typeface="Tahoma" pitchFamily="34" charset="0"/>
                <a:cs typeface="Tahoma" pitchFamily="34" charset="0"/>
              </a:rPr>
              <a:t> in biochemistry are carbohydrates, proteins, and lipids) and large non-polymeric nucleic acids</a:t>
            </a:r>
          </a:p>
          <a:p>
            <a:pPr marL="808038" indent="-808038" algn="just"/>
            <a:endParaRPr lang="en-GB" sz="2400" dirty="0">
              <a:latin typeface="Gill Sans MT" pitchFamily="34" charset="0"/>
              <a:ea typeface="Tahoma" pitchFamily="34" charset="0"/>
              <a:cs typeface="Tahoma" pitchFamily="34" charset="0"/>
            </a:endParaRPr>
          </a:p>
        </p:txBody>
      </p:sp>
      <p:sp>
        <p:nvSpPr>
          <p:cNvPr id="5" name="Rectangle 4"/>
          <p:cNvSpPr/>
          <p:nvPr/>
        </p:nvSpPr>
        <p:spPr>
          <a:xfrm>
            <a:off x="459157" y="836712"/>
            <a:ext cx="8280920" cy="1384995"/>
          </a:xfrm>
          <a:prstGeom prst="rect">
            <a:avLst/>
          </a:prstGeom>
        </p:spPr>
        <p:txBody>
          <a:bodyPr wrap="square">
            <a:spAutoFit/>
          </a:bodyPr>
          <a:lstStyle/>
          <a:p>
            <a:pPr marL="627063" indent="-627063" algn="just"/>
            <a:r>
              <a:rPr lang="en-GB" sz="2400" u="sng" dirty="0">
                <a:latin typeface="Gill Sans MT" pitchFamily="34" charset="0"/>
                <a:ea typeface="Tahoma" pitchFamily="34" charset="0"/>
                <a:cs typeface="Tahoma" pitchFamily="34" charset="0"/>
              </a:rPr>
              <a:t>Nutrient, </a:t>
            </a:r>
            <a:r>
              <a:rPr lang="en-GB" sz="2000" dirty="0">
                <a:latin typeface="Gill Sans MT" pitchFamily="34" charset="0"/>
                <a:ea typeface="Tahoma" pitchFamily="34" charset="0"/>
                <a:cs typeface="Tahoma" pitchFamily="34" charset="0"/>
              </a:rPr>
              <a:t>is a chemical substance in food that helps maintain the body.)  Some provide energy, body building and other protective.  All help build cells and tissues, regulate bodily processes such as breathing.  No single food supplies all the nutrients the body needs to function.  </a:t>
            </a:r>
            <a:endParaRPr lang="en-GB" sz="2400" dirty="0">
              <a:latin typeface="Gill Sans MT" pitchFamily="34" charset="0"/>
              <a:ea typeface="Tahoma" pitchFamily="34" charset="0"/>
              <a:cs typeface="Tahoma" pitchFamily="34" charset="0"/>
            </a:endParaRPr>
          </a:p>
        </p:txBody>
      </p:sp>
      <p:sp>
        <p:nvSpPr>
          <p:cNvPr id="6" name="Rectangle 5"/>
          <p:cNvSpPr/>
          <p:nvPr/>
        </p:nvSpPr>
        <p:spPr>
          <a:xfrm>
            <a:off x="445527" y="4725144"/>
            <a:ext cx="8280920" cy="830997"/>
          </a:xfrm>
          <a:prstGeom prst="rect">
            <a:avLst/>
          </a:prstGeom>
        </p:spPr>
        <p:txBody>
          <a:bodyPr wrap="square">
            <a:spAutoFit/>
          </a:bodyPr>
          <a:lstStyle/>
          <a:p>
            <a:pPr marL="808038" indent="-808038" algn="just"/>
            <a:r>
              <a:rPr lang="en-GB" sz="2400" u="sng" dirty="0">
                <a:latin typeface="Gill Sans MT" pitchFamily="34" charset="0"/>
                <a:ea typeface="Tahoma" pitchFamily="34" charset="0"/>
                <a:cs typeface="Tahoma" pitchFamily="34" charset="0"/>
              </a:rPr>
              <a:t>A </a:t>
            </a:r>
            <a:r>
              <a:rPr lang="en-GB" sz="2400" u="sng" dirty="0" err="1">
                <a:latin typeface="Gill Sans MT" pitchFamily="34" charset="0"/>
                <a:ea typeface="Tahoma" pitchFamily="34" charset="0"/>
                <a:cs typeface="Tahoma" pitchFamily="34" charset="0"/>
              </a:rPr>
              <a:t>micromolecule</a:t>
            </a:r>
            <a:r>
              <a:rPr lang="en-GB" sz="2400" dirty="0">
                <a:latin typeface="Gill Sans MT" pitchFamily="34" charset="0"/>
                <a:ea typeface="Tahoma" pitchFamily="34" charset="0"/>
                <a:cs typeface="Tahoma" pitchFamily="34" charset="0"/>
              </a:rPr>
              <a:t> is a very small molecule, such vitamins and minerals</a:t>
            </a:r>
          </a:p>
        </p:txBody>
      </p:sp>
      <p:sp>
        <p:nvSpPr>
          <p:cNvPr id="7" name="Rectangle 6"/>
          <p:cNvSpPr/>
          <p:nvPr/>
        </p:nvSpPr>
        <p:spPr>
          <a:xfrm>
            <a:off x="204889" y="5805264"/>
            <a:ext cx="8928992" cy="830997"/>
          </a:xfrm>
          <a:prstGeom prst="rect">
            <a:avLst/>
          </a:prstGeom>
          <a:solidFill>
            <a:srgbClr val="00B0F0"/>
          </a:solidFill>
        </p:spPr>
        <p:txBody>
          <a:bodyPr wrap="square">
            <a:spAutoFit/>
          </a:bodyPr>
          <a:lstStyle/>
          <a:p>
            <a:pPr marL="808038" indent="-808038" algn="just"/>
            <a:r>
              <a:rPr lang="en-ZA" sz="2400" b="1" dirty="0">
                <a:latin typeface="Gill Sans MT" pitchFamily="34" charset="0"/>
                <a:ea typeface="Tahoma" pitchFamily="34" charset="0"/>
                <a:cs typeface="Tahoma" pitchFamily="34" charset="0"/>
              </a:rPr>
              <a:t>Recommended read, Contemporary Nutrition, A functional approach book by </a:t>
            </a:r>
            <a:r>
              <a:rPr lang="en-GB" sz="2400" b="1" dirty="0"/>
              <a:t>Gordon M. </a:t>
            </a:r>
            <a:r>
              <a:rPr lang="en-GB" sz="2400" b="1" dirty="0" err="1"/>
              <a:t>Wardlaw</a:t>
            </a:r>
            <a:r>
              <a:rPr lang="en-GB" sz="2400" b="1" dirty="0"/>
              <a:t> et al., 2012</a:t>
            </a:r>
            <a:endParaRPr lang="en-GB" sz="2400" b="1" dirty="0">
              <a:latin typeface="Gill Sans MT" pitchFamily="34" charset="0"/>
              <a:ea typeface="Tahoma" pitchFamily="34" charset="0"/>
              <a:cs typeface="Tahoma" pitchFamily="34" charset="0"/>
            </a:endParaRPr>
          </a:p>
        </p:txBody>
      </p:sp>
    </p:spTree>
    <p:extLst>
      <p:ext uri="{BB962C8B-B14F-4D97-AF65-F5344CB8AC3E}">
        <p14:creationId xmlns:p14="http://schemas.microsoft.com/office/powerpoint/2010/main" val="275280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7578" b="2942"/>
          <a:stretch/>
        </p:blipFill>
        <p:spPr>
          <a:xfrm>
            <a:off x="611560" y="2132856"/>
            <a:ext cx="6128453" cy="2953574"/>
          </a:xfrm>
          <a:prstGeom prst="rect">
            <a:avLst/>
          </a:prstGeom>
        </p:spPr>
      </p:pic>
      <p:sp>
        <p:nvSpPr>
          <p:cNvPr id="3" name="Rectangle 2"/>
          <p:cNvSpPr/>
          <p:nvPr/>
        </p:nvSpPr>
        <p:spPr>
          <a:xfrm>
            <a:off x="579148" y="404664"/>
            <a:ext cx="7488832" cy="1569660"/>
          </a:xfrm>
          <a:prstGeom prst="rect">
            <a:avLst/>
          </a:prstGeom>
        </p:spPr>
        <p:txBody>
          <a:bodyPr wrap="square">
            <a:spAutoFit/>
          </a:bodyPr>
          <a:lstStyle/>
          <a:p>
            <a:r>
              <a:rPr lang="en-ZA" sz="3200" b="1" dirty="0"/>
              <a:t>Unit 1.Nutrients: (sources, digestion and metabolism) Macro and Micronutrients</a:t>
            </a:r>
            <a:br>
              <a:rPr lang="en-ZA" sz="3200" b="1" dirty="0"/>
            </a:br>
            <a:endParaRPr lang="en-GB" sz="3200" b="1" dirty="0"/>
          </a:p>
        </p:txBody>
      </p:sp>
    </p:spTree>
    <p:extLst>
      <p:ext uri="{BB962C8B-B14F-4D97-AF65-F5344CB8AC3E}">
        <p14:creationId xmlns:p14="http://schemas.microsoft.com/office/powerpoint/2010/main" val="265944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282" y="1268760"/>
            <a:ext cx="8610600" cy="2185214"/>
          </a:xfrm>
          <a:prstGeom prst="rect">
            <a:avLst/>
          </a:prstGeom>
        </p:spPr>
        <p:txBody>
          <a:bodyPr wrap="square">
            <a:spAutoFit/>
          </a:bodyPr>
          <a:lstStyle/>
          <a:p>
            <a:pPr marL="800100" lvl="1" indent="-342900" algn="just">
              <a:spcAft>
                <a:spcPts val="0"/>
              </a:spcAft>
              <a:buFont typeface="Arial" pitchFamily="34" charset="0"/>
              <a:buChar char="•"/>
            </a:pPr>
            <a:r>
              <a:rPr lang="en-GB" sz="2400" u="sng" dirty="0">
                <a:effectLst/>
                <a:latin typeface="Gill Sans MT" panose="020B0502020104020203" pitchFamily="34" charset="0"/>
                <a:ea typeface="Times New Roman" panose="02020603050405020304" pitchFamily="18" charset="0"/>
              </a:rPr>
              <a:t>Carbohydrates</a:t>
            </a:r>
            <a:r>
              <a:rPr lang="en-GB" sz="2400" dirty="0">
                <a:effectLst/>
                <a:latin typeface="Gill Sans MT" panose="020B0502020104020203" pitchFamily="34" charset="0"/>
                <a:ea typeface="Times New Roman" panose="02020603050405020304" pitchFamily="18" charset="0"/>
              </a:rPr>
              <a:t> are organic compounds containing Carbon, Hydrogen and Oxygen, and may be simple or complex molecules</a:t>
            </a:r>
            <a:r>
              <a:rPr lang="en-GB" sz="4000" dirty="0">
                <a:effectLst/>
                <a:latin typeface="Gill Sans MT" panose="020B0502020104020203" pitchFamily="34" charset="0"/>
                <a:ea typeface="Times New Roman" panose="02020603050405020304" pitchFamily="18" charset="0"/>
              </a:rPr>
              <a:t>.</a:t>
            </a:r>
          </a:p>
          <a:p>
            <a:pPr marL="800100" lvl="1" indent="-342900" algn="just">
              <a:spcAft>
                <a:spcPts val="0"/>
              </a:spcAft>
              <a:buFont typeface="Arial" pitchFamily="34" charset="0"/>
              <a:buChar char="•"/>
            </a:pPr>
            <a:r>
              <a:rPr lang="en-GB" sz="2400" dirty="0">
                <a:latin typeface="Gill Sans MT" panose="020B0502020104020203" pitchFamily="34" charset="0"/>
                <a:ea typeface="Times New Roman" panose="02020603050405020304" pitchFamily="18" charset="0"/>
              </a:rPr>
              <a:t>Historically, carbohydrate has been used to classify all compounds with the general formula </a:t>
            </a:r>
            <a:r>
              <a:rPr lang="en-GB" sz="2400" dirty="0" err="1">
                <a:latin typeface="Gill Sans MT" panose="020B0502020104020203" pitchFamily="34" charset="0"/>
                <a:ea typeface="Times New Roman" panose="02020603050405020304" pitchFamily="18" charset="0"/>
              </a:rPr>
              <a:t>C</a:t>
            </a:r>
            <a:r>
              <a:rPr lang="en-GB" sz="2400" baseline="-25000" dirty="0" err="1">
                <a:latin typeface="Gill Sans MT" panose="020B0502020104020203" pitchFamily="34" charset="0"/>
                <a:ea typeface="Times New Roman" panose="02020603050405020304" pitchFamily="18" charset="0"/>
              </a:rPr>
              <a:t>n</a:t>
            </a:r>
            <a:r>
              <a:rPr lang="en-GB" sz="2400" dirty="0">
                <a:latin typeface="Gill Sans MT" panose="020B0502020104020203" pitchFamily="34" charset="0"/>
                <a:ea typeface="Times New Roman" panose="02020603050405020304" pitchFamily="18" charset="0"/>
              </a:rPr>
              <a:t> (H</a:t>
            </a:r>
            <a:r>
              <a:rPr lang="en-GB" sz="2400" baseline="-25000" dirty="0">
                <a:latin typeface="Gill Sans MT" panose="020B0502020104020203" pitchFamily="34" charset="0"/>
                <a:ea typeface="Times New Roman" panose="02020603050405020304" pitchFamily="18" charset="0"/>
              </a:rPr>
              <a:t>2</a:t>
            </a:r>
            <a:r>
              <a:rPr lang="en-GB" sz="2400" dirty="0">
                <a:latin typeface="Gill Sans MT" panose="020B0502020104020203" pitchFamily="34" charset="0"/>
                <a:ea typeface="Times New Roman" panose="02020603050405020304" pitchFamily="18" charset="0"/>
              </a:rPr>
              <a:t>O)</a:t>
            </a:r>
            <a:r>
              <a:rPr lang="en-GB" sz="2400" baseline="-25000" dirty="0">
                <a:latin typeface="Gill Sans MT" panose="020B0502020104020203" pitchFamily="34" charset="0"/>
                <a:ea typeface="Times New Roman" panose="02020603050405020304" pitchFamily="18" charset="0"/>
              </a:rPr>
              <a:t>n</a:t>
            </a:r>
            <a:endParaRPr lang="en-GB" sz="2400" dirty="0">
              <a:effectLst/>
              <a:latin typeface="Gill Sans MT" panose="020B0502020104020203" pitchFamily="34" charset="0"/>
              <a:ea typeface="Times New Roman" panose="02020603050405020304" pitchFamily="18" charset="0"/>
            </a:endParaRPr>
          </a:p>
        </p:txBody>
      </p:sp>
      <p:sp>
        <p:nvSpPr>
          <p:cNvPr id="3" name="Rectangle 2"/>
          <p:cNvSpPr/>
          <p:nvPr/>
        </p:nvSpPr>
        <p:spPr>
          <a:xfrm>
            <a:off x="381000" y="152400"/>
            <a:ext cx="3734933" cy="707886"/>
          </a:xfrm>
          <a:prstGeom prst="rect">
            <a:avLst/>
          </a:prstGeom>
        </p:spPr>
        <p:txBody>
          <a:bodyPr wrap="none">
            <a:spAutoFit/>
          </a:bodyPr>
          <a:lstStyle/>
          <a:p>
            <a:pPr lvl="1" algn="just">
              <a:spcAft>
                <a:spcPts val="0"/>
              </a:spcAft>
            </a:pPr>
            <a:r>
              <a:rPr lang="en-GB" sz="4000" dirty="0">
                <a:effectLst/>
                <a:highlight>
                  <a:srgbClr val="00FF00"/>
                </a:highlight>
                <a:latin typeface="Gill Sans MT" panose="020B0502020104020203" pitchFamily="34" charset="0"/>
                <a:ea typeface="Times New Roman" panose="02020603050405020304" pitchFamily="18" charset="0"/>
              </a:rPr>
              <a:t>Carbohydrates</a:t>
            </a:r>
          </a:p>
        </p:txBody>
      </p:sp>
      <p:sp>
        <p:nvSpPr>
          <p:cNvPr id="4" name="Rectangle 3"/>
          <p:cNvSpPr/>
          <p:nvPr/>
        </p:nvSpPr>
        <p:spPr>
          <a:xfrm>
            <a:off x="381000" y="3861048"/>
            <a:ext cx="8627615" cy="2677656"/>
          </a:xfrm>
          <a:prstGeom prst="rect">
            <a:avLst/>
          </a:prstGeom>
          <a:solidFill>
            <a:srgbClr val="FFC000"/>
          </a:solidFill>
        </p:spPr>
        <p:txBody>
          <a:bodyPr wrap="square">
            <a:spAutoFit/>
          </a:bodyPr>
          <a:lstStyle/>
          <a:p>
            <a:pPr algn="just"/>
            <a:r>
              <a:rPr lang="en-GB" sz="2400" b="1" dirty="0"/>
              <a:t>Read, Part Two . Macronutrients, types and sources, of </a:t>
            </a:r>
            <a:r>
              <a:rPr lang="en-ZA" sz="2400" b="1" dirty="0">
                <a:latin typeface="Gill Sans MT" pitchFamily="34" charset="0"/>
                <a:ea typeface="Tahoma" pitchFamily="34" charset="0"/>
                <a:cs typeface="Tahoma" pitchFamily="34" charset="0"/>
              </a:rPr>
              <a:t>(Carbohydrate, Proteins and Lipids), </a:t>
            </a:r>
            <a:r>
              <a:rPr lang="en-ZA" sz="2400" b="1" dirty="0" err="1">
                <a:latin typeface="Gill Sans MT" pitchFamily="34" charset="0"/>
                <a:ea typeface="Tahoma" pitchFamily="34" charset="0"/>
                <a:cs typeface="Tahoma" pitchFamily="34" charset="0"/>
              </a:rPr>
              <a:t>pp</a:t>
            </a:r>
            <a:r>
              <a:rPr lang="en-ZA" sz="2400" b="1" dirty="0">
                <a:latin typeface="Gill Sans MT" pitchFamily="34" charset="0"/>
                <a:ea typeface="Tahoma" pitchFamily="34" charset="0"/>
                <a:cs typeface="Tahoma" pitchFamily="34" charset="0"/>
              </a:rPr>
              <a:t> 123 -209</a:t>
            </a:r>
            <a:endParaRPr lang="en-GB" sz="2400" b="1" dirty="0">
              <a:latin typeface="Gill Sans MT" pitchFamily="34" charset="0"/>
              <a:ea typeface="Tahoma" pitchFamily="34" charset="0"/>
              <a:cs typeface="Tahoma" pitchFamily="34" charset="0"/>
            </a:endParaRPr>
          </a:p>
          <a:p>
            <a:pPr marL="808038" indent="-808038" algn="just"/>
            <a:endParaRPr lang="en-ZA" sz="2400" b="1" dirty="0">
              <a:latin typeface="Gill Sans MT" pitchFamily="34" charset="0"/>
              <a:ea typeface="Tahoma" pitchFamily="34" charset="0"/>
              <a:cs typeface="Tahoma" pitchFamily="34" charset="0"/>
            </a:endParaRPr>
          </a:p>
          <a:p>
            <a:pPr marL="808038" indent="-808038" algn="just"/>
            <a:endParaRPr lang="en-ZA" sz="2400" b="1" dirty="0">
              <a:latin typeface="Gill Sans MT" pitchFamily="34" charset="0"/>
              <a:ea typeface="Tahoma" pitchFamily="34" charset="0"/>
              <a:cs typeface="Tahoma" pitchFamily="34" charset="0"/>
            </a:endParaRPr>
          </a:p>
          <a:p>
            <a:pPr marL="808038" indent="-808038" algn="just"/>
            <a:r>
              <a:rPr lang="en-ZA" sz="2400" b="1" dirty="0">
                <a:latin typeface="Gill Sans MT" pitchFamily="34" charset="0"/>
                <a:ea typeface="Tahoma" pitchFamily="34" charset="0"/>
                <a:cs typeface="Tahoma" pitchFamily="34" charset="0"/>
              </a:rPr>
              <a:t>Recommended, Contemporary Nutrition, A functional approach book by </a:t>
            </a:r>
            <a:r>
              <a:rPr lang="en-GB" sz="2400" b="1" dirty="0"/>
              <a:t>Gordon M. </a:t>
            </a:r>
            <a:r>
              <a:rPr lang="en-GB" sz="2400" b="1" dirty="0" err="1"/>
              <a:t>Wardlaw</a:t>
            </a:r>
            <a:r>
              <a:rPr lang="en-GB" sz="2400" b="1" dirty="0"/>
              <a:t> et al., 2012</a:t>
            </a:r>
          </a:p>
          <a:p>
            <a:pPr marL="808038" indent="-808038" algn="just"/>
            <a:endParaRPr lang="en-GB" sz="2400" b="1" dirty="0"/>
          </a:p>
        </p:txBody>
      </p:sp>
    </p:spTree>
    <p:extLst>
      <p:ext uri="{BB962C8B-B14F-4D97-AF65-F5344CB8AC3E}">
        <p14:creationId xmlns:p14="http://schemas.microsoft.com/office/powerpoint/2010/main" val="46266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3315708"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Carbohydrates</a:t>
            </a:r>
          </a:p>
        </p:txBody>
      </p:sp>
      <p:sp>
        <p:nvSpPr>
          <p:cNvPr id="6" name="TextBox 5"/>
          <p:cNvSpPr txBox="1"/>
          <p:nvPr/>
        </p:nvSpPr>
        <p:spPr>
          <a:xfrm>
            <a:off x="179513" y="1808260"/>
            <a:ext cx="8208911" cy="3662541"/>
          </a:xfrm>
          <a:prstGeom prst="rect">
            <a:avLst/>
          </a:prstGeom>
          <a:noFill/>
        </p:spPr>
        <p:txBody>
          <a:bodyPr wrap="square" rtlCol="0">
            <a:spAutoFit/>
          </a:bodyPr>
          <a:lstStyle/>
          <a:p>
            <a:r>
              <a:rPr lang="en-GB" sz="2400" dirty="0">
                <a:latin typeface="Nirmala UI Semilight" pitchFamily="34" charset="0"/>
                <a:cs typeface="Nirmala UI Semilight" pitchFamily="34" charset="0"/>
              </a:rPr>
              <a:t>There are two types of carbohydrate which provide the body with energy – (S</a:t>
            </a:r>
            <a:r>
              <a:rPr lang="en-GB" sz="2400" b="1" u="sng" dirty="0">
                <a:latin typeface="Nirmala UI Semilight" pitchFamily="34" charset="0"/>
                <a:cs typeface="Nirmala UI Semilight" pitchFamily="34" charset="0"/>
              </a:rPr>
              <a:t>ugars</a:t>
            </a:r>
            <a:r>
              <a:rPr lang="en-GB" sz="2400" u="sng" dirty="0">
                <a:latin typeface="Nirmala UI Semilight" pitchFamily="34" charset="0"/>
                <a:cs typeface="Nirmala UI Semilight" pitchFamily="34" charset="0"/>
              </a:rPr>
              <a:t> and </a:t>
            </a:r>
            <a:r>
              <a:rPr lang="en-GB" sz="2400" b="1" u="sng" dirty="0">
                <a:latin typeface="Nirmala UI Semilight" pitchFamily="34" charset="0"/>
                <a:cs typeface="Nirmala UI Semilight" pitchFamily="34" charset="0"/>
              </a:rPr>
              <a:t>Starches).</a:t>
            </a:r>
          </a:p>
          <a:p>
            <a:endParaRPr lang="en-GB" sz="2400" dirty="0">
              <a:latin typeface="Nirmala UI Semilight" pitchFamily="34" charset="0"/>
              <a:cs typeface="Nirmala UI Semilight" pitchFamily="34" charset="0"/>
            </a:endParaRPr>
          </a:p>
          <a:p>
            <a:r>
              <a:rPr lang="en-GB" sz="2400" dirty="0">
                <a:latin typeface="Nirmala UI Semilight" pitchFamily="34" charset="0"/>
                <a:cs typeface="Nirmala UI Semilight" pitchFamily="34" charset="0"/>
              </a:rPr>
              <a:t>Dietary fibre is also a form of carbohydrate and is important for digestive health, however this is not digested to provide the body with energy.</a:t>
            </a:r>
          </a:p>
          <a:p>
            <a:endParaRPr lang="en-GB" sz="2400" dirty="0">
              <a:latin typeface="Nirmala UI Semilight" pitchFamily="34" charset="0"/>
              <a:cs typeface="Nirmala UI Semilight" pitchFamily="34" charset="0"/>
            </a:endParaRPr>
          </a:p>
          <a:p>
            <a:r>
              <a:rPr lang="en-GB" sz="2400" dirty="0">
                <a:solidFill>
                  <a:srgbClr val="C00000"/>
                </a:solidFill>
                <a:latin typeface="Nirmala UI Semilight" pitchFamily="34" charset="0"/>
                <a:cs typeface="Nirmala UI Semilight" pitchFamily="34" charset="0"/>
              </a:rPr>
              <a:t>Starchy carbohydrate is an important source of energy.</a:t>
            </a:r>
          </a:p>
          <a:p>
            <a:endParaRPr lang="en-GB" sz="2000" dirty="0">
              <a:latin typeface="Rockwell" panose="02060603020205020403" pitchFamily="18" charset="0"/>
              <a:cs typeface="Arial" panose="020B0604020202020204" pitchFamily="34" charset="0"/>
            </a:endParaRPr>
          </a:p>
          <a:p>
            <a:r>
              <a:rPr lang="en-GB" sz="2000" dirty="0">
                <a:latin typeface="Rockwell" panose="02060603020205020403" pitchFamily="18" charset="0"/>
                <a:cs typeface="Arial" panose="020B0604020202020204" pitchFamily="34" charset="0"/>
              </a:rPr>
              <a:t>1g of carbohydrate provides 4 kcal (17kJ).</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1" y="4777936"/>
            <a:ext cx="3131839" cy="195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43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26" y="404664"/>
            <a:ext cx="7636188" cy="523220"/>
          </a:xfrm>
          <a:prstGeom prst="rect">
            <a:avLst/>
          </a:prstGeom>
          <a:noFill/>
        </p:spPr>
        <p:txBody>
          <a:bodyPr wrap="square" rtlCol="0">
            <a:spAutoFit/>
          </a:bodyPr>
          <a:lstStyle/>
          <a:p>
            <a:r>
              <a:rPr lang="en-GB" sz="2800" b="1" dirty="0">
                <a:latin typeface="Gill Sans MT" pitchFamily="34" charset="0"/>
                <a:cs typeface="Arial" panose="020B0604020202020204" pitchFamily="34" charset="0"/>
              </a:rPr>
              <a:t>Classification of carbohydrates</a:t>
            </a:r>
          </a:p>
        </p:txBody>
      </p:sp>
      <p:sp>
        <p:nvSpPr>
          <p:cNvPr id="6" name="TextBox 5"/>
          <p:cNvSpPr txBox="1"/>
          <p:nvPr/>
        </p:nvSpPr>
        <p:spPr>
          <a:xfrm>
            <a:off x="179513" y="1146518"/>
            <a:ext cx="6104306" cy="4708981"/>
          </a:xfrm>
          <a:prstGeom prst="rect">
            <a:avLst/>
          </a:prstGeom>
          <a:noFill/>
        </p:spPr>
        <p:txBody>
          <a:bodyPr wrap="square" rtlCol="0">
            <a:spAutoFit/>
          </a:bodyPr>
          <a:lstStyle/>
          <a:p>
            <a:r>
              <a:rPr lang="en-GB" sz="2000" b="1" dirty="0">
                <a:latin typeface="Gill Sans MT" pitchFamily="34" charset="0"/>
                <a:cs typeface="Arial" panose="020B0604020202020204" pitchFamily="34" charset="0"/>
              </a:rPr>
              <a:t>Monosaccharides</a:t>
            </a:r>
            <a:r>
              <a:rPr lang="en-GB" sz="2000" dirty="0">
                <a:latin typeface="Gill Sans MT" pitchFamily="34" charset="0"/>
                <a:cs typeface="Arial" panose="020B0604020202020204" pitchFamily="34" charset="0"/>
              </a:rPr>
              <a:t> are the simplest carbohydrate molecule. Examples include:</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Glucose</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Fructose</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Galactose</a:t>
            </a:r>
          </a:p>
          <a:p>
            <a:endParaRPr lang="en-GB" sz="2000" dirty="0">
              <a:latin typeface="Gill Sans MT" pitchFamily="34" charset="0"/>
              <a:cs typeface="Arial" panose="020B0604020202020204" pitchFamily="34" charset="0"/>
            </a:endParaRPr>
          </a:p>
          <a:p>
            <a:r>
              <a:rPr lang="en-GB" sz="2000" b="1" dirty="0">
                <a:latin typeface="Gill Sans MT" pitchFamily="34" charset="0"/>
                <a:cs typeface="Arial" panose="020B0604020202020204" pitchFamily="34" charset="0"/>
              </a:rPr>
              <a:t>Disaccharides</a:t>
            </a:r>
            <a:r>
              <a:rPr lang="en-GB" sz="2000" dirty="0">
                <a:latin typeface="Gill Sans MT" pitchFamily="34" charset="0"/>
                <a:cs typeface="Arial" panose="020B0604020202020204" pitchFamily="34" charset="0"/>
              </a:rPr>
              <a:t> are formed when two monosaccharides join together, with the removal of one molecule of water. Examples include:</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Sucrose (glucose + fructose)</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Lactose (glucose + galactose)</a:t>
            </a:r>
          </a:p>
          <a:p>
            <a:pPr marL="342900" indent="-342900">
              <a:buFont typeface="Arial" panose="020B0604020202020204" pitchFamily="34" charset="0"/>
              <a:buChar char="•"/>
            </a:pPr>
            <a:r>
              <a:rPr lang="en-GB" sz="2000" dirty="0">
                <a:latin typeface="Gill Sans MT" pitchFamily="34" charset="0"/>
                <a:cs typeface="Arial" panose="020B0604020202020204" pitchFamily="34" charset="0"/>
              </a:rPr>
              <a:t>Maltose (glucose + glucose)</a:t>
            </a:r>
          </a:p>
          <a:p>
            <a:endParaRPr lang="en-GB" sz="2000" dirty="0">
              <a:latin typeface="Gill Sans MT" pitchFamily="34" charset="0"/>
              <a:cs typeface="Arial" panose="020B0604020202020204" pitchFamily="34" charset="0"/>
            </a:endParaRPr>
          </a:p>
          <a:p>
            <a:r>
              <a:rPr lang="en-GB" sz="2000" dirty="0">
                <a:latin typeface="Gill Sans MT" pitchFamily="34" charset="0"/>
                <a:cs typeface="Arial" panose="020B0604020202020204" pitchFamily="34" charset="0"/>
              </a:rPr>
              <a:t>Monosaccharides and disaccharides are collectively termed as ‘sugars’.</a:t>
            </a: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372" y="4077072"/>
            <a:ext cx="304578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43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Shared\EDUCATION TEAM FILES\LMC\Logos\L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6454887"/>
            <a:ext cx="1005766" cy="403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172" y="1124744"/>
            <a:ext cx="5907996" cy="523220"/>
          </a:xfrm>
          <a:prstGeom prst="rect">
            <a:avLst/>
          </a:prstGeom>
          <a:noFill/>
        </p:spPr>
        <p:txBody>
          <a:bodyPr wrap="square" rtlCol="0">
            <a:spAutoFit/>
          </a:bodyPr>
          <a:lstStyle/>
          <a:p>
            <a:r>
              <a:rPr lang="en-GB" sz="2800" b="1" dirty="0">
                <a:latin typeface="Rockwell" panose="02060603020205020403" pitchFamily="18" charset="0"/>
                <a:cs typeface="Arial" panose="020B0604020202020204" pitchFamily="34" charset="0"/>
              </a:rPr>
              <a:t>Functions of carbohydrate</a:t>
            </a:r>
          </a:p>
        </p:txBody>
      </p:sp>
      <p:sp>
        <p:nvSpPr>
          <p:cNvPr id="6" name="TextBox 5"/>
          <p:cNvSpPr txBox="1"/>
          <p:nvPr/>
        </p:nvSpPr>
        <p:spPr>
          <a:xfrm>
            <a:off x="179513" y="1808260"/>
            <a:ext cx="6624735" cy="3046988"/>
          </a:xfrm>
          <a:prstGeom prst="rect">
            <a:avLst/>
          </a:prstGeom>
          <a:noFill/>
        </p:spPr>
        <p:txBody>
          <a:bodyPr wrap="square" rtlCol="0">
            <a:spAutoFit/>
          </a:bodyPr>
          <a:lstStyle/>
          <a:p>
            <a:pPr marL="342900" indent="-342900">
              <a:buFont typeface="Arial" pitchFamily="34" charset="0"/>
              <a:buChar char="•"/>
            </a:pPr>
            <a:r>
              <a:rPr lang="en-GB" sz="2400" dirty="0">
                <a:latin typeface="Gill Sans MT" pitchFamily="34" charset="0"/>
                <a:cs typeface="Arial" panose="020B0604020202020204" pitchFamily="34" charset="0"/>
              </a:rPr>
              <a:t>Carbohydrate is the only dietary source of glucose, and provides the body </a:t>
            </a:r>
            <a:r>
              <a:rPr lang="en-GB" sz="2400" b="1" dirty="0">
                <a:solidFill>
                  <a:srgbClr val="C00000"/>
                </a:solidFill>
                <a:latin typeface="Gill Sans MT" pitchFamily="34" charset="0"/>
                <a:cs typeface="Arial" panose="020B0604020202020204" pitchFamily="34" charset="0"/>
              </a:rPr>
              <a:t>with 4kcal/17kJ </a:t>
            </a:r>
            <a:r>
              <a:rPr lang="en-GB" sz="2400" dirty="0">
                <a:latin typeface="Gill Sans MT" pitchFamily="34" charset="0"/>
                <a:cs typeface="Arial" panose="020B0604020202020204" pitchFamily="34" charset="0"/>
              </a:rPr>
              <a:t>per gram. </a:t>
            </a:r>
          </a:p>
          <a:p>
            <a:pPr marL="342900" indent="-342900">
              <a:buFont typeface="Arial" pitchFamily="34" charset="0"/>
              <a:buChar char="•"/>
            </a:pPr>
            <a:endParaRPr lang="en-GB" sz="2400" dirty="0">
              <a:latin typeface="Gill Sans MT" pitchFamily="34" charset="0"/>
              <a:cs typeface="Arial" panose="020B0604020202020204" pitchFamily="34" charset="0"/>
            </a:endParaRPr>
          </a:p>
          <a:p>
            <a:pPr marL="342900" indent="-342900">
              <a:buFont typeface="Arial" pitchFamily="34" charset="0"/>
              <a:buChar char="•"/>
            </a:pPr>
            <a:r>
              <a:rPr lang="en-GB" sz="2400" dirty="0">
                <a:latin typeface="Gill Sans MT" pitchFamily="34" charset="0"/>
                <a:cs typeface="Arial" panose="020B0604020202020204" pitchFamily="34" charset="0"/>
              </a:rPr>
              <a:t>Dietary fibre provides a small amount of energy as it is digested in the large bowel by the resident bacteria into short chain fatty acids. </a:t>
            </a:r>
          </a:p>
          <a:p>
            <a:pPr marL="342900" indent="-342900">
              <a:buFont typeface="Arial" pitchFamily="34" charset="0"/>
              <a:buChar char="•"/>
            </a:pPr>
            <a:r>
              <a:rPr lang="en-GB" sz="2400" dirty="0">
                <a:latin typeface="Gill Sans MT" pitchFamily="34" charset="0"/>
                <a:cs typeface="Arial" panose="020B0604020202020204" pitchFamily="34" charset="0"/>
              </a:rPr>
              <a:t>This provides the body </a:t>
            </a:r>
            <a:r>
              <a:rPr lang="en-GB" sz="2400" dirty="0">
                <a:solidFill>
                  <a:srgbClr val="C00000"/>
                </a:solidFill>
                <a:latin typeface="Gill Sans MT" pitchFamily="34" charset="0"/>
                <a:cs typeface="Arial" panose="020B0604020202020204" pitchFamily="34" charset="0"/>
              </a:rPr>
              <a:t>with 2kcal/8kJ per gram</a:t>
            </a:r>
            <a:r>
              <a:rPr lang="en-GB" sz="2400" dirty="0">
                <a:latin typeface="Gill Sans MT" pitchFamily="34" charset="0"/>
                <a:cs typeface="Arial" panose="020B0604020202020204" pitchFamily="34" charset="0"/>
              </a:rPr>
              <a:t>. </a:t>
            </a:r>
            <a:endParaRPr lang="en-GB" sz="2400" dirty="0">
              <a:solidFill>
                <a:srgbClr val="FF0000"/>
              </a:solidFill>
              <a:latin typeface="Gill Sans MT" pitchFamily="34" charset="0"/>
              <a:cs typeface="Arial" panose="020B0604020202020204" pitchFamily="34" charset="0"/>
            </a:endParaRPr>
          </a:p>
        </p:txBody>
      </p:sp>
      <p:sp>
        <p:nvSpPr>
          <p:cNvPr id="8" name="TextBox 7"/>
          <p:cNvSpPr txBox="1"/>
          <p:nvPr/>
        </p:nvSpPr>
        <p:spPr>
          <a:xfrm>
            <a:off x="0" y="6611779"/>
            <a:ext cx="385192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Livestock &amp; Meat Commission for Northern Ireland 2015</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003" r="14757"/>
          <a:stretch/>
        </p:blipFill>
        <p:spPr bwMode="auto">
          <a:xfrm>
            <a:off x="6804248" y="332656"/>
            <a:ext cx="2434439" cy="248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761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TotalTime>
  <Words>2054</Words>
  <Application>Microsoft Office PowerPoint</Application>
  <PresentationFormat>On-screen Show (4:3)</PresentationFormat>
  <Paragraphs>249</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Gill Sans MT</vt:lpstr>
      <vt:lpstr>Nirmala UI Semilight</vt:lpstr>
      <vt:lpstr>Rockwell</vt:lpstr>
      <vt:lpstr>Times New Roman</vt:lpstr>
      <vt:lpstr>Office Theme</vt:lpstr>
      <vt:lpstr>NUTRITION &amp; DIETETICS  COURSE CODE: BMS 3160 </vt:lpstr>
      <vt:lpstr>COURSE OBJECTIVE </vt:lpstr>
      <vt:lpstr>Unit 1.Nutrients: (sources, digestion and metabolism) Macro and Micronutrients  1.1 Carbohydrates: sugars, starches and fibre  1.2 Proteins and protein requirements 1.3 Lipids 1.4  Water-soluble vitamins 1.5  Fat-soluble vitamins 1.6  Vitamin requirements 1.7  Major minerals and trace elements 1.8  Glycaemic index 1.9  Energy balance and weight maintenance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FATTY ACIDS</vt:lpstr>
      <vt:lpstr>PowerPoint Presentation</vt:lpstr>
      <vt:lpstr>FATTY ACIDS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AND MINERAL SALTS</vt:lpstr>
      <vt:lpstr>Role and Sources of Water</vt:lpstr>
      <vt:lpstr>MINERAL SALTS</vt:lpstr>
      <vt:lpstr>CLASSIFICATION OF MINERALS</vt:lpstr>
      <vt:lpstr>ROLE OF MINERALS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Ballam</dc:creator>
  <cp:lastModifiedBy>Kapambwe</cp:lastModifiedBy>
  <cp:revision>59</cp:revision>
  <dcterms:created xsi:type="dcterms:W3CDTF">2015-04-29T12:43:23Z</dcterms:created>
  <dcterms:modified xsi:type="dcterms:W3CDTF">2020-09-15T20:44:52Z</dcterms:modified>
</cp:coreProperties>
</file>