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40"/>
  </p:notesMasterIdLst>
  <p:sldIdLst>
    <p:sldId id="256" r:id="rId2"/>
    <p:sldId id="294" r:id="rId3"/>
    <p:sldId id="296" r:id="rId4"/>
    <p:sldId id="258" r:id="rId5"/>
    <p:sldId id="257"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97" r:id="rId25"/>
    <p:sldId id="278" r:id="rId26"/>
    <p:sldId id="279" r:id="rId27"/>
    <p:sldId id="280" r:id="rId28"/>
    <p:sldId id="281" r:id="rId29"/>
    <p:sldId id="282" r:id="rId30"/>
    <p:sldId id="283"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kern="1200">
        <a:solidFill>
          <a:schemeClr val="tx1"/>
        </a:solidFill>
        <a:latin typeface="Times New Roman" pitchFamily="18" charset="0"/>
        <a:ea typeface="+mn-ea"/>
        <a:cs typeface="Arial" pitchFamily="34" charset="0"/>
      </a:defRPr>
    </a:lvl5pPr>
    <a:lvl6pPr marL="2286000" algn="l" defTabSz="914400" rtl="0" eaLnBrk="1" latinLnBrk="0" hangingPunct="1">
      <a:defRPr kern="1200">
        <a:solidFill>
          <a:schemeClr val="tx1"/>
        </a:solidFill>
        <a:latin typeface="Times New Roman" pitchFamily="18" charset="0"/>
        <a:ea typeface="+mn-ea"/>
        <a:cs typeface="Arial" pitchFamily="34" charset="0"/>
      </a:defRPr>
    </a:lvl6pPr>
    <a:lvl7pPr marL="2743200" algn="l" defTabSz="914400" rtl="0" eaLnBrk="1" latinLnBrk="0" hangingPunct="1">
      <a:defRPr kern="1200">
        <a:solidFill>
          <a:schemeClr val="tx1"/>
        </a:solidFill>
        <a:latin typeface="Times New Roman" pitchFamily="18" charset="0"/>
        <a:ea typeface="+mn-ea"/>
        <a:cs typeface="Arial" pitchFamily="34" charset="0"/>
      </a:defRPr>
    </a:lvl7pPr>
    <a:lvl8pPr marL="3200400" algn="l" defTabSz="914400" rtl="0" eaLnBrk="1" latinLnBrk="0" hangingPunct="1">
      <a:defRPr kern="1200">
        <a:solidFill>
          <a:schemeClr val="tx1"/>
        </a:solidFill>
        <a:latin typeface="Times New Roman" pitchFamily="18" charset="0"/>
        <a:ea typeface="+mn-ea"/>
        <a:cs typeface="Arial" pitchFamily="34" charset="0"/>
      </a:defRPr>
    </a:lvl8pPr>
    <a:lvl9pPr marL="3657600" algn="l" defTabSz="914400" rtl="0" eaLnBrk="1" latinLnBrk="0" hangingPunct="1">
      <a:defRPr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475" y="4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smtClean="0">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smtClean="0">
                <a:cs typeface="+mn-cs"/>
              </a:defRPr>
            </a:lvl1pPr>
          </a:lstStyle>
          <a:p>
            <a:pPr>
              <a:defRPr/>
            </a:pPr>
            <a:fld id="{4503C79C-4C3C-4F22-A064-21B0E0D5EB01}" type="datetimeFigureOut">
              <a:rPr lang="en-US"/>
              <a:pPr>
                <a:defRPr/>
              </a:pPr>
              <a:t>9/15/2020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smtClean="0">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0" hangingPunct="0">
              <a:defRPr sz="1200" smtClean="0">
                <a:cs typeface="+mn-cs"/>
              </a:defRPr>
            </a:lvl1pPr>
          </a:lstStyle>
          <a:p>
            <a:pPr>
              <a:defRPr/>
            </a:pPr>
            <a:fld id="{F0119162-A217-4292-B05F-DBD7CCEFC401}" type="slidenum">
              <a:rPr lang="en-US"/>
              <a:pPr>
                <a:defRPr/>
              </a:pPr>
              <a:t>‹#›</a:t>
            </a:fld>
            <a:endParaRPr lang="en-US"/>
          </a:p>
        </p:txBody>
      </p:sp>
    </p:spTree>
    <p:extLst>
      <p:ext uri="{BB962C8B-B14F-4D97-AF65-F5344CB8AC3E}">
        <p14:creationId xmlns:p14="http://schemas.microsoft.com/office/powerpoint/2010/main" val="27083033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F0119162-A217-4292-B05F-DBD7CCEFC401}" type="slidenum">
              <a:rPr lang="en-US" smtClean="0"/>
              <a:pPr>
                <a:defRPr/>
              </a:pPr>
              <a:t>27</a:t>
            </a:fld>
            <a:endParaRPr lang="en-US"/>
          </a:p>
        </p:txBody>
      </p:sp>
    </p:spTree>
    <p:extLst>
      <p:ext uri="{BB962C8B-B14F-4D97-AF65-F5344CB8AC3E}">
        <p14:creationId xmlns:p14="http://schemas.microsoft.com/office/powerpoint/2010/main" val="451128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Slide Number Placeholder 7"/>
          <p:cNvSpPr>
            <a:spLocks noGrp="1"/>
          </p:cNvSpPr>
          <p:nvPr>
            <p:ph type="sldNum" sz="quarter" idx="11"/>
          </p:nvPr>
        </p:nvSpPr>
        <p:spPr/>
        <p:txBody>
          <a:bodyPr/>
          <a:lstStyle/>
          <a:p>
            <a:pPr>
              <a:defRPr/>
            </a:pPr>
            <a:fld id="{8AAD6A19-C871-4CF7-BF9E-8B7A60A815AD}"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4AFC62E-A3F3-4722-98F9-CE19D49D4461}"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157EADB-0D3A-4800-B08B-B5E8089A2D06}"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F92302C-5D04-4D04-8F34-B286D9961191}"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90F58D-8881-437B-9F74-D0728980C736}" type="slidenum">
              <a:rPr lang="en-US" smtClean="0"/>
              <a:pPr>
                <a:defRPr/>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535710A-21C2-473A-A7F2-43C06390AEB7}" type="slidenum">
              <a:rPr lang="en-US" smtClean="0"/>
              <a:pPr>
                <a:defRPr/>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CEEDFFE-029F-4FF9-86C5-AB1739089C15}" type="slidenum">
              <a:rPr lang="en-US" smtClean="0"/>
              <a:pPr>
                <a:defRPr/>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8B3662A-A25D-4877-9741-BE89CD993428}"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5BE46E9-4C40-495D-9247-12D7D1B39C63}"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8C2CC3B-9259-446B-82A3-C9DF515B3C20}"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222D108-2064-4397-AA08-2099410FC8A2}"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defRPr/>
            </a:pPr>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pPr>
              <a:defRPr/>
            </a:pPr>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defRPr/>
            </a:pPr>
            <a:fld id="{B19584B3-41C2-4582-81B4-3963863B27BE}" type="slidenum">
              <a:rPr lang="en-US" smtClean="0"/>
              <a:pPr>
                <a:defRPr/>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ods.od.nih.gov/factsheets/chromium.asp#en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381000" y="1066800"/>
            <a:ext cx="7772400" cy="1066801"/>
          </a:xfrm>
        </p:spPr>
        <p:txBody>
          <a:bodyPr/>
          <a:lstStyle/>
          <a:p>
            <a:r>
              <a:rPr lang="en-US" sz="3200" dirty="0"/>
              <a:t>Unit 1.6 and 1.7: </a:t>
            </a:r>
            <a:br>
              <a:rPr lang="en-US" sz="3200" dirty="0"/>
            </a:br>
            <a:r>
              <a:rPr lang="en-US" sz="3200" dirty="0"/>
              <a:t>Vitamins &amp; Minerals requirements</a:t>
            </a:r>
          </a:p>
        </p:txBody>
      </p:sp>
      <p:sp>
        <p:nvSpPr>
          <p:cNvPr id="5" name="Title 1"/>
          <p:cNvSpPr txBox="1">
            <a:spLocks/>
          </p:cNvSpPr>
          <p:nvPr/>
        </p:nvSpPr>
        <p:spPr>
          <a:xfrm>
            <a:off x="457200" y="3200400"/>
            <a:ext cx="7772400" cy="1676400"/>
          </a:xfrm>
          <a:prstGeom prst="rect">
            <a:avLst/>
          </a:prstGeom>
          <a:solidFill>
            <a:srgbClr val="92D050"/>
          </a:solidFill>
        </p:spPr>
        <p:txBody>
          <a:bodyPr vert="horz" lIns="91440" tIns="45720" rIns="91440" bIns="45720" rtlCol="0" anchor="b">
            <a:noAutofit/>
          </a:bodyPr>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algn="just"/>
            <a:r>
              <a:rPr lang="en-US" sz="2400" dirty="0"/>
              <a:t>Objective: </a:t>
            </a:r>
            <a:r>
              <a:rPr lang="en-GB" sz="2400" dirty="0">
                <a:effectLst/>
              </a:rPr>
              <a:t>At the end of the lesson, the student should be able to understand principles of nutrition and nutritional requirements of human beings.</a:t>
            </a:r>
          </a:p>
          <a:p>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2" descr="P:\My Documents\My Pictures\health - medical\vitamins\07.jpg"/>
          <p:cNvPicPr>
            <a:picLocks noChangeAspect="1" noChangeArrowheads="1"/>
          </p:cNvPicPr>
          <p:nvPr/>
        </p:nvPicPr>
        <p:blipFill rotWithShape="1">
          <a:blip r:embed="rId2">
            <a:extLst>
              <a:ext uri="{28A0092B-C50C-407E-A947-70E740481C1C}">
                <a14:useLocalDpi xmlns:a14="http://schemas.microsoft.com/office/drawing/2010/main" val="0"/>
              </a:ext>
            </a:extLst>
          </a:blip>
          <a:srcRect b="6347"/>
          <a:stretch/>
        </p:blipFill>
        <p:spPr bwMode="auto">
          <a:xfrm>
            <a:off x="457200" y="655394"/>
            <a:ext cx="8153400" cy="548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1" name="Picture 2" descr="P:\My Documents\My Pictures\health - medical\vitamins\08.jpg"/>
          <p:cNvPicPr>
            <a:picLocks noChangeAspect="1" noChangeArrowheads="1"/>
          </p:cNvPicPr>
          <p:nvPr/>
        </p:nvPicPr>
        <p:blipFill rotWithShape="1">
          <a:blip r:embed="rId2">
            <a:extLst>
              <a:ext uri="{28A0092B-C50C-407E-A947-70E740481C1C}">
                <a14:useLocalDpi xmlns:a14="http://schemas.microsoft.com/office/drawing/2010/main" val="0"/>
              </a:ext>
            </a:extLst>
          </a:blip>
          <a:srcRect b="5891"/>
          <a:stretch/>
        </p:blipFill>
        <p:spPr bwMode="auto">
          <a:xfrm>
            <a:off x="533400" y="716210"/>
            <a:ext cx="8001000" cy="5393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2" descr="P:\My Documents\My Pictures\health - medical\vitamins\09.jpg"/>
          <p:cNvPicPr>
            <a:picLocks noChangeAspect="1" noChangeArrowheads="1"/>
          </p:cNvPicPr>
          <p:nvPr/>
        </p:nvPicPr>
        <p:blipFill rotWithShape="1">
          <a:blip r:embed="rId2">
            <a:extLst>
              <a:ext uri="{28A0092B-C50C-407E-A947-70E740481C1C}">
                <a14:useLocalDpi xmlns:a14="http://schemas.microsoft.com/office/drawing/2010/main" val="0"/>
              </a:ext>
            </a:extLst>
          </a:blip>
          <a:srcRect b="6477"/>
          <a:stretch/>
        </p:blipFill>
        <p:spPr bwMode="auto">
          <a:xfrm>
            <a:off x="533400" y="594360"/>
            <a:ext cx="8229600" cy="5501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Picture 2" descr="P:\My Documents\My Pictures\health - medical\vitamins\10.jpg"/>
          <p:cNvPicPr>
            <a:picLocks noChangeAspect="1" noChangeArrowheads="1"/>
          </p:cNvPicPr>
          <p:nvPr/>
        </p:nvPicPr>
        <p:blipFill rotWithShape="1">
          <a:blip r:embed="rId2">
            <a:extLst>
              <a:ext uri="{28A0092B-C50C-407E-A947-70E740481C1C}">
                <a14:useLocalDpi xmlns:a14="http://schemas.microsoft.com/office/drawing/2010/main" val="0"/>
              </a:ext>
            </a:extLst>
          </a:blip>
          <a:srcRect b="4912"/>
          <a:stretch/>
        </p:blipFill>
        <p:spPr bwMode="auto">
          <a:xfrm>
            <a:off x="457200" y="594360"/>
            <a:ext cx="8229600" cy="5912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3" name="Picture 2" descr="P:\My Documents\My Pictures\health - medical\vitamins\11.jpg"/>
          <p:cNvPicPr>
            <a:picLocks noChangeAspect="1" noChangeArrowheads="1"/>
          </p:cNvPicPr>
          <p:nvPr/>
        </p:nvPicPr>
        <p:blipFill rotWithShape="1">
          <a:blip r:embed="rId2">
            <a:extLst>
              <a:ext uri="{28A0092B-C50C-407E-A947-70E740481C1C}">
                <a14:useLocalDpi xmlns:a14="http://schemas.microsoft.com/office/drawing/2010/main" val="0"/>
              </a:ext>
            </a:extLst>
          </a:blip>
          <a:srcRect b="5817"/>
          <a:stretch/>
        </p:blipFill>
        <p:spPr bwMode="auto">
          <a:xfrm>
            <a:off x="666750" y="838200"/>
            <a:ext cx="8020050" cy="5310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2" descr="P:\My Documents\My Pictures\health - medical\vitamins\12.jpg"/>
          <p:cNvPicPr>
            <a:picLocks noChangeAspect="1" noChangeArrowheads="1"/>
          </p:cNvPicPr>
          <p:nvPr/>
        </p:nvPicPr>
        <p:blipFill rotWithShape="1">
          <a:blip r:embed="rId2">
            <a:extLst>
              <a:ext uri="{28A0092B-C50C-407E-A947-70E740481C1C}">
                <a14:useLocalDpi xmlns:a14="http://schemas.microsoft.com/office/drawing/2010/main" val="0"/>
              </a:ext>
            </a:extLst>
          </a:blip>
          <a:srcRect b="6151"/>
          <a:stretch/>
        </p:blipFill>
        <p:spPr bwMode="auto">
          <a:xfrm>
            <a:off x="381000" y="609517"/>
            <a:ext cx="8305800" cy="5950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1" name="Picture 2" descr="P:\My Documents\My Pictures\health - medical\vitamins\13.jpg"/>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685800" y="685800"/>
            <a:ext cx="8001000" cy="5608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5" name="Picture 2" descr="P:\My Documents\My Pictures\health - medical\vitamins\14.jpg"/>
          <p:cNvPicPr>
            <a:picLocks noChangeAspect="1" noChangeArrowheads="1"/>
          </p:cNvPicPr>
          <p:nvPr/>
        </p:nvPicPr>
        <p:blipFill rotWithShape="1">
          <a:blip r:embed="rId2">
            <a:extLst>
              <a:ext uri="{28A0092B-C50C-407E-A947-70E740481C1C}">
                <a14:useLocalDpi xmlns:a14="http://schemas.microsoft.com/office/drawing/2010/main" val="0"/>
              </a:ext>
            </a:extLst>
          </a:blip>
          <a:srcRect b="6679"/>
          <a:stretch/>
        </p:blipFill>
        <p:spPr bwMode="auto">
          <a:xfrm>
            <a:off x="590112" y="685800"/>
            <a:ext cx="7868088" cy="5873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9" name="Picture 2" descr="P:\My Documents\My Pictures\health - medical\vitamins\15.jpg"/>
          <p:cNvPicPr>
            <a:picLocks noChangeAspect="1" noChangeArrowheads="1"/>
          </p:cNvPicPr>
          <p:nvPr/>
        </p:nvPicPr>
        <p:blipFill rotWithShape="1">
          <a:blip r:embed="rId2">
            <a:extLst>
              <a:ext uri="{28A0092B-C50C-407E-A947-70E740481C1C}">
                <a14:useLocalDpi xmlns:a14="http://schemas.microsoft.com/office/drawing/2010/main" val="0"/>
              </a:ext>
            </a:extLst>
          </a:blip>
          <a:srcRect b="6244"/>
          <a:stretch/>
        </p:blipFill>
        <p:spPr bwMode="auto">
          <a:xfrm>
            <a:off x="304800" y="685800"/>
            <a:ext cx="84582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3" name="Picture 2" descr="P:\My Documents\My Pictures\health - medical\vitamins\16.jpg"/>
          <p:cNvPicPr>
            <a:picLocks noChangeAspect="1" noChangeArrowheads="1"/>
          </p:cNvPicPr>
          <p:nvPr/>
        </p:nvPicPr>
        <p:blipFill rotWithShape="1">
          <a:blip r:embed="rId2">
            <a:extLst>
              <a:ext uri="{28A0092B-C50C-407E-A947-70E740481C1C}">
                <a14:useLocalDpi xmlns:a14="http://schemas.microsoft.com/office/drawing/2010/main" val="0"/>
              </a:ext>
            </a:extLst>
          </a:blip>
          <a:srcRect b="5391"/>
          <a:stretch/>
        </p:blipFill>
        <p:spPr bwMode="auto">
          <a:xfrm>
            <a:off x="304800" y="762000"/>
            <a:ext cx="8229600" cy="5652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t>Recommendation</a:t>
            </a:r>
          </a:p>
        </p:txBody>
      </p:sp>
      <p:sp>
        <p:nvSpPr>
          <p:cNvPr id="4099" name="Content Placeholder 2"/>
          <p:cNvSpPr>
            <a:spLocks noGrp="1"/>
          </p:cNvSpPr>
          <p:nvPr>
            <p:ph idx="1"/>
          </p:nvPr>
        </p:nvSpPr>
        <p:spPr>
          <a:xfrm>
            <a:off x="381000" y="2057400"/>
            <a:ext cx="8229600" cy="4525963"/>
          </a:xfrm>
        </p:spPr>
        <p:txBody>
          <a:bodyPr/>
          <a:lstStyle/>
          <a:p>
            <a:pPr algn="just"/>
            <a:r>
              <a:rPr lang="en-US" dirty="0">
                <a:solidFill>
                  <a:schemeClr val="tx1"/>
                </a:solidFill>
              </a:rPr>
              <a:t>The information contained in this PowerPoint is presented to encourage healthy eating. </a:t>
            </a:r>
          </a:p>
          <a:p>
            <a:pPr algn="just"/>
            <a:r>
              <a:rPr lang="en-US" dirty="0">
                <a:solidFill>
                  <a:schemeClr val="tx1"/>
                </a:solidFill>
              </a:rPr>
              <a:t>It is not meant to diagnose or prescribe a person’s health needs. </a:t>
            </a:r>
          </a:p>
          <a:p>
            <a:pPr algn="just"/>
            <a:r>
              <a:rPr lang="en-US" dirty="0">
                <a:solidFill>
                  <a:schemeClr val="tx1"/>
                </a:solidFill>
              </a:rPr>
              <a:t>Before making changes in one’s diet, one should seek the guidance of a  Nutrition-dietician professional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7" name="Picture 2" descr="P:\My Documents\My Pictures\health - medical\vitamins\17.jpg"/>
          <p:cNvPicPr>
            <a:picLocks noChangeAspect="1" noChangeArrowheads="1"/>
          </p:cNvPicPr>
          <p:nvPr/>
        </p:nvPicPr>
        <p:blipFill rotWithShape="1">
          <a:blip r:embed="rId2">
            <a:extLst>
              <a:ext uri="{28A0092B-C50C-407E-A947-70E740481C1C}">
                <a14:useLocalDpi xmlns:a14="http://schemas.microsoft.com/office/drawing/2010/main" val="0"/>
              </a:ext>
            </a:extLst>
          </a:blip>
          <a:srcRect b="5330"/>
          <a:stretch/>
        </p:blipFill>
        <p:spPr bwMode="auto">
          <a:xfrm>
            <a:off x="381000" y="533482"/>
            <a:ext cx="8077200" cy="5655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2" descr="P:\My Documents\My Pictures\health - medical\vitamins\18.jpg"/>
          <p:cNvPicPr>
            <a:picLocks noChangeAspect="1" noChangeArrowheads="1"/>
          </p:cNvPicPr>
          <p:nvPr/>
        </p:nvPicPr>
        <p:blipFill rotWithShape="1">
          <a:blip r:embed="rId2">
            <a:extLst>
              <a:ext uri="{28A0092B-C50C-407E-A947-70E740481C1C}">
                <a14:useLocalDpi xmlns:a14="http://schemas.microsoft.com/office/drawing/2010/main" val="0"/>
              </a:ext>
            </a:extLst>
          </a:blip>
          <a:srcRect b="5484"/>
          <a:stretch/>
        </p:blipFill>
        <p:spPr bwMode="auto">
          <a:xfrm>
            <a:off x="381000" y="533317"/>
            <a:ext cx="8458200" cy="558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5" name="Picture 2" descr="P:\My Documents\My Pictures\health - medical\vitamins\19.jpg"/>
          <p:cNvPicPr>
            <a:picLocks noChangeAspect="1" noChangeArrowheads="1"/>
          </p:cNvPicPr>
          <p:nvPr/>
        </p:nvPicPr>
        <p:blipFill rotWithShape="1">
          <a:blip r:embed="rId2">
            <a:extLst>
              <a:ext uri="{28A0092B-C50C-407E-A947-70E740481C1C}">
                <a14:useLocalDpi xmlns:a14="http://schemas.microsoft.com/office/drawing/2010/main" val="0"/>
              </a:ext>
            </a:extLst>
          </a:blip>
          <a:srcRect b="6218"/>
          <a:stretch/>
        </p:blipFill>
        <p:spPr bwMode="auto">
          <a:xfrm>
            <a:off x="381000" y="533482"/>
            <a:ext cx="8229600" cy="560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9" name="Picture 2" descr="P:\My Documents\My Pictures\health - medical\vitamins\20.jpg"/>
          <p:cNvPicPr>
            <a:picLocks noChangeAspect="1" noChangeArrowheads="1"/>
          </p:cNvPicPr>
          <p:nvPr/>
        </p:nvPicPr>
        <p:blipFill rotWithShape="1">
          <a:blip r:embed="rId2">
            <a:extLst>
              <a:ext uri="{28A0092B-C50C-407E-A947-70E740481C1C}">
                <a14:useLocalDpi xmlns:a14="http://schemas.microsoft.com/office/drawing/2010/main" val="0"/>
              </a:ext>
            </a:extLst>
          </a:blip>
          <a:srcRect b="5462"/>
          <a:stretch/>
        </p:blipFill>
        <p:spPr bwMode="auto">
          <a:xfrm>
            <a:off x="304800" y="472440"/>
            <a:ext cx="8382000" cy="5676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5"/>
          <p:cNvSpPr txBox="1">
            <a:spLocks/>
          </p:cNvSpPr>
          <p:nvPr/>
        </p:nvSpPr>
        <p:spPr>
          <a:xfrm>
            <a:off x="609600" y="1577010"/>
            <a:ext cx="7772400" cy="2156789"/>
          </a:xfrm>
          <a:prstGeom prst="rect">
            <a:avLst/>
          </a:prstGeom>
        </p:spPr>
        <p:txBody>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a:defRPr/>
            </a:pPr>
            <a:r>
              <a:rPr lang="en-US" dirty="0"/>
              <a:t>1.7 Minerals, functions and sources</a:t>
            </a:r>
          </a:p>
        </p:txBody>
      </p:sp>
    </p:spTree>
    <p:extLst>
      <p:ext uri="{BB962C8B-B14F-4D97-AF65-F5344CB8AC3E}">
        <p14:creationId xmlns:p14="http://schemas.microsoft.com/office/powerpoint/2010/main" val="4653779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52400" y="685800"/>
            <a:ext cx="8229600" cy="1066800"/>
          </a:xfrm>
        </p:spPr>
        <p:txBody>
          <a:bodyPr/>
          <a:lstStyle/>
          <a:p>
            <a:r>
              <a:rPr lang="en-US" sz="3600" dirty="0"/>
              <a:t>Calcium</a:t>
            </a:r>
          </a:p>
        </p:txBody>
      </p:sp>
      <p:sp>
        <p:nvSpPr>
          <p:cNvPr id="26627" name="Content Placeholder 2"/>
          <p:cNvSpPr>
            <a:spLocks noGrp="1"/>
          </p:cNvSpPr>
          <p:nvPr>
            <p:ph idx="1"/>
          </p:nvPr>
        </p:nvSpPr>
        <p:spPr>
          <a:xfrm>
            <a:off x="228600" y="1752600"/>
            <a:ext cx="8610600" cy="4495800"/>
          </a:xfrm>
        </p:spPr>
        <p:txBody>
          <a:bodyPr/>
          <a:lstStyle/>
          <a:p>
            <a:r>
              <a:rPr lang="en-US" b="1" i="1" dirty="0">
                <a:solidFill>
                  <a:schemeClr val="tx1"/>
                </a:solidFill>
              </a:rPr>
              <a:t>Calcium and bone health</a:t>
            </a:r>
          </a:p>
          <a:p>
            <a:pPr marL="0" indent="0" algn="just">
              <a:buNone/>
            </a:pPr>
            <a:br>
              <a:rPr lang="en-US" dirty="0">
                <a:solidFill>
                  <a:schemeClr val="tx1"/>
                </a:solidFill>
              </a:rPr>
            </a:br>
            <a:r>
              <a:rPr lang="en-US" dirty="0">
                <a:solidFill>
                  <a:schemeClr val="tx1"/>
                </a:solidFill>
              </a:rPr>
              <a:t>Human  bones are living tissues and continue to change throughout life.</a:t>
            </a:r>
          </a:p>
          <a:p>
            <a:pPr marL="0" indent="0" algn="just">
              <a:buNone/>
            </a:pPr>
            <a:r>
              <a:rPr lang="en-US" dirty="0">
                <a:solidFill>
                  <a:schemeClr val="tx1"/>
                </a:solidFill>
              </a:rPr>
              <a:t>When calcium intake is low or calcium is poorly absorbed, bone breakdown occurs because the body must use the calcium stored in bones to maintain normal biological functions such as nerve and muscle function. Bone loss also occurs as a part of the aging process.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z="3600" dirty="0"/>
              <a:t>Sources of Calcium</a:t>
            </a:r>
          </a:p>
        </p:txBody>
      </p:sp>
      <p:sp>
        <p:nvSpPr>
          <p:cNvPr id="27651" name="Content Placeholder 2"/>
          <p:cNvSpPr>
            <a:spLocks noGrp="1"/>
          </p:cNvSpPr>
          <p:nvPr>
            <p:ph idx="1"/>
          </p:nvPr>
        </p:nvSpPr>
        <p:spPr>
          <a:xfrm>
            <a:off x="381000" y="2286000"/>
            <a:ext cx="8229600" cy="1295400"/>
          </a:xfrm>
        </p:spPr>
        <p:txBody>
          <a:bodyPr/>
          <a:lstStyle/>
          <a:p>
            <a:r>
              <a:rPr lang="en-US" dirty="0">
                <a:solidFill>
                  <a:schemeClr val="tx1"/>
                </a:solidFill>
              </a:rPr>
              <a:t>Foods such as Chinese cabbage, kale and broccoli are other alternative calcium sources, particularly for those who are lactose intolerant.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0" y="0"/>
            <a:ext cx="9144000" cy="1905000"/>
          </a:xfrm>
        </p:spPr>
        <p:txBody>
          <a:bodyPr/>
          <a:lstStyle/>
          <a:p>
            <a:r>
              <a:rPr lang="en-US" sz="3600" b="1" dirty="0"/>
              <a:t>Calcium Content of 236 ml of Milk Compared to Other Food Sources of Calcium</a:t>
            </a:r>
            <a:endParaRPr lang="en-US" sz="3600" dirty="0"/>
          </a:p>
        </p:txBody>
      </p:sp>
      <p:pic>
        <p:nvPicPr>
          <p:cNvPr id="2867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86000"/>
            <a:ext cx="7142163"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381000" y="762000"/>
            <a:ext cx="8229600" cy="914400"/>
          </a:xfrm>
        </p:spPr>
        <p:txBody>
          <a:bodyPr/>
          <a:lstStyle/>
          <a:p>
            <a:pPr algn="l"/>
            <a:r>
              <a:rPr lang="en-US" sz="3600" dirty="0"/>
              <a:t>Chromium</a:t>
            </a:r>
          </a:p>
        </p:txBody>
      </p:sp>
      <p:sp>
        <p:nvSpPr>
          <p:cNvPr id="29699" name="Content Placeholder 2"/>
          <p:cNvSpPr>
            <a:spLocks noGrp="1"/>
          </p:cNvSpPr>
          <p:nvPr>
            <p:ph idx="1"/>
          </p:nvPr>
        </p:nvSpPr>
        <p:spPr>
          <a:xfrm>
            <a:off x="381000" y="2368480"/>
            <a:ext cx="8229600" cy="4525963"/>
          </a:xfrm>
        </p:spPr>
        <p:txBody>
          <a:bodyPr/>
          <a:lstStyle/>
          <a:p>
            <a:pPr algn="just"/>
            <a:r>
              <a:rPr lang="en-US" dirty="0">
                <a:solidFill>
                  <a:schemeClr val="tx1"/>
                </a:solidFill>
              </a:rPr>
              <a:t>Chromium deficiency impairs the body's ability to use glucose to meet its energy needs and raises insulin requirements. </a:t>
            </a:r>
          </a:p>
          <a:p>
            <a:pPr algn="just"/>
            <a:r>
              <a:rPr lang="en-US" dirty="0">
                <a:solidFill>
                  <a:schemeClr val="tx1"/>
                </a:solidFill>
              </a:rPr>
              <a:t>It has been suggested that chromium supplements might help to control type 2 diabetes or the glucose and insulin responses in persons at high risk of developing the disease.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z="3600" dirty="0"/>
              <a:t>Sources of Chromium</a:t>
            </a:r>
          </a:p>
        </p:txBody>
      </p:sp>
      <p:sp>
        <p:nvSpPr>
          <p:cNvPr id="30723" name="Content Placeholder 2"/>
          <p:cNvSpPr>
            <a:spLocks noGrp="1"/>
          </p:cNvSpPr>
          <p:nvPr>
            <p:ph idx="1"/>
          </p:nvPr>
        </p:nvSpPr>
        <p:spPr>
          <a:xfrm>
            <a:off x="457200" y="1600200"/>
            <a:ext cx="8229600" cy="3657599"/>
          </a:xfrm>
        </p:spPr>
        <p:txBody>
          <a:bodyPr>
            <a:normAutofit/>
          </a:bodyPr>
          <a:lstStyle/>
          <a:p>
            <a:endParaRPr lang="en-US" dirty="0"/>
          </a:p>
          <a:p>
            <a:r>
              <a:rPr lang="en-US" dirty="0">
                <a:solidFill>
                  <a:schemeClr val="tx1"/>
                </a:solidFill>
              </a:rPr>
              <a:t>Chromium is widely distributed in the food supply, but most foods provide only small amounts (less than 2 micrograms [</a:t>
            </a:r>
            <a:r>
              <a:rPr lang="en-US" dirty="0">
                <a:solidFill>
                  <a:schemeClr val="tx1"/>
                </a:solidFill>
                <a:hlinkClick r:id="rId2"/>
              </a:rPr>
              <a:t>mcg</a:t>
            </a:r>
            <a:r>
              <a:rPr lang="en-US" dirty="0">
                <a:solidFill>
                  <a:schemeClr val="tx1"/>
                </a:solidFill>
              </a:rPr>
              <a:t>] per serving). </a:t>
            </a:r>
          </a:p>
          <a:p>
            <a:r>
              <a:rPr lang="en-US" dirty="0">
                <a:solidFill>
                  <a:schemeClr val="tx1"/>
                </a:solidFill>
              </a:rPr>
              <a:t>Meat and whole-grain products, as well as some fruits, vegetables, and spices are relatively good sources. </a:t>
            </a:r>
          </a:p>
          <a:p>
            <a:r>
              <a:rPr lang="en-US" dirty="0">
                <a:solidFill>
                  <a:schemeClr val="tx1"/>
                </a:solidFill>
              </a:rPr>
              <a:t>In contrast, foods high in simple sugars (like sucrose and fructose) are low in chromium.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164134"/>
            <a:ext cx="8382000" cy="5693866"/>
          </a:xfrm>
          <a:prstGeom prst="rect">
            <a:avLst/>
          </a:prstGeom>
        </p:spPr>
        <p:txBody>
          <a:bodyPr wrap="square">
            <a:spAutoFit/>
          </a:bodyPr>
          <a:lstStyle/>
          <a:p>
            <a:pPr marL="285750" indent="-285750" algn="just">
              <a:buFont typeface="Arial" pitchFamily="34" charset="0"/>
              <a:buChar char="•"/>
            </a:pPr>
            <a:r>
              <a:rPr lang="en-GB" sz="2800" dirty="0"/>
              <a:t>By definition, Vitamins are organic compounds made by plants and animals which can be broken down by heat, acid or air. </a:t>
            </a:r>
          </a:p>
          <a:p>
            <a:pPr marL="285750" indent="-285750" algn="just">
              <a:buFont typeface="Arial" pitchFamily="34" charset="0"/>
              <a:buChar char="•"/>
            </a:pPr>
            <a:r>
              <a:rPr lang="en-GB" sz="2800" dirty="0"/>
              <a:t>On the other hand, minerals are inorganic compounds, exist in soil or water and cannot be broken down.</a:t>
            </a:r>
          </a:p>
          <a:p>
            <a:pPr marL="285750" indent="-285750" algn="just">
              <a:buFont typeface="Arial" pitchFamily="34" charset="0"/>
              <a:buChar char="•"/>
            </a:pPr>
            <a:r>
              <a:rPr lang="en-GB" sz="2800" dirty="0"/>
              <a:t>The micronutrient content of each food is different, so it’s best to eat a variety of foods to get enough vitamins and minerals.</a:t>
            </a:r>
          </a:p>
          <a:p>
            <a:pPr marL="285750" indent="-285750" algn="just">
              <a:buFont typeface="Arial" pitchFamily="34" charset="0"/>
              <a:buChar char="•"/>
            </a:pPr>
            <a:r>
              <a:rPr lang="en-GB" sz="2800" dirty="0"/>
              <a:t>A recommended intake of  micronutrients (vitamins &amp; minerals) is key for optimal health, as each vitamin and mineral has a specific role in your body.</a:t>
            </a:r>
          </a:p>
          <a:p>
            <a:pPr marL="285750" indent="-285750" algn="just">
              <a:buFont typeface="Arial" pitchFamily="34" charset="0"/>
              <a:buChar char="•"/>
            </a:pPr>
            <a:r>
              <a:rPr lang="en-GB" sz="2800" dirty="0"/>
              <a:t>Depending on their function, certain micronutrients also play a role in preventing and fighting disease</a:t>
            </a:r>
          </a:p>
        </p:txBody>
      </p:sp>
      <p:sp>
        <p:nvSpPr>
          <p:cNvPr id="3" name="Title 1"/>
          <p:cNvSpPr txBox="1">
            <a:spLocks/>
          </p:cNvSpPr>
          <p:nvPr/>
        </p:nvSpPr>
        <p:spPr>
          <a:xfrm>
            <a:off x="304800" y="152400"/>
            <a:ext cx="7772400" cy="981075"/>
          </a:xfrm>
          <a:prstGeom prst="rect">
            <a:avLst/>
          </a:prstGeom>
        </p:spPr>
        <p:txBody>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ZA" sz="3200" dirty="0"/>
              <a:t>Introduction</a:t>
            </a:r>
            <a:r>
              <a:rPr lang="en-ZA" dirty="0"/>
              <a:t> </a:t>
            </a:r>
            <a:endParaRPr lang="en-GB" dirty="0"/>
          </a:p>
        </p:txBody>
      </p:sp>
    </p:spTree>
    <p:extLst>
      <p:ext uri="{BB962C8B-B14F-4D97-AF65-F5344CB8AC3E}">
        <p14:creationId xmlns:p14="http://schemas.microsoft.com/office/powerpoint/2010/main" val="801704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66938034"/>
              </p:ext>
            </p:extLst>
          </p:nvPr>
        </p:nvGraphicFramePr>
        <p:xfrm>
          <a:off x="533400" y="364433"/>
          <a:ext cx="8001000" cy="6477002"/>
        </p:xfrm>
        <a:graphic>
          <a:graphicData uri="http://schemas.openxmlformats.org/drawingml/2006/table">
            <a:tbl>
              <a:tblPr/>
              <a:tblGrid>
                <a:gridCol w="3048000">
                  <a:extLst>
                    <a:ext uri="{9D8B030D-6E8A-4147-A177-3AD203B41FA5}">
                      <a16:colId xmlns:a16="http://schemas.microsoft.com/office/drawing/2014/main" val="20000"/>
                    </a:ext>
                  </a:extLst>
                </a:gridCol>
                <a:gridCol w="4953000">
                  <a:extLst>
                    <a:ext uri="{9D8B030D-6E8A-4147-A177-3AD203B41FA5}">
                      <a16:colId xmlns:a16="http://schemas.microsoft.com/office/drawing/2014/main" val="20001"/>
                    </a:ext>
                  </a:extLst>
                </a:gridCol>
              </a:tblGrid>
              <a:tr h="411124">
                <a:tc>
                  <a:txBody>
                    <a:bodyPr/>
                    <a:lstStyle/>
                    <a:p>
                      <a:r>
                        <a:rPr lang="en-US" sz="1300" dirty="0"/>
                        <a:t>Food</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300"/>
                        <a:t>Chromium (mcg)</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11124">
                <a:tc>
                  <a:txBody>
                    <a:bodyPr/>
                    <a:lstStyle/>
                    <a:p>
                      <a:r>
                        <a:rPr lang="en-US" sz="1300" dirty="0"/>
                        <a:t>Broccoli, ½ cup</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a:t>11</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11124">
                <a:tc>
                  <a:txBody>
                    <a:bodyPr/>
                    <a:lstStyle/>
                    <a:p>
                      <a:r>
                        <a:rPr lang="en-US" sz="1300" dirty="0"/>
                        <a:t>Grape juice, 1 cup</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a:t>8</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21266">
                <a:tc>
                  <a:txBody>
                    <a:bodyPr/>
                    <a:lstStyle/>
                    <a:p>
                      <a:r>
                        <a:rPr lang="en-US" sz="1300" dirty="0"/>
                        <a:t>English muffin, whole wheat, 1</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a:t>4</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11124">
                <a:tc>
                  <a:txBody>
                    <a:bodyPr/>
                    <a:lstStyle/>
                    <a:p>
                      <a:r>
                        <a:rPr lang="en-US" sz="1300" dirty="0">
                          <a:solidFill>
                            <a:schemeClr val="tx1"/>
                          </a:solidFill>
                        </a:rPr>
                        <a:t>Potatoes, mashed, 1 cup</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3</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11124">
                <a:tc>
                  <a:txBody>
                    <a:bodyPr/>
                    <a:lstStyle/>
                    <a:p>
                      <a:r>
                        <a:rPr lang="en-US" sz="1300" dirty="0">
                          <a:solidFill>
                            <a:schemeClr val="tx1"/>
                          </a:solidFill>
                        </a:rPr>
                        <a:t>Garlic, dried, 1 teaspoon</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a:solidFill>
                            <a:schemeClr val="tx1"/>
                          </a:solidFill>
                        </a:rPr>
                        <a:t>3</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11124">
                <a:tc>
                  <a:txBody>
                    <a:bodyPr/>
                    <a:lstStyle/>
                    <a:p>
                      <a:r>
                        <a:rPr lang="en-US" sz="1300" dirty="0">
                          <a:solidFill>
                            <a:schemeClr val="tx1"/>
                          </a:solidFill>
                        </a:rPr>
                        <a:t>Basil, dried, 1 tablespoon</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2</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11124">
                <a:tc>
                  <a:txBody>
                    <a:bodyPr/>
                    <a:lstStyle/>
                    <a:p>
                      <a:r>
                        <a:rPr lang="en-US" sz="1300" dirty="0">
                          <a:solidFill>
                            <a:schemeClr val="tx1"/>
                          </a:solidFill>
                        </a:rPr>
                        <a:t>Beef cubes, 3 ounces</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2</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11124">
                <a:tc>
                  <a:txBody>
                    <a:bodyPr/>
                    <a:lstStyle/>
                    <a:p>
                      <a:r>
                        <a:rPr lang="en-US" sz="1300" dirty="0">
                          <a:solidFill>
                            <a:schemeClr val="tx1"/>
                          </a:solidFill>
                        </a:rPr>
                        <a:t>Orange juice, 1 cup</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2</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11124">
                <a:tc>
                  <a:txBody>
                    <a:bodyPr/>
                    <a:lstStyle/>
                    <a:p>
                      <a:r>
                        <a:rPr lang="en-US" sz="1300" dirty="0">
                          <a:solidFill>
                            <a:schemeClr val="tx1"/>
                          </a:solidFill>
                        </a:rPr>
                        <a:t>Turkey breast, 3 ounces</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2</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411124">
                <a:tc>
                  <a:txBody>
                    <a:bodyPr/>
                    <a:lstStyle/>
                    <a:p>
                      <a:r>
                        <a:rPr lang="en-US" sz="1300" dirty="0">
                          <a:solidFill>
                            <a:schemeClr val="tx1"/>
                          </a:solidFill>
                        </a:rPr>
                        <a:t>Whole wheat bread, 2 slices</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2</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411124">
                <a:tc>
                  <a:txBody>
                    <a:bodyPr/>
                    <a:lstStyle/>
                    <a:p>
                      <a:r>
                        <a:rPr lang="en-US" sz="1300" dirty="0">
                          <a:solidFill>
                            <a:schemeClr val="tx1"/>
                          </a:solidFill>
                        </a:rPr>
                        <a:t>Red wine, 5 ounces</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1-13</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411124">
                <a:tc>
                  <a:txBody>
                    <a:bodyPr/>
                    <a:lstStyle/>
                    <a:p>
                      <a:r>
                        <a:rPr lang="en-US" sz="1300" dirty="0">
                          <a:solidFill>
                            <a:schemeClr val="tx1"/>
                          </a:solidFill>
                        </a:rPr>
                        <a:t>Apple, unpeeled, 1 medium</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1</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411124">
                <a:tc>
                  <a:txBody>
                    <a:bodyPr/>
                    <a:lstStyle/>
                    <a:p>
                      <a:r>
                        <a:rPr lang="en-US" sz="1300">
                          <a:solidFill>
                            <a:schemeClr val="tx1"/>
                          </a:solidFill>
                        </a:rPr>
                        <a:t>Banana, 1 medium</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1</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411124">
                <a:tc>
                  <a:txBody>
                    <a:bodyPr/>
                    <a:lstStyle/>
                    <a:p>
                      <a:r>
                        <a:rPr lang="en-US" sz="1300">
                          <a:solidFill>
                            <a:schemeClr val="tx1"/>
                          </a:solidFill>
                        </a:rPr>
                        <a:t>Green beans, ½ cup</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dirty="0">
                          <a:solidFill>
                            <a:schemeClr val="tx1"/>
                          </a:solidFill>
                        </a:rPr>
                        <a:t>1</a:t>
                      </a:r>
                    </a:p>
                  </a:txBody>
                  <a:tcPr marL="64508" marR="64508" marT="32254" marB="3225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z="3600" dirty="0"/>
              <a:t>Iron</a:t>
            </a:r>
          </a:p>
        </p:txBody>
      </p:sp>
      <p:sp>
        <p:nvSpPr>
          <p:cNvPr id="32771" name="Content Placeholder 2"/>
          <p:cNvSpPr>
            <a:spLocks noGrp="1"/>
          </p:cNvSpPr>
          <p:nvPr>
            <p:ph idx="1"/>
          </p:nvPr>
        </p:nvSpPr>
        <p:spPr>
          <a:xfrm>
            <a:off x="685800" y="1752600"/>
            <a:ext cx="7772400" cy="4419600"/>
          </a:xfrm>
        </p:spPr>
        <p:txBody>
          <a:bodyPr/>
          <a:lstStyle/>
          <a:p>
            <a:pPr algn="just"/>
            <a:r>
              <a:rPr lang="en-US" dirty="0">
                <a:solidFill>
                  <a:schemeClr val="tx1"/>
                </a:solidFill>
              </a:rPr>
              <a:t>Iron, one of the most abundant metals on Earth, is essential to most life forms and to normal human physiology. </a:t>
            </a:r>
          </a:p>
          <a:p>
            <a:pPr algn="just"/>
            <a:r>
              <a:rPr lang="en-US" dirty="0">
                <a:solidFill>
                  <a:schemeClr val="tx1"/>
                </a:solidFill>
              </a:rPr>
              <a:t>Iron is an integral part of many proteins and enzymes that maintain good health. </a:t>
            </a:r>
          </a:p>
          <a:p>
            <a:pPr algn="just"/>
            <a:r>
              <a:rPr lang="en-US" dirty="0">
                <a:solidFill>
                  <a:schemeClr val="tx1"/>
                </a:solidFill>
              </a:rPr>
              <a:t>In humans, iron is an essential component of proteins involved in oxygen transport.</a:t>
            </a:r>
          </a:p>
          <a:p>
            <a:pPr algn="just"/>
            <a:r>
              <a:rPr lang="en-US" dirty="0">
                <a:solidFill>
                  <a:schemeClr val="tx1"/>
                </a:solidFill>
              </a:rPr>
              <a:t> It is also essential for the regulation of cell growth and differentiation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z="3600" dirty="0"/>
              <a:t>Sources of Iron</a:t>
            </a:r>
          </a:p>
        </p:txBody>
      </p:sp>
      <p:sp>
        <p:nvSpPr>
          <p:cNvPr id="33795" name="Content Placeholder 2"/>
          <p:cNvSpPr>
            <a:spLocks noGrp="1"/>
          </p:cNvSpPr>
          <p:nvPr>
            <p:ph idx="1"/>
          </p:nvPr>
        </p:nvSpPr>
        <p:spPr>
          <a:xfrm>
            <a:off x="457200" y="1981200"/>
            <a:ext cx="8229600" cy="4525963"/>
          </a:xfrm>
        </p:spPr>
        <p:txBody>
          <a:bodyPr/>
          <a:lstStyle/>
          <a:p>
            <a:pPr algn="just"/>
            <a:r>
              <a:rPr lang="en-US" dirty="0">
                <a:solidFill>
                  <a:schemeClr val="tx1"/>
                </a:solidFill>
              </a:rPr>
              <a:t>Beef, turkey, chicken, tuna, pork, oysters, and clams provide </a:t>
            </a:r>
            <a:r>
              <a:rPr lang="en-US" dirty="0" err="1">
                <a:solidFill>
                  <a:schemeClr val="tx1"/>
                </a:solidFill>
              </a:rPr>
              <a:t>heme</a:t>
            </a:r>
            <a:r>
              <a:rPr lang="en-US" dirty="0">
                <a:solidFill>
                  <a:schemeClr val="tx1"/>
                </a:solidFill>
              </a:rPr>
              <a:t> iron (more readily absorbed form).</a:t>
            </a:r>
          </a:p>
          <a:p>
            <a:pPr algn="just"/>
            <a:r>
              <a:rPr lang="en-US" dirty="0">
                <a:solidFill>
                  <a:schemeClr val="tx1"/>
                </a:solidFill>
              </a:rPr>
              <a:t>  Spinach,  oatmeal, soybeans, lentils, beans, tofu, raisins, and whole wheat bread provide </a:t>
            </a:r>
            <a:r>
              <a:rPr lang="en-US" dirty="0" err="1">
                <a:solidFill>
                  <a:schemeClr val="tx1"/>
                </a:solidFill>
              </a:rPr>
              <a:t>nonheme</a:t>
            </a:r>
            <a:r>
              <a:rPr lang="en-US" dirty="0">
                <a:solidFill>
                  <a:schemeClr val="tx1"/>
                </a:solidFill>
              </a:rPr>
              <a:t> iron (less easily absorbed form).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z="3600" dirty="0"/>
              <a:t>Magnesium</a:t>
            </a:r>
          </a:p>
        </p:txBody>
      </p:sp>
      <p:sp>
        <p:nvSpPr>
          <p:cNvPr id="34819" name="Content Placeholder 2"/>
          <p:cNvSpPr>
            <a:spLocks noGrp="1"/>
          </p:cNvSpPr>
          <p:nvPr>
            <p:ph idx="1"/>
          </p:nvPr>
        </p:nvSpPr>
        <p:spPr>
          <a:xfrm>
            <a:off x="1066800" y="1752600"/>
            <a:ext cx="7772400" cy="4495800"/>
          </a:xfrm>
        </p:spPr>
        <p:txBody>
          <a:bodyPr/>
          <a:lstStyle/>
          <a:p>
            <a:pPr algn="just"/>
            <a:r>
              <a:rPr lang="en-US" dirty="0">
                <a:solidFill>
                  <a:schemeClr val="tx1"/>
                </a:solidFill>
              </a:rPr>
              <a:t>Magnesium is the fourth most abundant mineral in the body and is essential to good health.</a:t>
            </a:r>
          </a:p>
          <a:p>
            <a:pPr algn="just"/>
            <a:r>
              <a:rPr lang="en-US" dirty="0">
                <a:solidFill>
                  <a:schemeClr val="tx1"/>
                </a:solidFill>
              </a:rPr>
              <a:t> Approximately 50% of total body magnesium is found in bone. </a:t>
            </a:r>
          </a:p>
          <a:p>
            <a:pPr algn="just"/>
            <a:r>
              <a:rPr lang="en-US" dirty="0">
                <a:solidFill>
                  <a:schemeClr val="tx1"/>
                </a:solidFill>
              </a:rPr>
              <a:t>The other half is found predominantly inside cells of body tissues and organs. </a:t>
            </a:r>
          </a:p>
          <a:p>
            <a:pPr algn="just"/>
            <a:r>
              <a:rPr lang="en-US" dirty="0">
                <a:solidFill>
                  <a:schemeClr val="tx1"/>
                </a:solidFill>
              </a:rPr>
              <a:t>Only 1% of magnesium is found in blood, but the body works very hard to keep blood levels of magnesium constant.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z="3600" dirty="0"/>
              <a:t>Sources of Magnesium</a:t>
            </a:r>
          </a:p>
        </p:txBody>
      </p:sp>
      <p:sp>
        <p:nvSpPr>
          <p:cNvPr id="35843" name="Content Placeholder 2"/>
          <p:cNvSpPr>
            <a:spLocks noGrp="1"/>
          </p:cNvSpPr>
          <p:nvPr>
            <p:ph idx="1"/>
          </p:nvPr>
        </p:nvSpPr>
        <p:spPr/>
        <p:txBody>
          <a:bodyPr/>
          <a:lstStyle/>
          <a:p>
            <a:pPr algn="just"/>
            <a:endParaRPr lang="en-US" dirty="0">
              <a:solidFill>
                <a:schemeClr val="tx1"/>
              </a:solidFill>
            </a:endParaRPr>
          </a:p>
          <a:p>
            <a:pPr algn="just"/>
            <a:r>
              <a:rPr lang="en-US" dirty="0">
                <a:solidFill>
                  <a:schemeClr val="tx1"/>
                </a:solidFill>
              </a:rPr>
              <a:t>Green vegetables such as spinach are good sources of magnesium because the center of the chlorophyll molecule (which gives green vegetables their color) contains magnesium. </a:t>
            </a:r>
          </a:p>
          <a:p>
            <a:pPr algn="just"/>
            <a:endParaRPr lang="en-US" dirty="0">
              <a:solidFill>
                <a:schemeClr val="tx1"/>
              </a:solidFill>
            </a:endParaRPr>
          </a:p>
          <a:p>
            <a:pPr algn="just"/>
            <a:r>
              <a:rPr lang="en-US" dirty="0">
                <a:solidFill>
                  <a:schemeClr val="tx1"/>
                </a:solidFill>
              </a:rPr>
              <a:t>Some legumes (beans and peas), nuts and seeds, and whole, unrefined grains are also good sources of magnesium.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z="3600" dirty="0"/>
              <a:t>Selenium</a:t>
            </a:r>
          </a:p>
        </p:txBody>
      </p:sp>
      <p:sp>
        <p:nvSpPr>
          <p:cNvPr id="36867" name="Content Placeholder 2"/>
          <p:cNvSpPr>
            <a:spLocks noGrp="1"/>
          </p:cNvSpPr>
          <p:nvPr>
            <p:ph idx="1"/>
          </p:nvPr>
        </p:nvSpPr>
        <p:spPr>
          <a:xfrm>
            <a:off x="381000" y="1981200"/>
            <a:ext cx="8229600" cy="4525963"/>
          </a:xfrm>
        </p:spPr>
        <p:txBody>
          <a:bodyPr/>
          <a:lstStyle/>
          <a:p>
            <a:pPr algn="just"/>
            <a:r>
              <a:rPr lang="en-US" dirty="0">
                <a:solidFill>
                  <a:schemeClr val="tx1"/>
                </a:solidFill>
              </a:rPr>
              <a:t>Selenium is a trace mineral that is essential to good health but required only in small amounts. </a:t>
            </a:r>
          </a:p>
          <a:p>
            <a:pPr algn="just"/>
            <a:r>
              <a:rPr lang="en-US" dirty="0">
                <a:solidFill>
                  <a:schemeClr val="tx1"/>
                </a:solidFill>
              </a:rPr>
              <a:t>Selenium is incorporated into proteins to make </a:t>
            </a:r>
            <a:r>
              <a:rPr lang="en-US" dirty="0" err="1">
                <a:solidFill>
                  <a:schemeClr val="tx1"/>
                </a:solidFill>
              </a:rPr>
              <a:t>selenoproteins</a:t>
            </a:r>
            <a:r>
              <a:rPr lang="en-US" dirty="0">
                <a:solidFill>
                  <a:schemeClr val="tx1"/>
                </a:solidFill>
              </a:rPr>
              <a:t>, which are important antioxidant enzymes. </a:t>
            </a:r>
          </a:p>
          <a:p>
            <a:pPr algn="just"/>
            <a:r>
              <a:rPr lang="en-US" dirty="0">
                <a:solidFill>
                  <a:schemeClr val="tx1"/>
                </a:solidFill>
              </a:rPr>
              <a:t>The antioxidant properties of </a:t>
            </a:r>
            <a:r>
              <a:rPr lang="en-US" dirty="0" err="1">
                <a:solidFill>
                  <a:schemeClr val="tx1"/>
                </a:solidFill>
              </a:rPr>
              <a:t>selenoproteins</a:t>
            </a:r>
            <a:r>
              <a:rPr lang="en-US" dirty="0">
                <a:solidFill>
                  <a:schemeClr val="tx1"/>
                </a:solidFill>
              </a:rPr>
              <a:t> help prevent cellular damage from free radicals.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066800" y="533400"/>
            <a:ext cx="7772400" cy="1143000"/>
          </a:xfrm>
        </p:spPr>
        <p:txBody>
          <a:bodyPr/>
          <a:lstStyle/>
          <a:p>
            <a:r>
              <a:rPr lang="en-US" sz="3600" dirty="0"/>
              <a:t>Sources of Selenium</a:t>
            </a:r>
          </a:p>
        </p:txBody>
      </p:sp>
      <p:sp>
        <p:nvSpPr>
          <p:cNvPr id="37891" name="Content Placeholder 2"/>
          <p:cNvSpPr>
            <a:spLocks noGrp="1"/>
          </p:cNvSpPr>
          <p:nvPr>
            <p:ph idx="1"/>
          </p:nvPr>
        </p:nvSpPr>
        <p:spPr>
          <a:xfrm>
            <a:off x="990600" y="1981200"/>
            <a:ext cx="7772400" cy="4419600"/>
          </a:xfrm>
        </p:spPr>
        <p:txBody>
          <a:bodyPr/>
          <a:lstStyle/>
          <a:p>
            <a:pPr algn="just"/>
            <a:r>
              <a:rPr lang="en-US" dirty="0">
                <a:solidFill>
                  <a:schemeClr val="tx1"/>
                </a:solidFill>
              </a:rPr>
              <a:t>Plant foods are the major dietary sources of selenium in most countries throughout the world.</a:t>
            </a:r>
          </a:p>
          <a:p>
            <a:pPr marL="0" indent="0" algn="just">
              <a:buNone/>
            </a:pPr>
            <a:endParaRPr lang="en-US" dirty="0">
              <a:solidFill>
                <a:schemeClr val="tx1"/>
              </a:solidFill>
            </a:endParaRPr>
          </a:p>
          <a:p>
            <a:pPr algn="just"/>
            <a:r>
              <a:rPr lang="en-US" dirty="0">
                <a:solidFill>
                  <a:schemeClr val="tx1"/>
                </a:solidFill>
              </a:rPr>
              <a:t> The content of selenium in food depends on the selenium content of the soil where plants are grown or animals are raised.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sz="3600" dirty="0"/>
              <a:t>Zinc</a:t>
            </a:r>
          </a:p>
        </p:txBody>
      </p:sp>
      <p:sp>
        <p:nvSpPr>
          <p:cNvPr id="38915" name="Content Placeholder 2"/>
          <p:cNvSpPr>
            <a:spLocks noGrp="1"/>
          </p:cNvSpPr>
          <p:nvPr>
            <p:ph idx="1"/>
          </p:nvPr>
        </p:nvSpPr>
        <p:spPr>
          <a:xfrm>
            <a:off x="1066800" y="1752600"/>
            <a:ext cx="7772400" cy="4419600"/>
          </a:xfrm>
        </p:spPr>
        <p:txBody>
          <a:bodyPr/>
          <a:lstStyle/>
          <a:p>
            <a:pPr algn="just"/>
            <a:r>
              <a:rPr lang="en-US" dirty="0">
                <a:solidFill>
                  <a:schemeClr val="tx1"/>
                </a:solidFill>
              </a:rPr>
              <a:t>Zinc is an essential mineral that is found in almost every cell.</a:t>
            </a:r>
          </a:p>
          <a:p>
            <a:pPr algn="just"/>
            <a:r>
              <a:rPr lang="en-US" dirty="0">
                <a:solidFill>
                  <a:schemeClr val="tx1"/>
                </a:solidFill>
              </a:rPr>
              <a:t>It stimulates the activity of approximately 100 enzymes, which are substances that promote biochemical reactions in your body. </a:t>
            </a:r>
          </a:p>
          <a:p>
            <a:pPr algn="just"/>
            <a:r>
              <a:rPr lang="en-US" dirty="0">
                <a:solidFill>
                  <a:schemeClr val="tx1"/>
                </a:solidFill>
              </a:rPr>
              <a:t>Zinc supports a healthy immune system, is needed for wound healing, helps maintain your sense of taste and smell, and is needed for DNA synthesis.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z="3600" dirty="0"/>
              <a:t>Sources of Zinc</a:t>
            </a:r>
          </a:p>
        </p:txBody>
      </p:sp>
      <p:sp>
        <p:nvSpPr>
          <p:cNvPr id="39939" name="Content Placeholder 2"/>
          <p:cNvSpPr>
            <a:spLocks noGrp="1"/>
          </p:cNvSpPr>
          <p:nvPr>
            <p:ph idx="1"/>
          </p:nvPr>
        </p:nvSpPr>
        <p:spPr>
          <a:xfrm>
            <a:off x="381000" y="2209801"/>
            <a:ext cx="8229600" cy="3200400"/>
          </a:xfrm>
        </p:spPr>
        <p:txBody>
          <a:bodyPr/>
          <a:lstStyle/>
          <a:p>
            <a:pPr algn="just"/>
            <a:r>
              <a:rPr lang="en-US" dirty="0">
                <a:solidFill>
                  <a:schemeClr val="tx1"/>
                </a:solidFill>
              </a:rPr>
              <a:t>Zinc is found in a wide variety of foods. </a:t>
            </a:r>
          </a:p>
          <a:p>
            <a:pPr algn="just"/>
            <a:r>
              <a:rPr lang="en-US" dirty="0">
                <a:solidFill>
                  <a:schemeClr val="tx1"/>
                </a:solidFill>
              </a:rPr>
              <a:t>Oysters contain more zinc per serving than any other food, but red meat and poultry provide the majority of zinc in the American diet. </a:t>
            </a:r>
          </a:p>
          <a:p>
            <a:pPr algn="just"/>
            <a:r>
              <a:rPr lang="en-US" dirty="0">
                <a:solidFill>
                  <a:schemeClr val="tx1"/>
                </a:solidFill>
              </a:rPr>
              <a:t>Other good food sources include beans, nuts, certain seafood, whole grains, fortified breakfast cereals, and dairy products.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2" descr="P:\My Documents\My Pictures\health - medical\vitamins\01.jpg"/>
          <p:cNvPicPr>
            <a:picLocks noChangeAspect="1" noChangeArrowheads="1"/>
          </p:cNvPicPr>
          <p:nvPr/>
        </p:nvPicPr>
        <p:blipFill rotWithShape="1">
          <a:blip r:embed="rId2">
            <a:extLst>
              <a:ext uri="{28A0092B-C50C-407E-A947-70E740481C1C}">
                <a14:useLocalDpi xmlns:a14="http://schemas.microsoft.com/office/drawing/2010/main" val="0"/>
              </a:ext>
            </a:extLst>
          </a:blip>
          <a:srcRect b="5619"/>
          <a:stretch/>
        </p:blipFill>
        <p:spPr bwMode="auto">
          <a:xfrm>
            <a:off x="457200" y="740018"/>
            <a:ext cx="8001000" cy="5581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2" descr="P:\My Documents\My Pictures\health - medical\vitamins\02.jpg"/>
          <p:cNvPicPr>
            <a:picLocks noChangeAspect="1" noChangeArrowheads="1"/>
          </p:cNvPicPr>
          <p:nvPr/>
        </p:nvPicPr>
        <p:blipFill rotWithShape="1">
          <a:blip r:embed="rId2">
            <a:extLst>
              <a:ext uri="{28A0092B-C50C-407E-A947-70E740481C1C}">
                <a14:useLocalDpi xmlns:a14="http://schemas.microsoft.com/office/drawing/2010/main" val="0"/>
              </a:ext>
            </a:extLst>
          </a:blip>
          <a:srcRect b="6003"/>
          <a:stretch/>
        </p:blipFill>
        <p:spPr bwMode="auto">
          <a:xfrm>
            <a:off x="685800" y="762000"/>
            <a:ext cx="8077200" cy="555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2" descr="P:\My Documents\My Pictures\health - medical\vitamins\03.jpg"/>
          <p:cNvPicPr>
            <a:picLocks noChangeAspect="1" noChangeArrowheads="1"/>
          </p:cNvPicPr>
          <p:nvPr/>
        </p:nvPicPr>
        <p:blipFill rotWithShape="1">
          <a:blip r:embed="rId2">
            <a:extLst>
              <a:ext uri="{28A0092B-C50C-407E-A947-70E740481C1C}">
                <a14:useLocalDpi xmlns:a14="http://schemas.microsoft.com/office/drawing/2010/main" val="0"/>
              </a:ext>
            </a:extLst>
          </a:blip>
          <a:srcRect b="6204"/>
          <a:stretch/>
        </p:blipFill>
        <p:spPr bwMode="auto">
          <a:xfrm>
            <a:off x="533400" y="685800"/>
            <a:ext cx="7696200" cy="5775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2" descr="P:\My Documents\My Pictures\health - medical\vitamins\04.jpg"/>
          <p:cNvPicPr>
            <a:picLocks noChangeAspect="1" noChangeArrowheads="1"/>
          </p:cNvPicPr>
          <p:nvPr/>
        </p:nvPicPr>
        <p:blipFill rotWithShape="1">
          <a:blip r:embed="rId2">
            <a:extLst>
              <a:ext uri="{28A0092B-C50C-407E-A947-70E740481C1C}">
                <a14:useLocalDpi xmlns:a14="http://schemas.microsoft.com/office/drawing/2010/main" val="0"/>
              </a:ext>
            </a:extLst>
          </a:blip>
          <a:srcRect b="5902"/>
          <a:stretch/>
        </p:blipFill>
        <p:spPr bwMode="auto">
          <a:xfrm>
            <a:off x="457200" y="655320"/>
            <a:ext cx="7924800" cy="533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2" descr="P:\My Documents\My Pictures\health - medical\vitamins\05.jpg"/>
          <p:cNvPicPr>
            <a:picLocks noChangeAspect="1" noChangeArrowheads="1"/>
          </p:cNvPicPr>
          <p:nvPr/>
        </p:nvPicPr>
        <p:blipFill rotWithShape="1">
          <a:blip r:embed="rId2">
            <a:extLst>
              <a:ext uri="{28A0092B-C50C-407E-A947-70E740481C1C}">
                <a14:useLocalDpi xmlns:a14="http://schemas.microsoft.com/office/drawing/2010/main" val="0"/>
              </a:ext>
            </a:extLst>
          </a:blip>
          <a:srcRect b="6173"/>
          <a:stretch/>
        </p:blipFill>
        <p:spPr bwMode="auto">
          <a:xfrm>
            <a:off x="304800" y="381000"/>
            <a:ext cx="8458200" cy="5605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AE8F231E-240D-4916-AED2-6C8578C98B4C}" type="slidenum">
              <a:rPr lang="en-US"/>
              <a:pPr/>
              <a:t>9</a:t>
            </a:fld>
            <a:endParaRPr lang="en-US"/>
          </a:p>
        </p:txBody>
      </p:sp>
      <p:pic>
        <p:nvPicPr>
          <p:cNvPr id="10243" name="Picture 2" descr="P:\My Documents\My Pictures\health - medical\vitamins\06.jpg"/>
          <p:cNvPicPr>
            <a:picLocks noChangeAspect="1" noChangeArrowheads="1"/>
          </p:cNvPicPr>
          <p:nvPr/>
        </p:nvPicPr>
        <p:blipFill rotWithShape="1">
          <a:blip r:embed="rId2">
            <a:extLst>
              <a:ext uri="{28A0092B-C50C-407E-A947-70E740481C1C}">
                <a14:useLocalDpi xmlns:a14="http://schemas.microsoft.com/office/drawing/2010/main" val="0"/>
              </a:ext>
            </a:extLst>
          </a:blip>
          <a:srcRect b="6317"/>
          <a:stretch/>
        </p:blipFill>
        <p:spPr bwMode="auto">
          <a:xfrm>
            <a:off x="609600" y="304800"/>
            <a:ext cx="8077200" cy="57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508</TotalTime>
  <Words>981</Words>
  <Application>Microsoft Office PowerPoint</Application>
  <PresentationFormat>On-screen Show (4:3)</PresentationFormat>
  <Paragraphs>94</Paragraphs>
  <Slides>38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Century Gothic</vt:lpstr>
      <vt:lpstr>Courier New</vt:lpstr>
      <vt:lpstr>Palatino Linotype</vt:lpstr>
      <vt:lpstr>Times New Roman</vt:lpstr>
      <vt:lpstr>Executive</vt:lpstr>
      <vt:lpstr>Unit 1.6 and 1.7:  Vitamins &amp; Minerals requirements</vt:lpstr>
      <vt:lpstr>Recommendation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Calcium</vt:lpstr>
      <vt:lpstr>Sources of Calcium</vt:lpstr>
      <vt:lpstr>Calcium Content of 236 ml of Milk Compared to Other Food Sources of Calcium</vt:lpstr>
      <vt:lpstr>Chromium</vt:lpstr>
      <vt:lpstr>Sources of Chromium</vt:lpstr>
      <vt:lpstr>PowerPoint Presentation</vt:lpstr>
      <vt:lpstr>Iron</vt:lpstr>
      <vt:lpstr>Sources of Iron</vt:lpstr>
      <vt:lpstr>Magnesium</vt:lpstr>
      <vt:lpstr>Sources of Magnesium</vt:lpstr>
      <vt:lpstr>Selenium</vt:lpstr>
      <vt:lpstr>Sources of Selenium</vt:lpstr>
      <vt:lpstr>Zinc</vt:lpstr>
      <vt:lpstr>Sources of Zinc</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Maintenance: Vitamins</dc:title>
  <dc:creator>Joe</dc:creator>
  <cp:lastModifiedBy>Kapambwe</cp:lastModifiedBy>
  <cp:revision>21</cp:revision>
  <cp:lastPrinted>1601-01-01T00:00:00Z</cp:lastPrinted>
  <dcterms:created xsi:type="dcterms:W3CDTF">2008-06-16T15:05:04Z</dcterms:created>
  <dcterms:modified xsi:type="dcterms:W3CDTF">2020-09-15T20:47:00Z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TC010690531033</vt:lpwstr>
  </property>
</Properties>
</file>