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1"/>
  </p:notesMasterIdLst>
  <p:handoutMasterIdLst>
    <p:handoutMasterId r:id="rId62"/>
  </p:handoutMasterIdLst>
  <p:sldIdLst>
    <p:sldId id="256" r:id="rId2"/>
    <p:sldId id="314" r:id="rId3"/>
    <p:sldId id="320" r:id="rId4"/>
    <p:sldId id="332" r:id="rId5"/>
    <p:sldId id="333" r:id="rId6"/>
    <p:sldId id="334" r:id="rId7"/>
    <p:sldId id="257" r:id="rId8"/>
    <p:sldId id="335" r:id="rId9"/>
    <p:sldId id="327" r:id="rId10"/>
    <p:sldId id="328" r:id="rId11"/>
    <p:sldId id="329" r:id="rId12"/>
    <p:sldId id="330" r:id="rId13"/>
    <p:sldId id="258" r:id="rId14"/>
    <p:sldId id="288" r:id="rId15"/>
    <p:sldId id="324" r:id="rId16"/>
    <p:sldId id="319" r:id="rId17"/>
    <p:sldId id="259" r:id="rId18"/>
    <p:sldId id="290" r:id="rId19"/>
    <p:sldId id="278" r:id="rId20"/>
    <p:sldId id="260" r:id="rId21"/>
    <p:sldId id="289" r:id="rId22"/>
    <p:sldId id="317" r:id="rId23"/>
    <p:sldId id="280" r:id="rId24"/>
    <p:sldId id="264" r:id="rId25"/>
    <p:sldId id="261" r:id="rId26"/>
    <p:sldId id="296" r:id="rId27"/>
    <p:sldId id="285" r:id="rId28"/>
    <p:sldId id="287" r:id="rId29"/>
    <p:sldId id="291" r:id="rId30"/>
    <p:sldId id="318" r:id="rId31"/>
    <p:sldId id="292" r:id="rId32"/>
    <p:sldId id="293" r:id="rId33"/>
    <p:sldId id="266" r:id="rId34"/>
    <p:sldId id="294" r:id="rId35"/>
    <p:sldId id="267" r:id="rId36"/>
    <p:sldId id="300" r:id="rId37"/>
    <p:sldId id="299" r:id="rId38"/>
    <p:sldId id="323" r:id="rId39"/>
    <p:sldId id="302" r:id="rId40"/>
    <p:sldId id="325" r:id="rId41"/>
    <p:sldId id="269" r:id="rId42"/>
    <p:sldId id="270" r:id="rId43"/>
    <p:sldId id="305" r:id="rId44"/>
    <p:sldId id="306" r:id="rId45"/>
    <p:sldId id="307" r:id="rId46"/>
    <p:sldId id="326" r:id="rId47"/>
    <p:sldId id="277" r:id="rId48"/>
    <p:sldId id="271" r:id="rId49"/>
    <p:sldId id="272" r:id="rId50"/>
    <p:sldId id="309" r:id="rId51"/>
    <p:sldId id="273" r:id="rId52"/>
    <p:sldId id="308" r:id="rId53"/>
    <p:sldId id="311" r:id="rId54"/>
    <p:sldId id="274" r:id="rId55"/>
    <p:sldId id="310" r:id="rId56"/>
    <p:sldId id="275" r:id="rId57"/>
    <p:sldId id="312" r:id="rId58"/>
    <p:sldId id="331" r:id="rId59"/>
    <p:sldId id="316" r:id="rId60"/>
  </p:sldIdLst>
  <p:sldSz cx="9144000" cy="6858000" type="screen4x3"/>
  <p:notesSz cx="6858000" cy="9144000"/>
  <p:defaultTextStyle>
    <a:defPPr>
      <a:defRPr lang="en-Z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10" autoAdjust="0"/>
  </p:normalViewPr>
  <p:slideViewPr>
    <p:cSldViewPr>
      <p:cViewPr varScale="1">
        <p:scale>
          <a:sx n="85" d="100"/>
          <a:sy n="85" d="100"/>
        </p:scale>
        <p:origin x="9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27D0E-CB34-4D45-BE6E-D2978EA34E84}" type="datetimeFigureOut">
              <a:rPr lang="en-US" smtClean="0"/>
              <a:pPr/>
              <a:t>7/8/2022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E443D-989D-4783-8C15-6BD01D073B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073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DCB4B-CB92-4404-9295-F8B764B5E154}" type="datetimeFigureOut">
              <a:rPr lang="en-US" smtClean="0"/>
              <a:pPr/>
              <a:t>7/8/2022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CEF50-05E2-4584-BAB3-B68A1BE5FD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03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C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Antithrombin inhibits clotting factor proteases, especially thrombin (IIa), IXa, and Xa, by forming equimolar stable complexes with them. In the absence of heparin, these reactions are slow; in the presence of heparin, they are accelerated 1000-fold.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CEF50-05E2-4584-BAB3-B68A1BE5FD96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086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C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LMW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sr-Cyrl-C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levels are not generally measured except in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cases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renal insufficiency, obesity, and pregnancy.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CEF50-05E2-4584-BAB3-B68A1BE5FD96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915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sr-Cyrl-C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arfarin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sr-Cyrl-C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sr-Cyrl-C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sr-Cyrl-C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isconsin </a:t>
            </a:r>
            <a:r>
              <a:rPr lang="sr-Cyrl-C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sr-Cyrl-C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lumni </a:t>
            </a:r>
            <a:r>
              <a:rPr lang="sr-Cyrl-C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sr-Cyrl-C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esearch </a:t>
            </a:r>
            <a:r>
              <a:rPr lang="sr-Cyrl-C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sr-Cyrl-C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oundation, with "arin" from coumarin added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CEF50-05E2-4584-BAB3-B68A1BE5FD96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098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Streptokinase</a:t>
            </a:r>
            <a:r>
              <a:rPr lang="en-GB" baseline="0" dirty="0"/>
              <a:t> is 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bacterial protein derived from group C β-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hemolytic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streptococci.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CEF50-05E2-4584-BAB3-B68A1BE5FD96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6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1AD99-5F9D-F5B6-8B44-D255ECF7A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29FA0-7A25-93F1-B9EC-6F33AC722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13576-3547-7D92-AF50-0754B646B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DA0F-D62C-421F-A728-2E1F90DE492F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44E86-EF9E-5171-F86E-AC5573E15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74E43-008A-24FE-3C05-303661DE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B9C62-2101-EDFB-5F70-7CDA3D98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29E53-9B56-1477-B297-676ADF0B4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E5313-F3E2-DEC1-E68F-C928EC35A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ACFD-4317-4922-B427-5A9B34A0E597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95CF1-78BB-37DF-446B-A7866FC7A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03C77-06A9-9BD0-BF02-121469CD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34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15C2BB-810F-0949-DB21-3CBD705AAD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D418E-6FDB-0160-DCB0-559979ADC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EFAF3-24F7-8B46-CD32-597CD2B68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1A31-6402-41AA-B38F-35880608D7F4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63A39-F147-3553-972F-331D62EB5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E4304-8241-B28D-D292-BB2B628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75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31F55-C4D2-EE91-1363-4900AAF8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F9654-7D77-6956-60E8-8A0EA73D9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927F8-C9CD-64B0-5EDA-5A9FF7F69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FE9D-B542-43AD-B623-BDC83F030927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F13EE-7E1B-E4E7-3AB0-D33D766BF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310F9-0241-F3CA-05EE-26B6FBC19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702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0916E-0DF3-465F-FE00-8F1A54905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BF771-B375-C61A-97B8-7E4197750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40F7D-70CF-A6F9-6392-9189AF76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45CA-98CB-4B82-806A-53E0CABBDE15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8D202-2638-1D2F-6338-4E4FF7F6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B187E-919A-82F0-BC5F-F79F6894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5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59CF3-1102-735D-A863-FE38B38DA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E378A-6D85-32BA-6FF1-F23DDDB8F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E81AC-8AFE-DEB3-71A9-815C9DA83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660F6-CC23-9A36-6375-4FD09A8A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EA9A-7152-495B-A18C-4A498E8FEFC7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CE2E3-9B3C-BA70-D994-48488C417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929F5-ABD2-1EE1-24FF-98676C9B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95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85C5-2B7D-E8E6-67D6-609914225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51449-D005-0A88-CDF8-28211C5BD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63BF4-9AAB-2226-B799-174D0A6B9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18AB7-B025-234B-6B30-CD52F0A5C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F1BB96-A90F-FADC-FF53-BD900F57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6EF1FD-00FD-7878-C0C7-507599EA9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49AB-4168-4C37-A8B5-2D1FC619BD23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4187B7-8BCF-A55F-5038-3084A52A1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C70D6A-B8D2-EA1D-B1F9-00943A66C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8B183-24CA-6058-53A9-4DF888ADF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160C8F-FF03-8F8D-27BF-63CAA0E7E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6326-D259-4072-AAF4-646F4825805A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05527-C64B-4C8E-4867-6561F73DB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08733-2DCA-6F06-BD3C-E199235E0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0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17E34E-FE96-D94B-DE87-3A77E3FF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9555-9385-4061-8CC2-5D674D4BF45A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13002B-0F35-F469-B958-79896521D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0E89D-D69D-AD18-A716-2F1F1755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86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F833-946B-A090-A75F-9DD99F52A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E9285-E356-6E2A-DFDB-C6756AA24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9A278-13F2-4083-9485-4447EBCDD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98341-C739-3276-49B4-EBEB3EFBB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CC14-59FB-4870-8F2B-4AF99D7A6E37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443F9-8B3B-AEC7-F597-ACC4BAA9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B78C4-15AF-C43D-06B8-A68AB4C1E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64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123B4-EDA8-8920-1B9D-FB256A4F8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06CBCA-15CE-A0E0-44D7-1FEA19983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Z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610DC-CA2D-B2CA-A793-3205800A7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D32CD-3F41-71A1-D2A5-EFE96F62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B982-2C06-46D5-8173-AF9BC8975656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0A6FC-34F2-7FD6-C6B2-8001FA56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7CB4F-BE06-725D-E6FA-336F19286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7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6D7C0E-008A-5B1E-AF91-EA9D7ECC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F19FC-C1AD-C7E0-7857-C65938D17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4F321-7B3F-2219-5B3B-8E011157E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F451A-4FDD-49D5-86AC-D4E6F069A2F1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E65FE-CC5F-FBE2-4FB0-7D0DC9877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237DD-5FC7-5AAB-C41A-8B481AB77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7984B-B3B5-42A3-AC67-092878E0F1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13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ZM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60021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DRUGS USED FOR BLOOD COAGULATION DISORDERS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500570"/>
            <a:ext cx="6400800" cy="1852610"/>
          </a:xfrm>
        </p:spPr>
        <p:txBody>
          <a:bodyPr>
            <a:normAutofit/>
          </a:bodyPr>
          <a:lstStyle/>
          <a:p>
            <a:r>
              <a:rPr lang="en-GB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Margaret </a:t>
            </a:r>
            <a:r>
              <a:rPr lang="en-GB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M.Silwimba</a:t>
            </a:r>
            <a:r>
              <a:rPr lang="en-GB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,B- Pharm, </a:t>
            </a:r>
            <a:r>
              <a:rPr lang="en-GB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Msc</a:t>
            </a:r>
            <a:r>
              <a:rPr lang="en-GB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Clin. pharmacy</a:t>
            </a:r>
          </a:p>
          <a:p>
            <a:endParaRPr lang="en-GB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A80D4-D65F-AA16-8F27-8A211B66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67569-DC7A-058E-45C4-F2673A9F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i="1" dirty="0"/>
              <a:t>Arterial thrombi and emboli can also occur in:</a:t>
            </a:r>
          </a:p>
          <a:p>
            <a:pPr marL="0" indent="0">
              <a:buNone/>
            </a:pPr>
            <a:endParaRPr lang="en-GB" sz="2800" i="1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2800" i="1" dirty="0"/>
              <a:t>Surgical procedures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i="1" dirty="0"/>
              <a:t>Following arterial punctures such as angiography.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i="1" dirty="0"/>
              <a:t>Patients with indwelling catheters and mechanical heart valves (susceptible to thrombi formation and frequently receive prophylactic anticoagulant therapy)</a:t>
            </a:r>
            <a:endParaRPr lang="en-GB" sz="2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i="1" dirty="0">
                <a:solidFill>
                  <a:srgbClr val="FF0000"/>
                </a:solidFill>
              </a:rPr>
              <a:t>***Thromboembolic disorders are the most common indications for pharmacotherapy with coagulation modifiers</a:t>
            </a:r>
            <a:endParaRPr lang="en-ZM" sz="2000" i="1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243CD-A08C-2F05-E30D-AC4684E7E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FE9D-B542-43AD-B623-BDC83F030927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5F27C-D735-BEAE-38AC-DD25FD4A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421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8CA83-12A6-47E9-6BCA-1A6D3BA74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Bleeding disorders </a:t>
            </a:r>
            <a:endParaRPr lang="en-ZM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F7142-ED5F-3160-350D-4A0CCAB46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i="1" dirty="0"/>
              <a:t>Characterized by abnormal clot formation</a:t>
            </a:r>
          </a:p>
          <a:p>
            <a:pPr marL="0" indent="0">
              <a:buNone/>
            </a:pPr>
            <a:endParaRPr lang="en-GB" sz="2400" i="1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400" b="1" i="1" dirty="0"/>
              <a:t>Thrombocytopenia</a:t>
            </a:r>
            <a:r>
              <a:rPr lang="en-GB" sz="2400" i="1" dirty="0"/>
              <a:t> - deficiency of platelets (Counts below </a:t>
            </a:r>
            <a:r>
              <a:rPr lang="en-US" sz="2400" i="1" dirty="0"/>
              <a:t>150,000 mm3</a:t>
            </a:r>
            <a:r>
              <a:rPr lang="en-GB" sz="2400" i="1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i="1" dirty="0"/>
              <a:t>Result of either decreased platelet production or increased platelet destruction. (bone marrow suppression, immunosuppressant drugs, most meds for cancer chemotherapy)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b="1" i="1" dirty="0" err="1"/>
              <a:t>Hemophilias</a:t>
            </a:r>
            <a:r>
              <a:rPr lang="en-GB" sz="2400" i="1" dirty="0"/>
              <a:t> - bleeding disorders caused by genetic deficiencies in specific clotting factors.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i="1" dirty="0"/>
              <a:t>400 thousand people worldwide are living with hemophilia.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i="1" dirty="0"/>
              <a:t>Hemophilia A - clotting Factor VIII.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7437C-D85D-B266-DB50-E6357F50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FE9D-B542-43AD-B623-BDC83F030927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32D30-959B-139B-0B9E-62D5A13D2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39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1F5D8-7EFB-0A77-A96A-DE56B4C4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4BCFF-9B0A-8AE0-E19F-ECEE22058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i="1" dirty="0"/>
              <a:t>Hemophilia B - Factor IX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i="1" dirty="0"/>
              <a:t>Hemophilia C – Factor XI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i="1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400" b="1" i="1" dirty="0"/>
              <a:t>Von Willebrand’s disease (</a:t>
            </a:r>
            <a:r>
              <a:rPr lang="en-GB" sz="2400" b="1" i="1" dirty="0" err="1"/>
              <a:t>vWD</a:t>
            </a:r>
            <a:r>
              <a:rPr lang="en-GB" sz="2400" b="1" i="1" dirty="0"/>
              <a:t>) - </a:t>
            </a:r>
            <a:r>
              <a:rPr lang="en-GB" sz="2400" i="1" dirty="0"/>
              <a:t>most common inherited coagulation disorder. Decrease in quantity or quality of von Willebrand factor (</a:t>
            </a:r>
            <a:r>
              <a:rPr lang="en-GB" sz="2400" i="1" dirty="0" err="1"/>
              <a:t>vWF</a:t>
            </a:r>
            <a:r>
              <a:rPr lang="en-GB" sz="2400" i="1" dirty="0"/>
              <a:t>)</a:t>
            </a:r>
            <a:endParaRPr lang="en-ZM" sz="2400" i="1" dirty="0"/>
          </a:p>
          <a:p>
            <a:endParaRPr lang="en-ZM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AEFCC-5BBD-DEB7-2326-2F6FF9B4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FE9D-B542-43AD-B623-BDC83F030927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38593-DF09-1625-D792-951B37A9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62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>
              <a:buNone/>
            </a:pPr>
            <a:r>
              <a:rPr lang="en-GB" dirty="0"/>
              <a:t>	</a:t>
            </a:r>
          </a:p>
          <a:p>
            <a:pPr>
              <a:buNone/>
            </a:pPr>
            <a:endParaRPr lang="en-GB" sz="2400" dirty="0"/>
          </a:p>
          <a:p>
            <a:pPr>
              <a:buNone/>
            </a:pPr>
            <a:r>
              <a:rPr lang="en-GB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 classes used for therapy of coagulation disorders include:</a:t>
            </a:r>
          </a:p>
          <a:p>
            <a:pPr>
              <a:buNone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2400" b="1" dirty="0"/>
              <a:t>Anticoagulants: - </a:t>
            </a:r>
            <a:r>
              <a:rPr lang="en-GB" sz="2400" i="1" dirty="0"/>
              <a:t>Drugs which interfere with blood clot formation.</a:t>
            </a:r>
          </a:p>
          <a:p>
            <a:pPr marL="514350" indent="-514350">
              <a:buFont typeface="+mj-lt"/>
              <a:buAutoNum type="arabicPeriod"/>
            </a:pPr>
            <a:endParaRPr lang="en-GB" sz="2400" i="1" dirty="0"/>
          </a:p>
          <a:p>
            <a:pPr marL="514350" indent="-514350">
              <a:buFont typeface="+mj-lt"/>
              <a:buAutoNum type="arabicPeriod"/>
            </a:pPr>
            <a:r>
              <a:rPr lang="en-GB" sz="2400" b="1" dirty="0" err="1"/>
              <a:t>Antiplatelets</a:t>
            </a:r>
            <a:r>
              <a:rPr lang="en-GB" sz="2400" b="1" dirty="0"/>
              <a:t> (Anti-</a:t>
            </a:r>
            <a:r>
              <a:rPr lang="en-GB" sz="2400" b="1" dirty="0" err="1"/>
              <a:t>thrombotics</a:t>
            </a:r>
            <a:r>
              <a:rPr lang="en-GB" sz="2400" b="1" dirty="0"/>
              <a:t>): - </a:t>
            </a:r>
            <a:r>
              <a:rPr lang="en-GB" sz="2400" i="1" dirty="0"/>
              <a:t>Drugs which interfere with platelet aggregation.</a:t>
            </a:r>
          </a:p>
          <a:p>
            <a:pPr marL="514350" indent="-514350">
              <a:buFont typeface="+mj-lt"/>
              <a:buAutoNum type="arabicPeriod"/>
            </a:pPr>
            <a:endParaRPr lang="en-GB" sz="2400" i="1" dirty="0"/>
          </a:p>
          <a:p>
            <a:pPr marL="514350" indent="-514350">
              <a:buFont typeface="+mj-lt"/>
              <a:buAutoNum type="arabicPeriod"/>
            </a:pPr>
            <a:r>
              <a:rPr lang="en-GB" sz="2400" b="1" dirty="0" err="1"/>
              <a:t>Fibrinolytics</a:t>
            </a:r>
            <a:r>
              <a:rPr lang="en-GB" sz="2400" b="1" dirty="0"/>
              <a:t> (</a:t>
            </a:r>
            <a:r>
              <a:rPr lang="en-GB" sz="2400" b="1" dirty="0" err="1"/>
              <a:t>Thrombolytics</a:t>
            </a:r>
            <a:r>
              <a:rPr lang="en-GB" sz="2400" b="1" dirty="0"/>
              <a:t>): - </a:t>
            </a:r>
            <a:r>
              <a:rPr lang="en-GB" sz="2400" i="1" dirty="0"/>
              <a:t>Drugs which lead to </a:t>
            </a:r>
            <a:r>
              <a:rPr lang="en-GB" sz="2400" i="1" dirty="0" err="1"/>
              <a:t>lysis</a:t>
            </a:r>
            <a:r>
              <a:rPr lang="en-GB" sz="2400" i="1" dirty="0"/>
              <a:t> of fibrin (clot).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2FB3-C49F-42F6-8485-6411559CCAF1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143000"/>
          </a:xfrm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en-GB" b="1" dirty="0"/>
              <a:t>ANTICOAGULANT DRUGS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C139-76C2-487A-B2F0-502241284CA7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4E6C8-002E-939D-0EE5-CBA052A8B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29EF0-E6B7-467D-71F5-14972BF6D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800" i="1" dirty="0"/>
              <a:t>Medicines that help prevent blood clots.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AKA “blood  thinning” medicines.</a:t>
            </a:r>
            <a:endParaRPr kumimoji="0" lang="en-ZM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indent="0">
              <a:buNone/>
            </a:pPr>
            <a:endParaRPr lang="en-US" sz="2800" i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i="1" dirty="0"/>
              <a:t>Reduce chances of developing serious conditions such as strokes, heart attack, deep vein thrombosis and pulmonary embolism 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i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i="1" dirty="0"/>
              <a:t>Work by interrupting the process involved in formation of blood clots.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92804-B12E-7E65-8FAF-E6F9CF750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FE9D-B542-43AD-B623-BDC83F030927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ECA86D-20E8-CCAD-0F0C-EA2CF134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165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127B8-0D5F-060F-BCD4-FF30732DF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Targets for anticoagulant drugs</a:t>
            </a:r>
            <a:endParaRPr lang="en-ZM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C81F23-E03E-9277-823F-5064873D6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16832"/>
            <a:ext cx="9144000" cy="480464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2CD69-DCC1-D09A-635B-7A3A61FA1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FE9D-B542-43AD-B623-BDC83F030927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A5C67-E211-8E07-230E-ACFBF1C4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41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2922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GB" sz="2800" b="1" dirty="0"/>
              <a:t>Anticoagulant drug classes include:</a:t>
            </a:r>
          </a:p>
          <a:p>
            <a:pPr algn="just">
              <a:buNone/>
            </a:pPr>
            <a:endParaRPr lang="en-GB" sz="2800" dirty="0"/>
          </a:p>
          <a:p>
            <a:pPr marL="514350" indent="-514350" algn="just">
              <a:buFont typeface="+mj-lt"/>
              <a:buAutoNum type="arabicPeriod"/>
            </a:pP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Antithrombin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-dependent Anticoagulants </a:t>
            </a:r>
            <a:r>
              <a:rPr lang="en-GB" sz="2800" b="1" i="1" dirty="0"/>
              <a:t>e.g.</a:t>
            </a:r>
            <a:r>
              <a:rPr lang="en-GB" sz="2800" i="1" dirty="0"/>
              <a:t> </a:t>
            </a:r>
            <a:r>
              <a:rPr lang="en-GB" sz="2800" b="1" i="1" dirty="0"/>
              <a:t>Heparin (and its congeners):  </a:t>
            </a:r>
            <a:r>
              <a:rPr lang="en-GB" sz="2800" i="1" dirty="0"/>
              <a:t>interfere with critical steps of clot formation</a:t>
            </a:r>
          </a:p>
          <a:p>
            <a:pPr marL="514350" indent="-514350" algn="just">
              <a:buFont typeface="+mj-lt"/>
              <a:buAutoNum type="arabicPeriod"/>
            </a:pP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Thrombin Inhibitors </a:t>
            </a:r>
            <a:r>
              <a:rPr lang="en-GB" sz="2800" b="1" i="1" dirty="0"/>
              <a:t>e.g. </a:t>
            </a:r>
            <a:r>
              <a:rPr lang="en-GB" sz="2800" b="1" i="1" dirty="0" err="1"/>
              <a:t>Hirudin</a:t>
            </a:r>
            <a:r>
              <a:rPr lang="en-GB" sz="2800" b="1" i="1" dirty="0"/>
              <a:t> derivatives:  </a:t>
            </a:r>
            <a:r>
              <a:rPr lang="en-GB" sz="2800" i="1" dirty="0"/>
              <a:t>interfere with thrombin directly</a:t>
            </a:r>
          </a:p>
          <a:p>
            <a:pPr marL="514350" indent="-514350" algn="just">
              <a:buFont typeface="+mj-lt"/>
              <a:buAutoNum type="arabicPeriod"/>
            </a:pPr>
            <a:endParaRPr lang="en-GB" sz="2800" dirty="0"/>
          </a:p>
          <a:p>
            <a:pPr marL="514350" indent="-514350" algn="just">
              <a:buFont typeface="+mj-lt"/>
              <a:buAutoNum type="arabicPeriod"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 Anticoagulants: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800" b="1" i="1" dirty="0"/>
              <a:t>e.g. </a:t>
            </a:r>
            <a:r>
              <a:rPr lang="en-GB" sz="2800" b="1" i="1" dirty="0" err="1"/>
              <a:t>Coumarins</a:t>
            </a:r>
            <a:r>
              <a:rPr lang="en-GB" sz="2800" b="1" i="1" dirty="0"/>
              <a:t> - </a:t>
            </a:r>
            <a:r>
              <a:rPr lang="en-GB" sz="2800" i="1" dirty="0"/>
              <a:t>interfere with synthesis of coagulation factors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E925-0317-45BF-A222-05ABCB05F9D6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285884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Antithrombin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-dependent Anticoagulants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12DC-5DFD-407D-B23C-ACA9BBD92FC2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en-GB" b="1" dirty="0"/>
              <a:t>Heparin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/>
          </a:bodyPr>
          <a:lstStyle/>
          <a:p>
            <a:pPr algn="just"/>
            <a:r>
              <a:rPr lang="sr-Cyrl-CS" sz="2800" b="1" dirty="0"/>
              <a:t>Unfractionated heparin (UFH)</a:t>
            </a:r>
            <a:endParaRPr lang="en-GB" sz="2800" b="1" i="1" dirty="0"/>
          </a:p>
          <a:p>
            <a:pPr algn="just"/>
            <a:r>
              <a:rPr lang="en-GB" sz="2800" b="1" dirty="0"/>
              <a:t>L</a:t>
            </a:r>
            <a:r>
              <a:rPr lang="sr-Cyrl-CS" sz="2800" b="1" dirty="0"/>
              <a:t>ow-molecular-weight heparin (LMWH),</a:t>
            </a:r>
            <a:r>
              <a:rPr lang="en-GB" sz="2800" b="1" dirty="0"/>
              <a:t> </a:t>
            </a:r>
          </a:p>
          <a:p>
            <a:r>
              <a:rPr lang="en-GB" sz="2800" b="1" dirty="0"/>
              <a:t>F</a:t>
            </a:r>
            <a:r>
              <a:rPr lang="sr-Cyrl-CS" sz="2800" b="1" dirty="0"/>
              <a:t>ondaparinux</a:t>
            </a:r>
            <a:r>
              <a:rPr lang="sr-Cyrl-CS" sz="2800" dirty="0"/>
              <a:t> </a:t>
            </a:r>
            <a:r>
              <a:rPr lang="en-GB" sz="2800" i="1" dirty="0"/>
              <a:t>(a </a:t>
            </a:r>
            <a:r>
              <a:rPr lang="en-GB" sz="2800" i="1" dirty="0" err="1"/>
              <a:t>pentasaccharide</a:t>
            </a:r>
            <a:r>
              <a:rPr lang="en-GB" sz="2800" i="1" dirty="0"/>
              <a:t> with indirect factor </a:t>
            </a:r>
            <a:r>
              <a:rPr lang="en-GB" sz="2800" i="1" dirty="0" err="1"/>
              <a:t>Xa</a:t>
            </a:r>
            <a:r>
              <a:rPr lang="en-GB" sz="2800" i="1" dirty="0"/>
              <a:t>-inhibiting effects)</a:t>
            </a:r>
          </a:p>
          <a:p>
            <a:pPr algn="just">
              <a:buNone/>
            </a:pPr>
            <a:endParaRPr lang="en-GB" sz="2800" dirty="0"/>
          </a:p>
          <a:p>
            <a:pPr algn="just">
              <a:buNone/>
            </a:pPr>
            <a:r>
              <a:rPr lang="en-GB" sz="2800" i="1" u="sng" dirty="0"/>
              <a:t>Mechanism of Action:</a:t>
            </a:r>
            <a:r>
              <a:rPr lang="en-GB" sz="2800" i="1" dirty="0"/>
              <a:t> </a:t>
            </a:r>
          </a:p>
          <a:p>
            <a:pPr algn="just">
              <a:buNone/>
            </a:pPr>
            <a:r>
              <a:rPr lang="en-GB" sz="2800" i="1" dirty="0"/>
              <a:t>	B</a:t>
            </a:r>
            <a:r>
              <a:rPr lang="sr-Cyrl-CS" sz="2800" i="1" dirty="0"/>
              <a:t>ind</a:t>
            </a:r>
            <a:r>
              <a:rPr lang="en-GB" sz="2800" i="1" dirty="0"/>
              <a:t>s</a:t>
            </a:r>
            <a:r>
              <a:rPr lang="sr-Cyrl-CS" sz="2800" i="1" dirty="0"/>
              <a:t> to </a:t>
            </a:r>
            <a:r>
              <a:rPr lang="en-GB" sz="2800" i="1" dirty="0"/>
              <a:t>A</a:t>
            </a:r>
            <a:r>
              <a:rPr lang="sr-Cyrl-CS" sz="2800" i="1" dirty="0"/>
              <a:t>ntithrombin</a:t>
            </a:r>
            <a:r>
              <a:rPr lang="en-GB" sz="2800" i="1" dirty="0"/>
              <a:t> to from </a:t>
            </a:r>
            <a:r>
              <a:rPr lang="en-GB" sz="2800" i="1" dirty="0" err="1"/>
              <a:t>antithrombin</a:t>
            </a:r>
            <a:r>
              <a:rPr lang="en-GB" sz="2800" i="1" dirty="0"/>
              <a:t>-heparin complex that accelerates &amp; </a:t>
            </a:r>
            <a:r>
              <a:rPr lang="sr-Cyrl-CS" sz="2800" i="1" dirty="0"/>
              <a:t>enhance</a:t>
            </a:r>
            <a:r>
              <a:rPr lang="en-GB" sz="2800" i="1" dirty="0"/>
              <a:t>s</a:t>
            </a:r>
            <a:r>
              <a:rPr lang="sr-Cyrl-CS" sz="2800" i="1" dirty="0"/>
              <a:t> </a:t>
            </a:r>
            <a:r>
              <a:rPr lang="en-GB" sz="2800" i="1" dirty="0" err="1"/>
              <a:t>antithrombin</a:t>
            </a:r>
            <a:r>
              <a:rPr lang="en-GB" sz="2800" i="1" dirty="0"/>
              <a:t> activity of </a:t>
            </a:r>
            <a:r>
              <a:rPr lang="sr-Cyrl-CS" sz="2800" i="1" dirty="0"/>
              <a:t>inactivation of clotting factor proteases, especially thrombin (IIa), IXa,</a:t>
            </a:r>
            <a:r>
              <a:rPr lang="en-GB" sz="2800" i="1" dirty="0"/>
              <a:t> </a:t>
            </a:r>
            <a:r>
              <a:rPr lang="sr-Cyrl-CS" sz="2800" i="1" dirty="0"/>
              <a:t>Xa</a:t>
            </a:r>
            <a:r>
              <a:rPr lang="en-GB" sz="2800" i="1" dirty="0"/>
              <a:t>, </a:t>
            </a:r>
            <a:r>
              <a:rPr lang="en-GB" sz="2800" i="1" dirty="0" err="1"/>
              <a:t>XIa</a:t>
            </a:r>
            <a:r>
              <a:rPr lang="en-GB" sz="2800" i="1" dirty="0"/>
              <a:t> and </a:t>
            </a:r>
            <a:r>
              <a:rPr lang="en-GB" sz="2800" i="1" dirty="0" err="1"/>
              <a:t>XIIa</a:t>
            </a:r>
            <a:r>
              <a:rPr lang="en-GB" sz="2800" i="1" dirty="0"/>
              <a:t>.</a:t>
            </a:r>
          </a:p>
          <a:p>
            <a:pPr algn="just">
              <a:buNone/>
            </a:pPr>
            <a:r>
              <a:rPr lang="en-GB" dirty="0"/>
              <a:t>	</a:t>
            </a:r>
            <a:endParaRPr lang="en-GB" sz="2000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8BF2-4F07-4E6D-8803-18F708CF2C0F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GB" sz="3000" b="1" i="1" dirty="0"/>
          </a:p>
          <a:p>
            <a:pPr marL="514350" indent="-514350">
              <a:buNone/>
            </a:pPr>
            <a:r>
              <a:rPr lang="en-GB" sz="3000" b="1" i="1" dirty="0"/>
              <a:t>At the end of this session, </a:t>
            </a:r>
            <a:r>
              <a:rPr lang="en-GB" sz="3000" b="1" i="1" u="sng" dirty="0"/>
              <a:t>YOU</a:t>
            </a:r>
            <a:r>
              <a:rPr lang="en-GB" sz="3000" b="1" i="1" dirty="0"/>
              <a:t> should be able to:</a:t>
            </a:r>
          </a:p>
          <a:p>
            <a:pPr marL="514350" indent="-514350">
              <a:buNone/>
            </a:pPr>
            <a:endParaRPr lang="en-GB" sz="3000" b="1" i="1" dirty="0"/>
          </a:p>
          <a:p>
            <a:pPr marL="514350" indent="-514350" algn="just">
              <a:buFont typeface="+mj-lt"/>
              <a:buAutoNum type="arabicPeriod"/>
            </a:pPr>
            <a:r>
              <a:rPr lang="en-GB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the physiological role of blood coagulation;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 the blood clotting cascade;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the classes of drugs used for blood coagulation disorders;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the pharmacology of drugs used for blood coagulation disorders. </a:t>
            </a:r>
          </a:p>
          <a:p>
            <a:pPr marL="0" indent="0"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BBD13-0242-4431-8271-E3161C858F00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/>
              <a:t>Pharmacological Effects of Heparin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/>
          </a:bodyPr>
          <a:lstStyle/>
          <a:p>
            <a:pPr algn="just"/>
            <a:endParaRPr lang="en-GB" dirty="0"/>
          </a:p>
          <a:p>
            <a:pPr algn="just"/>
            <a:r>
              <a:rPr lang="en-GB" sz="2800" i="1" dirty="0"/>
              <a:t>Inhibits Thrombin (</a:t>
            </a:r>
            <a:r>
              <a:rPr lang="en-GB" sz="2800" i="1" dirty="0" err="1"/>
              <a:t>IIa</a:t>
            </a:r>
            <a:r>
              <a:rPr lang="en-GB" sz="2800" i="1" dirty="0"/>
              <a:t>) and activated factors IX, X, XI and XII </a:t>
            </a:r>
            <a:r>
              <a:rPr lang="en-GB" sz="2800" i="1" dirty="0">
                <a:sym typeface="Wingdings" pitchFamily="2" charset="2"/>
              </a:rPr>
              <a:t> anticoagulant effect</a:t>
            </a:r>
            <a:endParaRPr lang="en-GB" sz="2800" i="1" dirty="0"/>
          </a:p>
          <a:p>
            <a:pPr algn="just"/>
            <a:r>
              <a:rPr lang="en-GB" sz="2800" i="1" dirty="0"/>
              <a:t>Large dose of Heparin activates Cofactor-II (Thrombin inhibitor)</a:t>
            </a:r>
          </a:p>
          <a:p>
            <a:pPr algn="just"/>
            <a:r>
              <a:rPr lang="en-GB" sz="2800" i="1" dirty="0"/>
              <a:t>Stimulates lipoprotein lipase enzyme </a:t>
            </a:r>
            <a:r>
              <a:rPr lang="en-GB" sz="2800" i="1" dirty="0">
                <a:sym typeface="Wingdings" pitchFamily="2" charset="2"/>
              </a:rPr>
              <a:t> plasma clearing effect</a:t>
            </a:r>
            <a:endParaRPr lang="en-GB" sz="2800" i="1" dirty="0"/>
          </a:p>
          <a:p>
            <a:pPr algn="just"/>
            <a:r>
              <a:rPr lang="en-GB" sz="2800" i="1" dirty="0"/>
              <a:t>Slight vasodilator effect </a:t>
            </a:r>
            <a:r>
              <a:rPr lang="en-GB" sz="2800" i="1" dirty="0">
                <a:sym typeface="Wingdings" pitchFamily="2" charset="2"/>
              </a:rPr>
              <a:t> canalization of thrombus</a:t>
            </a:r>
            <a:endParaRPr lang="en-GB" sz="2800" i="1" dirty="0"/>
          </a:p>
          <a:p>
            <a:pPr algn="just"/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BC0B-A836-49EF-8BC5-BB5BBBC61769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en-GB" b="1" dirty="0">
                <a:latin typeface="+mn-lt"/>
              </a:rPr>
              <a:t>Pharmacokinetics of Heparin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/>
          <a:lstStyle/>
          <a:p>
            <a:pPr algn="just"/>
            <a:endParaRPr lang="en-GB" i="1" dirty="0"/>
          </a:p>
          <a:p>
            <a:pPr algn="just"/>
            <a:r>
              <a:rPr lang="en-GB" sz="2800" i="1" dirty="0"/>
              <a:t>Rapid onset of action after I.V Inj. but it has short duration of action (4-6 hrs)</a:t>
            </a:r>
          </a:p>
          <a:p>
            <a:pPr algn="just"/>
            <a:r>
              <a:rPr lang="en-GB" sz="2800" i="1" dirty="0"/>
              <a:t>80% metabolized in liver by </a:t>
            </a:r>
            <a:r>
              <a:rPr lang="en-GB" sz="2800" i="1" dirty="0" err="1"/>
              <a:t>heparinase</a:t>
            </a:r>
            <a:r>
              <a:rPr lang="en-GB" sz="2800" i="1" dirty="0"/>
              <a:t> enzyme.</a:t>
            </a:r>
          </a:p>
          <a:p>
            <a:pPr algn="just"/>
            <a:r>
              <a:rPr lang="en-GB" sz="2800" i="1" dirty="0"/>
              <a:t>20% excreted unchanged via the kidney</a:t>
            </a:r>
          </a:p>
          <a:p>
            <a:pPr algn="just"/>
            <a:r>
              <a:rPr lang="en-GB" sz="2800" i="1" dirty="0"/>
              <a:t>Heparin does not cross the placenta and is not excreted in milk. </a:t>
            </a:r>
            <a:r>
              <a:rPr lang="en-GB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(Therefore, Heparin can be given during pregnancy and lactation)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DD0E-49E5-45A7-8961-60A2693A5FA5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en-GB" dirty="0"/>
              <a:t>UFH vs. LMWH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1FCD-4D4F-4F83-84FA-E807F471B86A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22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607760"/>
              </p:ext>
            </p:extLst>
          </p:nvPr>
        </p:nvGraphicFramePr>
        <p:xfrm>
          <a:off x="500034" y="1268760"/>
          <a:ext cx="8215371" cy="50268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8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8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8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9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Unfractionated</a:t>
                      </a:r>
                      <a:r>
                        <a:rPr lang="en-GB" baseline="0" dirty="0"/>
                        <a:t> Heparin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 Molecular Weight Heparin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949">
                <a:tc>
                  <a:txBody>
                    <a:bodyPr/>
                    <a:lstStyle/>
                    <a:p>
                      <a:r>
                        <a:rPr lang="en-GB" b="1" dirty="0"/>
                        <a:t>Types: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/>
                        <a:t>Heparin sodium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1" dirty="0"/>
                        <a:t>E</a:t>
                      </a:r>
                      <a:r>
                        <a:rPr lang="sr-Cyrl-CS" sz="1800" b="1" i="1" dirty="0"/>
                        <a:t>noxaparin, </a:t>
                      </a:r>
                      <a:r>
                        <a:rPr lang="en-GB" sz="1800" b="1" i="1" dirty="0"/>
                        <a:t>D</a:t>
                      </a:r>
                      <a:r>
                        <a:rPr lang="sr-Cyrl-CS" sz="1800" b="1" i="1" dirty="0"/>
                        <a:t>alteparin,</a:t>
                      </a:r>
                      <a:r>
                        <a:rPr lang="en-GB" sz="1800" b="1" i="1" dirty="0"/>
                        <a:t> T</a:t>
                      </a:r>
                      <a:r>
                        <a:rPr lang="sr-Cyrl-CS" sz="1800" b="1" i="1" dirty="0"/>
                        <a:t>inzaparin</a:t>
                      </a:r>
                      <a:r>
                        <a:rPr lang="en-GB" sz="1800" b="1" i="1" dirty="0"/>
                        <a:t>, </a:t>
                      </a:r>
                      <a:r>
                        <a:rPr lang="en-GB" sz="1800" b="1" i="1" dirty="0" err="1"/>
                        <a:t>Nadroparin</a:t>
                      </a:r>
                      <a:r>
                        <a:rPr lang="en-GB" sz="1800" b="1" i="1" dirty="0"/>
                        <a:t>, D</a:t>
                      </a:r>
                      <a:r>
                        <a:rPr lang="sr-Cyrl-CS" sz="1800" b="1" i="1" dirty="0"/>
                        <a:t>anaparoid</a:t>
                      </a:r>
                      <a:r>
                        <a:rPr lang="en-GB" sz="1800" b="1" i="1" dirty="0"/>
                        <a:t>, </a:t>
                      </a:r>
                      <a:r>
                        <a:rPr lang="en-GB" sz="1800" b="1" i="1" dirty="0" err="1"/>
                        <a:t>Ardaparin</a:t>
                      </a:r>
                      <a:r>
                        <a:rPr lang="en-GB" sz="1800" b="1" i="1" dirty="0"/>
                        <a:t>, etc</a:t>
                      </a:r>
                      <a:endParaRPr lang="en-GB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3934">
                <a:tc>
                  <a:txBody>
                    <a:bodyPr/>
                    <a:lstStyle/>
                    <a:p>
                      <a:r>
                        <a:rPr lang="en-GB" b="1" dirty="0"/>
                        <a:t>Mechanism: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I</a:t>
                      </a:r>
                      <a:r>
                        <a:rPr lang="sr-Cyrl-CS" sz="1800" dirty="0"/>
                        <a:t>nhibit</a:t>
                      </a:r>
                      <a:r>
                        <a:rPr lang="en-GB" sz="1800" dirty="0"/>
                        <a:t> </a:t>
                      </a:r>
                      <a:r>
                        <a:rPr lang="sr-Cyrl-CS" sz="1800" dirty="0"/>
                        <a:t>all three factors</a:t>
                      </a:r>
                      <a:r>
                        <a:rPr lang="en-GB" sz="1800" dirty="0"/>
                        <a:t> (Factor </a:t>
                      </a:r>
                      <a:r>
                        <a:rPr lang="en-GB" sz="1800" dirty="0" err="1"/>
                        <a:t>IIa</a:t>
                      </a:r>
                      <a:r>
                        <a:rPr lang="en-GB" sz="1800" dirty="0"/>
                        <a:t>, </a:t>
                      </a:r>
                      <a:r>
                        <a:rPr lang="en-GB" sz="1800" dirty="0" err="1"/>
                        <a:t>IXa</a:t>
                      </a:r>
                      <a:r>
                        <a:rPr lang="en-GB" sz="1800" dirty="0"/>
                        <a:t>, </a:t>
                      </a:r>
                      <a:r>
                        <a:rPr lang="en-GB" sz="1800" dirty="0" err="1"/>
                        <a:t>Xa</a:t>
                      </a:r>
                      <a:r>
                        <a:rPr lang="en-GB" sz="1800" dirty="0"/>
                        <a:t>)</a:t>
                      </a:r>
                      <a:r>
                        <a:rPr lang="sr-Cyrl-CS" sz="1800" dirty="0"/>
                        <a:t>, especially thrombin </a:t>
                      </a:r>
                      <a:r>
                        <a:rPr lang="en-GB" sz="1800" dirty="0"/>
                        <a:t>(</a:t>
                      </a:r>
                      <a:r>
                        <a:rPr lang="en-GB" sz="1800" dirty="0" err="1"/>
                        <a:t>IIa</a:t>
                      </a:r>
                      <a:r>
                        <a:rPr lang="en-GB" sz="1800" dirty="0"/>
                        <a:t>) </a:t>
                      </a:r>
                      <a:r>
                        <a:rPr lang="sr-Cyrl-CS" sz="1800" dirty="0"/>
                        <a:t>and fact</a:t>
                      </a:r>
                      <a:r>
                        <a:rPr lang="en-GB" sz="1800" dirty="0"/>
                        <a:t>o</a:t>
                      </a:r>
                      <a:r>
                        <a:rPr lang="sr-Cyrl-CS" sz="1800" dirty="0"/>
                        <a:t>r Xa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I</a:t>
                      </a:r>
                      <a:r>
                        <a:rPr lang="sr-Cyrl-CS" sz="1800" dirty="0"/>
                        <a:t>nhibit </a:t>
                      </a:r>
                      <a:r>
                        <a:rPr lang="en-GB" sz="1800" dirty="0"/>
                        <a:t>mainly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dirty="0"/>
                        <a:t>factor </a:t>
                      </a:r>
                      <a:r>
                        <a:rPr lang="en-GB" sz="1800" dirty="0" err="1"/>
                        <a:t>Xa</a:t>
                      </a:r>
                      <a:r>
                        <a:rPr lang="en-GB" sz="1800" dirty="0"/>
                        <a:t> </a:t>
                      </a:r>
                      <a:r>
                        <a:rPr lang="sr-Cyrl-CS" sz="1800" dirty="0"/>
                        <a:t>but have less effect on thrombin</a:t>
                      </a:r>
                      <a:r>
                        <a:rPr lang="en-GB" sz="1800" dirty="0"/>
                        <a:t> (</a:t>
                      </a:r>
                      <a:r>
                        <a:rPr lang="en-GB" sz="1800" dirty="0" err="1"/>
                        <a:t>IIa</a:t>
                      </a:r>
                      <a:r>
                        <a:rPr lang="en-GB" sz="1800" dirty="0"/>
                        <a:t>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424">
                <a:tc>
                  <a:txBody>
                    <a:bodyPr/>
                    <a:lstStyle/>
                    <a:p>
                      <a:r>
                        <a:rPr lang="en-GB" b="1" dirty="0"/>
                        <a:t>Efficacy: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E</a:t>
                      </a:r>
                      <a:r>
                        <a:rPr lang="sr-Cyrl-CS" sz="1800" dirty="0"/>
                        <a:t>qual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E</a:t>
                      </a:r>
                      <a:r>
                        <a:rPr lang="sr-Cyrl-CS" sz="1800" dirty="0"/>
                        <a:t>qual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424">
                <a:tc>
                  <a:txBody>
                    <a:bodyPr/>
                    <a:lstStyle/>
                    <a:p>
                      <a:r>
                        <a:rPr lang="en-GB" b="1" dirty="0"/>
                        <a:t>Administration: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IV infusion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SC/IV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424">
                <a:tc>
                  <a:txBody>
                    <a:bodyPr/>
                    <a:lstStyle/>
                    <a:p>
                      <a:r>
                        <a:rPr lang="en-GB" b="1" dirty="0"/>
                        <a:t>Dosing: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/>
                        <a:t>Metered I</a:t>
                      </a:r>
                      <a:r>
                        <a:rPr lang="en-GB" dirty="0"/>
                        <a:t>nfusion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OD or BD dose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964">
                <a:tc>
                  <a:txBody>
                    <a:bodyPr/>
                    <a:lstStyle/>
                    <a:p>
                      <a:r>
                        <a:rPr lang="en-GB" b="1" dirty="0"/>
                        <a:t>Safety</a:t>
                      </a:r>
                      <a:r>
                        <a:rPr lang="en-GB" b="1" baseline="0" dirty="0"/>
                        <a:t> &amp; Monitoring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Monitor </a:t>
                      </a:r>
                      <a:r>
                        <a:rPr lang="en-GB" dirty="0" err="1"/>
                        <a:t>aPTT</a:t>
                      </a:r>
                      <a:r>
                        <a:rPr lang="en-GB" dirty="0"/>
                        <a:t> closely</a:t>
                      </a:r>
                    </a:p>
                    <a:p>
                      <a:r>
                        <a:rPr lang="en-GB" dirty="0"/>
                        <a:t>Monitor Platelet</a:t>
                      </a:r>
                      <a:r>
                        <a:rPr lang="en-GB" baseline="0" dirty="0"/>
                        <a:t> count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Do not require close monitoring of </a:t>
                      </a:r>
                      <a:r>
                        <a:rPr lang="sr-Cyrl-CS" sz="1800" dirty="0"/>
                        <a:t>aPTT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01823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Monitoring of Heparin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29222"/>
          </a:xfrm>
        </p:spPr>
        <p:txBody>
          <a:bodyPr>
            <a:normAutofit/>
          </a:bodyPr>
          <a:lstStyle/>
          <a:p>
            <a:pPr algn="just"/>
            <a:endParaRPr lang="en-GB" sz="2800" dirty="0"/>
          </a:p>
          <a:p>
            <a:pPr algn="just"/>
            <a:r>
              <a:rPr lang="en-GB" sz="2800" i="1" dirty="0"/>
              <a:t>UFH therapy controlled by the </a:t>
            </a:r>
            <a:r>
              <a:rPr lang="en-GB" sz="2800" i="1" u="sng" dirty="0"/>
              <a:t>Activated Partial Thromboplastin Time</a:t>
            </a:r>
            <a:r>
              <a:rPr lang="en-GB" sz="2800" i="1" dirty="0"/>
              <a:t> </a:t>
            </a:r>
            <a:r>
              <a:rPr lang="en-GB" sz="2800" b="1" i="1" dirty="0"/>
              <a:t>(</a:t>
            </a:r>
            <a:r>
              <a:rPr lang="en-GB" sz="2800" b="1" i="1" dirty="0" err="1"/>
              <a:t>aPTT</a:t>
            </a:r>
            <a:r>
              <a:rPr lang="en-GB" sz="2800" b="1" i="1" dirty="0"/>
              <a:t>)</a:t>
            </a:r>
            <a:r>
              <a:rPr lang="en-GB" sz="2800" i="1" dirty="0"/>
              <a:t> - which should be kept at twice the normal value (normal value: 30-35 seconds);</a:t>
            </a:r>
          </a:p>
          <a:p>
            <a:pPr algn="just"/>
            <a:r>
              <a:rPr lang="sr-Cyrl-CS" sz="2800" i="1" dirty="0"/>
              <a:t>Close monitoring of </a:t>
            </a:r>
            <a:r>
              <a:rPr lang="sr-Cyrl-CS" sz="2800" b="1" i="1" dirty="0"/>
              <a:t>aPTT</a:t>
            </a:r>
            <a:r>
              <a:rPr lang="sr-Cyrl-CS" sz="2800" i="1" dirty="0"/>
              <a:t> is necessary in patients receiving UFH</a:t>
            </a:r>
            <a:r>
              <a:rPr lang="en-GB" sz="2800" i="1" dirty="0"/>
              <a:t>;</a:t>
            </a:r>
          </a:p>
          <a:p>
            <a:pPr algn="just"/>
            <a:r>
              <a:rPr lang="en-GB" sz="2800" i="1" dirty="0"/>
              <a:t>Target </a:t>
            </a:r>
            <a:r>
              <a:rPr lang="en-GB" sz="2800" b="1" i="1" dirty="0" err="1"/>
              <a:t>aPTT</a:t>
            </a:r>
            <a:r>
              <a:rPr lang="en-GB" sz="2800" i="1" dirty="0"/>
              <a:t> level corresponds to an anti-factor </a:t>
            </a:r>
            <a:r>
              <a:rPr lang="en-GB" sz="2800" i="1" dirty="0" err="1"/>
              <a:t>Xa</a:t>
            </a:r>
            <a:r>
              <a:rPr lang="en-GB" sz="2800" i="1" dirty="0"/>
              <a:t> level of 0.35–0.70 units/ml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EDEE-E709-4C67-BFDD-86358205DD53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Indications for Heparin therapy</a:t>
            </a:r>
            <a:endParaRPr lang="en-GB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GB" b="1" dirty="0"/>
          </a:p>
          <a:p>
            <a:pPr>
              <a:buFont typeface="Wingdings" pitchFamily="2" charset="2"/>
              <a:buChar char="Ø"/>
            </a:pPr>
            <a:r>
              <a:rPr lang="en-GB" sz="2800" b="1" dirty="0"/>
              <a:t>Prevention &amp; treatment of Deep Venous Thrombosis and pulmonary embolism</a:t>
            </a:r>
            <a:r>
              <a:rPr lang="en-GB" sz="2800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GB" sz="2800" b="1" dirty="0"/>
              <a:t>Acute arterial occlusion</a:t>
            </a:r>
            <a:r>
              <a:rPr lang="en-GB" sz="2800" dirty="0"/>
              <a:t> </a:t>
            </a:r>
            <a:r>
              <a:rPr lang="en-GB" sz="2800" i="1" dirty="0"/>
              <a:t>(e.g. Pulmonary, cerebral or retinal embolism)</a:t>
            </a:r>
          </a:p>
          <a:p>
            <a:pPr>
              <a:buFont typeface="Wingdings" pitchFamily="2" charset="2"/>
              <a:buChar char="Ø"/>
            </a:pPr>
            <a:r>
              <a:rPr lang="en-GB" sz="2800" b="1" dirty="0"/>
              <a:t>Myocardial infarction and coronary thrombosis</a:t>
            </a:r>
          </a:p>
          <a:p>
            <a:pPr>
              <a:buFont typeface="Wingdings" pitchFamily="2" charset="2"/>
              <a:buChar char="Ø"/>
            </a:pPr>
            <a:r>
              <a:rPr lang="en-GB" sz="2800" b="1" dirty="0"/>
              <a:t>Cardiac and vascular surgery</a:t>
            </a:r>
          </a:p>
          <a:p>
            <a:pPr>
              <a:buFont typeface="Wingdings" pitchFamily="2" charset="2"/>
              <a:buChar char="Ø"/>
            </a:pPr>
            <a:r>
              <a:rPr lang="en-GB" sz="2800" b="1" dirty="0"/>
              <a:t>Haemodialysis</a:t>
            </a:r>
            <a:r>
              <a:rPr lang="en-GB" sz="2800" dirty="0"/>
              <a:t> (Heparin)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E481-06B6-4E57-BD47-FE395EA3DD98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/>
              <a:t>Adverse Effects of Heparin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>
            <a:normAutofit fontScale="92500" lnSpcReduction="10000"/>
          </a:bodyPr>
          <a:lstStyle/>
          <a:p>
            <a:endParaRPr lang="en-GB" sz="2800" i="1" dirty="0"/>
          </a:p>
          <a:p>
            <a:r>
              <a:rPr lang="en-GB" sz="2800" i="1" dirty="0"/>
              <a:t>Bleeding.</a:t>
            </a:r>
          </a:p>
          <a:p>
            <a:r>
              <a:rPr lang="en-GB" sz="2800" i="1" dirty="0"/>
              <a:t>Heparin-induced Thrombocytopenia (HIT)</a:t>
            </a:r>
          </a:p>
          <a:p>
            <a:r>
              <a:rPr lang="en-GB" sz="2800" i="1" dirty="0"/>
              <a:t>Alopecia</a:t>
            </a:r>
          </a:p>
          <a:p>
            <a:r>
              <a:rPr lang="en-GB" sz="2800" i="1" dirty="0"/>
              <a:t>Osteoporosis </a:t>
            </a:r>
            <a:r>
              <a:rPr lang="sr-Cyrl-CS" sz="2800" i="1" dirty="0"/>
              <a:t>and spontaneous fractures</a:t>
            </a:r>
            <a:r>
              <a:rPr lang="en-GB" sz="2800" i="1" dirty="0"/>
              <a:t> (on prolonged use)</a:t>
            </a:r>
          </a:p>
          <a:p>
            <a:r>
              <a:rPr lang="en-GB" sz="2800" i="1" dirty="0"/>
              <a:t>Haematoma (after IM injection)</a:t>
            </a:r>
          </a:p>
          <a:p>
            <a:r>
              <a:rPr lang="en-GB" sz="2800" i="1" dirty="0"/>
              <a:t>L</a:t>
            </a:r>
            <a:r>
              <a:rPr lang="sr-Cyrl-CS" sz="2800" i="1" dirty="0"/>
              <a:t>ong-term use associated with</a:t>
            </a:r>
            <a:r>
              <a:rPr lang="en-GB" sz="2800" i="1" dirty="0"/>
              <a:t> </a:t>
            </a:r>
            <a:r>
              <a:rPr lang="sr-Cyrl-CS" sz="2800" i="1" dirty="0"/>
              <a:t>mineralocorticoid deficiency</a:t>
            </a:r>
            <a:endParaRPr lang="en-GB" sz="2800" i="1" dirty="0"/>
          </a:p>
          <a:p>
            <a:endParaRPr lang="en-GB" dirty="0"/>
          </a:p>
          <a:p>
            <a:endParaRPr lang="en-GB" dirty="0"/>
          </a:p>
          <a:p>
            <a:pPr>
              <a:buFont typeface="Wingdings" pitchFamily="2" charset="2"/>
              <a:buChar char="v"/>
            </a:pPr>
            <a:r>
              <a:rPr lang="en-GB" sz="3000" b="1" dirty="0"/>
              <a:t>Antidote for Heparin toxicity:</a:t>
            </a:r>
            <a:r>
              <a:rPr lang="en-GB" sz="3000" b="1" i="1" dirty="0"/>
              <a:t> Protamine sulphate</a:t>
            </a:r>
            <a:endParaRPr lang="en-GB" sz="3000" dirty="0">
              <a:highlight>
                <a:srgbClr val="FFFF00"/>
              </a:highligh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6790-3847-487F-90ED-2D57E59EBEE2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596" y="2285992"/>
            <a:ext cx="8229600" cy="1143000"/>
          </a:xfrm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en-GB" b="1" dirty="0">
                <a:latin typeface="+mn-lt"/>
              </a:rPr>
              <a:t>Direct Thrombin Inhibitors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A544-E3F6-4734-B7CD-57C46A2D6111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Direct Thrombin Inhibitors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000660"/>
          </a:xfrm>
        </p:spPr>
        <p:txBody>
          <a:bodyPr>
            <a:normAutofit/>
          </a:bodyPr>
          <a:lstStyle/>
          <a:p>
            <a:pPr algn="just"/>
            <a:endParaRPr lang="en-GB" sz="2800" i="1" dirty="0"/>
          </a:p>
          <a:p>
            <a:pPr algn="just"/>
            <a:r>
              <a:rPr lang="en-GB" sz="2800" i="1" dirty="0"/>
              <a:t>E</a:t>
            </a:r>
            <a:r>
              <a:rPr lang="sr-Cyrl-CS" sz="2800" i="1" dirty="0"/>
              <a:t>xert anticoagulant effect by directly binding to </a:t>
            </a:r>
            <a:r>
              <a:rPr lang="en-GB" sz="2800" i="1" dirty="0"/>
              <a:t>Thrombin </a:t>
            </a:r>
            <a:r>
              <a:rPr lang="sr-Cyrl-CS" sz="2800" i="1" dirty="0"/>
              <a:t>active site</a:t>
            </a:r>
            <a:r>
              <a:rPr lang="en-US" sz="2800" i="1" dirty="0"/>
              <a:t> </a:t>
            </a:r>
            <a:r>
              <a:rPr lang="en-US" sz="2800" i="1" dirty="0">
                <a:sym typeface="Wingdings" panose="05000000000000000000" pitchFamily="2" charset="2"/>
              </a:rPr>
              <a:t> </a:t>
            </a:r>
            <a:r>
              <a:rPr lang="sr-Cyrl-CS" sz="2800" i="1" dirty="0"/>
              <a:t>inhibiting thrombin's downstream effects.</a:t>
            </a:r>
            <a:endParaRPr lang="en-GB" sz="2800" i="1" dirty="0"/>
          </a:p>
          <a:p>
            <a:pPr marL="0" indent="0" algn="just">
              <a:buNone/>
            </a:pPr>
            <a:endParaRPr lang="en-GB" sz="2800" i="1" dirty="0"/>
          </a:p>
          <a:p>
            <a:pPr algn="just"/>
            <a:r>
              <a:rPr lang="sr-Cyrl-CS" sz="2800" b="1" i="1" dirty="0"/>
              <a:t>Hirudin</a:t>
            </a:r>
            <a:r>
              <a:rPr lang="en-GB" sz="2800" b="1" i="1" dirty="0"/>
              <a:t> </a:t>
            </a:r>
            <a:r>
              <a:rPr lang="en-GB" sz="2800" i="1" dirty="0"/>
              <a:t>(from Leech saliva)</a:t>
            </a:r>
            <a:r>
              <a:rPr lang="en-GB" sz="2800" b="1" i="1" dirty="0"/>
              <a:t>, L</a:t>
            </a:r>
            <a:r>
              <a:rPr lang="sr-Cyrl-CS" sz="2800" b="1" i="1" dirty="0"/>
              <a:t>epirudin</a:t>
            </a:r>
            <a:r>
              <a:rPr lang="en-GB" sz="2800" b="1" i="1" dirty="0"/>
              <a:t> </a:t>
            </a:r>
            <a:r>
              <a:rPr lang="sr-Cyrl-CS" sz="2800" i="1" dirty="0"/>
              <a:t>and </a:t>
            </a:r>
            <a:r>
              <a:rPr lang="en-GB" sz="2800" b="1" i="1" dirty="0"/>
              <a:t>B</a:t>
            </a:r>
            <a:r>
              <a:rPr lang="sr-Cyrl-CS" sz="2800" b="1" i="1" dirty="0"/>
              <a:t>ivalirudin</a:t>
            </a:r>
            <a:r>
              <a:rPr lang="en-GB" sz="2800" b="1" i="1" dirty="0"/>
              <a:t>:</a:t>
            </a:r>
            <a:r>
              <a:rPr lang="sr-Cyrl-CS" sz="2800" i="1" dirty="0"/>
              <a:t> bivalent DTIs that</a:t>
            </a:r>
            <a:r>
              <a:rPr lang="en-GB" sz="2800" i="1" dirty="0"/>
              <a:t> </a:t>
            </a:r>
            <a:r>
              <a:rPr lang="sr-Cyrl-CS" sz="2800" i="1" dirty="0"/>
              <a:t>bind at both catalytic site</a:t>
            </a:r>
            <a:r>
              <a:rPr lang="en-GB" sz="2800" i="1" dirty="0"/>
              <a:t> </a:t>
            </a:r>
            <a:r>
              <a:rPr lang="sr-Cyrl-CS" sz="2800" i="1" dirty="0"/>
              <a:t>of thrombin </a:t>
            </a:r>
            <a:r>
              <a:rPr lang="en-GB" sz="2800" i="1" dirty="0"/>
              <a:t>&amp; </a:t>
            </a:r>
            <a:r>
              <a:rPr lang="sr-Cyrl-CS" sz="2800" i="1" dirty="0"/>
              <a:t>substrate recognition site</a:t>
            </a:r>
            <a:r>
              <a:rPr lang="en-GB" sz="2800" i="1" dirty="0"/>
              <a:t>;</a:t>
            </a:r>
          </a:p>
          <a:p>
            <a:pPr algn="just"/>
            <a:endParaRPr lang="en-GB" sz="2800" i="1" dirty="0"/>
          </a:p>
          <a:p>
            <a:pPr algn="just"/>
            <a:r>
              <a:rPr lang="sr-Cyrl-CS" sz="2800" b="1" i="1" dirty="0"/>
              <a:t>Argatroban</a:t>
            </a:r>
            <a:r>
              <a:rPr lang="en-GB" sz="2800" b="1" i="1" dirty="0"/>
              <a:t>, M</a:t>
            </a:r>
            <a:r>
              <a:rPr lang="sr-Cyrl-CS" sz="2800" b="1" i="1" dirty="0"/>
              <a:t>elagatran</a:t>
            </a:r>
            <a:r>
              <a:rPr lang="en-GB" sz="2800" b="1" i="1" dirty="0"/>
              <a:t> (and </a:t>
            </a:r>
            <a:r>
              <a:rPr lang="sr-Cyrl-CS" sz="2800" b="1" i="1" dirty="0"/>
              <a:t>Ximelagatran</a:t>
            </a:r>
            <a:r>
              <a:rPr lang="en-GB" sz="2800" b="1" i="1" dirty="0"/>
              <a:t>):</a:t>
            </a:r>
            <a:r>
              <a:rPr lang="sr-Cyrl-CS" sz="2800" i="1" dirty="0"/>
              <a:t> bind only at </a:t>
            </a:r>
            <a:r>
              <a:rPr lang="en-GB" sz="2800" i="1" dirty="0"/>
              <a:t>catalytic site of </a:t>
            </a:r>
            <a:r>
              <a:rPr lang="sr-Cyrl-CS" sz="2800" i="1" dirty="0"/>
              <a:t>thrombin</a:t>
            </a:r>
            <a:endParaRPr lang="en-GB" sz="2800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FC69-DFAA-4E48-ABB4-DA77D2A7C489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826562"/>
              </p:ext>
            </p:extLst>
          </p:nvPr>
        </p:nvGraphicFramePr>
        <p:xfrm>
          <a:off x="347385" y="1268760"/>
          <a:ext cx="8401079" cy="45862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7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6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5967">
                <a:tc>
                  <a:txBody>
                    <a:bodyPr/>
                    <a:lstStyle/>
                    <a:p>
                      <a:r>
                        <a:rPr lang="en-GB" sz="2000" dirty="0"/>
                        <a:t>Drug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Mode</a:t>
                      </a:r>
                      <a:r>
                        <a:rPr lang="en-GB" sz="2000" baseline="0" dirty="0"/>
                        <a:t> of Action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Clinical 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2950">
                <a:tc>
                  <a:txBody>
                    <a:bodyPr/>
                    <a:lstStyle/>
                    <a:p>
                      <a:r>
                        <a:rPr lang="en-GB" sz="2000" b="1" dirty="0" err="1"/>
                        <a:t>Lepirudin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kern="1200" baseline="0" dirty="0"/>
                        <a:t>Inhibits </a:t>
                      </a:r>
                      <a:r>
                        <a:rPr lang="en-GB" sz="2000" kern="1200" baseline="0" dirty="0" err="1"/>
                        <a:t>thrombogenic</a:t>
                      </a:r>
                      <a:r>
                        <a:rPr lang="en-GB" sz="2000" kern="1200" baseline="0" dirty="0"/>
                        <a:t> activity of thrombin in 1:1 ratio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i="1" kern="1200" baseline="0" dirty="0"/>
                        <a:t>HIT; </a:t>
                      </a:r>
                      <a:r>
                        <a:rPr lang="en-GB" sz="2000" i="1" kern="1200" baseline="0" dirty="0" err="1"/>
                        <a:t>Thromboembolic</a:t>
                      </a:r>
                      <a:r>
                        <a:rPr lang="en-GB" sz="2000" i="1" kern="1200" baseline="0" dirty="0"/>
                        <a:t> diseases</a:t>
                      </a:r>
                      <a:endParaRPr lang="en-GB" sz="2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2950">
                <a:tc>
                  <a:txBody>
                    <a:bodyPr/>
                    <a:lstStyle/>
                    <a:p>
                      <a:r>
                        <a:rPr lang="en-GB" sz="2000" b="1" kern="1200" baseline="0" dirty="0" err="1"/>
                        <a:t>Argatroban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kern="1200" baseline="0" dirty="0"/>
                        <a:t>Reversible, competitive,</a:t>
                      </a:r>
                    </a:p>
                    <a:p>
                      <a:r>
                        <a:rPr lang="en-GB" sz="2000" kern="1200" baseline="0" dirty="0"/>
                        <a:t>direct thrombin inhibitor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i="1" dirty="0"/>
                        <a:t>HIT;</a:t>
                      </a:r>
                      <a:r>
                        <a:rPr lang="en-GB" sz="2000" i="1" baseline="0" dirty="0"/>
                        <a:t> </a:t>
                      </a:r>
                    </a:p>
                    <a:p>
                      <a:r>
                        <a:rPr lang="en-GB" sz="2000" i="1" baseline="0" dirty="0"/>
                        <a:t>Anticoagulant in </a:t>
                      </a:r>
                      <a:r>
                        <a:rPr lang="en-GB" sz="2000" i="1" baseline="0" dirty="0" err="1"/>
                        <a:t>Thromboembolic</a:t>
                      </a:r>
                      <a:r>
                        <a:rPr lang="en-GB" sz="2000" i="1" baseline="0" dirty="0"/>
                        <a:t> diseases</a:t>
                      </a:r>
                      <a:endParaRPr lang="en-GB" sz="2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415">
                <a:tc>
                  <a:txBody>
                    <a:bodyPr/>
                    <a:lstStyle/>
                    <a:p>
                      <a:r>
                        <a:rPr lang="sr-Cyrl-CS" sz="2000" b="1" kern="1200" dirty="0"/>
                        <a:t>Ximelagatran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kern="1200" dirty="0"/>
                        <a:t>oral prodrug metabolized to</a:t>
                      </a:r>
                      <a:r>
                        <a:rPr lang="en-GB" sz="2000" kern="1200" baseline="0" dirty="0"/>
                        <a:t> active drug</a:t>
                      </a:r>
                      <a:r>
                        <a:rPr lang="sr-Cyrl-CS" sz="2000" kern="1200" dirty="0"/>
                        <a:t> </a:t>
                      </a:r>
                      <a:r>
                        <a:rPr lang="en-GB" sz="2000" kern="1200" dirty="0"/>
                        <a:t>M</a:t>
                      </a:r>
                      <a:r>
                        <a:rPr lang="sr-Cyrl-CS" sz="2000" kern="1200" dirty="0"/>
                        <a:t>elagatran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i="1" kern="1200" dirty="0"/>
                        <a:t>T</a:t>
                      </a:r>
                      <a:r>
                        <a:rPr lang="sr-Cyrl-CS" sz="2000" i="1" kern="1200" dirty="0"/>
                        <a:t>hromboembolism</a:t>
                      </a:r>
                      <a:endParaRPr lang="en-GB" sz="2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E4-B92A-441B-821D-8D2135AFFF5B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229600" cy="1143000"/>
          </a:xfrm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en-GB" b="1" dirty="0">
                <a:latin typeface="+mn-lt"/>
              </a:rPr>
              <a:t>Oral Anticoagulants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BD46-A252-499A-A324-F498F47F037C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66265-117E-4994-8C27-39410DA1D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M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5B78B5B-2746-49B6-BA8A-DA9DD2C0F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284"/>
          <a:stretch/>
        </p:blipFill>
        <p:spPr>
          <a:xfrm>
            <a:off x="0" y="0"/>
            <a:ext cx="9237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95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/>
              <a:t>Oral Anticoagulants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GB" sz="2800" dirty="0"/>
          </a:p>
          <a:p>
            <a:pPr algn="just">
              <a:buNone/>
            </a:pPr>
            <a:r>
              <a:rPr lang="en-GB" sz="2800" dirty="0"/>
              <a:t>Drug types include: </a:t>
            </a:r>
          </a:p>
          <a:p>
            <a:pPr algn="just"/>
            <a:r>
              <a:rPr lang="en-GB" sz="28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Coumarin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derivatives</a:t>
            </a:r>
            <a:r>
              <a:rPr lang="en-GB" sz="2800" dirty="0"/>
              <a:t> </a:t>
            </a:r>
            <a:r>
              <a:rPr lang="en-GB" sz="2800" i="1" dirty="0"/>
              <a:t>e.g. </a:t>
            </a:r>
          </a:p>
          <a:p>
            <a:pPr marL="708025" algn="just">
              <a:buFont typeface="Wingdings" pitchFamily="2" charset="2"/>
              <a:buChar char="Ø"/>
            </a:pPr>
            <a:r>
              <a:rPr lang="en-GB" sz="2800" b="1" i="1" dirty="0" err="1"/>
              <a:t>Warfarin</a:t>
            </a:r>
            <a:endParaRPr lang="en-GB" sz="2800" b="1" i="1" dirty="0"/>
          </a:p>
          <a:p>
            <a:pPr marL="708025" algn="just">
              <a:buFont typeface="Wingdings" pitchFamily="2" charset="2"/>
              <a:buChar char="Ø"/>
            </a:pPr>
            <a:r>
              <a:rPr lang="en-GB" sz="2800" b="1" i="1" dirty="0" err="1"/>
              <a:t>Dicoumarol</a:t>
            </a:r>
            <a:endParaRPr lang="en-GB" sz="2800" b="1" i="1" dirty="0"/>
          </a:p>
          <a:p>
            <a:pPr marL="536575" indent="0" algn="just">
              <a:buNone/>
            </a:pPr>
            <a:endParaRPr lang="en-GB" sz="2800" i="1" dirty="0"/>
          </a:p>
          <a:p>
            <a:pPr algn="just"/>
            <a:r>
              <a:rPr lang="en-GB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Indanedione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derivatives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i="1" dirty="0"/>
              <a:t>e.g. </a:t>
            </a:r>
          </a:p>
          <a:p>
            <a:pPr marL="708025" algn="just">
              <a:buFont typeface="Wingdings" pitchFamily="2" charset="2"/>
              <a:buChar char="Ø"/>
            </a:pPr>
            <a:r>
              <a:rPr lang="en-GB" sz="2400" b="1" i="1" dirty="0" err="1"/>
              <a:t>Phenindione</a:t>
            </a:r>
            <a:r>
              <a:rPr lang="en-GB" sz="2400" b="1" i="1" dirty="0"/>
              <a:t> </a:t>
            </a:r>
          </a:p>
          <a:p>
            <a:pPr marL="708025" algn="just">
              <a:buNone/>
            </a:pPr>
            <a:r>
              <a:rPr lang="en-GB" sz="2400" b="1" i="1" dirty="0"/>
              <a:t>	</a:t>
            </a:r>
            <a:r>
              <a:rPr lang="en-GB" sz="2400" i="1" dirty="0"/>
              <a:t>(2-Phenyl-1,3-indanedione)</a:t>
            </a:r>
          </a:p>
          <a:p>
            <a:pPr marL="708025" algn="just">
              <a:buFont typeface="Wingdings" pitchFamily="2" charset="2"/>
              <a:buChar char="Ø"/>
            </a:pPr>
            <a:r>
              <a:rPr lang="en-GB" sz="2400" b="1" i="1" dirty="0" err="1"/>
              <a:t>Diphenadione</a:t>
            </a:r>
            <a:endParaRPr lang="en-GB" sz="2400" b="1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3E6B-61C6-417A-B4B0-4DF0DFD14FAF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30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5715008" y="4143380"/>
            <a:ext cx="2571768" cy="2071702"/>
            <a:chOff x="5715008" y="4143380"/>
            <a:chExt cx="2571768" cy="2071702"/>
          </a:xfrm>
        </p:grpSpPr>
        <p:sp>
          <p:nvSpPr>
            <p:cNvPr id="6" name="Right Brace 5"/>
            <p:cNvSpPr/>
            <p:nvPr/>
          </p:nvSpPr>
          <p:spPr>
            <a:xfrm>
              <a:off x="5715008" y="4143380"/>
              <a:ext cx="571504" cy="207170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57950" y="4714884"/>
              <a:ext cx="19288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 dirty="0"/>
                <a:t>Rarely used clinically due to serious toxicity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849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Mechanism of Action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714488"/>
            <a:ext cx="8186766" cy="211455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GB" dirty="0"/>
              <a:t>	</a:t>
            </a:r>
            <a:r>
              <a:rPr lang="en-GB" i="1" dirty="0"/>
              <a:t>They inhibit the synthesis of Vitamin K-dependent coagulation factors (Factor II, VII, IX and X) by preventing reactivation of Vitamin-K via inhibiting </a:t>
            </a:r>
            <a:r>
              <a:rPr lang="en-GB" b="1" i="1" dirty="0"/>
              <a:t>Vitamin-K </a:t>
            </a:r>
            <a:r>
              <a:rPr lang="en-GB" b="1" i="1" dirty="0" err="1"/>
              <a:t>epoxide</a:t>
            </a:r>
            <a:r>
              <a:rPr lang="en-GB" b="1" i="1" dirty="0"/>
              <a:t> </a:t>
            </a:r>
            <a:r>
              <a:rPr lang="en-GB" b="1" i="1" dirty="0" err="1"/>
              <a:t>reductase</a:t>
            </a:r>
            <a:r>
              <a:rPr lang="en-GB" b="1" i="1" dirty="0"/>
              <a:t> </a:t>
            </a:r>
            <a:r>
              <a:rPr lang="en-GB" i="1" dirty="0"/>
              <a:t>enzyme in the liver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928794" y="4143380"/>
            <a:ext cx="521497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F077-40E8-44FE-8D57-D6AFAC00D224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/>
              <a:t>Oral Anticoagulants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GB" dirty="0"/>
          </a:p>
          <a:p>
            <a:pPr algn="just"/>
            <a:r>
              <a:rPr lang="en-GB" sz="2800" i="1" dirty="0"/>
              <a:t>Have delayed onset of action (2-3 days) - this time is required for depletion of already formed coagulation factors; </a:t>
            </a:r>
          </a:p>
          <a:p>
            <a:pPr marL="0" indent="0" algn="just">
              <a:buNone/>
            </a:pPr>
            <a:endParaRPr lang="en-GB" sz="2800" i="1" dirty="0"/>
          </a:p>
          <a:p>
            <a:pPr algn="just"/>
            <a:r>
              <a:rPr lang="en-GB" sz="2800" i="1" dirty="0"/>
              <a:t>Have long duration of action (up to 6 days)</a:t>
            </a:r>
          </a:p>
          <a:p>
            <a:pPr algn="just">
              <a:buNone/>
            </a:pP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E15E-FF8D-4080-A4FC-464A2BD3F0A6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GB" sz="2800" b="1" i="1" dirty="0"/>
              <a:t>Control of Oral Anticoagulant therapy: </a:t>
            </a:r>
          </a:p>
          <a:p>
            <a:pPr algn="just">
              <a:buNone/>
            </a:pPr>
            <a:endParaRPr lang="en-GB" sz="2800" b="1" i="1" dirty="0"/>
          </a:p>
          <a:p>
            <a:pPr algn="just"/>
            <a:r>
              <a:rPr lang="en-GB" sz="2800" i="1" dirty="0"/>
              <a:t>By </a:t>
            </a:r>
            <a:r>
              <a:rPr lang="en-GB" sz="2800" i="1" dirty="0" err="1"/>
              <a:t>Prothrombin</a:t>
            </a:r>
            <a:r>
              <a:rPr lang="en-GB" sz="2800" i="1" dirty="0"/>
              <a:t> Time (PT) which should be kept at twice the normal value </a:t>
            </a:r>
          </a:p>
          <a:p>
            <a:pPr algn="just"/>
            <a:endParaRPr lang="en-GB" sz="2800" i="1" dirty="0"/>
          </a:p>
          <a:p>
            <a:pPr algn="ctr">
              <a:buNone/>
            </a:pPr>
            <a:r>
              <a:rPr lang="en-GB" sz="2800" i="1" dirty="0"/>
              <a:t>(Normal value = 12 seconds)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4180-99DB-4524-9C07-3970491422D8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+mn-lt"/>
              </a:rPr>
              <a:t>Pharmacokinetics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00660"/>
          </a:xfrm>
        </p:spPr>
        <p:txBody>
          <a:bodyPr>
            <a:normAutofit/>
          </a:bodyPr>
          <a:lstStyle/>
          <a:p>
            <a:pPr algn="just"/>
            <a:endParaRPr lang="en-GB" dirty="0"/>
          </a:p>
          <a:p>
            <a:pPr algn="just"/>
            <a:r>
              <a:rPr lang="en-GB" sz="2800" i="1" dirty="0"/>
              <a:t>Delayed onset of action (2-3 days)</a:t>
            </a:r>
          </a:p>
          <a:p>
            <a:pPr algn="just"/>
            <a:r>
              <a:rPr lang="en-GB" sz="2800" i="1" dirty="0"/>
              <a:t>Long duration of action (up to 6 days)</a:t>
            </a:r>
          </a:p>
          <a:p>
            <a:pPr algn="just"/>
            <a:r>
              <a:rPr lang="en-GB" sz="2800" i="1" dirty="0"/>
              <a:t>Well absorbed after oral administration</a:t>
            </a:r>
          </a:p>
          <a:p>
            <a:pPr algn="just"/>
            <a:r>
              <a:rPr lang="en-GB" sz="2800" i="1" dirty="0"/>
              <a:t>Undergo metabolism in the liver </a:t>
            </a:r>
          </a:p>
          <a:p>
            <a:pPr algn="just"/>
            <a:r>
              <a:rPr lang="en-GB" sz="2800" i="1" dirty="0"/>
              <a:t>Excreted via the kidney</a:t>
            </a:r>
          </a:p>
          <a:p>
            <a:pPr algn="just"/>
            <a:r>
              <a:rPr lang="en-GB" sz="2800" i="1" dirty="0"/>
              <a:t>They cross the placenta and are secreted in milk </a:t>
            </a:r>
            <a:r>
              <a:rPr lang="en-GB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(Therefore, contraindicated in pregnancy and during lactation as they can cause bleeding in </a:t>
            </a:r>
            <a:r>
              <a:rPr lang="en-GB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fetus</a:t>
            </a:r>
            <a:r>
              <a:rPr lang="en-GB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newborn)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FE97-FB87-4398-AC65-F4E00E49FB2A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14380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/>
              <a:t>Adverse effects of Oral Anticoagulants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endParaRPr lang="en-GB" sz="2800" i="1" dirty="0"/>
          </a:p>
          <a:p>
            <a:pPr marL="514350" indent="-514350" algn="just">
              <a:buFont typeface="+mj-lt"/>
              <a:buAutoNum type="arabicPeriod"/>
            </a:pPr>
            <a:r>
              <a:rPr lang="en-GB" sz="2800" i="1" dirty="0"/>
              <a:t>Bleeding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800" i="1" dirty="0"/>
              <a:t>Hemorrhagic skin necrosis in patients deficient in Protein-C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800" i="1" dirty="0"/>
              <a:t>Alopecia and Allergy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800" i="1" dirty="0" err="1"/>
              <a:t>Teratogenicity</a:t>
            </a:r>
            <a:r>
              <a:rPr lang="en-GB" sz="2800" i="1" dirty="0"/>
              <a:t> and </a:t>
            </a:r>
            <a:r>
              <a:rPr lang="en-GB" sz="2800" i="1" dirty="0" err="1"/>
              <a:t>fetal</a:t>
            </a:r>
            <a:r>
              <a:rPr lang="en-GB" sz="2800" i="1" dirty="0"/>
              <a:t> </a:t>
            </a:r>
            <a:r>
              <a:rPr lang="en-GB" sz="2800" i="1" dirty="0" err="1"/>
              <a:t>hemorrhage</a:t>
            </a:r>
            <a:r>
              <a:rPr lang="en-GB" sz="2800" i="1" dirty="0"/>
              <a:t> (Contraindicated in pregnancy)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800" i="1" dirty="0"/>
              <a:t>Liver toxicity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800" i="1" dirty="0" err="1"/>
              <a:t>Phenindione</a:t>
            </a:r>
            <a:r>
              <a:rPr lang="en-GB" sz="2800" i="1" dirty="0"/>
              <a:t> associated with causing </a:t>
            </a:r>
            <a:r>
              <a:rPr lang="en-GB" sz="2800" i="1" dirty="0" err="1"/>
              <a:t>exfoliative</a:t>
            </a:r>
            <a:r>
              <a:rPr lang="en-GB" sz="2800" i="1" dirty="0"/>
              <a:t> dermatitis, bloody </a:t>
            </a:r>
            <a:r>
              <a:rPr lang="en-GB" sz="2800" i="1" dirty="0" err="1"/>
              <a:t>diarrhea</a:t>
            </a:r>
            <a:r>
              <a:rPr lang="en-GB" sz="2800" i="1" dirty="0"/>
              <a:t>, hepatitis, neuropathy, renal tubular damage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75BD-53F0-420D-B6EC-9B0A54C4A9E4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Therapeutic Uses of Oral Anticoagulants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GB" b="1" dirty="0"/>
          </a:p>
          <a:p>
            <a:pPr algn="ctr">
              <a:buNone/>
            </a:pPr>
            <a:r>
              <a:rPr lang="en-GB" b="1" dirty="0"/>
              <a:t>Same indications as Heparin </a:t>
            </a:r>
          </a:p>
          <a:p>
            <a:pPr algn="just"/>
            <a:endParaRPr lang="en-GB" b="1" dirty="0"/>
          </a:p>
          <a:p>
            <a:pPr algn="just"/>
            <a:endParaRPr lang="en-GB" b="1" dirty="0"/>
          </a:p>
          <a:p>
            <a:pPr algn="just"/>
            <a:endParaRPr lang="en-GB" b="1" dirty="0"/>
          </a:p>
          <a:p>
            <a:pPr algn="just">
              <a:buNone/>
            </a:pPr>
            <a:r>
              <a:rPr lang="en-GB" sz="2400" b="1" dirty="0"/>
              <a:t>N.B.</a:t>
            </a:r>
          </a:p>
          <a:p>
            <a:pPr algn="just">
              <a:buNone/>
            </a:pPr>
            <a:r>
              <a:rPr lang="en-GB" sz="2400" dirty="0"/>
              <a:t>	</a:t>
            </a:r>
            <a:r>
              <a:rPr lang="en-GB" sz="2000" i="1" dirty="0"/>
              <a:t>Due to delayed onset of action, oral anticoagulant therapy should be started along with Heparin, concomitantly administer Heparin with oral anticoagulant for 2 days before stopping Heparin.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008C-A910-4A4E-ABC5-D56CE706CF7C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Antidote for Oral Anticoagulant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endParaRPr lang="en-GB" b="1" dirty="0"/>
          </a:p>
          <a:p>
            <a:r>
              <a:rPr lang="en-GB" sz="2800" b="1" i="1" dirty="0"/>
              <a:t>Vitamin-K </a:t>
            </a:r>
          </a:p>
          <a:p>
            <a:pPr>
              <a:buNone/>
            </a:pPr>
            <a:endParaRPr lang="en-GB" sz="2800" b="1" i="1" dirty="0"/>
          </a:p>
          <a:p>
            <a:r>
              <a:rPr lang="en-GB" sz="2800" b="1" i="1" dirty="0"/>
              <a:t>Fresh Blood transfusion </a:t>
            </a:r>
            <a:r>
              <a:rPr lang="en-GB" sz="2800" i="1" dirty="0"/>
              <a:t>(Fresh frozen plasma)</a:t>
            </a:r>
          </a:p>
          <a:p>
            <a:pPr>
              <a:buNone/>
            </a:pPr>
            <a:endParaRPr lang="en-GB" sz="2800" b="1" i="1" dirty="0"/>
          </a:p>
          <a:p>
            <a:r>
              <a:rPr lang="en-GB" sz="2800" b="1" i="1" dirty="0"/>
              <a:t>P</a:t>
            </a:r>
            <a:r>
              <a:rPr lang="sr-Cyrl-CS" sz="2800" b="1" i="1" dirty="0"/>
              <a:t>rothrombin complex concentrates </a:t>
            </a:r>
            <a:r>
              <a:rPr lang="en-GB" sz="2800" i="1" dirty="0"/>
              <a:t>(e.g. </a:t>
            </a:r>
            <a:r>
              <a:rPr lang="sr-Cyrl-CS" sz="2800" i="1" dirty="0"/>
              <a:t>Bebulin</a:t>
            </a:r>
            <a:r>
              <a:rPr lang="en-GB" sz="2800" i="1" dirty="0"/>
              <a:t>, </a:t>
            </a:r>
            <a:r>
              <a:rPr lang="sr-Cyrl-CS" sz="2800" i="1" dirty="0"/>
              <a:t>Proplex T</a:t>
            </a:r>
            <a:r>
              <a:rPr lang="en-GB" sz="2800" i="1" dirty="0"/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38BD-1DA8-4711-8F10-37560C6D2932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A2250-0E96-68D8-7B08-C8CF8AB1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25102-BA79-5DB5-7EC4-1A35A7189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M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E69F11-7950-9329-F60E-93373BDEE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65126"/>
            <a:ext cx="7886699" cy="595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71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511288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ANTI-PLATELET DRUGS </a:t>
            </a:r>
            <a:br>
              <a:rPr lang="en-GB" b="1" dirty="0">
                <a:latin typeface="+mn-lt"/>
              </a:rPr>
            </a:br>
            <a:r>
              <a:rPr lang="en-GB" sz="3600" b="1" dirty="0">
                <a:latin typeface="+mn-lt"/>
              </a:rPr>
              <a:t>(ANTI-THROMBOTICS)</a:t>
            </a:r>
            <a:endParaRPr lang="en-GB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B41C-E954-4D45-B5A6-33495F86C8C5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6E7BD-F6D6-F61A-7820-714EF284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AAB0D-0101-4238-F51D-2087A0CC6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i="1" dirty="0"/>
              <a:t>Hemostasis, essential mechanism that protects the body from  ext. &amp; int. injury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i="1" dirty="0"/>
              <a:t>Without efficient </a:t>
            </a:r>
            <a:r>
              <a:rPr lang="en-GB" sz="2400" i="1" dirty="0" err="1"/>
              <a:t>hemostasis</a:t>
            </a:r>
            <a:r>
              <a:rPr lang="en-GB" sz="2400" i="1" dirty="0"/>
              <a:t>, bleeding from wounds or internal injuries would lead to shock and death.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i="1" dirty="0"/>
              <a:t>Too much clotting, however, can also be dangerous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i="1" dirty="0"/>
              <a:t>Physiological processes of </a:t>
            </a:r>
            <a:r>
              <a:rPr lang="en-GB" sz="2400" i="1" dirty="0" err="1"/>
              <a:t>hemostasis</a:t>
            </a:r>
            <a:r>
              <a:rPr lang="en-GB" sz="2400" i="1" dirty="0"/>
              <a:t> must maintain a delicate balance between blood fluidity and coagulation.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i="1" dirty="0"/>
              <a:t>Many common diseases affect </a:t>
            </a:r>
            <a:r>
              <a:rPr lang="en-GB" sz="2400" i="1" dirty="0" err="1"/>
              <a:t>hemostasis</a:t>
            </a:r>
            <a:r>
              <a:rPr lang="en-GB" sz="2400" i="1" dirty="0"/>
              <a:t>, including myocardial infarction (MI), stroke, venous or arterial thrombosis, valvular heart disease, and indwelling catheters.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i="1" dirty="0"/>
              <a:t>Above conditions are so prevalent in clinical practice, biomedical scientist will have frequent occasions to monitor parameters of </a:t>
            </a:r>
            <a:r>
              <a:rPr lang="en-GB" sz="2400" i="1" dirty="0" err="1"/>
              <a:t>hemostasis</a:t>
            </a:r>
            <a:r>
              <a:rPr lang="en-GB" sz="2400" i="1" dirty="0"/>
              <a:t>.</a:t>
            </a:r>
            <a:endParaRPr lang="en-ZM" sz="2400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61EDC-24D6-CF7E-1C8D-3DD6B888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FE9D-B542-43AD-B623-BDC83F030927}" type="datetime5">
              <a:rPr lang="en-US" smtClean="0"/>
              <a:pPr/>
              <a:t>8-Jul-22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B98E8-3814-185D-A2A7-952566FC6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5830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9FF13-79EF-3C65-72B6-852EEC16F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28C0B-CE42-8EEA-2F12-42F02B785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i="1" dirty="0"/>
              <a:t>Medications that prevent platelets from sticking together and forming blood clots (</a:t>
            </a:r>
            <a:r>
              <a:rPr lang="en-US" sz="2800" i="1" dirty="0">
                <a:cs typeface="Times New Roman" panose="02020603050405020304" pitchFamily="18" charset="0"/>
              </a:rPr>
              <a:t>↓ platelet aggregation and inhibit thrombus formation</a:t>
            </a:r>
            <a:r>
              <a:rPr lang="en-US" sz="2800" i="1" dirty="0"/>
              <a:t>)</a:t>
            </a:r>
          </a:p>
          <a:p>
            <a:pPr marL="0" indent="0">
              <a:buNone/>
            </a:pPr>
            <a:endParaRPr lang="en-US" sz="2800" i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i="1" dirty="0"/>
              <a:t>Common treatment for people at risk of heart attack or stroke</a:t>
            </a:r>
            <a:endParaRPr lang="en-ZM" sz="2800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C48FF-595E-A6CA-2710-758F0F0B4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FE9D-B542-43AD-B623-BDC83F030927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3012B-CC59-283F-E0DC-5427958EB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7765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/>
              <a:t>ANTI-PLATELET DRUGS </a:t>
            </a:r>
            <a:br>
              <a:rPr lang="en-GB" b="1" dirty="0"/>
            </a:br>
            <a:r>
              <a:rPr lang="en-GB" sz="3600" b="1" dirty="0"/>
              <a:t>(Anti-</a:t>
            </a:r>
            <a:r>
              <a:rPr lang="en-GB" sz="3600" b="1" dirty="0" err="1"/>
              <a:t>thrombotics</a:t>
            </a:r>
            <a:r>
              <a:rPr lang="en-GB" sz="3600" b="1" dirty="0"/>
              <a:t>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</a:rPr>
              <a:t>Aspirin</a:t>
            </a:r>
            <a:r>
              <a:rPr lang="en-GB" sz="2800" b="1" i="1" dirty="0"/>
              <a:t> (Low dose: 75-300mg):</a:t>
            </a:r>
            <a:r>
              <a:rPr lang="en-GB" sz="2800" i="1" dirty="0"/>
              <a:t> prevents  formation of Thromboxane-A</a:t>
            </a:r>
            <a:r>
              <a:rPr lang="en-GB" sz="2800" i="1" baseline="-25000" dirty="0"/>
              <a:t>2</a:t>
            </a:r>
            <a:r>
              <a:rPr lang="en-GB" sz="2800" i="1" dirty="0"/>
              <a:t> </a:t>
            </a:r>
            <a:r>
              <a:rPr lang="en-GB" sz="2800" i="1" dirty="0">
                <a:sym typeface="Wingdings" pitchFamily="2" charset="2"/>
              </a:rPr>
              <a:t> </a:t>
            </a:r>
            <a:r>
              <a:rPr lang="en-GB" sz="2800" i="1" dirty="0"/>
              <a:t>irreversible inhibition of platelets and endothelial cells.</a:t>
            </a:r>
          </a:p>
          <a:p>
            <a:pPr marL="0" indent="0" algn="just">
              <a:buNone/>
            </a:pPr>
            <a:endParaRPr lang="en-GB" sz="2800" i="1" dirty="0"/>
          </a:p>
          <a:p>
            <a:pPr algn="just"/>
            <a:r>
              <a:rPr lang="en-GB" sz="2800" i="1" dirty="0"/>
              <a:t>Other agents: </a:t>
            </a:r>
            <a:r>
              <a:rPr lang="en-GB" sz="2800" b="1" i="1" dirty="0" err="1">
                <a:solidFill>
                  <a:schemeClr val="accent2">
                    <a:lumMod val="50000"/>
                  </a:schemeClr>
                </a:solidFill>
              </a:rPr>
              <a:t>Sulphinpyrazone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GB" sz="2800" b="1" i="1" dirty="0" err="1">
                <a:solidFill>
                  <a:schemeClr val="accent2">
                    <a:lumMod val="50000"/>
                  </a:schemeClr>
                </a:solidFill>
              </a:rPr>
              <a:t>Clopidogrel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GB" sz="2800" b="1" i="1" dirty="0" err="1">
                <a:solidFill>
                  <a:schemeClr val="accent2">
                    <a:lumMod val="50000"/>
                  </a:schemeClr>
                </a:solidFill>
              </a:rPr>
              <a:t>Dazoxiban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GB" sz="2800" b="1" i="1" dirty="0" err="1">
                <a:solidFill>
                  <a:schemeClr val="accent2">
                    <a:lumMod val="50000"/>
                  </a:schemeClr>
                </a:solidFill>
              </a:rPr>
              <a:t>Ticlopidine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GB" sz="2800" b="1" i="1" dirty="0" err="1">
                <a:solidFill>
                  <a:schemeClr val="accent2">
                    <a:lumMod val="50000"/>
                  </a:schemeClr>
                </a:solidFill>
              </a:rPr>
              <a:t>Tirofiban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GB" sz="2800" b="1" i="1" dirty="0" err="1">
                <a:solidFill>
                  <a:schemeClr val="accent2">
                    <a:lumMod val="50000"/>
                  </a:schemeClr>
                </a:solidFill>
              </a:rPr>
              <a:t>Pentoxifylline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GB" sz="2800" b="1" i="1" dirty="0" err="1">
                <a:solidFill>
                  <a:schemeClr val="accent2">
                    <a:lumMod val="50000"/>
                  </a:schemeClr>
                </a:solidFill>
              </a:rPr>
              <a:t>Dipyridamole</a:t>
            </a:r>
            <a:endParaRPr lang="en-GB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1750-09F4-4576-AD62-3A547CEA6A02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Uses of Antiplatelet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endParaRPr lang="en-GB" sz="2800" b="1" i="1" dirty="0"/>
          </a:p>
          <a:p>
            <a:pPr marL="514350" indent="-514350" algn="just">
              <a:buFont typeface="+mj-lt"/>
              <a:buAutoNum type="arabicPeriod"/>
            </a:pPr>
            <a:r>
              <a:rPr lang="en-GB" sz="2800" b="1" i="1" dirty="0"/>
              <a:t>Cardiac surgery.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800" b="1" i="1" dirty="0"/>
              <a:t>Prevention and management of myocardial infarction.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800" b="1" i="1" dirty="0"/>
              <a:t>Prophylaxis and treatment of  deep venous thrombosis and transient cerebral ischemic attacks.</a:t>
            </a:r>
            <a:endParaRPr lang="en-GB" sz="2800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33E6-BCB9-4B18-8E7D-BDB0B10FAA1D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l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Anti-platelet drugs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390814"/>
              </p:ext>
            </p:extLst>
          </p:nvPr>
        </p:nvGraphicFramePr>
        <p:xfrm>
          <a:off x="457200" y="1556449"/>
          <a:ext cx="8229600" cy="48057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187">
                <a:tc>
                  <a:txBody>
                    <a:bodyPr/>
                    <a:lstStyle/>
                    <a:p>
                      <a:r>
                        <a:rPr lang="en-GB" dirty="0"/>
                        <a:t>Drug</a:t>
                      </a:r>
                      <a:r>
                        <a:rPr lang="en-GB" baseline="0" dirty="0"/>
                        <a:t> 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M.o.A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Adverse</a:t>
                      </a:r>
                      <a:r>
                        <a:rPr lang="en-GB" baseline="0" dirty="0"/>
                        <a:t> Effects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4055">
                <a:tc>
                  <a:txBody>
                    <a:bodyPr/>
                    <a:lstStyle/>
                    <a:p>
                      <a:r>
                        <a:rPr lang="en-GB" b="1" dirty="0" err="1"/>
                        <a:t>Clopidogrel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/>
                        <a:t>directly inhibits  ADP binding to receptor sites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/>
                        <a:t>Diarrhoea, rash, GI bleeding,</a:t>
                      </a:r>
                      <a:r>
                        <a:rPr lang="en-GB" i="1" baseline="0" dirty="0"/>
                        <a:t> GI ulcers, </a:t>
                      </a:r>
                      <a:r>
                        <a:rPr lang="en-GB" sz="1800" i="1" kern="1200" baseline="0" dirty="0"/>
                        <a:t>thrombotic</a:t>
                      </a:r>
                    </a:p>
                    <a:p>
                      <a:r>
                        <a:rPr lang="en-GB" sz="1800" i="1" kern="1200" baseline="0" dirty="0"/>
                        <a:t>thrombocytopenia </a:t>
                      </a:r>
                      <a:r>
                        <a:rPr lang="en-GB" sz="1800" i="1" kern="1200" baseline="0" dirty="0" err="1"/>
                        <a:t>purpura</a:t>
                      </a:r>
                      <a:r>
                        <a:rPr lang="en-GB" sz="1800" i="1" kern="1200" baseline="0" dirty="0"/>
                        <a:t>, etc</a:t>
                      </a:r>
                      <a:endParaRPr lang="en-GB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284">
                <a:tc>
                  <a:txBody>
                    <a:bodyPr/>
                    <a:lstStyle/>
                    <a:p>
                      <a:r>
                        <a:rPr lang="en-GB" b="1" dirty="0" err="1"/>
                        <a:t>Ticlopidine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/>
                        <a:t>Blocks ADP receptors inhibiting expression of </a:t>
                      </a:r>
                      <a:r>
                        <a:rPr lang="en-GB" sz="1800" kern="1200" baseline="0" dirty="0" err="1"/>
                        <a:t>GPIIb-IIIa</a:t>
                      </a:r>
                      <a:r>
                        <a:rPr lang="en-GB" sz="1800" kern="1200" baseline="0" dirty="0"/>
                        <a:t> receptors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/>
                        <a:t>Diarrhoea, rash, </a:t>
                      </a:r>
                      <a:r>
                        <a:rPr lang="en-GB" i="1" dirty="0" err="1"/>
                        <a:t>neutropenia</a:t>
                      </a:r>
                      <a:r>
                        <a:rPr lang="en-GB" i="1" dirty="0"/>
                        <a:t>, minor bleeding, etc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899">
                <a:tc>
                  <a:txBody>
                    <a:bodyPr/>
                    <a:lstStyle/>
                    <a:p>
                      <a:r>
                        <a:rPr lang="en-GB" b="1" dirty="0" err="1"/>
                        <a:t>Tirofiban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/>
                        <a:t>Blocks fibrinogen receptors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/>
                        <a:t>Bleeding, thrombocytopenia, etc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1284">
                <a:tc>
                  <a:txBody>
                    <a:bodyPr/>
                    <a:lstStyle/>
                    <a:p>
                      <a:r>
                        <a:rPr lang="en-GB" sz="1800" b="1" kern="1200" baseline="0" dirty="0" err="1"/>
                        <a:t>Sulphinpyrazone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/>
                        <a:t>Reversible competitive inhibitor of platelet COX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/>
                        <a:t>Rash, N/V, GI pain, Blood </a:t>
                      </a:r>
                      <a:r>
                        <a:rPr lang="en-GB" i="1" dirty="0" err="1"/>
                        <a:t>dyscrasias</a:t>
                      </a:r>
                      <a:r>
                        <a:rPr lang="en-GB" i="1" dirty="0"/>
                        <a:t>, </a:t>
                      </a:r>
                      <a:r>
                        <a:rPr lang="en-GB" i="1" dirty="0" err="1"/>
                        <a:t>Bronchospasm</a:t>
                      </a:r>
                      <a:r>
                        <a:rPr lang="en-GB" i="1" baseline="0" dirty="0"/>
                        <a:t>, etc</a:t>
                      </a:r>
                      <a:endParaRPr lang="en-GB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6BA5-17EB-448B-90A9-7439A9CC5F5A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43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l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Anti-platelet drugs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397261"/>
              </p:ext>
            </p:extLst>
          </p:nvPr>
        </p:nvGraphicFramePr>
        <p:xfrm>
          <a:off x="457200" y="1660805"/>
          <a:ext cx="8229600" cy="49225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151">
                <a:tc>
                  <a:txBody>
                    <a:bodyPr/>
                    <a:lstStyle/>
                    <a:p>
                      <a:r>
                        <a:rPr lang="en-GB" dirty="0"/>
                        <a:t>Drug</a:t>
                      </a:r>
                      <a:r>
                        <a:rPr lang="en-GB" baseline="0" dirty="0"/>
                        <a:t> 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M.o.A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Adverse</a:t>
                      </a:r>
                      <a:r>
                        <a:rPr lang="en-GB" baseline="0" dirty="0"/>
                        <a:t> Effects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3549">
                <a:tc>
                  <a:txBody>
                    <a:bodyPr/>
                    <a:lstStyle/>
                    <a:p>
                      <a:r>
                        <a:rPr lang="en-GB" sz="1800" b="1" kern="1200" baseline="0" dirty="0"/>
                        <a:t>Dipyridamole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/>
                        <a:t>Inhibits PDE </a:t>
                      </a:r>
                      <a:r>
                        <a:rPr lang="en-GB" sz="1800" kern="1200" baseline="0" dirty="0">
                          <a:sym typeface="Wingdings" pitchFamily="2" charset="2"/>
                        </a:rPr>
                        <a:t> </a:t>
                      </a:r>
                      <a:r>
                        <a:rPr lang="en-GB" sz="1800" kern="1200" baseline="0" dirty="0"/>
                        <a:t>increased platelet</a:t>
                      </a:r>
                    </a:p>
                    <a:p>
                      <a:r>
                        <a:rPr lang="en-GB" sz="1800" kern="1200" baseline="0" dirty="0" err="1"/>
                        <a:t>cAMP</a:t>
                      </a:r>
                      <a:r>
                        <a:rPr lang="en-GB" sz="1800" kern="1200" baseline="0" dirty="0"/>
                        <a:t> </a:t>
                      </a:r>
                      <a:r>
                        <a:rPr lang="en-GB" sz="1800" kern="1200" baseline="0" dirty="0">
                          <a:sym typeface="Wingdings" pitchFamily="2" charset="2"/>
                        </a:rPr>
                        <a:t> </a:t>
                      </a:r>
                      <a:r>
                        <a:rPr lang="en-GB" sz="1800" kern="1200" baseline="0" dirty="0"/>
                        <a:t>inhibition of platelet aggregation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/>
                        <a:t>Bleeding,</a:t>
                      </a:r>
                      <a:r>
                        <a:rPr lang="en-GB" i="1" baseline="0" dirty="0"/>
                        <a:t> liver failure, arrhythmia, anaphylaxis, </a:t>
                      </a:r>
                      <a:r>
                        <a:rPr lang="en-GB" i="1" baseline="0" dirty="0" err="1"/>
                        <a:t>arthralgia</a:t>
                      </a:r>
                      <a:r>
                        <a:rPr lang="en-GB" i="1" baseline="0" dirty="0"/>
                        <a:t>, etc</a:t>
                      </a:r>
                      <a:endParaRPr lang="en-GB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6634">
                <a:tc>
                  <a:txBody>
                    <a:bodyPr/>
                    <a:lstStyle/>
                    <a:p>
                      <a:r>
                        <a:rPr lang="en-GB" sz="1800" b="1" dirty="0" err="1"/>
                        <a:t>Dazoxiben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/>
                        <a:t>selectively inhibits platelet </a:t>
                      </a:r>
                      <a:r>
                        <a:rPr lang="en-GB" sz="1800" kern="1200" baseline="0" dirty="0" err="1"/>
                        <a:t>thromboxane</a:t>
                      </a:r>
                      <a:r>
                        <a:rPr lang="en-GB" sz="1800" kern="1200" baseline="0" dirty="0"/>
                        <a:t> </a:t>
                      </a:r>
                      <a:r>
                        <a:rPr lang="en-GB" sz="1800" kern="1200" baseline="0" dirty="0" err="1"/>
                        <a:t>synthetase</a:t>
                      </a:r>
                      <a:r>
                        <a:rPr lang="en-GB" sz="1800" kern="1200" baseline="0" dirty="0"/>
                        <a:t> enzyme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/>
                        <a:t>Bleeding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3549">
                <a:tc>
                  <a:txBody>
                    <a:bodyPr/>
                    <a:lstStyle/>
                    <a:p>
                      <a:r>
                        <a:rPr lang="en-GB" sz="1800" b="1" kern="1200" baseline="0" dirty="0" err="1"/>
                        <a:t>Pentoxifylline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/>
                        <a:t>stimulates </a:t>
                      </a:r>
                      <a:r>
                        <a:rPr lang="en-GB" sz="1800" kern="1200" baseline="0" dirty="0" err="1"/>
                        <a:t>Prostacycline</a:t>
                      </a:r>
                      <a:r>
                        <a:rPr lang="en-GB" sz="1800" kern="1200" baseline="0" dirty="0"/>
                        <a:t> synthesis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/>
                        <a:t>Blood </a:t>
                      </a:r>
                      <a:r>
                        <a:rPr lang="en-GB" i="1" dirty="0" err="1"/>
                        <a:t>dyscrasias</a:t>
                      </a:r>
                      <a:r>
                        <a:rPr lang="en-GB" i="1" dirty="0"/>
                        <a:t>, hypotension, blurred vision, angina, CNS side effects, etc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1645">
                <a:tc>
                  <a:txBody>
                    <a:bodyPr/>
                    <a:lstStyle/>
                    <a:p>
                      <a:r>
                        <a:rPr lang="en-GB" sz="1800" b="1" kern="1200" baseline="0" dirty="0" err="1"/>
                        <a:t>Abciximab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baseline="0" dirty="0"/>
                        <a:t>Irreversibly inhibits platelet </a:t>
                      </a:r>
                      <a:r>
                        <a:rPr lang="en-GB" sz="1800" kern="1200" baseline="0" dirty="0" err="1"/>
                        <a:t>gpIIb</a:t>
                      </a:r>
                      <a:r>
                        <a:rPr lang="en-GB" sz="1800" kern="1200" baseline="0" dirty="0"/>
                        <a:t>/</a:t>
                      </a:r>
                      <a:r>
                        <a:rPr lang="en-GB" sz="1800" kern="1200" baseline="0" dirty="0" err="1"/>
                        <a:t>IIIa</a:t>
                      </a:r>
                      <a:r>
                        <a:rPr lang="en-GB" sz="1800" kern="1200" baseline="0" dirty="0"/>
                        <a:t> receptor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/>
                        <a:t>Bleeding, thrombocytopenia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8F36-C446-48FE-9507-7501777342A3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1582726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FIBRINOLYTIC DRUGS 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Thrombolytics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C77D-0BC0-4795-863A-CF1B13F26232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6D904-45FB-B6F5-D3AC-AE3F6A030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EF48D-B1BA-15CC-BFE0-1657096B9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sz="2800" i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i="1" dirty="0"/>
              <a:t>Fibrinolysis process prevents blood clots from growing and becoming problematic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i="1" dirty="0"/>
              <a:t>Enzymatic breakdown of fibrin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i="1" dirty="0"/>
              <a:t>Prevents uncontrolled thrombosis and embolism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i="1" dirty="0"/>
              <a:t>Primary fibrinolysis; normal body process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i="1" dirty="0"/>
              <a:t>Secondary fibrinolysis ; breakdown of clots due to medicine, a medical disorder or some other cause.</a:t>
            </a:r>
            <a:endParaRPr lang="en-ZM" sz="2800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2506C-91F5-7CEA-F0AC-459CB3030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FE9D-B542-43AD-B623-BDC83F030927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895617-8E14-4C79-1510-7A57D5677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262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FIBRINOLYSIS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43042" y="1571612"/>
            <a:ext cx="578647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CC3E-FB24-4875-A6F8-6DE964C340D8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47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307794" y="6142514"/>
            <a:ext cx="10502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i="1" dirty="0" err="1"/>
              <a:t>Katzung</a:t>
            </a:r>
            <a:r>
              <a:rPr lang="en-GB" sz="800" i="1" dirty="0"/>
              <a:t> B.G. 10</a:t>
            </a:r>
            <a:r>
              <a:rPr lang="en-GB" sz="800" i="1" baseline="30000" dirty="0"/>
              <a:t>th</a:t>
            </a:r>
            <a:r>
              <a:rPr lang="en-GB" sz="800" i="1" dirty="0"/>
              <a:t> ed.</a:t>
            </a:r>
          </a:p>
        </p:txBody>
      </p:sp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/>
              <a:t>FIBRINOLYTICS </a:t>
            </a:r>
            <a:br>
              <a:rPr lang="en-GB" b="1" dirty="0"/>
            </a:br>
            <a:r>
              <a:rPr lang="en-GB" b="1" dirty="0"/>
              <a:t>(</a:t>
            </a:r>
            <a:r>
              <a:rPr lang="en-GB" b="1" dirty="0" err="1"/>
              <a:t>Thrombolytics</a:t>
            </a:r>
            <a:r>
              <a:rPr lang="en-GB" b="1" dirty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857784"/>
          </a:xfrm>
        </p:spPr>
        <p:txBody>
          <a:bodyPr>
            <a:normAutofit/>
          </a:bodyPr>
          <a:lstStyle/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r>
              <a:rPr lang="en-GB" sz="2800" i="1" dirty="0"/>
              <a:t>Drugs that cause lysis of fibrin (dissolves blood clot)</a:t>
            </a:r>
          </a:p>
          <a:p>
            <a:pPr algn="just">
              <a:buNone/>
            </a:pPr>
            <a:endParaRPr lang="en-GB" sz="2800" i="1" dirty="0"/>
          </a:p>
          <a:p>
            <a:pPr algn="just"/>
            <a:r>
              <a:rPr lang="en-GB" sz="2800" i="1" dirty="0" err="1"/>
              <a:t>Fibrinolytics</a:t>
            </a:r>
            <a:r>
              <a:rPr lang="en-GB" sz="2800" i="1" dirty="0"/>
              <a:t> are </a:t>
            </a:r>
            <a:r>
              <a:rPr lang="en-GB" sz="2800" i="1" dirty="0" err="1"/>
              <a:t>plasminogen</a:t>
            </a:r>
            <a:r>
              <a:rPr lang="en-GB" sz="2800" i="1" dirty="0"/>
              <a:t> activators </a:t>
            </a:r>
            <a:r>
              <a:rPr lang="en-GB" sz="2800" b="1" i="1" dirty="0"/>
              <a:t>(i.e. they </a:t>
            </a:r>
            <a:r>
              <a:rPr lang="sr-Cyrl-CS" sz="2800" b="1" i="1" dirty="0"/>
              <a:t>catalyz</a:t>
            </a:r>
            <a:r>
              <a:rPr lang="en-GB" sz="2800" b="1" i="1" dirty="0"/>
              <a:t>e </a:t>
            </a:r>
            <a:r>
              <a:rPr lang="sr-Cyrl-CS" sz="2800" b="1" i="1" dirty="0"/>
              <a:t>the formation </a:t>
            </a:r>
            <a:r>
              <a:rPr lang="en-GB" sz="2800" b="1" i="1" dirty="0"/>
              <a:t>and activation </a:t>
            </a:r>
            <a:r>
              <a:rPr lang="sr-Cyrl-CS" sz="2800" b="1" i="1" dirty="0"/>
              <a:t>of 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r-Cyrl-CS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lasmin</a:t>
            </a:r>
            <a:r>
              <a:rPr lang="sr-Cyrl-CS" sz="2800" b="1" i="1" dirty="0"/>
              <a:t> from its precursor</a:t>
            </a:r>
            <a:r>
              <a:rPr lang="en-GB" sz="2800" b="1" i="1" dirty="0"/>
              <a:t> 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sr-Cyrl-CS" sz="2800" b="1" i="1" dirty="0">
                <a:solidFill>
                  <a:schemeClr val="accent2">
                    <a:lumMod val="50000"/>
                  </a:schemeClr>
                </a:solidFill>
              </a:rPr>
              <a:t>lasminogen</a:t>
            </a:r>
            <a:r>
              <a:rPr lang="en-GB" sz="2800" b="1" i="1" dirty="0"/>
              <a:t>)</a:t>
            </a:r>
            <a:r>
              <a:rPr lang="sr-Cyrl-CS" sz="2800" b="1" i="1" dirty="0"/>
              <a:t> </a:t>
            </a:r>
            <a:endParaRPr lang="en-GB" sz="2800" b="1" i="1" dirty="0"/>
          </a:p>
          <a:p>
            <a:pPr algn="just"/>
            <a:endParaRPr lang="en-GB" sz="2800" i="1" dirty="0"/>
          </a:p>
          <a:p>
            <a:pPr algn="ctr">
              <a:buNone/>
            </a:pP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GB" sz="2800" b="1" i="1" dirty="0" err="1">
                <a:solidFill>
                  <a:schemeClr val="accent2">
                    <a:lumMod val="50000"/>
                  </a:schemeClr>
                </a:solidFill>
              </a:rPr>
              <a:t>Plasmin</a:t>
            </a:r>
            <a:r>
              <a:rPr lang="en-GB" sz="2800" i="1" dirty="0"/>
              <a:t> is a serine protease that causes </a:t>
            </a:r>
            <a:r>
              <a:rPr lang="en-GB" sz="2800" i="1" dirty="0" err="1"/>
              <a:t>lysis</a:t>
            </a:r>
            <a:r>
              <a:rPr lang="en-GB" sz="2800" i="1" dirty="0"/>
              <a:t> of fibrin, fibrinogen, factors II, V, and VIII, complement, and </a:t>
            </a:r>
            <a:r>
              <a:rPr lang="en-GB" sz="2800" i="1" dirty="0" err="1"/>
              <a:t>kallikreinogen</a:t>
            </a:r>
            <a:r>
              <a:rPr lang="en-GB" sz="2800" i="1" dirty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37EF-6973-419B-924C-FD7A677224DD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48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/>
              <a:t>Classification of </a:t>
            </a:r>
            <a:r>
              <a:rPr lang="en-GB" sz="3600" b="1" dirty="0" err="1"/>
              <a:t>Fibrinolytics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71500" indent="-571500" algn="just">
              <a:buFont typeface="+mj-lt"/>
              <a:buAutoNum type="romanUcPeriod"/>
            </a:pPr>
            <a:endParaRPr lang="en-GB" sz="3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just">
              <a:buFont typeface="+mj-lt"/>
              <a:buAutoNum type="romanUcPeriod"/>
            </a:pPr>
            <a:r>
              <a:rPr lang="en-GB" sz="31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Fibrin non-specific</a:t>
            </a:r>
            <a:r>
              <a:rPr lang="en-GB" sz="31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100" b="1" i="1" dirty="0"/>
              <a:t>(e.g. </a:t>
            </a:r>
            <a:r>
              <a:rPr lang="en-GB" sz="3100" b="1" i="1" dirty="0">
                <a:solidFill>
                  <a:srgbClr val="FF0000"/>
                </a:solidFill>
              </a:rPr>
              <a:t>Streptokinase</a:t>
            </a:r>
            <a:r>
              <a:rPr lang="en-GB" sz="3100" b="1" i="1" dirty="0"/>
              <a:t> and </a:t>
            </a:r>
            <a:r>
              <a:rPr lang="en-GB" sz="3100" b="1" i="1" dirty="0" err="1">
                <a:solidFill>
                  <a:srgbClr val="FF0000"/>
                </a:solidFill>
              </a:rPr>
              <a:t>Urokinase</a:t>
            </a:r>
            <a:r>
              <a:rPr lang="en-GB" sz="3100" b="1" i="1" dirty="0"/>
              <a:t>)</a:t>
            </a:r>
          </a:p>
          <a:p>
            <a:pPr marL="571500" indent="-571500" algn="just">
              <a:buFont typeface="+mj-lt"/>
              <a:buAutoNum type="romanUcPeriod"/>
            </a:pPr>
            <a:endParaRPr lang="en-GB" sz="3100" b="1" i="1" dirty="0"/>
          </a:p>
          <a:p>
            <a:pPr marL="571500" indent="-571500" algn="just">
              <a:buFont typeface="+mj-lt"/>
              <a:buAutoNum type="romanUcPeriod"/>
            </a:pPr>
            <a:r>
              <a:rPr lang="en-GB" sz="31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fibrin specific</a:t>
            </a:r>
            <a:r>
              <a:rPr lang="en-GB" sz="31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100" b="1" i="1" dirty="0"/>
              <a:t>(e.g.</a:t>
            </a:r>
            <a:r>
              <a:rPr lang="en-GB" sz="3100" i="1" dirty="0"/>
              <a:t> </a:t>
            </a:r>
            <a:r>
              <a:rPr lang="en-GB" sz="3100" b="1" i="1" dirty="0" err="1"/>
              <a:t>Acylated</a:t>
            </a:r>
            <a:r>
              <a:rPr lang="en-GB" sz="3100" b="1" i="1" dirty="0"/>
              <a:t> </a:t>
            </a:r>
            <a:r>
              <a:rPr lang="en-GB" sz="3100" b="1" i="1" dirty="0" err="1"/>
              <a:t>Plasminogen</a:t>
            </a:r>
            <a:r>
              <a:rPr lang="en-GB" sz="3100" b="1" i="1" dirty="0"/>
              <a:t>-</a:t>
            </a:r>
            <a:r>
              <a:rPr lang="en-GB" sz="3100" b="1" i="1" dirty="0">
                <a:solidFill>
                  <a:srgbClr val="FF0000"/>
                </a:solidFill>
              </a:rPr>
              <a:t>Streptokinase</a:t>
            </a:r>
            <a:r>
              <a:rPr lang="en-GB" sz="3100" b="1" i="1" dirty="0"/>
              <a:t> activator complex</a:t>
            </a:r>
            <a:r>
              <a:rPr lang="en-GB" sz="3100" i="1" dirty="0"/>
              <a:t>)</a:t>
            </a:r>
          </a:p>
          <a:p>
            <a:pPr marL="571500" indent="-571500" algn="just">
              <a:buFont typeface="+mj-lt"/>
              <a:buAutoNum type="romanUcPeriod"/>
            </a:pPr>
            <a:endParaRPr lang="en-GB" sz="3100" i="1" dirty="0"/>
          </a:p>
          <a:p>
            <a:pPr marL="571500" indent="-571500" algn="just">
              <a:buFont typeface="+mj-lt"/>
              <a:buAutoNum type="romanUcPeriod"/>
            </a:pPr>
            <a:r>
              <a:rPr lang="en-GB" sz="31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Fibrin-specific</a:t>
            </a:r>
            <a:r>
              <a:rPr lang="en-GB" sz="3100" i="1" dirty="0"/>
              <a:t> </a:t>
            </a:r>
            <a:r>
              <a:rPr lang="en-GB" sz="3100" b="1" i="1" dirty="0"/>
              <a:t>(e.g.</a:t>
            </a:r>
            <a:r>
              <a:rPr lang="en-GB" sz="3100" i="1" dirty="0"/>
              <a:t> </a:t>
            </a:r>
            <a:r>
              <a:rPr lang="en-GB" sz="3100" b="1" i="1" dirty="0"/>
              <a:t>Tissue plasminogen activator, </a:t>
            </a:r>
            <a:r>
              <a:rPr lang="en-GB" sz="3100" b="1" i="1" dirty="0">
                <a:solidFill>
                  <a:srgbClr val="FF0000"/>
                </a:solidFill>
              </a:rPr>
              <a:t>Alteplase</a:t>
            </a:r>
            <a:r>
              <a:rPr lang="en-GB" sz="3100" i="1" dirty="0"/>
              <a:t>)</a:t>
            </a:r>
          </a:p>
          <a:p>
            <a:pPr marL="0" indent="0" algn="just">
              <a:buNone/>
            </a:pPr>
            <a:endParaRPr lang="en-GB" sz="2800" i="1" dirty="0"/>
          </a:p>
          <a:p>
            <a:pPr marL="0" indent="0" algn="just">
              <a:buNone/>
            </a:pPr>
            <a:r>
              <a:rPr lang="en-GB" i="1" dirty="0"/>
              <a:t>***Fibrin specific - Produce limited plasminogen conversion in the absence of fibrin.</a:t>
            </a:r>
          </a:p>
          <a:p>
            <a:pPr marL="0" indent="0" algn="just">
              <a:buNone/>
            </a:pPr>
            <a:r>
              <a:rPr lang="en-GB" i="1" dirty="0"/>
              <a:t>Fibrin non- specific – Indiscriminate in their ability to cause both fibrinolysis and </a:t>
            </a:r>
            <a:r>
              <a:rPr lang="en-GB" i="1" dirty="0" err="1"/>
              <a:t>fibrinogenolysis.Catalyze</a:t>
            </a:r>
            <a:r>
              <a:rPr lang="en-GB" i="1" dirty="0"/>
              <a:t> systemic fibrinolysis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F535-9C55-4BD4-8359-13665B2B6227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49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686E7-B1F5-BE94-17CB-ADE8A2A5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process of hemostasis</a:t>
            </a:r>
            <a:endParaRPr lang="en-ZM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3CAAC-F80A-06C7-0403-A919B089E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i="1" dirty="0"/>
              <a:t>Complex process involving a number of clotting factors that are activated in a series of sequential steps.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i="1" dirty="0"/>
              <a:t>Injured blood vessel initiates the clotting process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b="1" i="1" dirty="0"/>
              <a:t>Coagulation cascade </a:t>
            </a:r>
            <a:r>
              <a:rPr lang="en-GB" sz="2400" i="1" dirty="0"/>
              <a:t>series of complex reactions initiated when collagen is exposed at the site of injury.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i="1" dirty="0"/>
              <a:t>Two separate pathways, along with numerous biochemical processes, lead to coagulation. Intrinsic &amp; extrinsic </a:t>
            </a:r>
            <a:r>
              <a:rPr lang="en-GB" sz="2400" i="1" dirty="0">
                <a:cs typeface="Times New Roman" panose="02020603050405020304" pitchFamily="18" charset="0"/>
              </a:rPr>
              <a:t>→→→ Common pathway.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8571C-2973-B07A-B051-8A6B9978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FE9D-B542-43AD-B623-BDC83F030927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65768-FF1E-E763-DD1B-7D2E4EC2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374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en-GB" b="1" dirty="0"/>
          </a:p>
          <a:p>
            <a:pPr algn="just">
              <a:buNone/>
            </a:pPr>
            <a:r>
              <a:rPr lang="en-GB" sz="2800" b="1" dirty="0"/>
              <a:t>The ideal fibrinolytic agent:</a:t>
            </a:r>
            <a:r>
              <a:rPr lang="en-GB" sz="2800" dirty="0"/>
              <a:t> </a:t>
            </a:r>
          </a:p>
          <a:p>
            <a:pPr algn="just"/>
            <a:r>
              <a:rPr lang="en-GB" sz="2800" i="1" dirty="0"/>
              <a:t>Should only activate </a:t>
            </a:r>
            <a:r>
              <a:rPr lang="en-GB" sz="2800" i="1" dirty="0" err="1"/>
              <a:t>plasminogen</a:t>
            </a:r>
            <a:r>
              <a:rPr lang="en-GB" sz="2800" i="1" dirty="0"/>
              <a:t> bound to fibrin (fibrin specific); </a:t>
            </a:r>
          </a:p>
          <a:p>
            <a:pPr algn="just"/>
            <a:r>
              <a:rPr lang="en-GB" sz="2800" i="1" dirty="0"/>
              <a:t>Should </a:t>
            </a:r>
            <a:r>
              <a:rPr lang="en-GB" sz="2800" b="1" i="1" dirty="0"/>
              <a:t>NOT</a:t>
            </a:r>
            <a:r>
              <a:rPr lang="en-GB" sz="2800" i="1" dirty="0"/>
              <a:t> activate free </a:t>
            </a:r>
            <a:r>
              <a:rPr lang="en-GB" sz="2800" i="1" dirty="0" err="1"/>
              <a:t>plasminogen</a:t>
            </a:r>
            <a:r>
              <a:rPr lang="en-GB" sz="2800" i="1" dirty="0"/>
              <a:t> in plasma;</a:t>
            </a:r>
          </a:p>
          <a:p>
            <a:pPr algn="just"/>
            <a:r>
              <a:rPr lang="en-GB" sz="2800" i="1" dirty="0"/>
              <a:t>Its effect should be localized to the clot hence reducing the risk of bleeding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91E0-932F-4348-AED9-CAB4152CFE67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50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/>
              <a:t>Clinical Uses of </a:t>
            </a:r>
            <a:r>
              <a:rPr lang="en-GB" b="1" dirty="0" err="1"/>
              <a:t>Fibrinolytics</a:t>
            </a:r>
            <a:r>
              <a:rPr lang="en-GB" b="1" dirty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GB" b="1" dirty="0"/>
          </a:p>
          <a:p>
            <a:pPr marL="514350" indent="-514350">
              <a:buFont typeface="+mj-lt"/>
              <a:buAutoNum type="arabicPeriod"/>
            </a:pPr>
            <a:endParaRPr lang="en-GB" sz="2800" b="1" i="1" dirty="0"/>
          </a:p>
          <a:p>
            <a:pPr marL="514350" indent="-514350">
              <a:buFont typeface="+mj-lt"/>
              <a:buAutoNum type="arabicPeriod"/>
            </a:pPr>
            <a:r>
              <a:rPr lang="en-GB" sz="2800" b="1" i="1" dirty="0"/>
              <a:t>Acute myocardial infarction </a:t>
            </a:r>
            <a:r>
              <a:rPr lang="en-GB" sz="2800" i="1" dirty="0"/>
              <a:t>(effective if given in first 6hrs post-MI)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i="1" dirty="0"/>
              <a:t>Massive pulmonary embolism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i="1" dirty="0"/>
              <a:t>Acute peripheral arterial occlusion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i="1" dirty="0"/>
              <a:t>Deep venous thrombosis (DVT)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i="1" dirty="0"/>
              <a:t>Obstructed </a:t>
            </a:r>
            <a:r>
              <a:rPr lang="en-GB" sz="2800" b="1" i="1" dirty="0" err="1"/>
              <a:t>arterio</a:t>
            </a:r>
            <a:r>
              <a:rPr lang="en-GB" sz="2800" b="1" i="1" dirty="0"/>
              <a:t>-venous shunts and occluded I.V. catheter</a:t>
            </a:r>
            <a:endParaRPr lang="en-GB" sz="2800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CDCF-BBCD-4567-9F4F-DD9C3320D3A6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l"/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Fibrinolytic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Drugs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906935"/>
              </p:ext>
            </p:extLst>
          </p:nvPr>
        </p:nvGraphicFramePr>
        <p:xfrm>
          <a:off x="285720" y="1071563"/>
          <a:ext cx="8401080" cy="54533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8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6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670">
                <a:tc>
                  <a:txBody>
                    <a:bodyPr/>
                    <a:lstStyle/>
                    <a:p>
                      <a:r>
                        <a:rPr lang="en-GB" dirty="0"/>
                        <a:t>Drug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M.o.A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Adverse</a:t>
                      </a:r>
                      <a:r>
                        <a:rPr lang="en-GB" baseline="0" dirty="0"/>
                        <a:t> Effects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4457">
                <a:tc>
                  <a:txBody>
                    <a:bodyPr/>
                    <a:lstStyle/>
                    <a:p>
                      <a:r>
                        <a:rPr lang="en-GB" sz="1800" b="1" dirty="0"/>
                        <a:t>Streptokinase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baseline="0" dirty="0"/>
                        <a:t>Forms  streptokinase–</a:t>
                      </a:r>
                      <a:r>
                        <a:rPr lang="en-GB" sz="1600" kern="1200" baseline="0" dirty="0" err="1"/>
                        <a:t>plasminogen</a:t>
                      </a:r>
                      <a:r>
                        <a:rPr lang="en-GB" sz="1600" kern="1200" baseline="0" dirty="0"/>
                        <a:t> activator complex that activates &amp; converts </a:t>
                      </a:r>
                      <a:r>
                        <a:rPr lang="en-GB" sz="1600" kern="1200" baseline="0" dirty="0" err="1"/>
                        <a:t>plasminogen</a:t>
                      </a:r>
                      <a:r>
                        <a:rPr lang="en-GB" sz="1600" kern="1200" baseline="0" dirty="0"/>
                        <a:t> to</a:t>
                      </a:r>
                    </a:p>
                    <a:p>
                      <a:r>
                        <a:rPr lang="en-GB" sz="1600" kern="1200" baseline="0" dirty="0" err="1"/>
                        <a:t>Plasmin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Bleeding, hypersensitivity reactions, hypotension, etc </a:t>
                      </a:r>
                      <a:endParaRPr lang="en-GB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4457">
                <a:tc>
                  <a:txBody>
                    <a:bodyPr/>
                    <a:lstStyle/>
                    <a:p>
                      <a:r>
                        <a:rPr lang="en-GB" sz="1800" b="1" kern="1200" dirty="0"/>
                        <a:t>A</a:t>
                      </a:r>
                      <a:r>
                        <a:rPr lang="sr-Cyrl-CS" sz="1800" b="1" kern="1200" dirty="0"/>
                        <a:t>lteplase</a:t>
                      </a:r>
                      <a:endParaRPr lang="en-GB" sz="1800" b="1" kern="1200" dirty="0"/>
                    </a:p>
                    <a:p>
                      <a:r>
                        <a:rPr lang="en-GB" sz="1800" b="1" i="1" kern="1200" baseline="0" dirty="0"/>
                        <a:t>(</a:t>
                      </a:r>
                      <a:r>
                        <a:rPr lang="en-GB" sz="1800" b="1" i="1" kern="1200" baseline="0" dirty="0" err="1"/>
                        <a:t>rt</a:t>
                      </a:r>
                      <a:r>
                        <a:rPr lang="en-GB" sz="1800" b="1" i="1" kern="1200" baseline="0" dirty="0"/>
                        <a:t>-PA)</a:t>
                      </a:r>
                      <a:endParaRPr lang="en-GB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Directly activates fibrin-bound </a:t>
                      </a:r>
                      <a:r>
                        <a:rPr lang="en-GB" sz="1600" dirty="0" err="1"/>
                        <a:t>plasminogen</a:t>
                      </a:r>
                      <a:r>
                        <a:rPr lang="en-GB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Bleeding</a:t>
                      </a:r>
                      <a:endParaRPr lang="en-GB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4457">
                <a:tc>
                  <a:txBody>
                    <a:bodyPr/>
                    <a:lstStyle/>
                    <a:p>
                      <a:r>
                        <a:rPr lang="sr-Cyrl-CS" sz="1800" b="1" kern="1200" dirty="0"/>
                        <a:t>Anistreplase</a:t>
                      </a:r>
                      <a:r>
                        <a:rPr lang="en-GB" sz="1800" b="1" kern="1200" dirty="0"/>
                        <a:t> </a:t>
                      </a:r>
                      <a:r>
                        <a:rPr lang="en-GB" sz="1800" kern="1200" baseline="0" dirty="0"/>
                        <a:t>(</a:t>
                      </a:r>
                      <a:r>
                        <a:rPr lang="en-GB" sz="1800" kern="1200" baseline="0" dirty="0" err="1"/>
                        <a:t>anisoylated</a:t>
                      </a:r>
                      <a:r>
                        <a:rPr lang="en-GB" sz="1800" kern="1200" baseline="0" dirty="0"/>
                        <a:t> </a:t>
                      </a:r>
                      <a:r>
                        <a:rPr lang="en-GB" sz="1800" kern="1200" baseline="0" dirty="0" err="1"/>
                        <a:t>plasminogen</a:t>
                      </a:r>
                      <a:r>
                        <a:rPr lang="en-GB" sz="1800" kern="1200" baseline="0" dirty="0"/>
                        <a:t>-streptokinase activator</a:t>
                      </a:r>
                    </a:p>
                    <a:p>
                      <a:r>
                        <a:rPr lang="en-GB" sz="1800" kern="1200" baseline="0" dirty="0"/>
                        <a:t>complex)</a:t>
                      </a:r>
                      <a:endParaRPr lang="en-GB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baseline="0" dirty="0" err="1"/>
                        <a:t>Deacylated</a:t>
                      </a:r>
                      <a:r>
                        <a:rPr lang="en-GB" sz="1600" kern="1200" baseline="0" dirty="0"/>
                        <a:t> to streptokinase–</a:t>
                      </a:r>
                      <a:r>
                        <a:rPr lang="en-GB" sz="1600" kern="1200" baseline="0" dirty="0" err="1"/>
                        <a:t>plasminogen</a:t>
                      </a:r>
                      <a:r>
                        <a:rPr lang="en-GB" sz="1600" kern="1200" baseline="0" dirty="0"/>
                        <a:t> complex that activates &amp; converts </a:t>
                      </a:r>
                      <a:r>
                        <a:rPr lang="en-GB" sz="1600" kern="1200" baseline="0" dirty="0" err="1"/>
                        <a:t>plasminogen</a:t>
                      </a:r>
                      <a:r>
                        <a:rPr lang="en-GB" sz="1600" kern="1200" baseline="0" dirty="0"/>
                        <a:t> to </a:t>
                      </a:r>
                      <a:r>
                        <a:rPr lang="en-GB" sz="1600" kern="1200" baseline="0" dirty="0" err="1"/>
                        <a:t>plasmin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Bleeding, hypersensitivity reactions</a:t>
                      </a:r>
                      <a:endParaRPr lang="en-GB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1746">
                <a:tc>
                  <a:txBody>
                    <a:bodyPr/>
                    <a:lstStyle/>
                    <a:p>
                      <a:r>
                        <a:rPr lang="en-GB" sz="1800" b="1" dirty="0" err="1"/>
                        <a:t>Urokinase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Enzymatically</a:t>
                      </a:r>
                      <a:r>
                        <a:rPr lang="en-GB" sz="1600" dirty="0"/>
                        <a:t> </a:t>
                      </a:r>
                      <a:r>
                        <a:rPr lang="en-GB" sz="1600" kern="1200" baseline="0" dirty="0"/>
                        <a:t>converts </a:t>
                      </a:r>
                      <a:r>
                        <a:rPr lang="en-GB" sz="1600" kern="1200" baseline="0" dirty="0" err="1"/>
                        <a:t>plasminogen</a:t>
                      </a:r>
                      <a:r>
                        <a:rPr lang="en-GB" sz="1600" kern="1200" baseline="0" dirty="0"/>
                        <a:t> to </a:t>
                      </a:r>
                      <a:r>
                        <a:rPr lang="en-GB" sz="1600" kern="1200" baseline="0" dirty="0" err="1"/>
                        <a:t>plasmin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Similar to Streptokinase except</a:t>
                      </a:r>
                      <a:r>
                        <a:rPr lang="en-GB" sz="1600" baseline="0" dirty="0"/>
                        <a:t> less allergenic </a:t>
                      </a:r>
                      <a:endParaRPr lang="en-GB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0A68-AD4A-48CC-8FF5-0A2D3E3BC37C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C18F-8C06-495A-BCD0-EAA25842C730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53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0034" y="2214554"/>
            <a:ext cx="8229600" cy="142875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Drugs used for management of Bleeding Disorders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endParaRPr lang="en-GB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sz="36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Vitamin-K</a:t>
            </a:r>
            <a:r>
              <a:rPr lang="en-GB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i="1" dirty="0"/>
              <a:t>(Phytonadione)</a:t>
            </a:r>
            <a:endParaRPr lang="en-GB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39775" algn="just"/>
            <a:r>
              <a:rPr lang="en-GB" sz="2600" i="1" dirty="0"/>
              <a:t>Cofactor essential for hepatic carboxylation of </a:t>
            </a:r>
            <a:r>
              <a:rPr lang="en-GB" sz="2600" i="1" dirty="0" err="1"/>
              <a:t>glutamyl</a:t>
            </a:r>
            <a:r>
              <a:rPr lang="en-GB" sz="2600" i="1" dirty="0"/>
              <a:t> residues in precursor proteins to </a:t>
            </a:r>
            <a:r>
              <a:rPr lang="el-GR" sz="2600" i="1" dirty="0"/>
              <a:t>γ-</a:t>
            </a:r>
            <a:r>
              <a:rPr lang="en-GB" sz="2600" i="1" dirty="0" err="1"/>
              <a:t>carboxyglutamyl</a:t>
            </a:r>
            <a:r>
              <a:rPr lang="en-GB" sz="2600" i="1" dirty="0"/>
              <a:t> residues; </a:t>
            </a:r>
          </a:p>
          <a:p>
            <a:pPr marL="739775" algn="just"/>
            <a:r>
              <a:rPr lang="en-GB" sz="2600" i="1" dirty="0"/>
              <a:t>Essential for hepatic synthesis of coagulation factors II, VII, IX and X, anticoagulation proteins C &amp; S, bone (</a:t>
            </a:r>
            <a:r>
              <a:rPr lang="en-GB" sz="2600" i="1" dirty="0" err="1"/>
              <a:t>osteocalin</a:t>
            </a:r>
            <a:r>
              <a:rPr lang="en-GB" sz="2600" i="1" dirty="0"/>
              <a:t>), plasma protein Z, and other proteins of several organs (kidney, lung, and testicular tissue)</a:t>
            </a:r>
          </a:p>
          <a:p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D95D-F29B-4066-8409-B6BB77E4BB7E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54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72164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sz="2800" i="1" dirty="0"/>
              <a:t>Clinical Uses of Vitamin K: </a:t>
            </a:r>
          </a:p>
          <a:p>
            <a:pPr>
              <a:buNone/>
            </a:pPr>
            <a:endParaRPr lang="en-GB" sz="2800" i="1" dirty="0"/>
          </a:p>
          <a:p>
            <a:pPr>
              <a:buNone/>
            </a:pPr>
            <a:endParaRPr lang="en-GB" sz="2800" i="1" dirty="0"/>
          </a:p>
          <a:p>
            <a:pPr marL="708025">
              <a:buFont typeface="Wingdings" pitchFamily="2" charset="2"/>
              <a:buChar char="Ø"/>
            </a:pPr>
            <a:r>
              <a:rPr lang="en-GB" sz="2800" b="1" i="1" dirty="0"/>
              <a:t>Overdose of Anticoagulants and </a:t>
            </a:r>
            <a:r>
              <a:rPr lang="en-GB" sz="2800" b="1" i="1" dirty="0" err="1"/>
              <a:t>Salicylates</a:t>
            </a:r>
            <a:endParaRPr lang="en-GB" sz="2800" b="1" i="1" dirty="0"/>
          </a:p>
          <a:p>
            <a:pPr marL="708025">
              <a:buFont typeface="Wingdings" pitchFamily="2" charset="2"/>
              <a:buChar char="Ø"/>
            </a:pPr>
            <a:r>
              <a:rPr lang="en-GB" sz="2800" b="1" i="1" dirty="0"/>
              <a:t>Bleeding disorders in the newborn</a:t>
            </a:r>
          </a:p>
          <a:p>
            <a:pPr marL="708025">
              <a:buFont typeface="Wingdings" pitchFamily="2" charset="2"/>
              <a:buChar char="Ø"/>
            </a:pPr>
            <a:r>
              <a:rPr lang="en-GB" sz="2800" b="1" i="1" dirty="0"/>
              <a:t>Vitamin-K deficiency </a:t>
            </a:r>
            <a:r>
              <a:rPr lang="en-GB" sz="2800" i="1" dirty="0"/>
              <a:t>(e.g. in Obstructive jaundice and </a:t>
            </a:r>
            <a:r>
              <a:rPr lang="en-GB" sz="2800" i="1" dirty="0" err="1"/>
              <a:t>Malabsorption</a:t>
            </a:r>
            <a:r>
              <a:rPr lang="en-GB" sz="2800" i="1" dirty="0"/>
              <a:t> syndrome).</a:t>
            </a:r>
          </a:p>
          <a:p>
            <a:endParaRPr lang="en-GB" dirty="0"/>
          </a:p>
          <a:p>
            <a:endParaRPr lang="en-GB" sz="1100" dirty="0"/>
          </a:p>
          <a:p>
            <a:endParaRPr lang="en-GB" sz="1100" dirty="0"/>
          </a:p>
          <a:p>
            <a:endParaRPr lang="en-GB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7B46-2FB4-4148-A292-C96C64A32224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55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356242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GB" sz="2800" b="1" i="1" dirty="0" err="1">
                <a:solidFill>
                  <a:schemeClr val="accent2">
                    <a:lumMod val="50000"/>
                  </a:schemeClr>
                </a:solidFill>
              </a:rPr>
              <a:t>Fibrinolytic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</a:rPr>
              <a:t> inhibitors (</a:t>
            </a:r>
            <a:r>
              <a:rPr lang="en-GB" sz="2800" b="1" i="1" dirty="0" err="1">
                <a:solidFill>
                  <a:schemeClr val="accent2">
                    <a:lumMod val="50000"/>
                  </a:schemeClr>
                </a:solidFill>
              </a:rPr>
              <a:t>Antiplasmin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742950" indent="-742950" algn="ctr">
              <a:buNone/>
            </a:pPr>
            <a:endParaRPr lang="en-GB" sz="2800" b="1" i="1" dirty="0"/>
          </a:p>
          <a:p>
            <a:pPr marL="742950" indent="-742950" algn="ctr">
              <a:buNone/>
            </a:pPr>
            <a:r>
              <a:rPr lang="en-GB" sz="2800" b="1" i="1" dirty="0"/>
              <a:t>e.g. Aminocaproic acid, Tranexamic Acid </a:t>
            </a:r>
          </a:p>
          <a:p>
            <a:pPr marL="742950" indent="-742950" algn="ctr">
              <a:buNone/>
            </a:pPr>
            <a:endParaRPr lang="en-GB" sz="2800" b="1" i="1" dirty="0"/>
          </a:p>
          <a:p>
            <a:pPr marL="0" indent="0" algn="just">
              <a:buNone/>
            </a:pPr>
            <a:r>
              <a:rPr lang="en-GB" sz="2800" i="1" dirty="0"/>
              <a:t>Competitive inhibitors of plasminogen activators (</a:t>
            </a:r>
            <a:r>
              <a:rPr lang="en-GB" sz="2800" i="1" dirty="0" err="1"/>
              <a:t>ie</a:t>
            </a:r>
            <a:r>
              <a:rPr lang="en-GB" sz="2800" i="1"/>
              <a:t> bind </a:t>
            </a:r>
            <a:r>
              <a:rPr lang="en-GB" sz="2800" i="1" dirty="0"/>
              <a:t>to distinct sites)</a:t>
            </a:r>
          </a:p>
          <a:p>
            <a:pPr marL="0" indent="0" algn="just">
              <a:buNone/>
            </a:pPr>
            <a:endParaRPr lang="en-GB" sz="2800" i="1" dirty="0"/>
          </a:p>
          <a:p>
            <a:pPr>
              <a:buNone/>
            </a:pPr>
            <a:r>
              <a:rPr lang="en-GB" sz="2800" i="1" dirty="0"/>
              <a:t>	Clinical Uses:</a:t>
            </a:r>
          </a:p>
          <a:p>
            <a:pPr marL="708025">
              <a:buFont typeface="Wingdings" pitchFamily="2" charset="2"/>
              <a:buChar char="Ø"/>
            </a:pPr>
            <a:r>
              <a:rPr lang="en-GB" sz="2800" i="1" dirty="0"/>
              <a:t> </a:t>
            </a:r>
            <a:r>
              <a:rPr lang="en-GB" sz="2800" b="1" i="1" dirty="0"/>
              <a:t>Bleeding due to </a:t>
            </a:r>
            <a:r>
              <a:rPr lang="en-GB" sz="2800" b="1" i="1" dirty="0" err="1"/>
              <a:t>fibrinolytics</a:t>
            </a:r>
            <a:endParaRPr lang="en-GB" sz="2800" b="1" i="1" dirty="0"/>
          </a:p>
          <a:p>
            <a:pPr marL="708025">
              <a:buFont typeface="Wingdings" pitchFamily="2" charset="2"/>
              <a:buChar char="Ø"/>
            </a:pPr>
            <a:r>
              <a:rPr lang="en-GB" sz="2800" b="1" i="1" dirty="0"/>
              <a:t>Adjuvant therapy in haemophilia</a:t>
            </a:r>
          </a:p>
          <a:p>
            <a:pPr marL="708025">
              <a:buFont typeface="Wingdings" pitchFamily="2" charset="2"/>
              <a:buChar char="Ø"/>
            </a:pPr>
            <a:r>
              <a:rPr lang="en-GB" sz="2800" b="1" i="1" dirty="0"/>
              <a:t>Bleeding states resulting from damage of tissues rich in plasminogen activators </a:t>
            </a:r>
            <a:r>
              <a:rPr lang="en-GB" sz="2800" i="1" dirty="0"/>
              <a:t>(e.g. after prostatic surgery and tonsillectomy).</a:t>
            </a:r>
          </a:p>
          <a:p>
            <a:pPr marL="0" indent="0" algn="just">
              <a:buNone/>
            </a:pPr>
            <a:endParaRPr lang="en-GB" sz="2800" dirty="0"/>
          </a:p>
          <a:p>
            <a:pPr>
              <a:buNone/>
            </a:pPr>
            <a:endParaRPr lang="en-GB" sz="1100" b="1" i="1" dirty="0"/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7D41-48F3-4B05-8502-767BB797A06A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56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 startAt="3"/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Plasma fractions</a:t>
            </a:r>
            <a:endParaRPr lang="en-GB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algn="just"/>
            <a:endParaRPr lang="en-GB" dirty="0"/>
          </a:p>
          <a:p>
            <a:pPr algn="just"/>
            <a:r>
              <a:rPr lang="en-GB" sz="2800" i="1" dirty="0"/>
              <a:t>Given when there is deficiency of one of the coagulation factors;</a:t>
            </a:r>
          </a:p>
          <a:p>
            <a:pPr algn="just"/>
            <a:r>
              <a:rPr lang="en-GB" sz="2800" i="1" dirty="0"/>
              <a:t>Types include:</a:t>
            </a:r>
          </a:p>
          <a:p>
            <a:pPr marL="628650" indent="-266700" algn="just">
              <a:buFont typeface="Wingdings" pitchFamily="2" charset="2"/>
              <a:buChar char="Ø"/>
            </a:pPr>
            <a:r>
              <a:rPr lang="en-GB" sz="2800" b="1" i="1" dirty="0"/>
              <a:t>Factor VIII </a:t>
            </a:r>
            <a:r>
              <a:rPr lang="en-GB" sz="2800" i="1" dirty="0"/>
              <a:t>(given in haemophilia)</a:t>
            </a:r>
          </a:p>
          <a:p>
            <a:pPr marL="628650" indent="-266700" algn="just">
              <a:buFont typeface="Wingdings" pitchFamily="2" charset="2"/>
              <a:buChar char="Ø"/>
            </a:pPr>
            <a:r>
              <a:rPr lang="en-GB" sz="2800" b="1" i="1" dirty="0"/>
              <a:t>Factor IX</a:t>
            </a:r>
          </a:p>
          <a:p>
            <a:pPr marL="628650" indent="-266700" algn="just">
              <a:buFont typeface="Wingdings" pitchFamily="2" charset="2"/>
              <a:buChar char="Ø"/>
            </a:pPr>
            <a:r>
              <a:rPr lang="en-GB" sz="2800" b="1" i="1" dirty="0"/>
              <a:t>Fibrinogen</a:t>
            </a:r>
          </a:p>
          <a:p>
            <a:pPr marL="628650" indent="-266700" algn="just">
              <a:buFont typeface="Wingdings" pitchFamily="2" charset="2"/>
              <a:buChar char="Ø"/>
            </a:pPr>
            <a:r>
              <a:rPr lang="en-GB" sz="2800" b="1" i="1" dirty="0"/>
              <a:t>Cryoprecipitate </a:t>
            </a:r>
            <a:r>
              <a:rPr lang="en-GB" sz="2800" i="1" dirty="0"/>
              <a:t>(plasma protein rich in Factor VIII, Von-</a:t>
            </a:r>
            <a:r>
              <a:rPr lang="en-GB" sz="2800" i="1" dirty="0" err="1"/>
              <a:t>Willebrand</a:t>
            </a:r>
            <a:r>
              <a:rPr lang="en-GB" sz="2800" i="1" dirty="0"/>
              <a:t> factor and Fibrinogen)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F061-19A6-4881-BDED-F2034ACC2673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57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DE3CA-3661-EA0E-14C9-58728E9AD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M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D572018-8A2A-BB6C-1AF0-388E9597FB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589794"/>
              </p:ext>
            </p:extLst>
          </p:nvPr>
        </p:nvGraphicFramePr>
        <p:xfrm>
          <a:off x="0" y="365127"/>
          <a:ext cx="9144001" cy="6601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0267">
                  <a:extLst>
                    <a:ext uri="{9D8B030D-6E8A-4147-A177-3AD203B41FA5}">
                      <a16:colId xmlns:a16="http://schemas.microsoft.com/office/drawing/2014/main" val="2010381993"/>
                    </a:ext>
                  </a:extLst>
                </a:gridCol>
                <a:gridCol w="2010397">
                  <a:extLst>
                    <a:ext uri="{9D8B030D-6E8A-4147-A177-3AD203B41FA5}">
                      <a16:colId xmlns:a16="http://schemas.microsoft.com/office/drawing/2014/main" val="3445142262"/>
                    </a:ext>
                  </a:extLst>
                </a:gridCol>
                <a:gridCol w="1862620">
                  <a:extLst>
                    <a:ext uri="{9D8B030D-6E8A-4147-A177-3AD203B41FA5}">
                      <a16:colId xmlns:a16="http://schemas.microsoft.com/office/drawing/2014/main" val="3210176479"/>
                    </a:ext>
                  </a:extLst>
                </a:gridCol>
                <a:gridCol w="3870717">
                  <a:extLst>
                    <a:ext uri="{9D8B030D-6E8A-4147-A177-3AD203B41FA5}">
                      <a16:colId xmlns:a16="http://schemas.microsoft.com/office/drawing/2014/main" val="2051125260"/>
                    </a:ext>
                  </a:extLst>
                </a:gridCol>
              </a:tblGrid>
              <a:tr h="2700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800" baseline="0" dirty="0">
                          <a:effectLst/>
                        </a:rPr>
                        <a:t>Test </a:t>
                      </a:r>
                      <a:endParaRPr lang="en-ZM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800" baseline="0">
                          <a:effectLst/>
                        </a:rPr>
                        <a:t>Description</a:t>
                      </a:r>
                      <a:endParaRPr lang="en-ZM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800" baseline="0">
                          <a:effectLst/>
                        </a:rPr>
                        <a:t>Normal Values*</a:t>
                      </a:r>
                      <a:endParaRPr lang="en-ZM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800" baseline="0" dirty="0">
                          <a:effectLst/>
                        </a:rPr>
                        <a:t>Significance</a:t>
                      </a:r>
                      <a:endParaRPr lang="en-ZM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9574433"/>
                  </a:ext>
                </a:extLst>
              </a:tr>
              <a:tr h="13090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aseline="0">
                          <a:effectLst/>
                        </a:rPr>
                        <a:t>Activated clotting time </a:t>
                      </a:r>
                      <a:endParaRPr lang="en-ZM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aseline="0">
                          <a:effectLst/>
                        </a:rPr>
                        <a:t>Used to monitor high-dose heparin pharmacotherapy; also used before, during, and after surgery or medical procedures</a:t>
                      </a:r>
                      <a:endParaRPr lang="en-ZM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aseline="0">
                          <a:effectLst/>
                        </a:rPr>
                        <a:t>70–180 seconds; 400–500 seconds during coronary bypass surgery</a:t>
                      </a:r>
                      <a:endParaRPr lang="en-ZM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aseline="0" dirty="0">
                          <a:effectLst/>
                        </a:rPr>
                        <a:t>High values indicate a risk for bleeding and that heparin dose may need to be reduced</a:t>
                      </a:r>
                      <a:endParaRPr lang="en-ZM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3964104"/>
                  </a:ext>
                </a:extLst>
              </a:tr>
              <a:tr h="6496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aseline="0">
                          <a:effectLst/>
                        </a:rPr>
                        <a:t>Activated partial thromboplastin time (aPTT) </a:t>
                      </a:r>
                      <a:endParaRPr lang="en-ZM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aseline="0">
                          <a:effectLst/>
                        </a:rPr>
                        <a:t>Used to monitor heparin pharmacotherapy</a:t>
                      </a:r>
                      <a:endParaRPr lang="en-ZM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aseline="0">
                          <a:effectLst/>
                        </a:rPr>
                        <a:t>25–35 seconds; 1.5–2 times higher than the pretreatment value</a:t>
                      </a:r>
                      <a:endParaRPr lang="en-ZM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aseline="0">
                          <a:effectLst/>
                        </a:rPr>
                        <a:t>High values indicate a risk for bleeding and that heparin dose may need to be reduced</a:t>
                      </a:r>
                      <a:endParaRPr lang="en-ZM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3911116"/>
                  </a:ext>
                </a:extLst>
              </a:tr>
              <a:tr h="6496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aseline="0">
                          <a:effectLst/>
                        </a:rPr>
                        <a:t>Bleeding time </a:t>
                      </a:r>
                      <a:endParaRPr lang="en-ZM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aseline="0">
                          <a:effectLst/>
                        </a:rPr>
                        <a:t>Used for general diagnosis of coagulation disorders</a:t>
                      </a:r>
                      <a:endParaRPr lang="en-ZM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aseline="0">
                          <a:effectLst/>
                        </a:rPr>
                        <a:t>2–9 minutes (forearm)</a:t>
                      </a:r>
                      <a:endParaRPr lang="en-ZM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aseline="0">
                          <a:effectLst/>
                        </a:rPr>
                        <a:t>Long bleeding time may indicate a low platelet count or anticoagulant therapy</a:t>
                      </a:r>
                      <a:endParaRPr lang="en-ZM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5491888"/>
                  </a:ext>
                </a:extLst>
              </a:tr>
              <a:tr h="13090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aseline="0">
                          <a:effectLst/>
                        </a:rPr>
                        <a:t>Heparin anti-Xa </a:t>
                      </a:r>
                      <a:endParaRPr lang="en-ZM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aseline="0">
                          <a:effectLst/>
                        </a:rPr>
                        <a:t>Used to monitor heparin or low-molecularweight heparin (LMWH) pharmacotherapy in patients with heparin resistance</a:t>
                      </a:r>
                      <a:endParaRPr lang="en-ZM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aseline="0">
                          <a:effectLst/>
                        </a:rPr>
                        <a:t>0.3–0.7 international units/mL for heparin; 0.4–1.1 international units/mL for LMWH</a:t>
                      </a:r>
                      <a:endParaRPr lang="en-ZM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aseline="0">
                          <a:effectLst/>
                        </a:rPr>
                        <a:t>High values indicate a risk for bleeding and that heparin or LMWH dose may need to be reduced</a:t>
                      </a:r>
                      <a:endParaRPr lang="en-ZM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341303"/>
                  </a:ext>
                </a:extLst>
              </a:tr>
              <a:tr h="42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aseline="0">
                          <a:effectLst/>
                        </a:rPr>
                        <a:t>Platelet count </a:t>
                      </a:r>
                      <a:endParaRPr lang="en-ZM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aseline="0">
                          <a:effectLst/>
                        </a:rPr>
                        <a:t>Part of a complete blood count</a:t>
                      </a:r>
                      <a:endParaRPr lang="en-ZM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aseline="0">
                          <a:effectLst/>
                        </a:rPr>
                        <a:t>150,000–350,000</a:t>
                      </a:r>
                      <a:endParaRPr lang="en-ZM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aseline="0">
                          <a:effectLst/>
                        </a:rPr>
                        <a:t>Values below 20,000 indicate thrombocytopenia</a:t>
                      </a:r>
                      <a:endParaRPr lang="en-ZM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4782196"/>
                  </a:ext>
                </a:extLst>
              </a:tr>
              <a:tr h="8694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aseline="0">
                          <a:effectLst/>
                        </a:rPr>
                        <a:t>Prothrombin time (PT) </a:t>
                      </a:r>
                      <a:endParaRPr lang="en-ZM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aseline="0" dirty="0">
                          <a:effectLst/>
                        </a:rPr>
                        <a:t>Used to monitor warfarin therapy</a:t>
                      </a:r>
                      <a:endParaRPr lang="en-ZM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aseline="0">
                          <a:effectLst/>
                        </a:rPr>
                        <a:t>INR should be 2–3 to prevent DVT; 2.5–3.5 to prevent arterial thrombosis</a:t>
                      </a:r>
                      <a:endParaRPr lang="en-ZM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aseline="0">
                          <a:effectLst/>
                        </a:rPr>
                        <a:t>High values indicate a risk for bleeding and that anticoagulant dose may need to be reduced</a:t>
                      </a:r>
                      <a:endParaRPr lang="en-ZM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9907014"/>
                  </a:ext>
                </a:extLst>
              </a:tr>
              <a:tr h="8694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aseline="0">
                          <a:effectLst/>
                        </a:rPr>
                        <a:t>Thrombin time pharmacotherapy </a:t>
                      </a:r>
                      <a:endParaRPr lang="en-ZM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aseline="0" dirty="0">
                          <a:effectLst/>
                        </a:rPr>
                        <a:t>Used to assess for fibrinogen deficiency; may be used to monitor effectiveness of heparin</a:t>
                      </a:r>
                      <a:endParaRPr lang="en-ZM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aseline="0" dirty="0">
                          <a:effectLst/>
                        </a:rPr>
                        <a:t>13–15 seconds</a:t>
                      </a:r>
                      <a:endParaRPr lang="en-ZM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400" baseline="0" dirty="0">
                          <a:effectLst/>
                        </a:rPr>
                        <a:t>Prolonged values may occur with heparin pharmacotherapy</a:t>
                      </a:r>
                      <a:endParaRPr lang="en-ZM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270930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91F7D8-C7B6-2B5C-7498-17C3A4B93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58</a:t>
            </a:fld>
            <a:endParaRPr lang="en-GB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A4D8A42A-BFD4-59ED-0224-51536B9B0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-109657"/>
            <a:ext cx="68034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M" altLang="en-ZM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Laboratory Testing for Coagulation Disorders</a:t>
            </a:r>
            <a:endParaRPr kumimoji="0" lang="en-ZM" altLang="en-ZM" sz="2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97333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43116"/>
            <a:ext cx="8229600" cy="631844"/>
          </a:xfrm>
        </p:spPr>
        <p:txBody>
          <a:bodyPr>
            <a:normAutofit/>
          </a:bodyPr>
          <a:lstStyle/>
          <a:p>
            <a:r>
              <a:rPr lang="en-GB" sz="3000" b="1" dirty="0"/>
              <a:t>Further Reading: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214686"/>
            <a:ext cx="5329246" cy="321471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000" dirty="0"/>
              <a:t>Rang H.P., Dale M.M., Ritter J.M., et al. Rang &amp; Dale’s Pharmacology, 7</a:t>
            </a:r>
            <a:r>
              <a:rPr lang="en-GB" sz="2000" baseline="30000" dirty="0"/>
              <a:t>th</a:t>
            </a:r>
            <a:r>
              <a:rPr lang="en-GB" sz="2000" dirty="0"/>
              <a:t> ed. Churchill-Livingstone.</a:t>
            </a:r>
          </a:p>
          <a:p>
            <a:pPr marL="514350" indent="-514350">
              <a:buFont typeface="+mj-lt"/>
              <a:buAutoNum type="arabicPeriod"/>
            </a:pPr>
            <a:endParaRPr lang="en-GB" sz="1000" dirty="0"/>
          </a:p>
          <a:p>
            <a:pPr marL="514350" indent="-514350">
              <a:buFont typeface="+mj-lt"/>
              <a:buAutoNum type="arabicPeriod"/>
            </a:pPr>
            <a:r>
              <a:rPr lang="en-GB" sz="2000" dirty="0" err="1"/>
              <a:t>Katzung</a:t>
            </a:r>
            <a:r>
              <a:rPr lang="en-GB" sz="2000" dirty="0"/>
              <a:t> B.G., Basic &amp; Clinical Pharmacology, 10</a:t>
            </a:r>
            <a:r>
              <a:rPr lang="en-GB" sz="2000" baseline="30000" dirty="0"/>
              <a:t>th</a:t>
            </a:r>
            <a:r>
              <a:rPr lang="en-GB" sz="2000" dirty="0"/>
              <a:t> ed. McGraw-Hill.</a:t>
            </a:r>
          </a:p>
          <a:p>
            <a:pPr marL="514350" indent="-514350">
              <a:buFont typeface="+mj-lt"/>
              <a:buAutoNum type="arabicPeriod"/>
            </a:pPr>
            <a:endParaRPr lang="en-GB" sz="1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802C-FA48-4EAB-854E-2C28FF52D502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D160-CCBE-49D1-AFFB-587A92C4D6F9}" type="slidenum">
              <a:rPr lang="en-GB" smtClean="0"/>
              <a:pPr/>
              <a:t>59</a:t>
            </a:fld>
            <a:endParaRPr lang="en-GB"/>
          </a:p>
        </p:txBody>
      </p:sp>
      <p:pic>
        <p:nvPicPr>
          <p:cNvPr id="2050" name="Picture 2" descr="C:\Documents and Settings\User\My Documents\SLIDE ANIMATIONS\book-worm-copy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214686"/>
            <a:ext cx="2714644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04B6-0D32-C64C-A59E-A5143F1C7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6AF04-8D3F-694D-DB31-97A18D998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400" i="1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400" i="1" dirty="0"/>
              <a:t>Near the end of the cascade, </a:t>
            </a:r>
            <a:r>
              <a:rPr lang="en-GB" sz="2400" b="1" i="1" dirty="0"/>
              <a:t>prothrombin</a:t>
            </a:r>
            <a:r>
              <a:rPr lang="en-GB" sz="2400" i="1" dirty="0"/>
              <a:t> activator or </a:t>
            </a:r>
            <a:r>
              <a:rPr lang="en-GB" sz="2400" b="1" i="1" dirty="0"/>
              <a:t>prothrombinase</a:t>
            </a:r>
            <a:r>
              <a:rPr lang="en-GB" sz="2400" i="1" dirty="0"/>
              <a:t> is formed. Prothrombin activator converts the clotting factor </a:t>
            </a:r>
            <a:r>
              <a:rPr lang="en-GB" sz="2400" b="1" i="1" dirty="0"/>
              <a:t>prothrombin</a:t>
            </a:r>
            <a:r>
              <a:rPr lang="en-GB" sz="2400" i="1" dirty="0"/>
              <a:t> to an enzyme called </a:t>
            </a:r>
            <a:r>
              <a:rPr lang="en-GB" sz="2400" b="1" i="1" dirty="0"/>
              <a:t>thrombin</a:t>
            </a:r>
            <a:r>
              <a:rPr lang="en-GB" sz="2400" i="1" dirty="0"/>
              <a:t>. Thrombin then converts </a:t>
            </a:r>
            <a:r>
              <a:rPr lang="en-GB" sz="2400" b="1" i="1" dirty="0"/>
              <a:t>fibrinogen</a:t>
            </a:r>
            <a:r>
              <a:rPr lang="en-GB" sz="2400" i="1" dirty="0"/>
              <a:t>, a plasma protein, to long strands of </a:t>
            </a:r>
            <a:r>
              <a:rPr lang="en-GB" sz="2400" b="1" i="1" dirty="0"/>
              <a:t>fibrin</a:t>
            </a:r>
            <a:r>
              <a:rPr lang="en-GB" sz="2400" i="1" dirty="0"/>
              <a:t>.</a:t>
            </a:r>
          </a:p>
          <a:p>
            <a:pPr marL="0" indent="0">
              <a:buNone/>
            </a:pPr>
            <a:endParaRPr lang="en-US" sz="2400" b="1" i="1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400" i="1" dirty="0"/>
              <a:t>Clotting factors, including fibrinogen, are proteins made by the liver</a:t>
            </a:r>
            <a:r>
              <a:rPr lang="en-GB" dirty="0"/>
              <a:t>.</a:t>
            </a:r>
            <a:endParaRPr lang="en-ZM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D58C4-C6B6-9D8E-47BE-4423320B6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FE9D-B542-43AD-B623-BDC83F030927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B5AC1-2179-DDC4-7C54-EE16E398C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Clotting Cascade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32DD-30D4-48A4-928D-EBA5897D2BF1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200107" y="6357958"/>
            <a:ext cx="8723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i="1" dirty="0" err="1"/>
              <a:t>Luellmann</a:t>
            </a:r>
            <a:r>
              <a:rPr lang="en-GB" sz="800" i="1" dirty="0"/>
              <a:t>, 2005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C2E3C41-5EED-5BE5-C885-1DC51A0FC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25624"/>
            <a:ext cx="8964488" cy="489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5279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8D8A4-998F-1196-1582-26EB57254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Fibrinolysis</a:t>
            </a:r>
            <a:endParaRPr lang="en-ZM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96A12-26E1-851B-2ED5-45CC96482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i="1" dirty="0"/>
              <a:t>The process of clot removal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i="1" dirty="0"/>
              <a:t>Initiated within 24 to 48 hours of clot formation and continues until the clot is dissolved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i="1" dirty="0"/>
              <a:t>Involves several sequential steps: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i="1" dirty="0"/>
              <a:t>When the fibrin clot is formed, nearby blood vessel cells secrete the enzyme </a:t>
            </a:r>
            <a:r>
              <a:rPr lang="en-GB" sz="2400" b="1" i="1" dirty="0"/>
              <a:t>tissue</a:t>
            </a:r>
            <a:r>
              <a:rPr lang="en-GB" sz="2400" i="1" dirty="0"/>
              <a:t> </a:t>
            </a:r>
            <a:r>
              <a:rPr lang="en-GB" sz="2400" b="1" i="1" dirty="0"/>
              <a:t>plasminogen activator (TPA</a:t>
            </a:r>
            <a:r>
              <a:rPr lang="en-GB" sz="2400" i="1" dirty="0"/>
              <a:t>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i="1" dirty="0"/>
              <a:t>TPA converts the inactive protein </a:t>
            </a:r>
            <a:r>
              <a:rPr lang="en-GB" sz="2400" b="1" i="1" dirty="0"/>
              <a:t>plasminogen</a:t>
            </a:r>
            <a:r>
              <a:rPr lang="en-GB" sz="2400" i="1" dirty="0"/>
              <a:t>, present in the fibrin clot, to its active enzymatic form, </a:t>
            </a:r>
            <a:r>
              <a:rPr lang="en-GB" sz="2400" b="1" i="1" dirty="0"/>
              <a:t>plasmin</a:t>
            </a:r>
            <a:r>
              <a:rPr lang="en-GB" sz="2400" i="1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i="1" dirty="0"/>
              <a:t>Plasmin then digests the fibrin strands to remove the clot.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i="1" dirty="0"/>
              <a:t>The body normally regulates fibrinolysis such that unwanted fibrin clots are removed, whereas fibrin present in wounds is left to maintain </a:t>
            </a:r>
            <a:r>
              <a:rPr lang="en-GB" sz="2400" i="1" dirty="0" err="1"/>
              <a:t>hemostasis</a:t>
            </a:r>
            <a:r>
              <a:rPr lang="en-GB" sz="2400" i="1" dirty="0"/>
              <a:t>.</a:t>
            </a:r>
            <a:endParaRPr lang="en-ZM" sz="2400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56134-3392-A8F3-5025-6BE9AEB3A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FE9D-B542-43AD-B623-BDC83F030927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D00448-0452-3E64-E624-31FAF31D2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904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63A7-5B59-2347-EE27-CDE22E1A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Thromboembolic disorders</a:t>
            </a:r>
            <a:endParaRPr lang="en-ZM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6D3E7-A9EC-EA0B-1257-BF9F2AF1B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i="1" dirty="0"/>
              <a:t>Conditions in which the body forms undesirable clots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i="1" dirty="0"/>
              <a:t>May arise in both arteries and veins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i="1" dirty="0"/>
              <a:t>Arterial thrombi deprive an area of adequate blood flow, causing tissue ischemia </a:t>
            </a:r>
            <a:r>
              <a:rPr lang="en-GB" sz="2400" i="1" dirty="0">
                <a:cs typeface="Times New Roman" panose="02020603050405020304" pitchFamily="18" charset="0"/>
              </a:rPr>
              <a:t>→</a:t>
            </a:r>
            <a:r>
              <a:rPr lang="en-GB" sz="2400" i="1" dirty="0"/>
              <a:t>Cessation of blood flow </a:t>
            </a:r>
            <a:r>
              <a:rPr lang="en-GB" sz="2400" i="1" dirty="0">
                <a:cs typeface="Times New Roman" panose="02020603050405020304" pitchFamily="18" charset="0"/>
              </a:rPr>
              <a:t>→</a:t>
            </a:r>
            <a:r>
              <a:rPr lang="en-GB" sz="2400" i="1" dirty="0"/>
              <a:t>infarction or tissue death. (</a:t>
            </a:r>
            <a:r>
              <a:rPr lang="en-GB" sz="2400" i="1" dirty="0" err="1"/>
              <a:t>MI,Stroke</a:t>
            </a:r>
            <a:r>
              <a:rPr lang="en-GB" sz="2400" i="1" dirty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i="1" dirty="0"/>
              <a:t>Venous thrombi usually form in the veins of the legs in susceptible patients due to sluggish blood flow(DVT)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i="1" dirty="0"/>
              <a:t>Embolus from right </a:t>
            </a:r>
            <a:r>
              <a:rPr lang="en-GB" sz="2400" i="1" dirty="0" err="1"/>
              <a:t>atrium</a:t>
            </a:r>
            <a:r>
              <a:rPr lang="en-GB" sz="2400" i="1" dirty="0" err="1">
                <a:cs typeface="Times New Roman" panose="02020603050405020304" pitchFamily="18" charset="0"/>
              </a:rPr>
              <a:t>→</a:t>
            </a:r>
            <a:r>
              <a:rPr lang="en-GB" sz="2400" i="1" dirty="0" err="1"/>
              <a:t>pulmonary</a:t>
            </a:r>
            <a:r>
              <a:rPr lang="en-GB" sz="2400" i="1" dirty="0"/>
              <a:t> emboli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i="1" dirty="0"/>
              <a:t>Embolus from left atrium </a:t>
            </a:r>
            <a:r>
              <a:rPr lang="en-GB" sz="2400" i="1" dirty="0">
                <a:cs typeface="Times New Roman" panose="02020603050405020304" pitchFamily="18" charset="0"/>
              </a:rPr>
              <a:t>→</a:t>
            </a:r>
            <a:r>
              <a:rPr lang="en-GB" sz="2400" i="1" dirty="0"/>
              <a:t>stroke or arterial infarction elsewhere in body.</a:t>
            </a:r>
          </a:p>
          <a:p>
            <a:pPr>
              <a:buFont typeface="Wingdings" panose="05000000000000000000" pitchFamily="2" charset="2"/>
              <a:buChar char="q"/>
            </a:pPr>
            <a:endParaRPr lang="en-ZM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39C02-D128-429D-687D-EDC345EFB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FE9D-B542-43AD-B623-BDC83F030927}" type="datetime5">
              <a:rPr lang="en-US" smtClean="0"/>
              <a:pPr/>
              <a:t>8-Jul-22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07C62-7743-9870-B4E7-120619D53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984B-B3B5-42A3-AC67-092878E0F1A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137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18939</TotalTime>
  <Words>2986</Words>
  <Application>Microsoft Office PowerPoint</Application>
  <PresentationFormat>On-screen Show (4:3)</PresentationFormat>
  <Paragraphs>522</Paragraphs>
  <Slides>59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Calibri Light</vt:lpstr>
      <vt:lpstr>Wingdings</vt:lpstr>
      <vt:lpstr>Office Theme</vt:lpstr>
      <vt:lpstr>DRUGS USED FOR BLOOD COAGULATION DISORDERS</vt:lpstr>
      <vt:lpstr>Learning Objectives:</vt:lpstr>
      <vt:lpstr>PowerPoint Presentation</vt:lpstr>
      <vt:lpstr>PowerPoint Presentation</vt:lpstr>
      <vt:lpstr>The process of hemostasis</vt:lpstr>
      <vt:lpstr>PowerPoint Presentation</vt:lpstr>
      <vt:lpstr>Blood Clotting Cascade</vt:lpstr>
      <vt:lpstr>Fibrinolysis</vt:lpstr>
      <vt:lpstr>Thromboembolic disorders</vt:lpstr>
      <vt:lpstr>PowerPoint Presentation</vt:lpstr>
      <vt:lpstr>Bleeding disorders </vt:lpstr>
      <vt:lpstr>PowerPoint Presentation</vt:lpstr>
      <vt:lpstr>PowerPoint Presentation</vt:lpstr>
      <vt:lpstr>ANTICOAGULANT DRUGS</vt:lpstr>
      <vt:lpstr>PowerPoint Presentation</vt:lpstr>
      <vt:lpstr>Targets for anticoagulant drugs</vt:lpstr>
      <vt:lpstr>PowerPoint Presentation</vt:lpstr>
      <vt:lpstr>Antithrombin-dependent Anticoagulants</vt:lpstr>
      <vt:lpstr>Heparin</vt:lpstr>
      <vt:lpstr>Pharmacological Effects of Heparin</vt:lpstr>
      <vt:lpstr>Pharmacokinetics of Heparin</vt:lpstr>
      <vt:lpstr>UFH vs. LMWH</vt:lpstr>
      <vt:lpstr>Clinical Monitoring of Heparin Effects</vt:lpstr>
      <vt:lpstr>Indications for Heparin therapy</vt:lpstr>
      <vt:lpstr>Adverse Effects of Heparin</vt:lpstr>
      <vt:lpstr>Direct Thrombin Inhibitors</vt:lpstr>
      <vt:lpstr>Direct Thrombin Inhibitors</vt:lpstr>
      <vt:lpstr>PowerPoint Presentation</vt:lpstr>
      <vt:lpstr>Oral Anticoagulants</vt:lpstr>
      <vt:lpstr>Oral Anticoagulants</vt:lpstr>
      <vt:lpstr>Mechanism of Action</vt:lpstr>
      <vt:lpstr>Oral Anticoagulants</vt:lpstr>
      <vt:lpstr>PowerPoint Presentation</vt:lpstr>
      <vt:lpstr>Pharmacokinetics</vt:lpstr>
      <vt:lpstr>Adverse effects of Oral Anticoagulants</vt:lpstr>
      <vt:lpstr>Therapeutic Uses of Oral Anticoagulants</vt:lpstr>
      <vt:lpstr>Antidote for Oral Anticoagulant Effects</vt:lpstr>
      <vt:lpstr>PowerPoint Presentation</vt:lpstr>
      <vt:lpstr>ANTI-PLATELET DRUGS  (ANTI-THROMBOTICS)</vt:lpstr>
      <vt:lpstr>PowerPoint Presentation</vt:lpstr>
      <vt:lpstr>ANTI-PLATELET DRUGS  (Anti-thrombotics)</vt:lpstr>
      <vt:lpstr>Clinical Uses of Antiplatelet Drugs</vt:lpstr>
      <vt:lpstr>Anti-platelet drugs</vt:lpstr>
      <vt:lpstr>Anti-platelet drugs</vt:lpstr>
      <vt:lpstr>FIBRINOLYTIC DRUGS  (Thrombolytics)</vt:lpstr>
      <vt:lpstr>PowerPoint Presentation</vt:lpstr>
      <vt:lpstr>FIBRINOLYSIS</vt:lpstr>
      <vt:lpstr>FIBRINOLYTICS  (Thrombolytics)</vt:lpstr>
      <vt:lpstr>Classification of Fibrinolytics</vt:lpstr>
      <vt:lpstr>PowerPoint Presentation</vt:lpstr>
      <vt:lpstr>Clinical Uses of Fibrinolytics </vt:lpstr>
      <vt:lpstr>Fibrinolytic Drugs</vt:lpstr>
      <vt:lpstr>PowerPoint Presentation</vt:lpstr>
      <vt:lpstr>PowerPoint Presentation</vt:lpstr>
      <vt:lpstr>PowerPoint Presentation</vt:lpstr>
      <vt:lpstr>PowerPoint Presentation</vt:lpstr>
      <vt:lpstr>Plasma fractions</vt:lpstr>
      <vt:lpstr>PowerPoint Presentation</vt:lpstr>
      <vt:lpstr>Further Reading: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DRUGS USED ON COAGULATION</dc:title>
  <dc:creator>Maggie</dc:creator>
  <cp:lastModifiedBy>hp</cp:lastModifiedBy>
  <cp:revision>69</cp:revision>
  <dcterms:created xsi:type="dcterms:W3CDTF">2013-04-26T13:13:33Z</dcterms:created>
  <dcterms:modified xsi:type="dcterms:W3CDTF">2022-07-08T10:49:23Z</dcterms:modified>
</cp:coreProperties>
</file>