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9"/>
  </p:notesMasterIdLst>
  <p:sldIdLst>
    <p:sldId id="337" r:id="rId2"/>
    <p:sldId id="338" r:id="rId3"/>
    <p:sldId id="258" r:id="rId4"/>
    <p:sldId id="375" r:id="rId5"/>
    <p:sldId id="339" r:id="rId6"/>
    <p:sldId id="384" r:id="rId7"/>
    <p:sldId id="376" r:id="rId8"/>
    <p:sldId id="377" r:id="rId9"/>
    <p:sldId id="261" r:id="rId10"/>
    <p:sldId id="378" r:id="rId11"/>
    <p:sldId id="262" r:id="rId12"/>
    <p:sldId id="263" r:id="rId13"/>
    <p:sldId id="340" r:id="rId14"/>
    <p:sldId id="264" r:id="rId15"/>
    <p:sldId id="265" r:id="rId16"/>
    <p:sldId id="374" r:id="rId17"/>
    <p:sldId id="379" r:id="rId18"/>
    <p:sldId id="380" r:id="rId19"/>
    <p:sldId id="381" r:id="rId20"/>
    <p:sldId id="382" r:id="rId21"/>
    <p:sldId id="266" r:id="rId22"/>
    <p:sldId id="329" r:id="rId23"/>
    <p:sldId id="267" r:id="rId24"/>
    <p:sldId id="268" r:id="rId25"/>
    <p:sldId id="269" r:id="rId26"/>
    <p:sldId id="271" r:id="rId27"/>
    <p:sldId id="277" r:id="rId28"/>
    <p:sldId id="348" r:id="rId29"/>
    <p:sldId id="383" r:id="rId30"/>
    <p:sldId id="272" r:id="rId31"/>
    <p:sldId id="273" r:id="rId32"/>
    <p:sldId id="270" r:id="rId33"/>
    <p:sldId id="347" r:id="rId34"/>
    <p:sldId id="274" r:id="rId35"/>
    <p:sldId id="341" r:id="rId36"/>
    <p:sldId id="275" r:id="rId37"/>
    <p:sldId id="385" r:id="rId38"/>
    <p:sldId id="276" r:id="rId39"/>
    <p:sldId id="278" r:id="rId40"/>
    <p:sldId id="279" r:id="rId41"/>
    <p:sldId id="280" r:id="rId42"/>
    <p:sldId id="282" r:id="rId43"/>
    <p:sldId id="283" r:id="rId44"/>
    <p:sldId id="284" r:id="rId45"/>
    <p:sldId id="285" r:id="rId46"/>
    <p:sldId id="286" r:id="rId47"/>
    <p:sldId id="287" r:id="rId48"/>
    <p:sldId id="288" r:id="rId49"/>
    <p:sldId id="346" r:id="rId50"/>
    <p:sldId id="343" r:id="rId51"/>
    <p:sldId id="342" r:id="rId52"/>
    <p:sldId id="289" r:id="rId53"/>
    <p:sldId id="387" r:id="rId54"/>
    <p:sldId id="388" r:id="rId55"/>
    <p:sldId id="290" r:id="rId56"/>
    <p:sldId id="386" r:id="rId57"/>
    <p:sldId id="389" r:id="rId58"/>
    <p:sldId id="292" r:id="rId59"/>
    <p:sldId id="294" r:id="rId60"/>
    <p:sldId id="293" r:id="rId61"/>
    <p:sldId id="352" r:id="rId62"/>
    <p:sldId id="296" r:id="rId63"/>
    <p:sldId id="326" r:id="rId64"/>
    <p:sldId id="297" r:id="rId65"/>
    <p:sldId id="295" r:id="rId66"/>
    <p:sldId id="298" r:id="rId67"/>
    <p:sldId id="349" r:id="rId68"/>
    <p:sldId id="299" r:id="rId69"/>
    <p:sldId id="351" r:id="rId70"/>
    <p:sldId id="300" r:id="rId71"/>
    <p:sldId id="301" r:id="rId72"/>
    <p:sldId id="302" r:id="rId73"/>
    <p:sldId id="303" r:id="rId74"/>
    <p:sldId id="305" r:id="rId75"/>
    <p:sldId id="353" r:id="rId76"/>
    <p:sldId id="304" r:id="rId77"/>
    <p:sldId id="308" r:id="rId78"/>
    <p:sldId id="309" r:id="rId79"/>
    <p:sldId id="306" r:id="rId80"/>
    <p:sldId id="310" r:id="rId81"/>
    <p:sldId id="370" r:id="rId82"/>
    <p:sldId id="371" r:id="rId83"/>
    <p:sldId id="361" r:id="rId84"/>
    <p:sldId id="391" r:id="rId85"/>
    <p:sldId id="368" r:id="rId86"/>
    <p:sldId id="363" r:id="rId87"/>
    <p:sldId id="390" r:id="rId88"/>
    <p:sldId id="364" r:id="rId89"/>
    <p:sldId id="392" r:id="rId90"/>
    <p:sldId id="393" r:id="rId91"/>
    <p:sldId id="395" r:id="rId92"/>
    <p:sldId id="394" r:id="rId93"/>
    <p:sldId id="396" r:id="rId94"/>
    <p:sldId id="397" r:id="rId95"/>
    <p:sldId id="398" r:id="rId96"/>
    <p:sldId id="399" r:id="rId97"/>
    <p:sldId id="400" r:id="rId98"/>
    <p:sldId id="401" r:id="rId99"/>
    <p:sldId id="402" r:id="rId100"/>
    <p:sldId id="403" r:id="rId101"/>
    <p:sldId id="365" r:id="rId102"/>
    <p:sldId id="311" r:id="rId103"/>
    <p:sldId id="412" r:id="rId104"/>
    <p:sldId id="408" r:id="rId105"/>
    <p:sldId id="406" r:id="rId106"/>
    <p:sldId id="410" r:id="rId107"/>
    <p:sldId id="407" r:id="rId108"/>
    <p:sldId id="411" r:id="rId109"/>
    <p:sldId id="409" r:id="rId110"/>
    <p:sldId id="312" r:id="rId111"/>
    <p:sldId id="373" r:id="rId112"/>
    <p:sldId id="366" r:id="rId113"/>
    <p:sldId id="367" r:id="rId114"/>
    <p:sldId id="405" r:id="rId115"/>
    <p:sldId id="357" r:id="rId116"/>
    <p:sldId id="358" r:id="rId117"/>
    <p:sldId id="316" r:id="rId118"/>
    <p:sldId id="317" r:id="rId119"/>
    <p:sldId id="318" r:id="rId120"/>
    <p:sldId id="319" r:id="rId121"/>
    <p:sldId id="359" r:id="rId122"/>
    <p:sldId id="360" r:id="rId123"/>
    <p:sldId id="314" r:id="rId124"/>
    <p:sldId id="315" r:id="rId125"/>
    <p:sldId id="320" r:id="rId126"/>
    <p:sldId id="344" r:id="rId127"/>
    <p:sldId id="345" r:id="rId1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p:cViewPr varScale="1">
        <p:scale>
          <a:sx n="80" d="100"/>
          <a:sy n="80" d="100"/>
        </p:scale>
        <p:origin x="103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2B3DF-D53F-4B4C-BE44-09EBFAD034B0}"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GB"/>
        </a:p>
      </dgm:t>
    </dgm:pt>
    <dgm:pt modelId="{1D2DE224-AF9C-4E3E-9FAE-B8069B38498D}">
      <dgm:prSet phldrT="[Text]" custT="1"/>
      <dgm:spPr/>
      <dgm:t>
        <a:bodyPr/>
        <a:lstStyle/>
        <a:p>
          <a:r>
            <a:rPr lang="en-GB" sz="2400" b="1" dirty="0">
              <a:effectLst>
                <a:outerShdw blurRad="38100" dist="38100" dir="2700000" algn="tl">
                  <a:srgbClr val="000000">
                    <a:alpha val="43137"/>
                  </a:srgbClr>
                </a:outerShdw>
              </a:effectLst>
            </a:rPr>
            <a:t>Sedative-Hypnotic drugs</a:t>
          </a:r>
        </a:p>
      </dgm:t>
    </dgm:pt>
    <dgm:pt modelId="{A5781717-E26D-4B86-B451-048C7612BD84}" type="parTrans" cxnId="{7D8AA6ED-05BF-432C-8AC5-A0E915D59033}">
      <dgm:prSet/>
      <dgm:spPr/>
      <dgm:t>
        <a:bodyPr/>
        <a:lstStyle/>
        <a:p>
          <a:endParaRPr lang="en-GB"/>
        </a:p>
      </dgm:t>
    </dgm:pt>
    <dgm:pt modelId="{5DD71233-9014-480B-9BEC-F13DDFD985B5}" type="sibTrans" cxnId="{7D8AA6ED-05BF-432C-8AC5-A0E915D59033}">
      <dgm:prSet/>
      <dgm:spPr/>
      <dgm:t>
        <a:bodyPr/>
        <a:lstStyle/>
        <a:p>
          <a:endParaRPr lang="en-GB"/>
        </a:p>
      </dgm:t>
    </dgm:pt>
    <dgm:pt modelId="{0C25F5F1-F1A0-41F9-9A5E-572FE8459320}">
      <dgm:prSet phldrT="[Text]" custT="1"/>
      <dgm:spPr/>
      <dgm:t>
        <a:bodyPr/>
        <a:lstStyle/>
        <a:p>
          <a:r>
            <a:rPr lang="en-GB" sz="1600" b="1" dirty="0">
              <a:solidFill>
                <a:srgbClr val="C00000"/>
              </a:solidFill>
              <a:effectLst>
                <a:outerShdw blurRad="38100" dist="38100" dir="2700000" algn="tl">
                  <a:srgbClr val="000000">
                    <a:alpha val="43137"/>
                  </a:srgbClr>
                </a:outerShdw>
              </a:effectLst>
            </a:rPr>
            <a:t>Benzodiazepines</a:t>
          </a:r>
        </a:p>
      </dgm:t>
    </dgm:pt>
    <dgm:pt modelId="{E1C96A1F-429E-4D00-8611-7862C807EECD}" type="parTrans" cxnId="{E489D2D2-CEEE-4DAC-AE02-827419158A4B}">
      <dgm:prSet/>
      <dgm:spPr/>
      <dgm:t>
        <a:bodyPr/>
        <a:lstStyle/>
        <a:p>
          <a:endParaRPr lang="en-GB"/>
        </a:p>
      </dgm:t>
    </dgm:pt>
    <dgm:pt modelId="{16C2E842-C8E9-4A58-B4DC-923412A93862}" type="sibTrans" cxnId="{E489D2D2-CEEE-4DAC-AE02-827419158A4B}">
      <dgm:prSet/>
      <dgm:spPr/>
      <dgm:t>
        <a:bodyPr/>
        <a:lstStyle/>
        <a:p>
          <a:endParaRPr lang="en-GB"/>
        </a:p>
      </dgm:t>
    </dgm:pt>
    <dgm:pt modelId="{4A0317E3-6B91-43DA-BC0B-DBB795A2A466}">
      <dgm:prSet phldrT="[Text]" custT="1"/>
      <dgm:spPr/>
      <dgm:t>
        <a:bodyPr/>
        <a:lstStyle/>
        <a:p>
          <a:r>
            <a:rPr lang="en-GB" sz="2000" b="1" i="0" dirty="0">
              <a:solidFill>
                <a:schemeClr val="accent6">
                  <a:lumMod val="50000"/>
                </a:schemeClr>
              </a:solidFill>
              <a:effectLst>
                <a:outerShdw blurRad="38100" dist="38100" dir="2700000" algn="tl">
                  <a:srgbClr val="000000">
                    <a:alpha val="43137"/>
                  </a:srgbClr>
                </a:outerShdw>
              </a:effectLst>
            </a:rPr>
            <a:t>B</a:t>
          </a:r>
          <a:r>
            <a:rPr lang="en-GB" sz="1600" b="1" i="0" dirty="0">
              <a:solidFill>
                <a:schemeClr val="accent6">
                  <a:lumMod val="50000"/>
                </a:schemeClr>
              </a:solidFill>
              <a:effectLst>
                <a:outerShdw blurRad="38100" dist="38100" dir="2700000" algn="tl">
                  <a:srgbClr val="000000">
                    <a:alpha val="43137"/>
                  </a:srgbClr>
                </a:outerShdw>
              </a:effectLst>
            </a:rPr>
            <a:t>arbiturates</a:t>
          </a:r>
        </a:p>
      </dgm:t>
    </dgm:pt>
    <dgm:pt modelId="{3D20B735-4676-438B-876C-C9E2E6572166}" type="parTrans" cxnId="{B1AC65C5-C5A9-43EB-98A8-17F3C94B906E}">
      <dgm:prSet/>
      <dgm:spPr/>
      <dgm:t>
        <a:bodyPr/>
        <a:lstStyle/>
        <a:p>
          <a:endParaRPr lang="en-GB"/>
        </a:p>
      </dgm:t>
    </dgm:pt>
    <dgm:pt modelId="{4CB9F095-19BC-438F-87C8-5729A27EBB70}" type="sibTrans" cxnId="{B1AC65C5-C5A9-43EB-98A8-17F3C94B906E}">
      <dgm:prSet/>
      <dgm:spPr/>
      <dgm:t>
        <a:bodyPr/>
        <a:lstStyle/>
        <a:p>
          <a:endParaRPr lang="en-GB"/>
        </a:p>
      </dgm:t>
    </dgm:pt>
    <dgm:pt modelId="{7293ADDF-E7D5-4A2D-87DD-1844E2B4A6B9}">
      <dgm:prSet custT="1"/>
      <dgm:spPr/>
      <dgm:t>
        <a:bodyPr/>
        <a:lstStyle/>
        <a:p>
          <a:r>
            <a:rPr lang="en-GB" sz="1600" b="1" dirty="0" err="1">
              <a:effectLst>
                <a:outerShdw blurRad="38100" dist="38100" dir="2700000" algn="tl">
                  <a:srgbClr val="000000">
                    <a:alpha val="43137"/>
                  </a:srgbClr>
                </a:outerShdw>
              </a:effectLst>
            </a:rPr>
            <a:t>Anxiolytics</a:t>
          </a:r>
          <a:endParaRPr lang="en-GB" sz="1600" b="1" dirty="0">
            <a:effectLst>
              <a:outerShdw blurRad="38100" dist="38100" dir="2700000" algn="tl">
                <a:srgbClr val="000000">
                  <a:alpha val="43137"/>
                </a:srgbClr>
              </a:outerShdw>
            </a:effectLst>
          </a:endParaRPr>
        </a:p>
        <a:p>
          <a:r>
            <a:rPr lang="en-GB" sz="1400" i="1" dirty="0"/>
            <a:t>(e.g. Diazepam, </a:t>
          </a:r>
          <a:r>
            <a:rPr lang="en-GB" sz="1400" i="1" dirty="0" err="1"/>
            <a:t>Lorazepam</a:t>
          </a:r>
          <a:r>
            <a:rPr lang="en-GB" sz="1400" i="1" dirty="0"/>
            <a:t>, </a:t>
          </a:r>
          <a:r>
            <a:rPr lang="en-GB" sz="1400" i="1" dirty="0" err="1"/>
            <a:t>Clonazepam</a:t>
          </a:r>
          <a:r>
            <a:rPr lang="en-GB" sz="1600" i="1" dirty="0"/>
            <a:t>)</a:t>
          </a:r>
        </a:p>
      </dgm:t>
    </dgm:pt>
    <dgm:pt modelId="{DCE48B61-9918-46FF-AC48-324E5ECD4520}" type="parTrans" cxnId="{0DCEF241-EF6A-45E9-BA44-46154B057C1E}">
      <dgm:prSet/>
      <dgm:spPr/>
      <dgm:t>
        <a:bodyPr/>
        <a:lstStyle/>
        <a:p>
          <a:endParaRPr lang="en-GB"/>
        </a:p>
      </dgm:t>
    </dgm:pt>
    <dgm:pt modelId="{0A30C95E-4083-4740-835A-DDD6EF8B09F2}" type="sibTrans" cxnId="{0DCEF241-EF6A-45E9-BA44-46154B057C1E}">
      <dgm:prSet/>
      <dgm:spPr/>
      <dgm:t>
        <a:bodyPr/>
        <a:lstStyle/>
        <a:p>
          <a:endParaRPr lang="en-GB"/>
        </a:p>
      </dgm:t>
    </dgm:pt>
    <dgm:pt modelId="{6DA54553-8BB0-4AFF-8DBC-454CAF621E2B}">
      <dgm:prSet custT="1"/>
      <dgm:spPr/>
      <dgm:t>
        <a:bodyPr/>
        <a:lstStyle/>
        <a:p>
          <a:r>
            <a:rPr lang="en-GB" sz="1600" b="1" dirty="0">
              <a:effectLst>
                <a:outerShdw blurRad="38100" dist="38100" dir="2700000" algn="tl">
                  <a:srgbClr val="000000">
                    <a:alpha val="43137"/>
                  </a:srgbClr>
                </a:outerShdw>
              </a:effectLst>
            </a:rPr>
            <a:t>Hypnotics</a:t>
          </a:r>
        </a:p>
        <a:p>
          <a:r>
            <a:rPr lang="en-GB" sz="1400" i="1" dirty="0"/>
            <a:t>(e.g. </a:t>
          </a:r>
          <a:r>
            <a:rPr lang="en-GB" sz="1400" i="1" dirty="0" err="1"/>
            <a:t>Midazolam</a:t>
          </a:r>
          <a:r>
            <a:rPr lang="en-GB" sz="1400" i="1" dirty="0"/>
            <a:t>, </a:t>
          </a:r>
          <a:r>
            <a:rPr lang="en-GB" sz="1400" i="1" dirty="0" err="1"/>
            <a:t>Flurazepam</a:t>
          </a:r>
          <a:r>
            <a:rPr lang="en-GB" sz="1400" i="1" dirty="0"/>
            <a:t>, </a:t>
          </a:r>
          <a:r>
            <a:rPr lang="en-GB" sz="1400" i="1" dirty="0" err="1"/>
            <a:t>Triazolam</a:t>
          </a:r>
          <a:r>
            <a:rPr lang="en-GB" sz="1400" i="1" dirty="0"/>
            <a:t>, etc)</a:t>
          </a:r>
          <a:r>
            <a:rPr lang="en-GB" sz="1400" dirty="0"/>
            <a:t> </a:t>
          </a:r>
        </a:p>
      </dgm:t>
    </dgm:pt>
    <dgm:pt modelId="{5A9D7CCF-55EF-4FA7-A195-3C08A5B3F6FE}" type="parTrans" cxnId="{68308928-CE91-43FC-9C5E-210A61D60C13}">
      <dgm:prSet/>
      <dgm:spPr/>
      <dgm:t>
        <a:bodyPr/>
        <a:lstStyle/>
        <a:p>
          <a:endParaRPr lang="en-GB"/>
        </a:p>
      </dgm:t>
    </dgm:pt>
    <dgm:pt modelId="{E4431534-F9EE-4BC6-9405-186141237879}" type="sibTrans" cxnId="{68308928-CE91-43FC-9C5E-210A61D60C13}">
      <dgm:prSet/>
      <dgm:spPr/>
      <dgm:t>
        <a:bodyPr/>
        <a:lstStyle/>
        <a:p>
          <a:endParaRPr lang="en-GB"/>
        </a:p>
      </dgm:t>
    </dgm:pt>
    <dgm:pt modelId="{29788D1A-B728-46B6-9161-6654AF881DCF}">
      <dgm:prSet custT="1"/>
      <dgm:spPr/>
      <dgm:t>
        <a:bodyPr/>
        <a:lstStyle/>
        <a:p>
          <a:r>
            <a:rPr lang="en-GB" sz="1600" b="1" dirty="0">
              <a:solidFill>
                <a:srgbClr val="7030A0"/>
              </a:solidFill>
              <a:effectLst>
                <a:outerShdw blurRad="38100" dist="38100" dir="2700000" algn="tl">
                  <a:srgbClr val="000000">
                    <a:alpha val="43137"/>
                  </a:srgbClr>
                </a:outerShdw>
              </a:effectLst>
            </a:rPr>
            <a:t>Other </a:t>
          </a:r>
          <a:r>
            <a:rPr lang="en-GB" sz="1600" b="1" dirty="0" err="1">
              <a:solidFill>
                <a:srgbClr val="7030A0"/>
              </a:solidFill>
              <a:effectLst>
                <a:outerShdw blurRad="38100" dist="38100" dir="2700000" algn="tl">
                  <a:srgbClr val="000000">
                    <a:alpha val="43137"/>
                  </a:srgbClr>
                </a:outerShdw>
              </a:effectLst>
            </a:rPr>
            <a:t>Anxiolytic</a:t>
          </a:r>
          <a:r>
            <a:rPr lang="en-GB" sz="1600" b="1" dirty="0">
              <a:solidFill>
                <a:srgbClr val="7030A0"/>
              </a:solidFill>
              <a:effectLst>
                <a:outerShdw blurRad="38100" dist="38100" dir="2700000" algn="tl">
                  <a:srgbClr val="000000">
                    <a:alpha val="43137"/>
                  </a:srgbClr>
                </a:outerShdw>
              </a:effectLst>
            </a:rPr>
            <a:t> Agents </a:t>
          </a:r>
        </a:p>
        <a:p>
          <a:r>
            <a:rPr lang="en-GB" sz="1400" i="1" dirty="0"/>
            <a:t>(e.g. </a:t>
          </a:r>
          <a:r>
            <a:rPr lang="en-GB" sz="1400" i="1" dirty="0" err="1"/>
            <a:t>Buspirone</a:t>
          </a:r>
          <a:r>
            <a:rPr lang="en-GB" sz="1400" i="1" dirty="0"/>
            <a:t>, </a:t>
          </a:r>
          <a:r>
            <a:rPr lang="en-GB" sz="1400" i="1" dirty="0" err="1"/>
            <a:t>Zolpidem</a:t>
          </a:r>
          <a:r>
            <a:rPr lang="en-GB" sz="1400" i="1" dirty="0"/>
            <a:t>, </a:t>
          </a:r>
          <a:r>
            <a:rPr lang="en-GB" sz="1400" i="1" dirty="0" err="1"/>
            <a:t>Hydoxyzine</a:t>
          </a:r>
          <a:r>
            <a:rPr lang="en-GB" sz="1400" i="1" dirty="0"/>
            <a:t>, etc )</a:t>
          </a:r>
          <a:endParaRPr lang="en-GB" sz="1400" dirty="0"/>
        </a:p>
      </dgm:t>
    </dgm:pt>
    <dgm:pt modelId="{7C799D8F-54F2-4EFB-84AE-4ECCF67B5BBD}" type="parTrans" cxnId="{F16F2DC4-A9AF-48E6-9127-D0D974DB838F}">
      <dgm:prSet/>
      <dgm:spPr/>
      <dgm:t>
        <a:bodyPr/>
        <a:lstStyle/>
        <a:p>
          <a:endParaRPr lang="en-GB"/>
        </a:p>
      </dgm:t>
    </dgm:pt>
    <dgm:pt modelId="{E89057A5-BBE5-4771-B43E-DAE47F42C6BC}" type="sibTrans" cxnId="{F16F2DC4-A9AF-48E6-9127-D0D974DB838F}">
      <dgm:prSet/>
      <dgm:spPr/>
      <dgm:t>
        <a:bodyPr/>
        <a:lstStyle/>
        <a:p>
          <a:endParaRPr lang="en-GB"/>
        </a:p>
      </dgm:t>
    </dgm:pt>
    <dgm:pt modelId="{C5548583-9FEC-452D-BBF9-71C5ECF152F7}">
      <dgm:prSet custT="1"/>
      <dgm:spPr/>
      <dgm:t>
        <a:bodyPr/>
        <a:lstStyle/>
        <a:p>
          <a:r>
            <a:rPr lang="en-GB" sz="1600" b="1" dirty="0">
              <a:effectLst>
                <a:outerShdw blurRad="38100" dist="38100" dir="2700000" algn="tl">
                  <a:srgbClr val="000000">
                    <a:alpha val="43137"/>
                  </a:srgbClr>
                </a:outerShdw>
              </a:effectLst>
            </a:rPr>
            <a:t>Ultra-short Acting</a:t>
          </a:r>
          <a:r>
            <a:rPr lang="en-GB" sz="1600" dirty="0"/>
            <a:t> </a:t>
          </a:r>
        </a:p>
        <a:p>
          <a:r>
            <a:rPr lang="en-GB" sz="1400" i="1" dirty="0"/>
            <a:t>(e.g. Thiopental)</a:t>
          </a:r>
        </a:p>
      </dgm:t>
    </dgm:pt>
    <dgm:pt modelId="{A036B0AD-A270-473F-958F-F285C4FF4C49}" type="parTrans" cxnId="{ED8D43F3-A7B3-441F-86F8-C78A05604E68}">
      <dgm:prSet/>
      <dgm:spPr/>
      <dgm:t>
        <a:bodyPr/>
        <a:lstStyle/>
        <a:p>
          <a:endParaRPr lang="en-GB"/>
        </a:p>
      </dgm:t>
    </dgm:pt>
    <dgm:pt modelId="{CC070F93-DE19-4F91-8BE5-400B09E9951F}" type="sibTrans" cxnId="{ED8D43F3-A7B3-441F-86F8-C78A05604E68}">
      <dgm:prSet/>
      <dgm:spPr/>
      <dgm:t>
        <a:bodyPr/>
        <a:lstStyle/>
        <a:p>
          <a:endParaRPr lang="en-GB"/>
        </a:p>
      </dgm:t>
    </dgm:pt>
    <dgm:pt modelId="{EFE5DAC2-E6EE-45B6-91A5-49D1CD2569E5}">
      <dgm:prSet custT="1"/>
      <dgm:spPr/>
      <dgm:t>
        <a:bodyPr/>
        <a:lstStyle/>
        <a:p>
          <a:r>
            <a:rPr lang="en-GB" sz="1600" b="1" dirty="0">
              <a:effectLst>
                <a:outerShdw blurRad="38100" dist="38100" dir="2700000" algn="tl">
                  <a:srgbClr val="000000">
                    <a:alpha val="43137"/>
                  </a:srgbClr>
                </a:outerShdw>
              </a:effectLst>
            </a:rPr>
            <a:t>Intermediate-Acting</a:t>
          </a:r>
        </a:p>
        <a:p>
          <a:r>
            <a:rPr lang="en-GB" sz="1400" i="1" dirty="0"/>
            <a:t>(e.g. Pentobarbital)</a:t>
          </a:r>
        </a:p>
      </dgm:t>
    </dgm:pt>
    <dgm:pt modelId="{EFAD2195-0ED8-44F2-88A1-A0ED70274ACC}" type="parTrans" cxnId="{3FEB9187-A216-4961-A028-FA7542D9EB48}">
      <dgm:prSet/>
      <dgm:spPr/>
      <dgm:t>
        <a:bodyPr/>
        <a:lstStyle/>
        <a:p>
          <a:endParaRPr lang="en-GB"/>
        </a:p>
      </dgm:t>
    </dgm:pt>
    <dgm:pt modelId="{BB5C4595-8253-45A0-9F98-45751E9A43BC}" type="sibTrans" cxnId="{3FEB9187-A216-4961-A028-FA7542D9EB48}">
      <dgm:prSet/>
      <dgm:spPr/>
      <dgm:t>
        <a:bodyPr/>
        <a:lstStyle/>
        <a:p>
          <a:endParaRPr lang="en-GB"/>
        </a:p>
      </dgm:t>
    </dgm:pt>
    <dgm:pt modelId="{328BD66B-FA6D-4021-B0F6-370150F634E4}">
      <dgm:prSet custT="1"/>
      <dgm:spPr/>
      <dgm:t>
        <a:bodyPr/>
        <a:lstStyle/>
        <a:p>
          <a:r>
            <a:rPr lang="en-GB" sz="1600" b="1" dirty="0">
              <a:effectLst>
                <a:outerShdw blurRad="38100" dist="38100" dir="2700000" algn="tl">
                  <a:srgbClr val="000000">
                    <a:alpha val="43137"/>
                  </a:srgbClr>
                </a:outerShdw>
              </a:effectLst>
            </a:rPr>
            <a:t>Long Acting</a:t>
          </a:r>
        </a:p>
        <a:p>
          <a:r>
            <a:rPr lang="en-GB" sz="1400" i="1" dirty="0"/>
            <a:t>(e.g. Phenobarbital)</a:t>
          </a:r>
        </a:p>
      </dgm:t>
    </dgm:pt>
    <dgm:pt modelId="{8F09746C-C187-4459-A8CE-A7993A91ECB1}" type="parTrans" cxnId="{FD2ABE3A-7DEF-4A37-9B0B-D22A8B00309D}">
      <dgm:prSet/>
      <dgm:spPr/>
      <dgm:t>
        <a:bodyPr/>
        <a:lstStyle/>
        <a:p>
          <a:endParaRPr lang="en-GB"/>
        </a:p>
      </dgm:t>
    </dgm:pt>
    <dgm:pt modelId="{62C0D48E-117A-42AB-9962-9DD9604174E0}" type="sibTrans" cxnId="{FD2ABE3A-7DEF-4A37-9B0B-D22A8B00309D}">
      <dgm:prSet/>
      <dgm:spPr/>
      <dgm:t>
        <a:bodyPr/>
        <a:lstStyle/>
        <a:p>
          <a:endParaRPr lang="en-GB"/>
        </a:p>
      </dgm:t>
    </dgm:pt>
    <dgm:pt modelId="{BA9F95C2-0F5A-4719-BE08-DFDE2B3ECD77}" type="pres">
      <dgm:prSet presAssocID="{C5D2B3DF-D53F-4B4C-BE44-09EBFAD034B0}" presName="hierChild1" presStyleCnt="0">
        <dgm:presLayoutVars>
          <dgm:chPref val="1"/>
          <dgm:dir/>
          <dgm:animOne val="branch"/>
          <dgm:animLvl val="lvl"/>
          <dgm:resizeHandles/>
        </dgm:presLayoutVars>
      </dgm:prSet>
      <dgm:spPr/>
    </dgm:pt>
    <dgm:pt modelId="{711240C7-656B-4E09-A593-146389606779}" type="pres">
      <dgm:prSet presAssocID="{1D2DE224-AF9C-4E3E-9FAE-B8069B38498D}" presName="hierRoot1" presStyleCnt="0"/>
      <dgm:spPr/>
    </dgm:pt>
    <dgm:pt modelId="{9A35A885-80F6-4BC1-8192-D045EACA081B}" type="pres">
      <dgm:prSet presAssocID="{1D2DE224-AF9C-4E3E-9FAE-B8069B38498D}" presName="composite" presStyleCnt="0"/>
      <dgm:spPr/>
    </dgm:pt>
    <dgm:pt modelId="{D62993CB-B3D0-41B8-A901-92CF0F49F3A8}" type="pres">
      <dgm:prSet presAssocID="{1D2DE224-AF9C-4E3E-9FAE-B8069B38498D}" presName="background" presStyleLbl="node0" presStyleIdx="0" presStyleCnt="1"/>
      <dgm:spPr/>
    </dgm:pt>
    <dgm:pt modelId="{661B41C6-0026-4308-8840-C87C709F7C47}" type="pres">
      <dgm:prSet presAssocID="{1D2DE224-AF9C-4E3E-9FAE-B8069B38498D}" presName="text" presStyleLbl="fgAcc0" presStyleIdx="0" presStyleCnt="1" custScaleX="412097" custScaleY="411789" custLinFactY="-100000" custLinFactNeighborX="79961" custLinFactNeighborY="-143267">
        <dgm:presLayoutVars>
          <dgm:chPref val="3"/>
        </dgm:presLayoutVars>
      </dgm:prSet>
      <dgm:spPr/>
    </dgm:pt>
    <dgm:pt modelId="{4CC618A4-00FE-4DCD-AB70-CA3D7A1CC3AD}" type="pres">
      <dgm:prSet presAssocID="{1D2DE224-AF9C-4E3E-9FAE-B8069B38498D}" presName="hierChild2" presStyleCnt="0"/>
      <dgm:spPr/>
    </dgm:pt>
    <dgm:pt modelId="{AA99E1E2-C436-4E46-A73D-D06C7118CA9F}" type="pres">
      <dgm:prSet presAssocID="{E1C96A1F-429E-4D00-8611-7862C807EECD}" presName="Name10" presStyleLbl="parChTrans1D2" presStyleIdx="0" presStyleCnt="3"/>
      <dgm:spPr/>
    </dgm:pt>
    <dgm:pt modelId="{B5C32861-95D8-485E-9817-97238FEF4B0E}" type="pres">
      <dgm:prSet presAssocID="{0C25F5F1-F1A0-41F9-9A5E-572FE8459320}" presName="hierRoot2" presStyleCnt="0"/>
      <dgm:spPr/>
    </dgm:pt>
    <dgm:pt modelId="{82CCA946-4A23-4D99-BDBD-F7063B4ABAA3}" type="pres">
      <dgm:prSet presAssocID="{0C25F5F1-F1A0-41F9-9A5E-572FE8459320}" presName="composite2" presStyleCnt="0"/>
      <dgm:spPr/>
    </dgm:pt>
    <dgm:pt modelId="{D5362F03-D680-4343-8624-63F49C0C0B59}" type="pres">
      <dgm:prSet presAssocID="{0C25F5F1-F1A0-41F9-9A5E-572FE8459320}" presName="background2" presStyleLbl="node2" presStyleIdx="0" presStyleCnt="3"/>
      <dgm:spPr/>
    </dgm:pt>
    <dgm:pt modelId="{245057A5-1005-4218-BD57-027E780B4FE9}" type="pres">
      <dgm:prSet presAssocID="{0C25F5F1-F1A0-41F9-9A5E-572FE8459320}" presName="text2" presStyleLbl="fgAcc2" presStyleIdx="0" presStyleCnt="3" custScaleX="432029" custScaleY="164649" custLinFactY="-6237" custLinFactNeighborX="-16826" custLinFactNeighborY="-100000">
        <dgm:presLayoutVars>
          <dgm:chPref val="3"/>
        </dgm:presLayoutVars>
      </dgm:prSet>
      <dgm:spPr/>
    </dgm:pt>
    <dgm:pt modelId="{F3DA31DD-DB82-4708-8EA0-1446B46BC81C}" type="pres">
      <dgm:prSet presAssocID="{0C25F5F1-F1A0-41F9-9A5E-572FE8459320}" presName="hierChild3" presStyleCnt="0"/>
      <dgm:spPr/>
    </dgm:pt>
    <dgm:pt modelId="{48C01588-6185-49F6-AAE5-A823F8C3AD12}" type="pres">
      <dgm:prSet presAssocID="{DCE48B61-9918-46FF-AC48-324E5ECD4520}" presName="Name17" presStyleLbl="parChTrans1D3" presStyleIdx="0" presStyleCnt="5"/>
      <dgm:spPr/>
    </dgm:pt>
    <dgm:pt modelId="{350F15EC-67E4-4D4E-8378-930665B84BC3}" type="pres">
      <dgm:prSet presAssocID="{7293ADDF-E7D5-4A2D-87DD-1844E2B4A6B9}" presName="hierRoot3" presStyleCnt="0"/>
      <dgm:spPr/>
    </dgm:pt>
    <dgm:pt modelId="{15FE0D78-0B52-432D-AEFB-27A53B8A6E76}" type="pres">
      <dgm:prSet presAssocID="{7293ADDF-E7D5-4A2D-87DD-1844E2B4A6B9}" presName="composite3" presStyleCnt="0"/>
      <dgm:spPr/>
    </dgm:pt>
    <dgm:pt modelId="{36B095B4-D7D6-4095-899E-C299D63718AF}" type="pres">
      <dgm:prSet presAssocID="{7293ADDF-E7D5-4A2D-87DD-1844E2B4A6B9}" presName="background3" presStyleLbl="node3" presStyleIdx="0" presStyleCnt="5"/>
      <dgm:spPr/>
    </dgm:pt>
    <dgm:pt modelId="{202BB10D-C930-44B9-9843-0C2FCBC64BAF}" type="pres">
      <dgm:prSet presAssocID="{7293ADDF-E7D5-4A2D-87DD-1844E2B4A6B9}" presName="text3" presStyleLbl="fgAcc3" presStyleIdx="0" presStyleCnt="5" custScaleX="287580" custScaleY="447686" custLinFactNeighborX="-3115" custLinFactNeighborY="85964">
        <dgm:presLayoutVars>
          <dgm:chPref val="3"/>
        </dgm:presLayoutVars>
      </dgm:prSet>
      <dgm:spPr/>
    </dgm:pt>
    <dgm:pt modelId="{1F08612F-A0DE-4198-86B1-E8BC4C460E6E}" type="pres">
      <dgm:prSet presAssocID="{7293ADDF-E7D5-4A2D-87DD-1844E2B4A6B9}" presName="hierChild4" presStyleCnt="0"/>
      <dgm:spPr/>
    </dgm:pt>
    <dgm:pt modelId="{3B065B01-9CCB-44B7-8BD6-12B92D16A3C7}" type="pres">
      <dgm:prSet presAssocID="{5A9D7CCF-55EF-4FA7-A195-3C08A5B3F6FE}" presName="Name17" presStyleLbl="parChTrans1D3" presStyleIdx="1" presStyleCnt="5"/>
      <dgm:spPr/>
    </dgm:pt>
    <dgm:pt modelId="{C9692FCF-149A-4BAB-A556-3039FF90BB82}" type="pres">
      <dgm:prSet presAssocID="{6DA54553-8BB0-4AFF-8DBC-454CAF621E2B}" presName="hierRoot3" presStyleCnt="0"/>
      <dgm:spPr/>
    </dgm:pt>
    <dgm:pt modelId="{BBE82FC8-C7FA-4718-93B1-8E19E862CB3A}" type="pres">
      <dgm:prSet presAssocID="{6DA54553-8BB0-4AFF-8DBC-454CAF621E2B}" presName="composite3" presStyleCnt="0"/>
      <dgm:spPr/>
    </dgm:pt>
    <dgm:pt modelId="{22B44B77-5A7F-4E9D-B06F-511BDD874A5C}" type="pres">
      <dgm:prSet presAssocID="{6DA54553-8BB0-4AFF-8DBC-454CAF621E2B}" presName="background3" presStyleLbl="node3" presStyleIdx="1" presStyleCnt="5"/>
      <dgm:spPr/>
    </dgm:pt>
    <dgm:pt modelId="{425E4C48-D712-45A0-98BE-65FB139F6E58}" type="pres">
      <dgm:prSet presAssocID="{6DA54553-8BB0-4AFF-8DBC-454CAF621E2B}" presName="text3" presStyleLbl="fgAcc3" presStyleIdx="1" presStyleCnt="5" custScaleX="289701" custScaleY="443668" custLinFactNeighborX="4932" custLinFactNeighborY="89345">
        <dgm:presLayoutVars>
          <dgm:chPref val="3"/>
        </dgm:presLayoutVars>
      </dgm:prSet>
      <dgm:spPr/>
    </dgm:pt>
    <dgm:pt modelId="{92C2B389-EB59-40E2-9862-4124BFBB3FA7}" type="pres">
      <dgm:prSet presAssocID="{6DA54553-8BB0-4AFF-8DBC-454CAF621E2B}" presName="hierChild4" presStyleCnt="0"/>
      <dgm:spPr/>
    </dgm:pt>
    <dgm:pt modelId="{2E45784D-55EA-4DD7-ADCD-F0D5446B46C8}" type="pres">
      <dgm:prSet presAssocID="{3D20B735-4676-438B-876C-C9E2E6572166}" presName="Name10" presStyleLbl="parChTrans1D2" presStyleIdx="1" presStyleCnt="3"/>
      <dgm:spPr/>
    </dgm:pt>
    <dgm:pt modelId="{54393D88-1436-48D1-8667-A7352BD6F23C}" type="pres">
      <dgm:prSet presAssocID="{4A0317E3-6B91-43DA-BC0B-DBB795A2A466}" presName="hierRoot2" presStyleCnt="0"/>
      <dgm:spPr/>
    </dgm:pt>
    <dgm:pt modelId="{A5B8AE9C-FBDA-4955-832D-BDAF2A6C7840}" type="pres">
      <dgm:prSet presAssocID="{4A0317E3-6B91-43DA-BC0B-DBB795A2A466}" presName="composite2" presStyleCnt="0"/>
      <dgm:spPr/>
    </dgm:pt>
    <dgm:pt modelId="{46B4486D-B7DA-49E3-8286-DF8F21391C14}" type="pres">
      <dgm:prSet presAssocID="{4A0317E3-6B91-43DA-BC0B-DBB795A2A466}" presName="background2" presStyleLbl="node2" presStyleIdx="1" presStyleCnt="3"/>
      <dgm:spPr/>
    </dgm:pt>
    <dgm:pt modelId="{464F97A5-C18C-4637-97EA-480042D5B997}" type="pres">
      <dgm:prSet presAssocID="{4A0317E3-6B91-43DA-BC0B-DBB795A2A466}" presName="text2" presStyleLbl="fgAcc2" presStyleIdx="1" presStyleCnt="3" custScaleX="351120" custScaleY="151012" custLinFactNeighborX="10039" custLinFactNeighborY="39908">
        <dgm:presLayoutVars>
          <dgm:chPref val="3"/>
        </dgm:presLayoutVars>
      </dgm:prSet>
      <dgm:spPr/>
    </dgm:pt>
    <dgm:pt modelId="{2C493636-F111-4387-9F62-1B06860A0F1A}" type="pres">
      <dgm:prSet presAssocID="{4A0317E3-6B91-43DA-BC0B-DBB795A2A466}" presName="hierChild3" presStyleCnt="0"/>
      <dgm:spPr/>
    </dgm:pt>
    <dgm:pt modelId="{CE96F5A0-AA46-4B01-B683-CEB4678686CE}" type="pres">
      <dgm:prSet presAssocID="{A036B0AD-A270-473F-958F-F285C4FF4C49}" presName="Name17" presStyleLbl="parChTrans1D3" presStyleIdx="2" presStyleCnt="5"/>
      <dgm:spPr/>
    </dgm:pt>
    <dgm:pt modelId="{8224A4B3-30B9-47AA-B479-1F80692C14B9}" type="pres">
      <dgm:prSet presAssocID="{C5548583-9FEC-452D-BBF9-71C5ECF152F7}" presName="hierRoot3" presStyleCnt="0"/>
      <dgm:spPr/>
    </dgm:pt>
    <dgm:pt modelId="{0A91140E-B228-4437-B756-019B14051882}" type="pres">
      <dgm:prSet presAssocID="{C5548583-9FEC-452D-BBF9-71C5ECF152F7}" presName="composite3" presStyleCnt="0"/>
      <dgm:spPr/>
    </dgm:pt>
    <dgm:pt modelId="{B096F4F2-5ABC-455E-A4AF-DB1437A8DF4F}" type="pres">
      <dgm:prSet presAssocID="{C5548583-9FEC-452D-BBF9-71C5ECF152F7}" presName="background3" presStyleLbl="node3" presStyleIdx="2" presStyleCnt="5"/>
      <dgm:spPr/>
    </dgm:pt>
    <dgm:pt modelId="{58C3F39D-1A47-455A-B3D7-DD14EB8C700B}" type="pres">
      <dgm:prSet presAssocID="{C5548583-9FEC-452D-BBF9-71C5ECF152F7}" presName="text3" presStyleLbl="fgAcc3" presStyleIdx="2" presStyleCnt="5" custScaleX="310264" custScaleY="303529" custLinFactNeighborX="60807" custLinFactNeighborY="43523">
        <dgm:presLayoutVars>
          <dgm:chPref val="3"/>
        </dgm:presLayoutVars>
      </dgm:prSet>
      <dgm:spPr/>
    </dgm:pt>
    <dgm:pt modelId="{159E3E7D-F2BC-4AD5-BFA4-275330782E82}" type="pres">
      <dgm:prSet presAssocID="{C5548583-9FEC-452D-BBF9-71C5ECF152F7}" presName="hierChild4" presStyleCnt="0"/>
      <dgm:spPr/>
    </dgm:pt>
    <dgm:pt modelId="{860D94CF-F66A-433A-97D5-FFCA4550CF4C}" type="pres">
      <dgm:prSet presAssocID="{EFAD2195-0ED8-44F2-88A1-A0ED70274ACC}" presName="Name17" presStyleLbl="parChTrans1D3" presStyleIdx="3" presStyleCnt="5"/>
      <dgm:spPr/>
    </dgm:pt>
    <dgm:pt modelId="{C3C7DABB-95A1-414D-8759-F80EB0673998}" type="pres">
      <dgm:prSet presAssocID="{EFE5DAC2-E6EE-45B6-91A5-49D1CD2569E5}" presName="hierRoot3" presStyleCnt="0"/>
      <dgm:spPr/>
    </dgm:pt>
    <dgm:pt modelId="{A1CA16D7-3017-4301-AC2F-E119A0E7116E}" type="pres">
      <dgm:prSet presAssocID="{EFE5DAC2-E6EE-45B6-91A5-49D1CD2569E5}" presName="composite3" presStyleCnt="0"/>
      <dgm:spPr/>
    </dgm:pt>
    <dgm:pt modelId="{CE71B8ED-4895-48C5-B5BB-E4A3B32716CF}" type="pres">
      <dgm:prSet presAssocID="{EFE5DAC2-E6EE-45B6-91A5-49D1CD2569E5}" presName="background3" presStyleLbl="node3" presStyleIdx="3" presStyleCnt="5"/>
      <dgm:spPr/>
    </dgm:pt>
    <dgm:pt modelId="{1D97EC59-9DA6-4BB4-B491-7332CD72221C}" type="pres">
      <dgm:prSet presAssocID="{EFE5DAC2-E6EE-45B6-91A5-49D1CD2569E5}" presName="text3" presStyleLbl="fgAcc3" presStyleIdx="3" presStyleCnt="5" custScaleX="353121" custScaleY="339546" custLinFactY="193458" custLinFactNeighborX="6896" custLinFactNeighborY="200000">
        <dgm:presLayoutVars>
          <dgm:chPref val="3"/>
        </dgm:presLayoutVars>
      </dgm:prSet>
      <dgm:spPr/>
    </dgm:pt>
    <dgm:pt modelId="{FF386874-3B00-49F6-B420-438564D4D03B}" type="pres">
      <dgm:prSet presAssocID="{EFE5DAC2-E6EE-45B6-91A5-49D1CD2569E5}" presName="hierChild4" presStyleCnt="0"/>
      <dgm:spPr/>
    </dgm:pt>
    <dgm:pt modelId="{10EC2936-20E3-4BC8-A979-B71D10F9A6C1}" type="pres">
      <dgm:prSet presAssocID="{8F09746C-C187-4459-A8CE-A7993A91ECB1}" presName="Name17" presStyleLbl="parChTrans1D3" presStyleIdx="4" presStyleCnt="5"/>
      <dgm:spPr/>
    </dgm:pt>
    <dgm:pt modelId="{59589277-C89C-4F53-8F5D-CD5937DAACB7}" type="pres">
      <dgm:prSet presAssocID="{328BD66B-FA6D-4021-B0F6-370150F634E4}" presName="hierRoot3" presStyleCnt="0"/>
      <dgm:spPr/>
    </dgm:pt>
    <dgm:pt modelId="{26BF9084-B7A6-488B-ADBF-68BFBC8DC955}" type="pres">
      <dgm:prSet presAssocID="{328BD66B-FA6D-4021-B0F6-370150F634E4}" presName="composite3" presStyleCnt="0"/>
      <dgm:spPr/>
    </dgm:pt>
    <dgm:pt modelId="{C4C8AF7A-D316-4E35-BB0F-11EF3111BF9B}" type="pres">
      <dgm:prSet presAssocID="{328BD66B-FA6D-4021-B0F6-370150F634E4}" presName="background3" presStyleLbl="node3" presStyleIdx="4" presStyleCnt="5"/>
      <dgm:spPr/>
    </dgm:pt>
    <dgm:pt modelId="{4CEB84B0-1F3C-4BA9-B341-4E25116DD9F4}" type="pres">
      <dgm:prSet presAssocID="{328BD66B-FA6D-4021-B0F6-370150F634E4}" presName="text3" presStyleLbl="fgAcc3" presStyleIdx="4" presStyleCnt="5" custScaleX="309259" custScaleY="298569" custLinFactNeighborX="-8967" custLinFactNeighborY="43523">
        <dgm:presLayoutVars>
          <dgm:chPref val="3"/>
        </dgm:presLayoutVars>
      </dgm:prSet>
      <dgm:spPr/>
    </dgm:pt>
    <dgm:pt modelId="{FB6D7837-83CB-4EBA-AD97-6731F779E58A}" type="pres">
      <dgm:prSet presAssocID="{328BD66B-FA6D-4021-B0F6-370150F634E4}" presName="hierChild4" presStyleCnt="0"/>
      <dgm:spPr/>
    </dgm:pt>
    <dgm:pt modelId="{CC545665-BA6C-434E-A0B3-A99DC9AB9E13}" type="pres">
      <dgm:prSet presAssocID="{7C799D8F-54F2-4EFB-84AE-4ECCF67B5BBD}" presName="Name10" presStyleLbl="parChTrans1D2" presStyleIdx="2" presStyleCnt="3"/>
      <dgm:spPr/>
    </dgm:pt>
    <dgm:pt modelId="{90BB6CD1-43F9-4D75-ACE8-ADE2E4D7EEF7}" type="pres">
      <dgm:prSet presAssocID="{29788D1A-B728-46B6-9161-6654AF881DCF}" presName="hierRoot2" presStyleCnt="0"/>
      <dgm:spPr/>
    </dgm:pt>
    <dgm:pt modelId="{E69C606A-D20A-4653-B4A3-5EE7485A436B}" type="pres">
      <dgm:prSet presAssocID="{29788D1A-B728-46B6-9161-6654AF881DCF}" presName="composite2" presStyleCnt="0"/>
      <dgm:spPr/>
    </dgm:pt>
    <dgm:pt modelId="{768C34A4-2A61-48C2-BF5A-BA868EBF8CEA}" type="pres">
      <dgm:prSet presAssocID="{29788D1A-B728-46B6-9161-6654AF881DCF}" presName="background2" presStyleLbl="node2" presStyleIdx="2" presStyleCnt="3"/>
      <dgm:spPr/>
    </dgm:pt>
    <dgm:pt modelId="{017E7DA5-5728-4769-A5A4-DBBFFC0AC497}" type="pres">
      <dgm:prSet presAssocID="{29788D1A-B728-46B6-9161-6654AF881DCF}" presName="text2" presStyleLbl="fgAcc2" presStyleIdx="2" presStyleCnt="3" custScaleX="340351" custScaleY="543496" custLinFactY="-6237" custLinFactNeighborX="634" custLinFactNeighborY="-100000">
        <dgm:presLayoutVars>
          <dgm:chPref val="3"/>
        </dgm:presLayoutVars>
      </dgm:prSet>
      <dgm:spPr/>
    </dgm:pt>
    <dgm:pt modelId="{D06FC1D2-825F-438D-921B-CB7B634A2B6F}" type="pres">
      <dgm:prSet presAssocID="{29788D1A-B728-46B6-9161-6654AF881DCF}" presName="hierChild3" presStyleCnt="0"/>
      <dgm:spPr/>
    </dgm:pt>
  </dgm:ptLst>
  <dgm:cxnLst>
    <dgm:cxn modelId="{FEAF5A09-3A52-4F57-9B1C-4A864BBABD68}" type="presOf" srcId="{5A9D7CCF-55EF-4FA7-A195-3C08A5B3F6FE}" destId="{3B065B01-9CCB-44B7-8BD6-12B92D16A3C7}" srcOrd="0" destOrd="0" presId="urn:microsoft.com/office/officeart/2005/8/layout/hierarchy1"/>
    <dgm:cxn modelId="{051BC209-809E-4016-A614-30BAF0BF21ED}" type="presOf" srcId="{4A0317E3-6B91-43DA-BC0B-DBB795A2A466}" destId="{464F97A5-C18C-4637-97EA-480042D5B997}" srcOrd="0" destOrd="0" presId="urn:microsoft.com/office/officeart/2005/8/layout/hierarchy1"/>
    <dgm:cxn modelId="{DF9F6018-BA03-4B20-91B5-2373169B5621}" type="presOf" srcId="{7C799D8F-54F2-4EFB-84AE-4ECCF67B5BBD}" destId="{CC545665-BA6C-434E-A0B3-A99DC9AB9E13}" srcOrd="0" destOrd="0" presId="urn:microsoft.com/office/officeart/2005/8/layout/hierarchy1"/>
    <dgm:cxn modelId="{4F35AA18-B6DD-419E-9D30-D2A20759DCD6}" type="presOf" srcId="{328BD66B-FA6D-4021-B0F6-370150F634E4}" destId="{4CEB84B0-1F3C-4BA9-B341-4E25116DD9F4}" srcOrd="0" destOrd="0" presId="urn:microsoft.com/office/officeart/2005/8/layout/hierarchy1"/>
    <dgm:cxn modelId="{4303FD1D-E03D-488C-B33D-0BB47C3E73A9}" type="presOf" srcId="{0C25F5F1-F1A0-41F9-9A5E-572FE8459320}" destId="{245057A5-1005-4218-BD57-027E780B4FE9}" srcOrd="0" destOrd="0" presId="urn:microsoft.com/office/officeart/2005/8/layout/hierarchy1"/>
    <dgm:cxn modelId="{FB339E23-4167-4CD0-B02F-E140FEDFD7EA}" type="presOf" srcId="{8F09746C-C187-4459-A8CE-A7993A91ECB1}" destId="{10EC2936-20E3-4BC8-A979-B71D10F9A6C1}" srcOrd="0" destOrd="0" presId="urn:microsoft.com/office/officeart/2005/8/layout/hierarchy1"/>
    <dgm:cxn modelId="{68308928-CE91-43FC-9C5E-210A61D60C13}" srcId="{0C25F5F1-F1A0-41F9-9A5E-572FE8459320}" destId="{6DA54553-8BB0-4AFF-8DBC-454CAF621E2B}" srcOrd="1" destOrd="0" parTransId="{5A9D7CCF-55EF-4FA7-A195-3C08A5B3F6FE}" sibTransId="{E4431534-F9EE-4BC6-9405-186141237879}"/>
    <dgm:cxn modelId="{DD78E429-4CCC-4E3B-9079-18355E5F7AE1}" type="presOf" srcId="{E1C96A1F-429E-4D00-8611-7862C807EECD}" destId="{AA99E1E2-C436-4E46-A73D-D06C7118CA9F}" srcOrd="0" destOrd="0" presId="urn:microsoft.com/office/officeart/2005/8/layout/hierarchy1"/>
    <dgm:cxn modelId="{F7D9CD34-2B33-450A-A662-09E288C33CBF}" type="presOf" srcId="{C5548583-9FEC-452D-BBF9-71C5ECF152F7}" destId="{58C3F39D-1A47-455A-B3D7-DD14EB8C700B}" srcOrd="0" destOrd="0" presId="urn:microsoft.com/office/officeart/2005/8/layout/hierarchy1"/>
    <dgm:cxn modelId="{FD2ABE3A-7DEF-4A37-9B0B-D22A8B00309D}" srcId="{4A0317E3-6B91-43DA-BC0B-DBB795A2A466}" destId="{328BD66B-FA6D-4021-B0F6-370150F634E4}" srcOrd="2" destOrd="0" parTransId="{8F09746C-C187-4459-A8CE-A7993A91ECB1}" sibTransId="{62C0D48E-117A-42AB-9962-9DD9604174E0}"/>
    <dgm:cxn modelId="{5B072B3E-FAED-4F2C-A7CB-95D7FA74C61F}" type="presOf" srcId="{EFE5DAC2-E6EE-45B6-91A5-49D1CD2569E5}" destId="{1D97EC59-9DA6-4BB4-B491-7332CD72221C}" srcOrd="0" destOrd="0" presId="urn:microsoft.com/office/officeart/2005/8/layout/hierarchy1"/>
    <dgm:cxn modelId="{B8A3D05F-C390-45B3-BF41-E4978B640CF5}" type="presOf" srcId="{7293ADDF-E7D5-4A2D-87DD-1844E2B4A6B9}" destId="{202BB10D-C930-44B9-9843-0C2FCBC64BAF}" srcOrd="0" destOrd="0" presId="urn:microsoft.com/office/officeart/2005/8/layout/hierarchy1"/>
    <dgm:cxn modelId="{0DCEF241-EF6A-45E9-BA44-46154B057C1E}" srcId="{0C25F5F1-F1A0-41F9-9A5E-572FE8459320}" destId="{7293ADDF-E7D5-4A2D-87DD-1844E2B4A6B9}" srcOrd="0" destOrd="0" parTransId="{DCE48B61-9918-46FF-AC48-324E5ECD4520}" sibTransId="{0A30C95E-4083-4740-835A-DDD6EF8B09F2}"/>
    <dgm:cxn modelId="{B2DC466D-27F8-41AD-9ACE-EE5442733635}" type="presOf" srcId="{1D2DE224-AF9C-4E3E-9FAE-B8069B38498D}" destId="{661B41C6-0026-4308-8840-C87C709F7C47}" srcOrd="0" destOrd="0" presId="urn:microsoft.com/office/officeart/2005/8/layout/hierarchy1"/>
    <dgm:cxn modelId="{3FEB9187-A216-4961-A028-FA7542D9EB48}" srcId="{4A0317E3-6B91-43DA-BC0B-DBB795A2A466}" destId="{EFE5DAC2-E6EE-45B6-91A5-49D1CD2569E5}" srcOrd="1" destOrd="0" parTransId="{EFAD2195-0ED8-44F2-88A1-A0ED70274ACC}" sibTransId="{BB5C4595-8253-45A0-9F98-45751E9A43BC}"/>
    <dgm:cxn modelId="{1793D28E-9C6B-4D77-9DF7-D8BBF0E1FEBB}" type="presOf" srcId="{A036B0AD-A270-473F-958F-F285C4FF4C49}" destId="{CE96F5A0-AA46-4B01-B683-CEB4678686CE}" srcOrd="0" destOrd="0" presId="urn:microsoft.com/office/officeart/2005/8/layout/hierarchy1"/>
    <dgm:cxn modelId="{68A0BAA3-92B8-463D-8DFF-C21094071D95}" type="presOf" srcId="{C5D2B3DF-D53F-4B4C-BE44-09EBFAD034B0}" destId="{BA9F95C2-0F5A-4719-BE08-DFDE2B3ECD77}" srcOrd="0" destOrd="0" presId="urn:microsoft.com/office/officeart/2005/8/layout/hierarchy1"/>
    <dgm:cxn modelId="{025C70A7-0DFD-4059-BE90-FDBB1CB562F0}" type="presOf" srcId="{6DA54553-8BB0-4AFF-8DBC-454CAF621E2B}" destId="{425E4C48-D712-45A0-98BE-65FB139F6E58}" srcOrd="0" destOrd="0" presId="urn:microsoft.com/office/officeart/2005/8/layout/hierarchy1"/>
    <dgm:cxn modelId="{31A27EA7-5975-49F9-8086-8958F466426D}" type="presOf" srcId="{29788D1A-B728-46B6-9161-6654AF881DCF}" destId="{017E7DA5-5728-4769-A5A4-DBBFFC0AC497}" srcOrd="0" destOrd="0" presId="urn:microsoft.com/office/officeart/2005/8/layout/hierarchy1"/>
    <dgm:cxn modelId="{F16F2DC4-A9AF-48E6-9127-D0D974DB838F}" srcId="{1D2DE224-AF9C-4E3E-9FAE-B8069B38498D}" destId="{29788D1A-B728-46B6-9161-6654AF881DCF}" srcOrd="2" destOrd="0" parTransId="{7C799D8F-54F2-4EFB-84AE-4ECCF67B5BBD}" sibTransId="{E89057A5-BBE5-4771-B43E-DAE47F42C6BC}"/>
    <dgm:cxn modelId="{B1AC65C5-C5A9-43EB-98A8-17F3C94B906E}" srcId="{1D2DE224-AF9C-4E3E-9FAE-B8069B38498D}" destId="{4A0317E3-6B91-43DA-BC0B-DBB795A2A466}" srcOrd="1" destOrd="0" parTransId="{3D20B735-4676-438B-876C-C9E2E6572166}" sibTransId="{4CB9F095-19BC-438F-87C8-5729A27EBB70}"/>
    <dgm:cxn modelId="{D99B93CE-F0D8-4551-9A90-35FC9A3404F9}" type="presOf" srcId="{DCE48B61-9918-46FF-AC48-324E5ECD4520}" destId="{48C01588-6185-49F6-AAE5-A823F8C3AD12}" srcOrd="0" destOrd="0" presId="urn:microsoft.com/office/officeart/2005/8/layout/hierarchy1"/>
    <dgm:cxn modelId="{AD597CD0-3B62-4EB6-8AE3-842B10624CA2}" type="presOf" srcId="{EFAD2195-0ED8-44F2-88A1-A0ED70274ACC}" destId="{860D94CF-F66A-433A-97D5-FFCA4550CF4C}" srcOrd="0" destOrd="0" presId="urn:microsoft.com/office/officeart/2005/8/layout/hierarchy1"/>
    <dgm:cxn modelId="{E489D2D2-CEEE-4DAC-AE02-827419158A4B}" srcId="{1D2DE224-AF9C-4E3E-9FAE-B8069B38498D}" destId="{0C25F5F1-F1A0-41F9-9A5E-572FE8459320}" srcOrd="0" destOrd="0" parTransId="{E1C96A1F-429E-4D00-8611-7862C807EECD}" sibTransId="{16C2E842-C8E9-4A58-B4DC-923412A93862}"/>
    <dgm:cxn modelId="{7D8AA6ED-05BF-432C-8AC5-A0E915D59033}" srcId="{C5D2B3DF-D53F-4B4C-BE44-09EBFAD034B0}" destId="{1D2DE224-AF9C-4E3E-9FAE-B8069B38498D}" srcOrd="0" destOrd="0" parTransId="{A5781717-E26D-4B86-B451-048C7612BD84}" sibTransId="{5DD71233-9014-480B-9BEC-F13DDFD985B5}"/>
    <dgm:cxn modelId="{ED8D43F3-A7B3-441F-86F8-C78A05604E68}" srcId="{4A0317E3-6B91-43DA-BC0B-DBB795A2A466}" destId="{C5548583-9FEC-452D-BBF9-71C5ECF152F7}" srcOrd="0" destOrd="0" parTransId="{A036B0AD-A270-473F-958F-F285C4FF4C49}" sibTransId="{CC070F93-DE19-4F91-8BE5-400B09E9951F}"/>
    <dgm:cxn modelId="{9E4AF0F3-28F1-433D-A417-43B32CCB5EFB}" type="presOf" srcId="{3D20B735-4676-438B-876C-C9E2E6572166}" destId="{2E45784D-55EA-4DD7-ADCD-F0D5446B46C8}" srcOrd="0" destOrd="0" presId="urn:microsoft.com/office/officeart/2005/8/layout/hierarchy1"/>
    <dgm:cxn modelId="{88F45ED4-03B2-4CAA-B1C4-6D2556317458}" type="presParOf" srcId="{BA9F95C2-0F5A-4719-BE08-DFDE2B3ECD77}" destId="{711240C7-656B-4E09-A593-146389606779}" srcOrd="0" destOrd="0" presId="urn:microsoft.com/office/officeart/2005/8/layout/hierarchy1"/>
    <dgm:cxn modelId="{B1E98015-DEF1-4083-AAE9-4D7532138D3D}" type="presParOf" srcId="{711240C7-656B-4E09-A593-146389606779}" destId="{9A35A885-80F6-4BC1-8192-D045EACA081B}" srcOrd="0" destOrd="0" presId="urn:microsoft.com/office/officeart/2005/8/layout/hierarchy1"/>
    <dgm:cxn modelId="{21A68671-BD30-407B-BEAA-3557A07F408C}" type="presParOf" srcId="{9A35A885-80F6-4BC1-8192-D045EACA081B}" destId="{D62993CB-B3D0-41B8-A901-92CF0F49F3A8}" srcOrd="0" destOrd="0" presId="urn:microsoft.com/office/officeart/2005/8/layout/hierarchy1"/>
    <dgm:cxn modelId="{E6A05F30-BC5E-431D-A9A9-BAAFC68BA6C0}" type="presParOf" srcId="{9A35A885-80F6-4BC1-8192-D045EACA081B}" destId="{661B41C6-0026-4308-8840-C87C709F7C47}" srcOrd="1" destOrd="0" presId="urn:microsoft.com/office/officeart/2005/8/layout/hierarchy1"/>
    <dgm:cxn modelId="{84C0F1D5-0292-4527-8CB1-B1C507B11062}" type="presParOf" srcId="{711240C7-656B-4E09-A593-146389606779}" destId="{4CC618A4-00FE-4DCD-AB70-CA3D7A1CC3AD}" srcOrd="1" destOrd="0" presId="urn:microsoft.com/office/officeart/2005/8/layout/hierarchy1"/>
    <dgm:cxn modelId="{1F217CD8-7467-41C8-95FE-BFB9B72C55DE}" type="presParOf" srcId="{4CC618A4-00FE-4DCD-AB70-CA3D7A1CC3AD}" destId="{AA99E1E2-C436-4E46-A73D-D06C7118CA9F}" srcOrd="0" destOrd="0" presId="urn:microsoft.com/office/officeart/2005/8/layout/hierarchy1"/>
    <dgm:cxn modelId="{5B1FB93E-0276-4DB1-AE1A-6D7EB61038EE}" type="presParOf" srcId="{4CC618A4-00FE-4DCD-AB70-CA3D7A1CC3AD}" destId="{B5C32861-95D8-485E-9817-97238FEF4B0E}" srcOrd="1" destOrd="0" presId="urn:microsoft.com/office/officeart/2005/8/layout/hierarchy1"/>
    <dgm:cxn modelId="{B2CD52B7-117A-4A40-ADE7-2B95DDB8A44F}" type="presParOf" srcId="{B5C32861-95D8-485E-9817-97238FEF4B0E}" destId="{82CCA946-4A23-4D99-BDBD-F7063B4ABAA3}" srcOrd="0" destOrd="0" presId="urn:microsoft.com/office/officeart/2005/8/layout/hierarchy1"/>
    <dgm:cxn modelId="{F41DE917-8900-4210-A0D4-F41A0EE2EA2C}" type="presParOf" srcId="{82CCA946-4A23-4D99-BDBD-F7063B4ABAA3}" destId="{D5362F03-D680-4343-8624-63F49C0C0B59}" srcOrd="0" destOrd="0" presId="urn:microsoft.com/office/officeart/2005/8/layout/hierarchy1"/>
    <dgm:cxn modelId="{AEC4B2B0-9B3B-4E35-A382-B05D3EACDFDD}" type="presParOf" srcId="{82CCA946-4A23-4D99-BDBD-F7063B4ABAA3}" destId="{245057A5-1005-4218-BD57-027E780B4FE9}" srcOrd="1" destOrd="0" presId="urn:microsoft.com/office/officeart/2005/8/layout/hierarchy1"/>
    <dgm:cxn modelId="{316AF4D3-6828-41B1-AA8B-63BA62C5EDB7}" type="presParOf" srcId="{B5C32861-95D8-485E-9817-97238FEF4B0E}" destId="{F3DA31DD-DB82-4708-8EA0-1446B46BC81C}" srcOrd="1" destOrd="0" presId="urn:microsoft.com/office/officeart/2005/8/layout/hierarchy1"/>
    <dgm:cxn modelId="{AA266864-FFA3-49EC-AD5A-C9F6F763C506}" type="presParOf" srcId="{F3DA31DD-DB82-4708-8EA0-1446B46BC81C}" destId="{48C01588-6185-49F6-AAE5-A823F8C3AD12}" srcOrd="0" destOrd="0" presId="urn:microsoft.com/office/officeart/2005/8/layout/hierarchy1"/>
    <dgm:cxn modelId="{877612F3-6119-4D02-B1D7-30CE0D4AC098}" type="presParOf" srcId="{F3DA31DD-DB82-4708-8EA0-1446B46BC81C}" destId="{350F15EC-67E4-4D4E-8378-930665B84BC3}" srcOrd="1" destOrd="0" presId="urn:microsoft.com/office/officeart/2005/8/layout/hierarchy1"/>
    <dgm:cxn modelId="{2295C48E-7911-4CAE-9298-9F12F6616CF0}" type="presParOf" srcId="{350F15EC-67E4-4D4E-8378-930665B84BC3}" destId="{15FE0D78-0B52-432D-AEFB-27A53B8A6E76}" srcOrd="0" destOrd="0" presId="urn:microsoft.com/office/officeart/2005/8/layout/hierarchy1"/>
    <dgm:cxn modelId="{ABAD4201-FF12-4EA6-9F7C-07C4A6AEFB9E}" type="presParOf" srcId="{15FE0D78-0B52-432D-AEFB-27A53B8A6E76}" destId="{36B095B4-D7D6-4095-899E-C299D63718AF}" srcOrd="0" destOrd="0" presId="urn:microsoft.com/office/officeart/2005/8/layout/hierarchy1"/>
    <dgm:cxn modelId="{4290C220-F488-4F17-A3CC-D5AE396E9D26}" type="presParOf" srcId="{15FE0D78-0B52-432D-AEFB-27A53B8A6E76}" destId="{202BB10D-C930-44B9-9843-0C2FCBC64BAF}" srcOrd="1" destOrd="0" presId="urn:microsoft.com/office/officeart/2005/8/layout/hierarchy1"/>
    <dgm:cxn modelId="{DE5D5E3E-0485-4881-B65A-DE902490441E}" type="presParOf" srcId="{350F15EC-67E4-4D4E-8378-930665B84BC3}" destId="{1F08612F-A0DE-4198-86B1-E8BC4C460E6E}" srcOrd="1" destOrd="0" presId="urn:microsoft.com/office/officeart/2005/8/layout/hierarchy1"/>
    <dgm:cxn modelId="{579F6A51-A629-45AA-A658-6E75D859C8AD}" type="presParOf" srcId="{F3DA31DD-DB82-4708-8EA0-1446B46BC81C}" destId="{3B065B01-9CCB-44B7-8BD6-12B92D16A3C7}" srcOrd="2" destOrd="0" presId="urn:microsoft.com/office/officeart/2005/8/layout/hierarchy1"/>
    <dgm:cxn modelId="{B90C7157-B447-4944-81B4-5DAA3BE2E33A}" type="presParOf" srcId="{F3DA31DD-DB82-4708-8EA0-1446B46BC81C}" destId="{C9692FCF-149A-4BAB-A556-3039FF90BB82}" srcOrd="3" destOrd="0" presId="urn:microsoft.com/office/officeart/2005/8/layout/hierarchy1"/>
    <dgm:cxn modelId="{DB2D5B3F-B927-4E1B-9452-E2FCEBD6267B}" type="presParOf" srcId="{C9692FCF-149A-4BAB-A556-3039FF90BB82}" destId="{BBE82FC8-C7FA-4718-93B1-8E19E862CB3A}" srcOrd="0" destOrd="0" presId="urn:microsoft.com/office/officeart/2005/8/layout/hierarchy1"/>
    <dgm:cxn modelId="{1B8815A8-976E-4291-9018-30F3E505DE64}" type="presParOf" srcId="{BBE82FC8-C7FA-4718-93B1-8E19E862CB3A}" destId="{22B44B77-5A7F-4E9D-B06F-511BDD874A5C}" srcOrd="0" destOrd="0" presId="urn:microsoft.com/office/officeart/2005/8/layout/hierarchy1"/>
    <dgm:cxn modelId="{7E7351FD-1CD2-45FE-9717-338753E417DC}" type="presParOf" srcId="{BBE82FC8-C7FA-4718-93B1-8E19E862CB3A}" destId="{425E4C48-D712-45A0-98BE-65FB139F6E58}" srcOrd="1" destOrd="0" presId="urn:microsoft.com/office/officeart/2005/8/layout/hierarchy1"/>
    <dgm:cxn modelId="{335D30D3-28AD-4C1C-8494-89D1292E2B43}" type="presParOf" srcId="{C9692FCF-149A-4BAB-A556-3039FF90BB82}" destId="{92C2B389-EB59-40E2-9862-4124BFBB3FA7}" srcOrd="1" destOrd="0" presId="urn:microsoft.com/office/officeart/2005/8/layout/hierarchy1"/>
    <dgm:cxn modelId="{38A97202-732A-49AB-98C2-6F9D75BA7B36}" type="presParOf" srcId="{4CC618A4-00FE-4DCD-AB70-CA3D7A1CC3AD}" destId="{2E45784D-55EA-4DD7-ADCD-F0D5446B46C8}" srcOrd="2" destOrd="0" presId="urn:microsoft.com/office/officeart/2005/8/layout/hierarchy1"/>
    <dgm:cxn modelId="{5CE2E0B8-61BD-459B-9BB3-5E1FF9CA6E91}" type="presParOf" srcId="{4CC618A4-00FE-4DCD-AB70-CA3D7A1CC3AD}" destId="{54393D88-1436-48D1-8667-A7352BD6F23C}" srcOrd="3" destOrd="0" presId="urn:microsoft.com/office/officeart/2005/8/layout/hierarchy1"/>
    <dgm:cxn modelId="{52CAF0E7-C5A6-4052-A7F4-6FF3D7D43FEF}" type="presParOf" srcId="{54393D88-1436-48D1-8667-A7352BD6F23C}" destId="{A5B8AE9C-FBDA-4955-832D-BDAF2A6C7840}" srcOrd="0" destOrd="0" presId="urn:microsoft.com/office/officeart/2005/8/layout/hierarchy1"/>
    <dgm:cxn modelId="{A98C2304-6EE9-4853-A343-8823909A4C4F}" type="presParOf" srcId="{A5B8AE9C-FBDA-4955-832D-BDAF2A6C7840}" destId="{46B4486D-B7DA-49E3-8286-DF8F21391C14}" srcOrd="0" destOrd="0" presId="urn:microsoft.com/office/officeart/2005/8/layout/hierarchy1"/>
    <dgm:cxn modelId="{4EF25E4C-F67F-48E7-843E-56635C249A8E}" type="presParOf" srcId="{A5B8AE9C-FBDA-4955-832D-BDAF2A6C7840}" destId="{464F97A5-C18C-4637-97EA-480042D5B997}" srcOrd="1" destOrd="0" presId="urn:microsoft.com/office/officeart/2005/8/layout/hierarchy1"/>
    <dgm:cxn modelId="{5F4BE357-CD8B-42E2-9CD8-20B47ACB706B}" type="presParOf" srcId="{54393D88-1436-48D1-8667-A7352BD6F23C}" destId="{2C493636-F111-4387-9F62-1B06860A0F1A}" srcOrd="1" destOrd="0" presId="urn:microsoft.com/office/officeart/2005/8/layout/hierarchy1"/>
    <dgm:cxn modelId="{D2E1D8A1-E5AB-46BB-8FC0-9CB77FB5BB3A}" type="presParOf" srcId="{2C493636-F111-4387-9F62-1B06860A0F1A}" destId="{CE96F5A0-AA46-4B01-B683-CEB4678686CE}" srcOrd="0" destOrd="0" presId="urn:microsoft.com/office/officeart/2005/8/layout/hierarchy1"/>
    <dgm:cxn modelId="{7D3B33F6-4F34-4868-8E9C-53D6A4B9520A}" type="presParOf" srcId="{2C493636-F111-4387-9F62-1B06860A0F1A}" destId="{8224A4B3-30B9-47AA-B479-1F80692C14B9}" srcOrd="1" destOrd="0" presId="urn:microsoft.com/office/officeart/2005/8/layout/hierarchy1"/>
    <dgm:cxn modelId="{2D6A9A0F-E9BF-451A-9DA3-683957FF82C7}" type="presParOf" srcId="{8224A4B3-30B9-47AA-B479-1F80692C14B9}" destId="{0A91140E-B228-4437-B756-019B14051882}" srcOrd="0" destOrd="0" presId="urn:microsoft.com/office/officeart/2005/8/layout/hierarchy1"/>
    <dgm:cxn modelId="{9F0D0FCD-516A-4CF7-B5AD-A02D5C6F1D59}" type="presParOf" srcId="{0A91140E-B228-4437-B756-019B14051882}" destId="{B096F4F2-5ABC-455E-A4AF-DB1437A8DF4F}" srcOrd="0" destOrd="0" presId="urn:microsoft.com/office/officeart/2005/8/layout/hierarchy1"/>
    <dgm:cxn modelId="{18590CEF-E5A5-44BF-BA0A-CEEADDD600B7}" type="presParOf" srcId="{0A91140E-B228-4437-B756-019B14051882}" destId="{58C3F39D-1A47-455A-B3D7-DD14EB8C700B}" srcOrd="1" destOrd="0" presId="urn:microsoft.com/office/officeart/2005/8/layout/hierarchy1"/>
    <dgm:cxn modelId="{DAA9E918-9AE8-442A-97B4-B2C78F6795CB}" type="presParOf" srcId="{8224A4B3-30B9-47AA-B479-1F80692C14B9}" destId="{159E3E7D-F2BC-4AD5-BFA4-275330782E82}" srcOrd="1" destOrd="0" presId="urn:microsoft.com/office/officeart/2005/8/layout/hierarchy1"/>
    <dgm:cxn modelId="{53522C5D-EA43-4E15-995F-D2E67A39BDB3}" type="presParOf" srcId="{2C493636-F111-4387-9F62-1B06860A0F1A}" destId="{860D94CF-F66A-433A-97D5-FFCA4550CF4C}" srcOrd="2" destOrd="0" presId="urn:microsoft.com/office/officeart/2005/8/layout/hierarchy1"/>
    <dgm:cxn modelId="{C39F801B-953F-4DEE-9795-18962EDFA821}" type="presParOf" srcId="{2C493636-F111-4387-9F62-1B06860A0F1A}" destId="{C3C7DABB-95A1-414D-8759-F80EB0673998}" srcOrd="3" destOrd="0" presId="urn:microsoft.com/office/officeart/2005/8/layout/hierarchy1"/>
    <dgm:cxn modelId="{CFC44F31-E792-4CF6-A0AB-76520C305411}" type="presParOf" srcId="{C3C7DABB-95A1-414D-8759-F80EB0673998}" destId="{A1CA16D7-3017-4301-AC2F-E119A0E7116E}" srcOrd="0" destOrd="0" presId="urn:microsoft.com/office/officeart/2005/8/layout/hierarchy1"/>
    <dgm:cxn modelId="{23F4786E-1DBB-4A78-B014-FE2E6FA61648}" type="presParOf" srcId="{A1CA16D7-3017-4301-AC2F-E119A0E7116E}" destId="{CE71B8ED-4895-48C5-B5BB-E4A3B32716CF}" srcOrd="0" destOrd="0" presId="urn:microsoft.com/office/officeart/2005/8/layout/hierarchy1"/>
    <dgm:cxn modelId="{33614272-B7A2-4AA7-A8E8-E89C3ACB74FC}" type="presParOf" srcId="{A1CA16D7-3017-4301-AC2F-E119A0E7116E}" destId="{1D97EC59-9DA6-4BB4-B491-7332CD72221C}" srcOrd="1" destOrd="0" presId="urn:microsoft.com/office/officeart/2005/8/layout/hierarchy1"/>
    <dgm:cxn modelId="{86DBBE15-37C6-4587-BDEB-8B53F2478066}" type="presParOf" srcId="{C3C7DABB-95A1-414D-8759-F80EB0673998}" destId="{FF386874-3B00-49F6-B420-438564D4D03B}" srcOrd="1" destOrd="0" presId="urn:microsoft.com/office/officeart/2005/8/layout/hierarchy1"/>
    <dgm:cxn modelId="{7FE8E3B9-6484-4DE7-87C2-7180922A8392}" type="presParOf" srcId="{2C493636-F111-4387-9F62-1B06860A0F1A}" destId="{10EC2936-20E3-4BC8-A979-B71D10F9A6C1}" srcOrd="4" destOrd="0" presId="urn:microsoft.com/office/officeart/2005/8/layout/hierarchy1"/>
    <dgm:cxn modelId="{BC951AB1-474D-4E9C-A05D-70F401569B20}" type="presParOf" srcId="{2C493636-F111-4387-9F62-1B06860A0F1A}" destId="{59589277-C89C-4F53-8F5D-CD5937DAACB7}" srcOrd="5" destOrd="0" presId="urn:microsoft.com/office/officeart/2005/8/layout/hierarchy1"/>
    <dgm:cxn modelId="{01263D49-2B08-47B5-83AB-68F0E559C335}" type="presParOf" srcId="{59589277-C89C-4F53-8F5D-CD5937DAACB7}" destId="{26BF9084-B7A6-488B-ADBF-68BFBC8DC955}" srcOrd="0" destOrd="0" presId="urn:microsoft.com/office/officeart/2005/8/layout/hierarchy1"/>
    <dgm:cxn modelId="{3F652879-DD9D-46CB-AC06-682CD7CE32D3}" type="presParOf" srcId="{26BF9084-B7A6-488B-ADBF-68BFBC8DC955}" destId="{C4C8AF7A-D316-4E35-BB0F-11EF3111BF9B}" srcOrd="0" destOrd="0" presId="urn:microsoft.com/office/officeart/2005/8/layout/hierarchy1"/>
    <dgm:cxn modelId="{04390687-B4D5-4788-8E64-DA4027D68C2D}" type="presParOf" srcId="{26BF9084-B7A6-488B-ADBF-68BFBC8DC955}" destId="{4CEB84B0-1F3C-4BA9-B341-4E25116DD9F4}" srcOrd="1" destOrd="0" presId="urn:microsoft.com/office/officeart/2005/8/layout/hierarchy1"/>
    <dgm:cxn modelId="{6EBEBE82-1331-4127-B3B3-4F250572B554}" type="presParOf" srcId="{59589277-C89C-4F53-8F5D-CD5937DAACB7}" destId="{FB6D7837-83CB-4EBA-AD97-6731F779E58A}" srcOrd="1" destOrd="0" presId="urn:microsoft.com/office/officeart/2005/8/layout/hierarchy1"/>
    <dgm:cxn modelId="{5803C79C-D3B1-4BAD-A64A-DF69FD5C04A9}" type="presParOf" srcId="{4CC618A4-00FE-4DCD-AB70-CA3D7A1CC3AD}" destId="{CC545665-BA6C-434E-A0B3-A99DC9AB9E13}" srcOrd="4" destOrd="0" presId="urn:microsoft.com/office/officeart/2005/8/layout/hierarchy1"/>
    <dgm:cxn modelId="{3A00412A-89A5-4A75-9BF5-3408E39229A5}" type="presParOf" srcId="{4CC618A4-00FE-4DCD-AB70-CA3D7A1CC3AD}" destId="{90BB6CD1-43F9-4D75-ACE8-ADE2E4D7EEF7}" srcOrd="5" destOrd="0" presId="urn:microsoft.com/office/officeart/2005/8/layout/hierarchy1"/>
    <dgm:cxn modelId="{AA491D44-1DE4-4E19-A34D-A5F8DF452E95}" type="presParOf" srcId="{90BB6CD1-43F9-4D75-ACE8-ADE2E4D7EEF7}" destId="{E69C606A-D20A-4653-B4A3-5EE7485A436B}" srcOrd="0" destOrd="0" presId="urn:microsoft.com/office/officeart/2005/8/layout/hierarchy1"/>
    <dgm:cxn modelId="{6E8CB344-F15C-4AE0-8350-A3942F5BEFD9}" type="presParOf" srcId="{E69C606A-D20A-4653-B4A3-5EE7485A436B}" destId="{768C34A4-2A61-48C2-BF5A-BA868EBF8CEA}" srcOrd="0" destOrd="0" presId="urn:microsoft.com/office/officeart/2005/8/layout/hierarchy1"/>
    <dgm:cxn modelId="{7016BBA0-401A-4FD5-921D-A612A0CC9616}" type="presParOf" srcId="{E69C606A-D20A-4653-B4A3-5EE7485A436B}" destId="{017E7DA5-5728-4769-A5A4-DBBFFC0AC497}" srcOrd="1" destOrd="0" presId="urn:microsoft.com/office/officeart/2005/8/layout/hierarchy1"/>
    <dgm:cxn modelId="{0DE28E4E-FF2D-4998-86B2-4D5DC6CFDE4F}" type="presParOf" srcId="{90BB6CD1-43F9-4D75-ACE8-ADE2E4D7EEF7}" destId="{D06FC1D2-825F-438D-921B-CB7B634A2B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A44F9-8810-442C-BAE0-F256AFEDA3C2}"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GB"/>
        </a:p>
      </dgm:t>
    </dgm:pt>
    <dgm:pt modelId="{13636B87-384C-4B87-A616-0536597747B0}">
      <dgm:prSet phldrT="[Text]" custT="1"/>
      <dgm:spPr/>
      <dgm:t>
        <a:bodyPr/>
        <a:lstStyle/>
        <a:p>
          <a:r>
            <a:rPr lang="en-GB" sz="3200" b="1" dirty="0">
              <a:effectLst>
                <a:outerShdw blurRad="38100" dist="38100" dir="2700000" algn="tl">
                  <a:srgbClr val="000000">
                    <a:alpha val="43137"/>
                  </a:srgbClr>
                </a:outerShdw>
              </a:effectLst>
            </a:rPr>
            <a:t>Antipsychotics</a:t>
          </a:r>
        </a:p>
      </dgm:t>
    </dgm:pt>
    <dgm:pt modelId="{C8FADB6B-42BC-4432-BABC-578393D5B7B3}" type="parTrans" cxnId="{F2A1A4D7-F7AC-415D-A210-84FB4C5CC7F9}">
      <dgm:prSet/>
      <dgm:spPr/>
      <dgm:t>
        <a:bodyPr/>
        <a:lstStyle/>
        <a:p>
          <a:endParaRPr lang="en-GB"/>
        </a:p>
      </dgm:t>
    </dgm:pt>
    <dgm:pt modelId="{B51080B3-3DA7-4AC6-86EF-87B20BB1E08A}" type="sibTrans" cxnId="{F2A1A4D7-F7AC-415D-A210-84FB4C5CC7F9}">
      <dgm:prSet/>
      <dgm:spPr/>
      <dgm:t>
        <a:bodyPr/>
        <a:lstStyle/>
        <a:p>
          <a:endParaRPr lang="en-GB"/>
        </a:p>
      </dgm:t>
    </dgm:pt>
    <dgm:pt modelId="{02F9E133-00CA-4F8A-BF40-3FE4DB94CD16}">
      <dgm:prSet phldrT="[Text]" custT="1"/>
      <dgm:spPr/>
      <dgm:t>
        <a:bodyPr/>
        <a:lstStyle/>
        <a:p>
          <a:r>
            <a:rPr lang="en-GB" sz="2400" b="1" dirty="0">
              <a:effectLst>
                <a:outerShdw blurRad="38100" dist="38100" dir="2700000" algn="tl">
                  <a:srgbClr val="000000">
                    <a:alpha val="43137"/>
                  </a:srgbClr>
                </a:outerShdw>
              </a:effectLst>
            </a:rPr>
            <a:t>Typical Antipsychotics </a:t>
          </a:r>
        </a:p>
        <a:p>
          <a:r>
            <a:rPr lang="en-GB" sz="1800" i="1" dirty="0"/>
            <a:t>e.g. Chlorpromazine,</a:t>
          </a:r>
        </a:p>
        <a:p>
          <a:r>
            <a:rPr lang="en-GB" sz="1800" i="1" dirty="0"/>
            <a:t>Haloperidol, </a:t>
          </a:r>
        </a:p>
        <a:p>
          <a:r>
            <a:rPr lang="en-GB" sz="1800" i="1" dirty="0" err="1"/>
            <a:t>Fluphenazine</a:t>
          </a:r>
          <a:r>
            <a:rPr lang="en-GB" sz="1800" i="1" dirty="0"/>
            <a:t>, etc</a:t>
          </a:r>
        </a:p>
      </dgm:t>
    </dgm:pt>
    <dgm:pt modelId="{C0D598EC-0197-4782-BDBF-EB87F63DD2B4}" type="parTrans" cxnId="{3494F494-181F-4A18-B49E-CAED3EC02842}">
      <dgm:prSet/>
      <dgm:spPr/>
      <dgm:t>
        <a:bodyPr/>
        <a:lstStyle/>
        <a:p>
          <a:endParaRPr lang="en-GB"/>
        </a:p>
      </dgm:t>
    </dgm:pt>
    <dgm:pt modelId="{67DEDDD8-C172-437D-A2A3-5CC6501C4017}" type="sibTrans" cxnId="{3494F494-181F-4A18-B49E-CAED3EC02842}">
      <dgm:prSet/>
      <dgm:spPr/>
      <dgm:t>
        <a:bodyPr/>
        <a:lstStyle/>
        <a:p>
          <a:endParaRPr lang="en-GB"/>
        </a:p>
      </dgm:t>
    </dgm:pt>
    <dgm:pt modelId="{3C7EA41D-912C-4E52-BD9E-6D68C24D92A9}">
      <dgm:prSet phldrT="[Text]" custT="1"/>
      <dgm:spPr/>
      <dgm:t>
        <a:bodyPr/>
        <a:lstStyle/>
        <a:p>
          <a:r>
            <a:rPr lang="en-GB" sz="2400" b="1" dirty="0">
              <a:effectLst>
                <a:outerShdw blurRad="38100" dist="38100" dir="2700000" algn="tl">
                  <a:srgbClr val="000000">
                    <a:alpha val="43137"/>
                  </a:srgbClr>
                </a:outerShdw>
              </a:effectLst>
            </a:rPr>
            <a:t>Atypical Antipsychotics</a:t>
          </a:r>
        </a:p>
        <a:p>
          <a:r>
            <a:rPr lang="en-GB" sz="1800" i="1" dirty="0"/>
            <a:t>e.g. </a:t>
          </a:r>
          <a:r>
            <a:rPr lang="en-GB" sz="1800" i="1" dirty="0" err="1"/>
            <a:t>Resperidone</a:t>
          </a:r>
          <a:r>
            <a:rPr lang="en-GB" sz="1800" i="1" dirty="0"/>
            <a:t>, </a:t>
          </a:r>
        </a:p>
        <a:p>
          <a:r>
            <a:rPr lang="en-GB" sz="1800" i="1" dirty="0" err="1"/>
            <a:t>Clozapine</a:t>
          </a:r>
          <a:r>
            <a:rPr lang="en-GB" sz="1800" i="1" dirty="0"/>
            <a:t>, </a:t>
          </a:r>
        </a:p>
        <a:p>
          <a:r>
            <a:rPr lang="en-GB" sz="1800" i="1" dirty="0" err="1"/>
            <a:t>Olanzepine</a:t>
          </a:r>
          <a:r>
            <a:rPr lang="en-GB" sz="1800" i="1" dirty="0"/>
            <a:t>, etc</a:t>
          </a:r>
        </a:p>
      </dgm:t>
    </dgm:pt>
    <dgm:pt modelId="{0C85BB20-5EF9-401B-AA1D-B3E623B5BF01}" type="parTrans" cxnId="{E537FB41-B466-4C10-8517-3F9D21224663}">
      <dgm:prSet/>
      <dgm:spPr/>
      <dgm:t>
        <a:bodyPr/>
        <a:lstStyle/>
        <a:p>
          <a:endParaRPr lang="en-GB"/>
        </a:p>
      </dgm:t>
    </dgm:pt>
    <dgm:pt modelId="{C5C0CCC3-EA15-4221-B88E-E9245B2A8C2F}" type="sibTrans" cxnId="{E537FB41-B466-4C10-8517-3F9D21224663}">
      <dgm:prSet/>
      <dgm:spPr/>
      <dgm:t>
        <a:bodyPr/>
        <a:lstStyle/>
        <a:p>
          <a:endParaRPr lang="en-GB"/>
        </a:p>
      </dgm:t>
    </dgm:pt>
    <dgm:pt modelId="{9C3C4186-7EBF-478E-888F-BC9C01EA63D0}" type="pres">
      <dgm:prSet presAssocID="{95BA44F9-8810-442C-BAE0-F256AFEDA3C2}" presName="hierChild1" presStyleCnt="0">
        <dgm:presLayoutVars>
          <dgm:chPref val="1"/>
          <dgm:dir/>
          <dgm:animOne val="branch"/>
          <dgm:animLvl val="lvl"/>
          <dgm:resizeHandles/>
        </dgm:presLayoutVars>
      </dgm:prSet>
      <dgm:spPr/>
    </dgm:pt>
    <dgm:pt modelId="{7FAAB379-08B8-4525-9D7E-6C5B993CD981}" type="pres">
      <dgm:prSet presAssocID="{13636B87-384C-4B87-A616-0536597747B0}" presName="hierRoot1" presStyleCnt="0"/>
      <dgm:spPr/>
    </dgm:pt>
    <dgm:pt modelId="{96B50A9B-2FAC-4D59-80C5-6D36550D8B35}" type="pres">
      <dgm:prSet presAssocID="{13636B87-384C-4B87-A616-0536597747B0}" presName="composite" presStyleCnt="0"/>
      <dgm:spPr/>
    </dgm:pt>
    <dgm:pt modelId="{B3A80ABD-E2D6-4589-8739-C1A0041525A7}" type="pres">
      <dgm:prSet presAssocID="{13636B87-384C-4B87-A616-0536597747B0}" presName="background" presStyleLbl="node0" presStyleIdx="0" presStyleCnt="1"/>
      <dgm:spPr/>
    </dgm:pt>
    <dgm:pt modelId="{0840D25C-95AB-47DC-9EF2-BF7D7811923D}" type="pres">
      <dgm:prSet presAssocID="{13636B87-384C-4B87-A616-0536597747B0}" presName="text" presStyleLbl="fgAcc0" presStyleIdx="0" presStyleCnt="1" custScaleX="132831" custScaleY="69547" custLinFactNeighborX="-1849" custLinFactNeighborY="-10145">
        <dgm:presLayoutVars>
          <dgm:chPref val="3"/>
        </dgm:presLayoutVars>
      </dgm:prSet>
      <dgm:spPr/>
    </dgm:pt>
    <dgm:pt modelId="{DA20D48B-D1E0-401C-8184-647191D423A6}" type="pres">
      <dgm:prSet presAssocID="{13636B87-384C-4B87-A616-0536597747B0}" presName="hierChild2" presStyleCnt="0"/>
      <dgm:spPr/>
    </dgm:pt>
    <dgm:pt modelId="{DE0FE4C4-3555-445D-89BE-BBFDE4D6A2E8}" type="pres">
      <dgm:prSet presAssocID="{C0D598EC-0197-4782-BDBF-EB87F63DD2B4}" presName="Name10" presStyleLbl="parChTrans1D2" presStyleIdx="0" presStyleCnt="2"/>
      <dgm:spPr/>
    </dgm:pt>
    <dgm:pt modelId="{53FB15E4-9B22-4536-AF77-F844078C69B7}" type="pres">
      <dgm:prSet presAssocID="{02F9E133-00CA-4F8A-BF40-3FE4DB94CD16}" presName="hierRoot2" presStyleCnt="0"/>
      <dgm:spPr/>
    </dgm:pt>
    <dgm:pt modelId="{208C1A49-C5F9-441C-A420-A0C1C64D6379}" type="pres">
      <dgm:prSet presAssocID="{02F9E133-00CA-4F8A-BF40-3FE4DB94CD16}" presName="composite2" presStyleCnt="0"/>
      <dgm:spPr/>
    </dgm:pt>
    <dgm:pt modelId="{48D62D7D-B563-4F97-A8AA-1E3C258AEB53}" type="pres">
      <dgm:prSet presAssocID="{02F9E133-00CA-4F8A-BF40-3FE4DB94CD16}" presName="background2" presStyleLbl="node2" presStyleIdx="0" presStyleCnt="2"/>
      <dgm:spPr/>
    </dgm:pt>
    <dgm:pt modelId="{0446861D-650C-43FB-BA58-924CC5BD8812}" type="pres">
      <dgm:prSet presAssocID="{02F9E133-00CA-4F8A-BF40-3FE4DB94CD16}" presName="text2" presStyleLbl="fgAcc2" presStyleIdx="0" presStyleCnt="2" custScaleX="103154" custScaleY="107839">
        <dgm:presLayoutVars>
          <dgm:chPref val="3"/>
        </dgm:presLayoutVars>
      </dgm:prSet>
      <dgm:spPr/>
    </dgm:pt>
    <dgm:pt modelId="{E2064DB7-292B-4360-8353-FE32822E9542}" type="pres">
      <dgm:prSet presAssocID="{02F9E133-00CA-4F8A-BF40-3FE4DB94CD16}" presName="hierChild3" presStyleCnt="0"/>
      <dgm:spPr/>
    </dgm:pt>
    <dgm:pt modelId="{8DF363B6-566E-4C31-B866-9540681B75A4}" type="pres">
      <dgm:prSet presAssocID="{0C85BB20-5EF9-401B-AA1D-B3E623B5BF01}" presName="Name10" presStyleLbl="parChTrans1D2" presStyleIdx="1" presStyleCnt="2"/>
      <dgm:spPr/>
    </dgm:pt>
    <dgm:pt modelId="{4D00F8D7-3444-4551-8DCB-22BF50536D27}" type="pres">
      <dgm:prSet presAssocID="{3C7EA41D-912C-4E52-BD9E-6D68C24D92A9}" presName="hierRoot2" presStyleCnt="0"/>
      <dgm:spPr/>
    </dgm:pt>
    <dgm:pt modelId="{36927719-87D4-47D0-AC01-AB2C48A4EFEB}" type="pres">
      <dgm:prSet presAssocID="{3C7EA41D-912C-4E52-BD9E-6D68C24D92A9}" presName="composite2" presStyleCnt="0"/>
      <dgm:spPr/>
    </dgm:pt>
    <dgm:pt modelId="{77BA5F81-42E1-43A0-9F68-597389F5AEE2}" type="pres">
      <dgm:prSet presAssocID="{3C7EA41D-912C-4E52-BD9E-6D68C24D92A9}" presName="background2" presStyleLbl="node2" presStyleIdx="1" presStyleCnt="2"/>
      <dgm:spPr/>
    </dgm:pt>
    <dgm:pt modelId="{3948B71C-CF04-4D51-88F8-274FEBE48AA8}" type="pres">
      <dgm:prSet presAssocID="{3C7EA41D-912C-4E52-BD9E-6D68C24D92A9}" presName="text2" presStyleLbl="fgAcc2" presStyleIdx="1" presStyleCnt="2" custScaleY="106520">
        <dgm:presLayoutVars>
          <dgm:chPref val="3"/>
        </dgm:presLayoutVars>
      </dgm:prSet>
      <dgm:spPr/>
    </dgm:pt>
    <dgm:pt modelId="{3C552C28-0257-41FD-832A-3CD7500712E7}" type="pres">
      <dgm:prSet presAssocID="{3C7EA41D-912C-4E52-BD9E-6D68C24D92A9}" presName="hierChild3" presStyleCnt="0"/>
      <dgm:spPr/>
    </dgm:pt>
  </dgm:ptLst>
  <dgm:cxnLst>
    <dgm:cxn modelId="{01756E35-4E5F-47D4-9621-DCD5CC62E117}" type="presOf" srcId="{C0D598EC-0197-4782-BDBF-EB87F63DD2B4}" destId="{DE0FE4C4-3555-445D-89BE-BBFDE4D6A2E8}" srcOrd="0" destOrd="0" presId="urn:microsoft.com/office/officeart/2005/8/layout/hierarchy1"/>
    <dgm:cxn modelId="{E537FB41-B466-4C10-8517-3F9D21224663}" srcId="{13636B87-384C-4B87-A616-0536597747B0}" destId="{3C7EA41D-912C-4E52-BD9E-6D68C24D92A9}" srcOrd="1" destOrd="0" parTransId="{0C85BB20-5EF9-401B-AA1D-B3E623B5BF01}" sibTransId="{C5C0CCC3-EA15-4221-B88E-E9245B2A8C2F}"/>
    <dgm:cxn modelId="{0D10068B-31D1-4831-B63A-24422798EC71}" type="presOf" srcId="{0C85BB20-5EF9-401B-AA1D-B3E623B5BF01}" destId="{8DF363B6-566E-4C31-B866-9540681B75A4}" srcOrd="0" destOrd="0" presId="urn:microsoft.com/office/officeart/2005/8/layout/hierarchy1"/>
    <dgm:cxn modelId="{0732B88B-094F-4549-BCB8-45CC9235122B}" type="presOf" srcId="{3C7EA41D-912C-4E52-BD9E-6D68C24D92A9}" destId="{3948B71C-CF04-4D51-88F8-274FEBE48AA8}" srcOrd="0" destOrd="0" presId="urn:microsoft.com/office/officeart/2005/8/layout/hierarchy1"/>
    <dgm:cxn modelId="{3494F494-181F-4A18-B49E-CAED3EC02842}" srcId="{13636B87-384C-4B87-A616-0536597747B0}" destId="{02F9E133-00CA-4F8A-BF40-3FE4DB94CD16}" srcOrd="0" destOrd="0" parTransId="{C0D598EC-0197-4782-BDBF-EB87F63DD2B4}" sibTransId="{67DEDDD8-C172-437D-A2A3-5CC6501C4017}"/>
    <dgm:cxn modelId="{EDB49CAF-AB30-4D24-A2BE-A0D031CB1045}" type="presOf" srcId="{13636B87-384C-4B87-A616-0536597747B0}" destId="{0840D25C-95AB-47DC-9EF2-BF7D7811923D}" srcOrd="0" destOrd="0" presId="urn:microsoft.com/office/officeart/2005/8/layout/hierarchy1"/>
    <dgm:cxn modelId="{C22C87B9-FD5D-47EB-9630-E3DF3DD8779D}" type="presOf" srcId="{02F9E133-00CA-4F8A-BF40-3FE4DB94CD16}" destId="{0446861D-650C-43FB-BA58-924CC5BD8812}" srcOrd="0" destOrd="0" presId="urn:microsoft.com/office/officeart/2005/8/layout/hierarchy1"/>
    <dgm:cxn modelId="{DF18A9CA-3978-4F7E-A179-ED4939837F77}" type="presOf" srcId="{95BA44F9-8810-442C-BAE0-F256AFEDA3C2}" destId="{9C3C4186-7EBF-478E-888F-BC9C01EA63D0}" srcOrd="0" destOrd="0" presId="urn:microsoft.com/office/officeart/2005/8/layout/hierarchy1"/>
    <dgm:cxn modelId="{F2A1A4D7-F7AC-415D-A210-84FB4C5CC7F9}" srcId="{95BA44F9-8810-442C-BAE0-F256AFEDA3C2}" destId="{13636B87-384C-4B87-A616-0536597747B0}" srcOrd="0" destOrd="0" parTransId="{C8FADB6B-42BC-4432-BABC-578393D5B7B3}" sibTransId="{B51080B3-3DA7-4AC6-86EF-87B20BB1E08A}"/>
    <dgm:cxn modelId="{45718736-5DB9-4F61-B89E-EEABE16EC3CF}" type="presParOf" srcId="{9C3C4186-7EBF-478E-888F-BC9C01EA63D0}" destId="{7FAAB379-08B8-4525-9D7E-6C5B993CD981}" srcOrd="0" destOrd="0" presId="urn:microsoft.com/office/officeart/2005/8/layout/hierarchy1"/>
    <dgm:cxn modelId="{11228F6F-90A0-42E0-85ED-79EC03839A47}" type="presParOf" srcId="{7FAAB379-08B8-4525-9D7E-6C5B993CD981}" destId="{96B50A9B-2FAC-4D59-80C5-6D36550D8B35}" srcOrd="0" destOrd="0" presId="urn:microsoft.com/office/officeart/2005/8/layout/hierarchy1"/>
    <dgm:cxn modelId="{CD594AF3-E546-4DB4-827D-5D67E38122D7}" type="presParOf" srcId="{96B50A9B-2FAC-4D59-80C5-6D36550D8B35}" destId="{B3A80ABD-E2D6-4589-8739-C1A0041525A7}" srcOrd="0" destOrd="0" presId="urn:microsoft.com/office/officeart/2005/8/layout/hierarchy1"/>
    <dgm:cxn modelId="{4C599C6C-9705-4F42-80A7-F4BA50AD6E41}" type="presParOf" srcId="{96B50A9B-2FAC-4D59-80C5-6D36550D8B35}" destId="{0840D25C-95AB-47DC-9EF2-BF7D7811923D}" srcOrd="1" destOrd="0" presId="urn:microsoft.com/office/officeart/2005/8/layout/hierarchy1"/>
    <dgm:cxn modelId="{6F8C229E-748B-4EF3-B9E6-B1EF6221D1BB}" type="presParOf" srcId="{7FAAB379-08B8-4525-9D7E-6C5B993CD981}" destId="{DA20D48B-D1E0-401C-8184-647191D423A6}" srcOrd="1" destOrd="0" presId="urn:microsoft.com/office/officeart/2005/8/layout/hierarchy1"/>
    <dgm:cxn modelId="{3C1939C7-A582-4331-8114-4BBF3005E5A3}" type="presParOf" srcId="{DA20D48B-D1E0-401C-8184-647191D423A6}" destId="{DE0FE4C4-3555-445D-89BE-BBFDE4D6A2E8}" srcOrd="0" destOrd="0" presId="urn:microsoft.com/office/officeart/2005/8/layout/hierarchy1"/>
    <dgm:cxn modelId="{857E1EFD-3CF5-49B2-84D9-7ECE3145DA90}" type="presParOf" srcId="{DA20D48B-D1E0-401C-8184-647191D423A6}" destId="{53FB15E4-9B22-4536-AF77-F844078C69B7}" srcOrd="1" destOrd="0" presId="urn:microsoft.com/office/officeart/2005/8/layout/hierarchy1"/>
    <dgm:cxn modelId="{CCD40F88-07A4-4717-B9D4-737298E50835}" type="presParOf" srcId="{53FB15E4-9B22-4536-AF77-F844078C69B7}" destId="{208C1A49-C5F9-441C-A420-A0C1C64D6379}" srcOrd="0" destOrd="0" presId="urn:microsoft.com/office/officeart/2005/8/layout/hierarchy1"/>
    <dgm:cxn modelId="{E11D376C-E1F7-460F-ADA7-73596E189AB4}" type="presParOf" srcId="{208C1A49-C5F9-441C-A420-A0C1C64D6379}" destId="{48D62D7D-B563-4F97-A8AA-1E3C258AEB53}" srcOrd="0" destOrd="0" presId="urn:microsoft.com/office/officeart/2005/8/layout/hierarchy1"/>
    <dgm:cxn modelId="{D64ABE26-A9F2-4CD5-A756-33511A7AA71E}" type="presParOf" srcId="{208C1A49-C5F9-441C-A420-A0C1C64D6379}" destId="{0446861D-650C-43FB-BA58-924CC5BD8812}" srcOrd="1" destOrd="0" presId="urn:microsoft.com/office/officeart/2005/8/layout/hierarchy1"/>
    <dgm:cxn modelId="{89DBFE70-E27B-4764-A62E-D5492B82D6C4}" type="presParOf" srcId="{53FB15E4-9B22-4536-AF77-F844078C69B7}" destId="{E2064DB7-292B-4360-8353-FE32822E9542}" srcOrd="1" destOrd="0" presId="urn:microsoft.com/office/officeart/2005/8/layout/hierarchy1"/>
    <dgm:cxn modelId="{B323491B-DE02-4C5A-9834-BEE2D5169E91}" type="presParOf" srcId="{DA20D48B-D1E0-401C-8184-647191D423A6}" destId="{8DF363B6-566E-4C31-B866-9540681B75A4}" srcOrd="2" destOrd="0" presId="urn:microsoft.com/office/officeart/2005/8/layout/hierarchy1"/>
    <dgm:cxn modelId="{8E5C532C-79B1-4ED3-A845-FBA63D38FBA3}" type="presParOf" srcId="{DA20D48B-D1E0-401C-8184-647191D423A6}" destId="{4D00F8D7-3444-4551-8DCB-22BF50536D27}" srcOrd="3" destOrd="0" presId="urn:microsoft.com/office/officeart/2005/8/layout/hierarchy1"/>
    <dgm:cxn modelId="{98B5950C-9715-451B-A10E-B5BD7A57A75F}" type="presParOf" srcId="{4D00F8D7-3444-4551-8DCB-22BF50536D27}" destId="{36927719-87D4-47D0-AC01-AB2C48A4EFEB}" srcOrd="0" destOrd="0" presId="urn:microsoft.com/office/officeart/2005/8/layout/hierarchy1"/>
    <dgm:cxn modelId="{26EA09D2-59DB-40C9-9FFF-D04C4257A48C}" type="presParOf" srcId="{36927719-87D4-47D0-AC01-AB2C48A4EFEB}" destId="{77BA5F81-42E1-43A0-9F68-597389F5AEE2}" srcOrd="0" destOrd="0" presId="urn:microsoft.com/office/officeart/2005/8/layout/hierarchy1"/>
    <dgm:cxn modelId="{E4855AE0-B540-40DF-B008-6FE3BA3140BF}" type="presParOf" srcId="{36927719-87D4-47D0-AC01-AB2C48A4EFEB}" destId="{3948B71C-CF04-4D51-88F8-274FEBE48AA8}" srcOrd="1" destOrd="0" presId="urn:microsoft.com/office/officeart/2005/8/layout/hierarchy1"/>
    <dgm:cxn modelId="{FED8C065-49E8-4579-B753-57D46B2C601B}" type="presParOf" srcId="{4D00F8D7-3444-4551-8DCB-22BF50536D27}" destId="{3C552C28-0257-41FD-832A-3CD7500712E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45665-BA6C-434E-A0B3-A99DC9AB9E13}">
      <dsp:nvSpPr>
        <dsp:cNvPr id="0" name=""/>
        <dsp:cNvSpPr/>
      </dsp:nvSpPr>
      <dsp:spPr>
        <a:xfrm>
          <a:off x="5099970" y="2282420"/>
          <a:ext cx="3220852" cy="527168"/>
        </a:xfrm>
        <a:custGeom>
          <a:avLst/>
          <a:gdLst/>
          <a:ahLst/>
          <a:cxnLst/>
          <a:rect l="0" t="0" r="0" b="0"/>
          <a:pathLst>
            <a:path>
              <a:moveTo>
                <a:pt x="0" y="0"/>
              </a:moveTo>
              <a:lnTo>
                <a:pt x="0" y="485103"/>
              </a:lnTo>
              <a:lnTo>
                <a:pt x="3220852" y="485103"/>
              </a:lnTo>
              <a:lnTo>
                <a:pt x="3220852" y="527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C2936-20E3-4BC8-A979-B71D10F9A6C1}">
      <dsp:nvSpPr>
        <dsp:cNvPr id="0" name=""/>
        <dsp:cNvSpPr/>
      </dsp:nvSpPr>
      <dsp:spPr>
        <a:xfrm>
          <a:off x="5180730" y="3666404"/>
          <a:ext cx="1520735" cy="142483"/>
        </a:xfrm>
        <a:custGeom>
          <a:avLst/>
          <a:gdLst/>
          <a:ahLst/>
          <a:cxnLst/>
          <a:rect l="0" t="0" r="0" b="0"/>
          <a:pathLst>
            <a:path>
              <a:moveTo>
                <a:pt x="0" y="0"/>
              </a:moveTo>
              <a:lnTo>
                <a:pt x="0" y="100418"/>
              </a:lnTo>
              <a:lnTo>
                <a:pt x="1520735" y="100418"/>
              </a:lnTo>
              <a:lnTo>
                <a:pt x="1520735" y="1424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D94CF-F66A-433A-97D5-FFCA4550CF4C}">
      <dsp:nvSpPr>
        <dsp:cNvPr id="0" name=""/>
        <dsp:cNvSpPr/>
      </dsp:nvSpPr>
      <dsp:spPr>
        <a:xfrm>
          <a:off x="5123020" y="3666404"/>
          <a:ext cx="91440" cy="1151476"/>
        </a:xfrm>
        <a:custGeom>
          <a:avLst/>
          <a:gdLst/>
          <a:ahLst/>
          <a:cxnLst/>
          <a:rect l="0" t="0" r="0" b="0"/>
          <a:pathLst>
            <a:path>
              <a:moveTo>
                <a:pt x="57709" y="0"/>
              </a:moveTo>
              <a:lnTo>
                <a:pt x="57709" y="1109411"/>
              </a:lnTo>
              <a:lnTo>
                <a:pt x="45720" y="1109411"/>
              </a:lnTo>
              <a:lnTo>
                <a:pt x="45720" y="11514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6F5A0-AA46-4B01-B683-CEB4678686CE}">
      <dsp:nvSpPr>
        <dsp:cNvPr id="0" name=""/>
        <dsp:cNvSpPr/>
      </dsp:nvSpPr>
      <dsp:spPr>
        <a:xfrm>
          <a:off x="3806499" y="3666404"/>
          <a:ext cx="1374230" cy="142483"/>
        </a:xfrm>
        <a:custGeom>
          <a:avLst/>
          <a:gdLst/>
          <a:ahLst/>
          <a:cxnLst/>
          <a:rect l="0" t="0" r="0" b="0"/>
          <a:pathLst>
            <a:path>
              <a:moveTo>
                <a:pt x="1374230" y="0"/>
              </a:moveTo>
              <a:lnTo>
                <a:pt x="1374230" y="100418"/>
              </a:lnTo>
              <a:lnTo>
                <a:pt x="0" y="100418"/>
              </a:lnTo>
              <a:lnTo>
                <a:pt x="0" y="1424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5784D-55EA-4DD7-ADCD-F0D5446B46C8}">
      <dsp:nvSpPr>
        <dsp:cNvPr id="0" name=""/>
        <dsp:cNvSpPr/>
      </dsp:nvSpPr>
      <dsp:spPr>
        <a:xfrm>
          <a:off x="5054250" y="2282420"/>
          <a:ext cx="91440" cy="948559"/>
        </a:xfrm>
        <a:custGeom>
          <a:avLst/>
          <a:gdLst/>
          <a:ahLst/>
          <a:cxnLst/>
          <a:rect l="0" t="0" r="0" b="0"/>
          <a:pathLst>
            <a:path>
              <a:moveTo>
                <a:pt x="45720" y="0"/>
              </a:moveTo>
              <a:lnTo>
                <a:pt x="45720" y="906494"/>
              </a:lnTo>
              <a:lnTo>
                <a:pt x="126479" y="906494"/>
              </a:lnTo>
              <a:lnTo>
                <a:pt x="126479" y="9485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65B01-9CCB-44B7-8BD6-12B92D16A3C7}">
      <dsp:nvSpPr>
        <dsp:cNvPr id="0" name=""/>
        <dsp:cNvSpPr/>
      </dsp:nvSpPr>
      <dsp:spPr>
        <a:xfrm>
          <a:off x="1287571" y="3284334"/>
          <a:ext cx="802164" cy="695996"/>
        </a:xfrm>
        <a:custGeom>
          <a:avLst/>
          <a:gdLst/>
          <a:ahLst/>
          <a:cxnLst/>
          <a:rect l="0" t="0" r="0" b="0"/>
          <a:pathLst>
            <a:path>
              <a:moveTo>
                <a:pt x="0" y="0"/>
              </a:moveTo>
              <a:lnTo>
                <a:pt x="0" y="653931"/>
              </a:lnTo>
              <a:lnTo>
                <a:pt x="802164" y="653931"/>
              </a:lnTo>
              <a:lnTo>
                <a:pt x="802164" y="6959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C01588-6185-49F6-AAE5-A823F8C3AD12}">
      <dsp:nvSpPr>
        <dsp:cNvPr id="0" name=""/>
        <dsp:cNvSpPr/>
      </dsp:nvSpPr>
      <dsp:spPr>
        <a:xfrm>
          <a:off x="641647" y="3284334"/>
          <a:ext cx="645923" cy="686247"/>
        </a:xfrm>
        <a:custGeom>
          <a:avLst/>
          <a:gdLst/>
          <a:ahLst/>
          <a:cxnLst/>
          <a:rect l="0" t="0" r="0" b="0"/>
          <a:pathLst>
            <a:path>
              <a:moveTo>
                <a:pt x="645923" y="0"/>
              </a:moveTo>
              <a:lnTo>
                <a:pt x="645923" y="644182"/>
              </a:lnTo>
              <a:lnTo>
                <a:pt x="0" y="644182"/>
              </a:lnTo>
              <a:lnTo>
                <a:pt x="0" y="6862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9E1E2-C436-4E46-A73D-D06C7118CA9F}">
      <dsp:nvSpPr>
        <dsp:cNvPr id="0" name=""/>
        <dsp:cNvSpPr/>
      </dsp:nvSpPr>
      <dsp:spPr>
        <a:xfrm>
          <a:off x="1287571" y="2282420"/>
          <a:ext cx="3812399" cy="527168"/>
        </a:xfrm>
        <a:custGeom>
          <a:avLst/>
          <a:gdLst/>
          <a:ahLst/>
          <a:cxnLst/>
          <a:rect l="0" t="0" r="0" b="0"/>
          <a:pathLst>
            <a:path>
              <a:moveTo>
                <a:pt x="3812399" y="0"/>
              </a:moveTo>
              <a:lnTo>
                <a:pt x="3812399" y="485103"/>
              </a:lnTo>
              <a:lnTo>
                <a:pt x="0" y="485103"/>
              </a:lnTo>
              <a:lnTo>
                <a:pt x="0" y="527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2993CB-B3D0-41B8-A901-92CF0F49F3A8}">
      <dsp:nvSpPr>
        <dsp:cNvPr id="0" name=""/>
        <dsp:cNvSpPr/>
      </dsp:nvSpPr>
      <dsp:spPr>
        <a:xfrm>
          <a:off x="4164356" y="1095079"/>
          <a:ext cx="1871227" cy="1187341"/>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61B41C6-0026-4308-8840-C87C709F7C47}">
      <dsp:nvSpPr>
        <dsp:cNvPr id="0" name=""/>
        <dsp:cNvSpPr/>
      </dsp:nvSpPr>
      <dsp:spPr>
        <a:xfrm>
          <a:off x="4214809" y="1143009"/>
          <a:ext cx="1871227" cy="11873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outerShdw blurRad="38100" dist="38100" dir="2700000" algn="tl">
                  <a:srgbClr val="000000">
                    <a:alpha val="43137"/>
                  </a:srgbClr>
                </a:outerShdw>
              </a:effectLst>
            </a:rPr>
            <a:t>Sedative-Hypnotic drugs</a:t>
          </a:r>
        </a:p>
      </dsp:txBody>
      <dsp:txXfrm>
        <a:off x="4249585" y="1177785"/>
        <a:ext cx="1801675" cy="1117789"/>
      </dsp:txXfrm>
    </dsp:sp>
    <dsp:sp modelId="{D5362F03-D680-4343-8624-63F49C0C0B59}">
      <dsp:nvSpPr>
        <dsp:cNvPr id="0" name=""/>
        <dsp:cNvSpPr/>
      </dsp:nvSpPr>
      <dsp:spPr>
        <a:xfrm>
          <a:off x="306704" y="2809589"/>
          <a:ext cx="1961733" cy="474744"/>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45057A5-1005-4218-BD57-027E780B4FE9}">
      <dsp:nvSpPr>
        <dsp:cNvPr id="0" name=""/>
        <dsp:cNvSpPr/>
      </dsp:nvSpPr>
      <dsp:spPr>
        <a:xfrm>
          <a:off x="357157" y="2857519"/>
          <a:ext cx="1961733" cy="4747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C00000"/>
              </a:solidFill>
              <a:effectLst>
                <a:outerShdw blurRad="38100" dist="38100" dir="2700000" algn="tl">
                  <a:srgbClr val="000000">
                    <a:alpha val="43137"/>
                  </a:srgbClr>
                </a:outerShdw>
              </a:effectLst>
            </a:rPr>
            <a:t>Benzodiazepines</a:t>
          </a:r>
        </a:p>
      </dsp:txBody>
      <dsp:txXfrm>
        <a:off x="371062" y="2871424"/>
        <a:ext cx="1933923" cy="446934"/>
      </dsp:txXfrm>
    </dsp:sp>
    <dsp:sp modelId="{36B095B4-D7D6-4095-899E-C299D63718AF}">
      <dsp:nvSpPr>
        <dsp:cNvPr id="0" name=""/>
        <dsp:cNvSpPr/>
      </dsp:nvSpPr>
      <dsp:spPr>
        <a:xfrm>
          <a:off x="-11266" y="3970581"/>
          <a:ext cx="1305827" cy="1290846"/>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02BB10D-C930-44B9-9843-0C2FCBC64BAF}">
      <dsp:nvSpPr>
        <dsp:cNvPr id="0" name=""/>
        <dsp:cNvSpPr/>
      </dsp:nvSpPr>
      <dsp:spPr>
        <a:xfrm>
          <a:off x="39186" y="4018511"/>
          <a:ext cx="1305827" cy="12908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err="1">
              <a:effectLst>
                <a:outerShdw blurRad="38100" dist="38100" dir="2700000" algn="tl">
                  <a:srgbClr val="000000">
                    <a:alpha val="43137"/>
                  </a:srgbClr>
                </a:outerShdw>
              </a:effectLst>
            </a:rPr>
            <a:t>Anxiolytics</a:t>
          </a:r>
          <a:endParaRPr lang="en-GB" sz="1600" b="1" kern="1200" dirty="0">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r>
            <a:rPr lang="en-GB" sz="1400" i="1" kern="1200" dirty="0"/>
            <a:t>(e.g. Diazepam, </a:t>
          </a:r>
          <a:r>
            <a:rPr lang="en-GB" sz="1400" i="1" kern="1200" dirty="0" err="1"/>
            <a:t>Lorazepam</a:t>
          </a:r>
          <a:r>
            <a:rPr lang="en-GB" sz="1400" i="1" kern="1200" dirty="0"/>
            <a:t>, </a:t>
          </a:r>
          <a:r>
            <a:rPr lang="en-GB" sz="1400" i="1" kern="1200" dirty="0" err="1"/>
            <a:t>Clonazepam</a:t>
          </a:r>
          <a:r>
            <a:rPr lang="en-GB" sz="1600" i="1" kern="1200" dirty="0"/>
            <a:t>)</a:t>
          </a:r>
        </a:p>
      </dsp:txBody>
      <dsp:txXfrm>
        <a:off x="76994" y="4056319"/>
        <a:ext cx="1230211" cy="1215230"/>
      </dsp:txXfrm>
    </dsp:sp>
    <dsp:sp modelId="{22B44B77-5A7F-4E9D-B06F-511BDD874A5C}">
      <dsp:nvSpPr>
        <dsp:cNvPr id="0" name=""/>
        <dsp:cNvSpPr/>
      </dsp:nvSpPr>
      <dsp:spPr>
        <a:xfrm>
          <a:off x="1432006" y="3980330"/>
          <a:ext cx="1315458" cy="1279260"/>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25E4C48-D712-45A0-98BE-65FB139F6E58}">
      <dsp:nvSpPr>
        <dsp:cNvPr id="0" name=""/>
        <dsp:cNvSpPr/>
      </dsp:nvSpPr>
      <dsp:spPr>
        <a:xfrm>
          <a:off x="1482459" y="4028260"/>
          <a:ext cx="1315458" cy="12792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Hypnotics</a:t>
          </a:r>
        </a:p>
        <a:p>
          <a:pPr marL="0" lvl="0" indent="0" algn="ctr" defTabSz="711200">
            <a:lnSpc>
              <a:spcPct val="90000"/>
            </a:lnSpc>
            <a:spcBef>
              <a:spcPct val="0"/>
            </a:spcBef>
            <a:spcAft>
              <a:spcPct val="35000"/>
            </a:spcAft>
            <a:buNone/>
          </a:pPr>
          <a:r>
            <a:rPr lang="en-GB" sz="1400" i="1" kern="1200" dirty="0"/>
            <a:t>(e.g. </a:t>
          </a:r>
          <a:r>
            <a:rPr lang="en-GB" sz="1400" i="1" kern="1200" dirty="0" err="1"/>
            <a:t>Midazolam</a:t>
          </a:r>
          <a:r>
            <a:rPr lang="en-GB" sz="1400" i="1" kern="1200" dirty="0"/>
            <a:t>, </a:t>
          </a:r>
          <a:r>
            <a:rPr lang="en-GB" sz="1400" i="1" kern="1200" dirty="0" err="1"/>
            <a:t>Flurazepam</a:t>
          </a:r>
          <a:r>
            <a:rPr lang="en-GB" sz="1400" i="1" kern="1200" dirty="0"/>
            <a:t>, </a:t>
          </a:r>
          <a:r>
            <a:rPr lang="en-GB" sz="1400" i="1" kern="1200" dirty="0" err="1"/>
            <a:t>Triazolam</a:t>
          </a:r>
          <a:r>
            <a:rPr lang="en-GB" sz="1400" i="1" kern="1200" dirty="0"/>
            <a:t>, etc)</a:t>
          </a:r>
          <a:r>
            <a:rPr lang="en-GB" sz="1400" kern="1200" dirty="0"/>
            <a:t> </a:t>
          </a:r>
        </a:p>
      </dsp:txBody>
      <dsp:txXfrm>
        <a:off x="1519927" y="4065728"/>
        <a:ext cx="1240522" cy="1204324"/>
      </dsp:txXfrm>
    </dsp:sp>
    <dsp:sp modelId="{46B4486D-B7DA-49E3-8286-DF8F21391C14}">
      <dsp:nvSpPr>
        <dsp:cNvPr id="0" name=""/>
        <dsp:cNvSpPr/>
      </dsp:nvSpPr>
      <dsp:spPr>
        <a:xfrm>
          <a:off x="4383557" y="3230980"/>
          <a:ext cx="1594346" cy="435424"/>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64F97A5-C18C-4637-97EA-480042D5B997}">
      <dsp:nvSpPr>
        <dsp:cNvPr id="0" name=""/>
        <dsp:cNvSpPr/>
      </dsp:nvSpPr>
      <dsp:spPr>
        <a:xfrm>
          <a:off x="4434009" y="3278910"/>
          <a:ext cx="1594346" cy="435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accent6">
                  <a:lumMod val="50000"/>
                </a:schemeClr>
              </a:solidFill>
              <a:effectLst>
                <a:outerShdw blurRad="38100" dist="38100" dir="2700000" algn="tl">
                  <a:srgbClr val="000000">
                    <a:alpha val="43137"/>
                  </a:srgbClr>
                </a:outerShdw>
              </a:effectLst>
            </a:rPr>
            <a:t>B</a:t>
          </a:r>
          <a:r>
            <a:rPr lang="en-GB" sz="1600" b="1" i="0" kern="1200" dirty="0">
              <a:solidFill>
                <a:schemeClr val="accent6">
                  <a:lumMod val="50000"/>
                </a:schemeClr>
              </a:solidFill>
              <a:effectLst>
                <a:outerShdw blurRad="38100" dist="38100" dir="2700000" algn="tl">
                  <a:srgbClr val="000000">
                    <a:alpha val="43137"/>
                  </a:srgbClr>
                </a:outerShdw>
              </a:effectLst>
            </a:rPr>
            <a:t>arbiturates</a:t>
          </a:r>
        </a:p>
      </dsp:txBody>
      <dsp:txXfrm>
        <a:off x="4446762" y="3291663"/>
        <a:ext cx="1568840" cy="409918"/>
      </dsp:txXfrm>
    </dsp:sp>
    <dsp:sp modelId="{B096F4F2-5ABC-455E-A4AF-DB1437A8DF4F}">
      <dsp:nvSpPr>
        <dsp:cNvPr id="0" name=""/>
        <dsp:cNvSpPr/>
      </dsp:nvSpPr>
      <dsp:spPr>
        <a:xfrm>
          <a:off x="3102084" y="3808887"/>
          <a:ext cx="1408830" cy="875187"/>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8C3F39D-1A47-455A-B3D7-DD14EB8C700B}">
      <dsp:nvSpPr>
        <dsp:cNvPr id="0" name=""/>
        <dsp:cNvSpPr/>
      </dsp:nvSpPr>
      <dsp:spPr>
        <a:xfrm>
          <a:off x="3152537" y="3856817"/>
          <a:ext cx="1408830" cy="8751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Ultra-short Acting</a:t>
          </a:r>
          <a:r>
            <a:rPr lang="en-GB" sz="1600" kern="1200" dirty="0"/>
            <a:t> </a:t>
          </a:r>
        </a:p>
        <a:p>
          <a:pPr marL="0" lvl="0" indent="0" algn="ctr" defTabSz="711200">
            <a:lnSpc>
              <a:spcPct val="90000"/>
            </a:lnSpc>
            <a:spcBef>
              <a:spcPct val="0"/>
            </a:spcBef>
            <a:spcAft>
              <a:spcPct val="35000"/>
            </a:spcAft>
            <a:buNone/>
          </a:pPr>
          <a:r>
            <a:rPr lang="en-GB" sz="1400" i="1" kern="1200" dirty="0"/>
            <a:t>(e.g. Thiopental)</a:t>
          </a:r>
        </a:p>
      </dsp:txBody>
      <dsp:txXfrm>
        <a:off x="3178170" y="3882450"/>
        <a:ext cx="1357564" cy="823921"/>
      </dsp:txXfrm>
    </dsp:sp>
    <dsp:sp modelId="{CE71B8ED-4895-48C5-B5BB-E4A3B32716CF}">
      <dsp:nvSpPr>
        <dsp:cNvPr id="0" name=""/>
        <dsp:cNvSpPr/>
      </dsp:nvSpPr>
      <dsp:spPr>
        <a:xfrm>
          <a:off x="4367024" y="4817880"/>
          <a:ext cx="1603432" cy="97903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D97EC59-9DA6-4BB4-B491-7332CD72221C}">
      <dsp:nvSpPr>
        <dsp:cNvPr id="0" name=""/>
        <dsp:cNvSpPr/>
      </dsp:nvSpPr>
      <dsp:spPr>
        <a:xfrm>
          <a:off x="4417476" y="4865811"/>
          <a:ext cx="1603432" cy="9790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Intermediate-Acting</a:t>
          </a:r>
        </a:p>
        <a:p>
          <a:pPr marL="0" lvl="0" indent="0" algn="ctr" defTabSz="711200">
            <a:lnSpc>
              <a:spcPct val="90000"/>
            </a:lnSpc>
            <a:spcBef>
              <a:spcPct val="0"/>
            </a:spcBef>
            <a:spcAft>
              <a:spcPct val="35000"/>
            </a:spcAft>
            <a:buNone/>
          </a:pPr>
          <a:r>
            <a:rPr lang="en-GB" sz="1400" i="1" kern="1200" dirty="0"/>
            <a:t>(e.g. Pentobarbital)</a:t>
          </a:r>
        </a:p>
      </dsp:txBody>
      <dsp:txXfrm>
        <a:off x="4446151" y="4894486"/>
        <a:ext cx="1546082" cy="921688"/>
      </dsp:txXfrm>
    </dsp:sp>
    <dsp:sp modelId="{C4C8AF7A-D316-4E35-BB0F-11EF3111BF9B}">
      <dsp:nvSpPr>
        <dsp:cNvPr id="0" name=""/>
        <dsp:cNvSpPr/>
      </dsp:nvSpPr>
      <dsp:spPr>
        <a:xfrm>
          <a:off x="5999332" y="3808887"/>
          <a:ext cx="1404266" cy="860886"/>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CEB84B0-1F3C-4BA9-B341-4E25116DD9F4}">
      <dsp:nvSpPr>
        <dsp:cNvPr id="0" name=""/>
        <dsp:cNvSpPr/>
      </dsp:nvSpPr>
      <dsp:spPr>
        <a:xfrm>
          <a:off x="6049785" y="3856817"/>
          <a:ext cx="1404266" cy="8608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Long Acting</a:t>
          </a:r>
        </a:p>
        <a:p>
          <a:pPr marL="0" lvl="0" indent="0" algn="ctr" defTabSz="711200">
            <a:lnSpc>
              <a:spcPct val="90000"/>
            </a:lnSpc>
            <a:spcBef>
              <a:spcPct val="0"/>
            </a:spcBef>
            <a:spcAft>
              <a:spcPct val="35000"/>
            </a:spcAft>
            <a:buNone/>
          </a:pPr>
          <a:r>
            <a:rPr lang="en-GB" sz="1400" i="1" kern="1200" dirty="0"/>
            <a:t>(e.g. Phenobarbital)</a:t>
          </a:r>
        </a:p>
      </dsp:txBody>
      <dsp:txXfrm>
        <a:off x="6074999" y="3882031"/>
        <a:ext cx="1353838" cy="810458"/>
      </dsp:txXfrm>
    </dsp:sp>
    <dsp:sp modelId="{768C34A4-2A61-48C2-BF5A-BA868EBF8CEA}">
      <dsp:nvSpPr>
        <dsp:cNvPr id="0" name=""/>
        <dsp:cNvSpPr/>
      </dsp:nvSpPr>
      <dsp:spPr>
        <a:xfrm>
          <a:off x="7548099" y="2809589"/>
          <a:ext cx="1545447" cy="1567102"/>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17E7DA5-5728-4769-A5A4-DBBFFC0AC497}">
      <dsp:nvSpPr>
        <dsp:cNvPr id="0" name=""/>
        <dsp:cNvSpPr/>
      </dsp:nvSpPr>
      <dsp:spPr>
        <a:xfrm>
          <a:off x="7598552" y="2857519"/>
          <a:ext cx="1545447" cy="15671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7030A0"/>
              </a:solidFill>
              <a:effectLst>
                <a:outerShdw blurRad="38100" dist="38100" dir="2700000" algn="tl">
                  <a:srgbClr val="000000">
                    <a:alpha val="43137"/>
                  </a:srgbClr>
                </a:outerShdw>
              </a:effectLst>
            </a:rPr>
            <a:t>Other </a:t>
          </a:r>
          <a:r>
            <a:rPr lang="en-GB" sz="1600" b="1" kern="1200" dirty="0" err="1">
              <a:solidFill>
                <a:srgbClr val="7030A0"/>
              </a:solidFill>
              <a:effectLst>
                <a:outerShdw blurRad="38100" dist="38100" dir="2700000" algn="tl">
                  <a:srgbClr val="000000">
                    <a:alpha val="43137"/>
                  </a:srgbClr>
                </a:outerShdw>
              </a:effectLst>
            </a:rPr>
            <a:t>Anxiolytic</a:t>
          </a:r>
          <a:r>
            <a:rPr lang="en-GB" sz="1600" b="1" kern="1200" dirty="0">
              <a:solidFill>
                <a:srgbClr val="7030A0"/>
              </a:solidFill>
              <a:effectLst>
                <a:outerShdw blurRad="38100" dist="38100" dir="2700000" algn="tl">
                  <a:srgbClr val="000000">
                    <a:alpha val="43137"/>
                  </a:srgbClr>
                </a:outerShdw>
              </a:effectLst>
            </a:rPr>
            <a:t> Agents </a:t>
          </a:r>
        </a:p>
        <a:p>
          <a:pPr marL="0" lvl="0" indent="0" algn="ctr" defTabSz="711200">
            <a:lnSpc>
              <a:spcPct val="90000"/>
            </a:lnSpc>
            <a:spcBef>
              <a:spcPct val="0"/>
            </a:spcBef>
            <a:spcAft>
              <a:spcPct val="35000"/>
            </a:spcAft>
            <a:buNone/>
          </a:pPr>
          <a:r>
            <a:rPr lang="en-GB" sz="1400" i="1" kern="1200" dirty="0"/>
            <a:t>(e.g. </a:t>
          </a:r>
          <a:r>
            <a:rPr lang="en-GB" sz="1400" i="1" kern="1200" dirty="0" err="1"/>
            <a:t>Buspirone</a:t>
          </a:r>
          <a:r>
            <a:rPr lang="en-GB" sz="1400" i="1" kern="1200" dirty="0"/>
            <a:t>, </a:t>
          </a:r>
          <a:r>
            <a:rPr lang="en-GB" sz="1400" i="1" kern="1200" dirty="0" err="1"/>
            <a:t>Zolpidem</a:t>
          </a:r>
          <a:r>
            <a:rPr lang="en-GB" sz="1400" i="1" kern="1200" dirty="0"/>
            <a:t>, </a:t>
          </a:r>
          <a:r>
            <a:rPr lang="en-GB" sz="1400" i="1" kern="1200" dirty="0" err="1"/>
            <a:t>Hydoxyzine</a:t>
          </a:r>
          <a:r>
            <a:rPr lang="en-GB" sz="1400" i="1" kern="1200" dirty="0"/>
            <a:t>, etc )</a:t>
          </a:r>
          <a:endParaRPr lang="en-GB" sz="1400" kern="1200" dirty="0"/>
        </a:p>
      </dsp:txBody>
      <dsp:txXfrm>
        <a:off x="7643817" y="2902784"/>
        <a:ext cx="1454917" cy="1476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363B6-566E-4C31-B866-9540681B75A4}">
      <dsp:nvSpPr>
        <dsp:cNvPr id="0" name=""/>
        <dsp:cNvSpPr/>
      </dsp:nvSpPr>
      <dsp:spPr>
        <a:xfrm>
          <a:off x="3870042" y="1249413"/>
          <a:ext cx="2133275" cy="1174293"/>
        </a:xfrm>
        <a:custGeom>
          <a:avLst/>
          <a:gdLst/>
          <a:ahLst/>
          <a:cxnLst/>
          <a:rect l="0" t="0" r="0" b="0"/>
          <a:pathLst>
            <a:path>
              <a:moveTo>
                <a:pt x="0" y="0"/>
              </a:moveTo>
              <a:lnTo>
                <a:pt x="0" y="868075"/>
              </a:lnTo>
              <a:lnTo>
                <a:pt x="2133275" y="868075"/>
              </a:lnTo>
              <a:lnTo>
                <a:pt x="2133275" y="11742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0FE4C4-3555-445D-89BE-BBFDE4D6A2E8}">
      <dsp:nvSpPr>
        <dsp:cNvPr id="0" name=""/>
        <dsp:cNvSpPr/>
      </dsp:nvSpPr>
      <dsp:spPr>
        <a:xfrm>
          <a:off x="1911131" y="1249413"/>
          <a:ext cx="1958910" cy="1174293"/>
        </a:xfrm>
        <a:custGeom>
          <a:avLst/>
          <a:gdLst/>
          <a:ahLst/>
          <a:cxnLst/>
          <a:rect l="0" t="0" r="0" b="0"/>
          <a:pathLst>
            <a:path>
              <a:moveTo>
                <a:pt x="1958910" y="0"/>
              </a:moveTo>
              <a:lnTo>
                <a:pt x="1958910" y="868075"/>
              </a:lnTo>
              <a:lnTo>
                <a:pt x="0" y="868075"/>
              </a:lnTo>
              <a:lnTo>
                <a:pt x="0" y="11742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80ABD-E2D6-4589-8739-C1A0041525A7}">
      <dsp:nvSpPr>
        <dsp:cNvPr id="0" name=""/>
        <dsp:cNvSpPr/>
      </dsp:nvSpPr>
      <dsp:spPr>
        <a:xfrm>
          <a:off x="1674676" y="-210373"/>
          <a:ext cx="4390731" cy="1459787"/>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840D25C-95AB-47DC-9EF2-BF7D7811923D}">
      <dsp:nvSpPr>
        <dsp:cNvPr id="0" name=""/>
        <dsp:cNvSpPr/>
      </dsp:nvSpPr>
      <dsp:spPr>
        <a:xfrm>
          <a:off x="2041954" y="138540"/>
          <a:ext cx="4390731" cy="14597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effectLst>
                <a:outerShdw blurRad="38100" dist="38100" dir="2700000" algn="tl">
                  <a:srgbClr val="000000">
                    <a:alpha val="43137"/>
                  </a:srgbClr>
                </a:outerShdw>
              </a:effectLst>
            </a:rPr>
            <a:t>Antipsychotics</a:t>
          </a:r>
        </a:p>
      </dsp:txBody>
      <dsp:txXfrm>
        <a:off x="2084710" y="181296"/>
        <a:ext cx="4305219" cy="1374275"/>
      </dsp:txXfrm>
    </dsp:sp>
    <dsp:sp modelId="{48D62D7D-B563-4F97-A8AA-1E3C258AEB53}">
      <dsp:nvSpPr>
        <dsp:cNvPr id="0" name=""/>
        <dsp:cNvSpPr/>
      </dsp:nvSpPr>
      <dsp:spPr>
        <a:xfrm>
          <a:off x="206252" y="2423707"/>
          <a:ext cx="3409757" cy="2263534"/>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446861D-650C-43FB-BA58-924CC5BD8812}">
      <dsp:nvSpPr>
        <dsp:cNvPr id="0" name=""/>
        <dsp:cNvSpPr/>
      </dsp:nvSpPr>
      <dsp:spPr>
        <a:xfrm>
          <a:off x="573530" y="2772621"/>
          <a:ext cx="3409757" cy="22635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outerShdw blurRad="38100" dist="38100" dir="2700000" algn="tl">
                  <a:srgbClr val="000000">
                    <a:alpha val="43137"/>
                  </a:srgbClr>
                </a:outerShdw>
              </a:effectLst>
            </a:rPr>
            <a:t>Typical Antipsychotics </a:t>
          </a:r>
        </a:p>
        <a:p>
          <a:pPr marL="0" lvl="0" indent="0" algn="ctr" defTabSz="1066800">
            <a:lnSpc>
              <a:spcPct val="90000"/>
            </a:lnSpc>
            <a:spcBef>
              <a:spcPct val="0"/>
            </a:spcBef>
            <a:spcAft>
              <a:spcPct val="35000"/>
            </a:spcAft>
            <a:buNone/>
          </a:pPr>
          <a:r>
            <a:rPr lang="en-GB" sz="1800" i="1" kern="1200" dirty="0"/>
            <a:t>e.g. Chlorpromazine,</a:t>
          </a:r>
        </a:p>
        <a:p>
          <a:pPr marL="0" lvl="0" indent="0" algn="ctr" defTabSz="1066800">
            <a:lnSpc>
              <a:spcPct val="90000"/>
            </a:lnSpc>
            <a:spcBef>
              <a:spcPct val="0"/>
            </a:spcBef>
            <a:spcAft>
              <a:spcPct val="35000"/>
            </a:spcAft>
            <a:buNone/>
          </a:pPr>
          <a:r>
            <a:rPr lang="en-GB" sz="1800" i="1" kern="1200" dirty="0"/>
            <a:t>Haloperidol, </a:t>
          </a:r>
        </a:p>
        <a:p>
          <a:pPr marL="0" lvl="0" indent="0" algn="ctr" defTabSz="1066800">
            <a:lnSpc>
              <a:spcPct val="90000"/>
            </a:lnSpc>
            <a:spcBef>
              <a:spcPct val="0"/>
            </a:spcBef>
            <a:spcAft>
              <a:spcPct val="35000"/>
            </a:spcAft>
            <a:buNone/>
          </a:pPr>
          <a:r>
            <a:rPr lang="en-GB" sz="1800" i="1" kern="1200" dirty="0" err="1"/>
            <a:t>Fluphenazine</a:t>
          </a:r>
          <a:r>
            <a:rPr lang="en-GB" sz="1800" i="1" kern="1200" dirty="0"/>
            <a:t>, etc</a:t>
          </a:r>
        </a:p>
      </dsp:txBody>
      <dsp:txXfrm>
        <a:off x="639827" y="2838918"/>
        <a:ext cx="3277163" cy="2130940"/>
      </dsp:txXfrm>
    </dsp:sp>
    <dsp:sp modelId="{77BA5F81-42E1-43A0-9F68-597389F5AEE2}">
      <dsp:nvSpPr>
        <dsp:cNvPr id="0" name=""/>
        <dsp:cNvSpPr/>
      </dsp:nvSpPr>
      <dsp:spPr>
        <a:xfrm>
          <a:off x="4350566" y="2423707"/>
          <a:ext cx="3305502" cy="223584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948B71C-CF04-4D51-88F8-274FEBE48AA8}">
      <dsp:nvSpPr>
        <dsp:cNvPr id="0" name=""/>
        <dsp:cNvSpPr/>
      </dsp:nvSpPr>
      <dsp:spPr>
        <a:xfrm>
          <a:off x="4717844" y="2772621"/>
          <a:ext cx="3305502" cy="22358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outerShdw blurRad="38100" dist="38100" dir="2700000" algn="tl">
                  <a:srgbClr val="000000">
                    <a:alpha val="43137"/>
                  </a:srgbClr>
                </a:outerShdw>
              </a:effectLst>
            </a:rPr>
            <a:t>Atypical Antipsychotics</a:t>
          </a:r>
        </a:p>
        <a:p>
          <a:pPr marL="0" lvl="0" indent="0" algn="ctr" defTabSz="1066800">
            <a:lnSpc>
              <a:spcPct val="90000"/>
            </a:lnSpc>
            <a:spcBef>
              <a:spcPct val="0"/>
            </a:spcBef>
            <a:spcAft>
              <a:spcPct val="35000"/>
            </a:spcAft>
            <a:buNone/>
          </a:pPr>
          <a:r>
            <a:rPr lang="en-GB" sz="1800" i="1" kern="1200" dirty="0"/>
            <a:t>e.g. </a:t>
          </a:r>
          <a:r>
            <a:rPr lang="en-GB" sz="1800" i="1" kern="1200" dirty="0" err="1"/>
            <a:t>Resperidone</a:t>
          </a:r>
          <a:r>
            <a:rPr lang="en-GB" sz="1800" i="1" kern="1200" dirty="0"/>
            <a:t>, </a:t>
          </a:r>
        </a:p>
        <a:p>
          <a:pPr marL="0" lvl="0" indent="0" algn="ctr" defTabSz="1066800">
            <a:lnSpc>
              <a:spcPct val="90000"/>
            </a:lnSpc>
            <a:spcBef>
              <a:spcPct val="0"/>
            </a:spcBef>
            <a:spcAft>
              <a:spcPct val="35000"/>
            </a:spcAft>
            <a:buNone/>
          </a:pPr>
          <a:r>
            <a:rPr lang="en-GB" sz="1800" i="1" kern="1200" dirty="0" err="1"/>
            <a:t>Clozapine</a:t>
          </a:r>
          <a:r>
            <a:rPr lang="en-GB" sz="1800" i="1" kern="1200" dirty="0"/>
            <a:t>, </a:t>
          </a:r>
        </a:p>
        <a:p>
          <a:pPr marL="0" lvl="0" indent="0" algn="ctr" defTabSz="1066800">
            <a:lnSpc>
              <a:spcPct val="90000"/>
            </a:lnSpc>
            <a:spcBef>
              <a:spcPct val="0"/>
            </a:spcBef>
            <a:spcAft>
              <a:spcPct val="35000"/>
            </a:spcAft>
            <a:buNone/>
          </a:pPr>
          <a:r>
            <a:rPr lang="en-GB" sz="1800" i="1" kern="1200" dirty="0" err="1"/>
            <a:t>Olanzepine</a:t>
          </a:r>
          <a:r>
            <a:rPr lang="en-GB" sz="1800" i="1" kern="1200" dirty="0"/>
            <a:t>, etc</a:t>
          </a:r>
        </a:p>
      </dsp:txBody>
      <dsp:txXfrm>
        <a:off x="4783330" y="2838107"/>
        <a:ext cx="3174530" cy="21048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36D29-07B1-4A3D-A130-DCCD4EC88FED}" type="datetimeFigureOut">
              <a:rPr lang="en-US" smtClean="0"/>
              <a:pPr/>
              <a:t>10/12/2022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67C44-6A8C-49C0-8ADB-6D619E44D3E8}" type="slidenum">
              <a:rPr lang="en-GB" smtClean="0"/>
              <a:pPr/>
              <a:t>‹#›</a:t>
            </a:fld>
            <a:endParaRPr lang="en-GB"/>
          </a:p>
        </p:txBody>
      </p:sp>
    </p:spTree>
    <p:extLst>
      <p:ext uri="{BB962C8B-B14F-4D97-AF65-F5344CB8AC3E}">
        <p14:creationId xmlns:p14="http://schemas.microsoft.com/office/powerpoint/2010/main" val="2317368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F4A67C44-6A8C-49C0-8ADB-6D619E44D3E8}" type="slidenum">
              <a:rPr lang="en-GB" smtClean="0"/>
              <a:pPr/>
              <a:t>10</a:t>
            </a:fld>
            <a:endParaRPr lang="en-GB"/>
          </a:p>
        </p:txBody>
      </p:sp>
    </p:spTree>
    <p:extLst>
      <p:ext uri="{BB962C8B-B14F-4D97-AF65-F5344CB8AC3E}">
        <p14:creationId xmlns:p14="http://schemas.microsoft.com/office/powerpoint/2010/main" val="370918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4A67C44-6A8C-49C0-8ADB-6D619E44D3E8}" type="slidenum">
              <a:rPr lang="en-GB" smtClean="0"/>
              <a:pPr/>
              <a:t>83</a:t>
            </a:fld>
            <a:endParaRPr lang="en-GB"/>
          </a:p>
        </p:txBody>
      </p:sp>
    </p:spTree>
    <p:extLst>
      <p:ext uri="{BB962C8B-B14F-4D97-AF65-F5344CB8AC3E}">
        <p14:creationId xmlns:p14="http://schemas.microsoft.com/office/powerpoint/2010/main" val="416080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BD99F33-9DDD-485B-A2A0-93F42CDE9299}" type="datetime5">
              <a:rPr lang="en-US" smtClean="0"/>
              <a:t>12-Oct-22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9A16595-DC56-4919-B042-B2AA3E6553A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D4DC70-34DB-4273-9DB2-C5A8A4BCF346}" type="datetime5">
              <a:rPr lang="en-US" smtClean="0"/>
              <a:t>12-Oct-22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16595-DC56-4919-B042-B2AA3E6553A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CE88C3-08C2-4EAA-A484-1F4F0A5BD4DB}" type="datetime5">
              <a:rPr lang="en-US" smtClean="0"/>
              <a:t>12-Oct-22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16595-DC56-4919-B042-B2AA3E6553A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16595-DC56-4919-B042-B2AA3E6553A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934C311-5738-4E93-884A-ED224288C6B2}" type="datetime5">
              <a:rPr lang="en-US" smtClean="0"/>
              <a:t>12-Oct-22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16595-DC56-4919-B042-B2AA3E6553A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537E35-8FA7-4E15-BD0C-BBB1D36200AA}" type="datetime5">
              <a:rPr lang="en-US" smtClean="0"/>
              <a:t>12-Oct-22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16595-DC56-4919-B042-B2AA3E6553A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C71F01E-FBD5-4BA4-9154-707303B99E88}" type="datetime5">
              <a:rPr lang="en-US" smtClean="0"/>
              <a:t>12-Oct-22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A16595-DC56-4919-B042-B2AA3E6553A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8F63AD2-84D7-4AFB-AD9A-43F21BFD6588}" type="datetime5">
              <a:rPr lang="en-US" smtClean="0"/>
              <a:t>12-Oct-22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51D12-FA66-4F4A-B81F-A19ED0B03FBD}" type="datetime5">
              <a:rPr lang="en-US" smtClean="0"/>
              <a:t>12-Oct-22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A16595-DC56-4919-B042-B2AA3E6553A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1D523C4-5321-4075-9632-D2AB3209F5F8}" type="datetime5">
              <a:rPr lang="en-US" smtClean="0"/>
              <a:t>12-Oct-22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16595-DC56-4919-B042-B2AA3E6553A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2537296-5CF9-4558-BC00-0CA98B935A25}" type="datetime5">
              <a:rPr lang="en-US" smtClean="0"/>
              <a:t>12-Oct-22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9A16595-DC56-4919-B042-B2AA3E6553A2}"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0C1671-68B7-4C25-AE6D-EA42A26177E0}" type="datetime5">
              <a:rPr lang="en-US" smtClean="0"/>
              <a:t>12-Oct-22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A16595-DC56-4919-B042-B2AA3E6553A2}"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893B-07F8-4771-AFE9-97C00088A273}"/>
              </a:ext>
            </a:extLst>
          </p:cNvPr>
          <p:cNvSpPr>
            <a:spLocks noGrp="1"/>
          </p:cNvSpPr>
          <p:nvPr>
            <p:ph type="title"/>
          </p:nvPr>
        </p:nvSpPr>
        <p:spPr>
          <a:xfrm>
            <a:off x="256707" y="1178263"/>
            <a:ext cx="7773338" cy="1197133"/>
          </a:xfrm>
        </p:spPr>
        <p:txBody>
          <a:bodyPr>
            <a:normAutofit/>
          </a:bodyPr>
          <a:lstStyle/>
          <a:p>
            <a:pPr algn="l"/>
            <a:r>
              <a:rPr lang="en-GB" sz="3000" b="1" dirty="0">
                <a:latin typeface="Calibri" panose="020F0502020204030204" pitchFamily="34" charset="0"/>
                <a:cs typeface="Calibri" panose="020F0502020204030204" pitchFamily="34" charset="0"/>
              </a:rPr>
              <a:t>BMS 3140</a:t>
            </a:r>
            <a:br>
              <a:rPr lang="en-GB" b="1" dirty="0">
                <a:latin typeface="Calibri" panose="020F0502020204030204" pitchFamily="34" charset="0"/>
                <a:cs typeface="Calibri" panose="020F0502020204030204" pitchFamily="34" charset="0"/>
              </a:rPr>
            </a:br>
            <a:endParaRPr lang="en-ZM" sz="3000" i="1" dirty="0">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02C8F7A7-340E-4B14-94A1-CF388A64834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13892" y="2652183"/>
            <a:ext cx="2729508" cy="1705505"/>
          </a:xfrm>
        </p:spPr>
      </p:pic>
      <p:pic>
        <p:nvPicPr>
          <p:cNvPr id="8" name="Content Placeholder 7">
            <a:extLst>
              <a:ext uri="{FF2B5EF4-FFF2-40B4-BE49-F238E27FC236}">
                <a16:creationId xmlns:a16="http://schemas.microsoft.com/office/drawing/2014/main" id="{EBA30766-CC84-4C62-8F11-EE6227FB26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68554" y="2652183"/>
            <a:ext cx="2974313" cy="2099734"/>
          </a:xfrm>
        </p:spPr>
      </p:pic>
      <p:sp>
        <p:nvSpPr>
          <p:cNvPr id="9" name="Rectangle 8">
            <a:extLst>
              <a:ext uri="{FF2B5EF4-FFF2-40B4-BE49-F238E27FC236}">
                <a16:creationId xmlns:a16="http://schemas.microsoft.com/office/drawing/2014/main" id="{01D067BE-4129-40F6-A276-5BC190B5F49C}"/>
              </a:ext>
            </a:extLst>
          </p:cNvPr>
          <p:cNvSpPr/>
          <p:nvPr/>
        </p:nvSpPr>
        <p:spPr>
          <a:xfrm>
            <a:off x="256707" y="3186627"/>
            <a:ext cx="6601293" cy="3139321"/>
          </a:xfrm>
          <a:prstGeom prst="rect">
            <a:avLst/>
          </a:prstGeom>
        </p:spPr>
        <p:txBody>
          <a:bodyPr wrap="square">
            <a:spAutoFit/>
          </a:bodyPr>
          <a:lstStyle/>
          <a:p>
            <a:endParaRPr lang="en-GB" b="1" i="1" dirty="0">
              <a:latin typeface="Calibri" panose="020F0502020204030204" pitchFamily="34" charset="0"/>
              <a:cs typeface="Calibri" panose="020F0502020204030204" pitchFamily="34" charset="0"/>
            </a:endParaRPr>
          </a:p>
          <a:p>
            <a:endParaRPr lang="en-GB" b="1" i="1" dirty="0">
              <a:latin typeface="Calibri" panose="020F0502020204030204" pitchFamily="34" charset="0"/>
              <a:cs typeface="Calibri" panose="020F0502020204030204" pitchFamily="34" charset="0"/>
            </a:endParaRPr>
          </a:p>
          <a:p>
            <a:endParaRPr lang="en-GB" b="1" i="1" dirty="0">
              <a:latin typeface="Calibri" panose="020F0502020204030204" pitchFamily="34" charset="0"/>
              <a:cs typeface="Calibri" panose="020F0502020204030204" pitchFamily="34" charset="0"/>
            </a:endParaRPr>
          </a:p>
          <a:p>
            <a:endParaRPr lang="en-GB" b="1" i="1" dirty="0">
              <a:latin typeface="Calibri" panose="020F0502020204030204" pitchFamily="34" charset="0"/>
              <a:cs typeface="Calibri" panose="020F0502020204030204" pitchFamily="34" charset="0"/>
            </a:endParaRPr>
          </a:p>
          <a:p>
            <a:endParaRPr lang="en-GB" b="1" i="1" dirty="0">
              <a:latin typeface="Calibri" panose="020F0502020204030204" pitchFamily="34" charset="0"/>
              <a:cs typeface="Calibri" panose="020F0502020204030204" pitchFamily="34" charset="0"/>
            </a:endParaRPr>
          </a:p>
          <a:p>
            <a:endParaRPr lang="en-GB" b="1" i="1" dirty="0">
              <a:latin typeface="Calibri" panose="020F0502020204030204" pitchFamily="34" charset="0"/>
              <a:cs typeface="Calibri" panose="020F0502020204030204" pitchFamily="34" charset="0"/>
            </a:endParaRPr>
          </a:p>
          <a:p>
            <a:endParaRPr lang="en-GB" b="1" i="1" dirty="0">
              <a:latin typeface="Calibri" panose="020F0502020204030204" pitchFamily="34" charset="0"/>
              <a:cs typeface="Calibri" panose="020F0502020204030204" pitchFamily="34" charset="0"/>
            </a:endParaRPr>
          </a:p>
          <a:p>
            <a:endParaRPr lang="en-GB" sz="2400" b="1" i="1" dirty="0">
              <a:latin typeface="Bradley Hand ITC" panose="03070402050302030203" pitchFamily="66" charset="0"/>
              <a:cs typeface="Calibri" panose="020F0502020204030204" pitchFamily="34" charset="0"/>
            </a:endParaRPr>
          </a:p>
          <a:p>
            <a:r>
              <a:rPr lang="en-GB" sz="2400" b="1" i="1" dirty="0">
                <a:solidFill>
                  <a:schemeClr val="tx1">
                    <a:lumMod val="75000"/>
                    <a:lumOff val="25000"/>
                  </a:schemeClr>
                </a:solidFill>
                <a:latin typeface="Bradley Hand ITC" panose="03070402050302030203" pitchFamily="66" charset="0"/>
                <a:cs typeface="Calibri" panose="020F0502020204030204" pitchFamily="34" charset="0"/>
              </a:rPr>
              <a:t>With Margaret Mswema Silwimba</a:t>
            </a:r>
            <a:br>
              <a:rPr lang="en-GB" sz="2400" b="1" i="1" dirty="0">
                <a:solidFill>
                  <a:schemeClr val="tx1">
                    <a:lumMod val="75000"/>
                    <a:lumOff val="25000"/>
                  </a:schemeClr>
                </a:solidFill>
                <a:latin typeface="Bradley Hand ITC" panose="03070402050302030203" pitchFamily="66" charset="0"/>
                <a:cs typeface="Calibri" panose="020F0502020204030204" pitchFamily="34" charset="0"/>
              </a:rPr>
            </a:br>
            <a:r>
              <a:rPr lang="en-GB" sz="2400" b="1" i="1" dirty="0">
                <a:solidFill>
                  <a:schemeClr val="tx1">
                    <a:lumMod val="75000"/>
                    <a:lumOff val="25000"/>
                  </a:schemeClr>
                </a:solidFill>
                <a:latin typeface="Bradley Hand ITC" panose="03070402050302030203" pitchFamily="66" charset="0"/>
                <a:cs typeface="Calibri" panose="020F0502020204030204" pitchFamily="34" charset="0"/>
              </a:rPr>
              <a:t>B-Pharm, Msc. Clin. Pharmacy</a:t>
            </a:r>
            <a:endParaRPr lang="en-ZM" sz="2400" b="1" dirty="0">
              <a:solidFill>
                <a:schemeClr val="tx1">
                  <a:lumMod val="75000"/>
                  <a:lumOff val="25000"/>
                </a:schemeClr>
              </a:solidFill>
              <a:latin typeface="Bradley Hand ITC" panose="03070402050302030203" pitchFamily="66" charset="0"/>
            </a:endParaRPr>
          </a:p>
        </p:txBody>
      </p:sp>
    </p:spTree>
    <p:extLst>
      <p:ext uri="{BB962C8B-B14F-4D97-AF65-F5344CB8AC3E}">
        <p14:creationId xmlns:p14="http://schemas.microsoft.com/office/powerpoint/2010/main" val="170385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4E49-54BB-2DFC-A9F4-EB1A7B4F8FB4}"/>
              </a:ext>
            </a:extLst>
          </p:cNvPr>
          <p:cNvSpPr>
            <a:spLocks noGrp="1"/>
          </p:cNvSpPr>
          <p:nvPr>
            <p:ph type="title"/>
          </p:nvPr>
        </p:nvSpPr>
        <p:spPr/>
        <p:txBody>
          <a:bodyPr/>
          <a:lstStyle/>
          <a:p>
            <a:endParaRPr lang="en-ZM"/>
          </a:p>
        </p:txBody>
      </p:sp>
      <p:graphicFrame>
        <p:nvGraphicFramePr>
          <p:cNvPr id="7" name="Table 7">
            <a:extLst>
              <a:ext uri="{FF2B5EF4-FFF2-40B4-BE49-F238E27FC236}">
                <a16:creationId xmlns:a16="http://schemas.microsoft.com/office/drawing/2014/main" id="{F3E86347-CA6A-ED9C-4651-F6BFB5739F94}"/>
              </a:ext>
            </a:extLst>
          </p:cNvPr>
          <p:cNvGraphicFramePr>
            <a:graphicFrameLocks noGrp="1"/>
          </p:cNvGraphicFramePr>
          <p:nvPr>
            <p:ph idx="1"/>
            <p:extLst>
              <p:ext uri="{D42A27DB-BD31-4B8C-83A1-F6EECF244321}">
                <p14:modId xmlns:p14="http://schemas.microsoft.com/office/powerpoint/2010/main" val="3706508517"/>
              </p:ext>
            </p:extLst>
          </p:nvPr>
        </p:nvGraphicFramePr>
        <p:xfrm>
          <a:off x="0" y="0"/>
          <a:ext cx="9144000" cy="7615973"/>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3470161748"/>
                    </a:ext>
                  </a:extLst>
                </a:gridCol>
                <a:gridCol w="4572000">
                  <a:extLst>
                    <a:ext uri="{9D8B030D-6E8A-4147-A177-3AD203B41FA5}">
                      <a16:colId xmlns:a16="http://schemas.microsoft.com/office/drawing/2014/main" val="1094581221"/>
                    </a:ext>
                  </a:extLst>
                </a:gridCol>
              </a:tblGrid>
              <a:tr h="2562487">
                <a:tc>
                  <a:txBody>
                    <a:bodyPr/>
                    <a:lstStyle/>
                    <a:p>
                      <a:r>
                        <a:rPr kumimoji="0" lang="en-US" b="0" i="0" kern="1200" dirty="0">
                          <a:solidFill>
                            <a:schemeClr val="lt1"/>
                          </a:solidFill>
                          <a:effectLst/>
                          <a:latin typeface="+mn-lt"/>
                          <a:ea typeface="+mn-ea"/>
                          <a:cs typeface="+mn-cs"/>
                        </a:rPr>
                        <a:t>Excitatory neurotransmitters</a:t>
                      </a:r>
                      <a:endParaRPr lang="en-ZM" dirty="0"/>
                    </a:p>
                  </a:txBody>
                  <a:tcPr/>
                </a:tc>
                <a:tc>
                  <a:txBody>
                    <a:bodyPr/>
                    <a:lstStyle/>
                    <a:p>
                      <a:r>
                        <a:rPr kumimoji="0" lang="en-US" b="0" i="0" kern="1200" dirty="0">
                          <a:solidFill>
                            <a:schemeClr val="lt1"/>
                          </a:solidFill>
                          <a:effectLst/>
                          <a:latin typeface="+mn-lt"/>
                          <a:ea typeface="+mn-ea"/>
                          <a:cs typeface="+mn-cs"/>
                        </a:rPr>
                        <a:t>Glutamate (Glu)</a:t>
                      </a:r>
                      <a:br>
                        <a:rPr lang="en-US" dirty="0"/>
                      </a:br>
                      <a:r>
                        <a:rPr kumimoji="0" lang="en-US" b="0" i="0" kern="1200" dirty="0">
                          <a:solidFill>
                            <a:schemeClr val="lt1"/>
                          </a:solidFill>
                          <a:effectLst/>
                          <a:latin typeface="+mn-lt"/>
                          <a:ea typeface="+mn-ea"/>
                          <a:cs typeface="+mn-cs"/>
                        </a:rPr>
                        <a:t>Acetylcholine (</a:t>
                      </a:r>
                      <a:r>
                        <a:rPr kumimoji="0" lang="en-US" b="0" i="0" kern="1200" dirty="0" err="1">
                          <a:solidFill>
                            <a:schemeClr val="lt1"/>
                          </a:solidFill>
                          <a:effectLst/>
                          <a:latin typeface="+mn-lt"/>
                          <a:ea typeface="+mn-ea"/>
                          <a:cs typeface="+mn-cs"/>
                        </a:rPr>
                        <a:t>ACh</a:t>
                      </a:r>
                      <a:r>
                        <a:rPr kumimoji="0" lang="en-US" b="0" i="0" kern="1200" dirty="0">
                          <a:solidFill>
                            <a:schemeClr val="lt1"/>
                          </a:solidFill>
                          <a:effectLst/>
                          <a:latin typeface="+mn-lt"/>
                          <a:ea typeface="+mn-ea"/>
                          <a:cs typeface="+mn-cs"/>
                        </a:rPr>
                        <a:t>)</a:t>
                      </a:r>
                      <a:br>
                        <a:rPr lang="en-US" dirty="0"/>
                      </a:br>
                      <a:r>
                        <a:rPr kumimoji="0" lang="en-US" b="0" i="0" kern="1200" dirty="0">
                          <a:solidFill>
                            <a:schemeClr val="lt1"/>
                          </a:solidFill>
                          <a:effectLst/>
                          <a:latin typeface="+mn-lt"/>
                          <a:ea typeface="+mn-ea"/>
                          <a:cs typeface="+mn-cs"/>
                        </a:rPr>
                        <a:t>Histamine</a:t>
                      </a:r>
                      <a:br>
                        <a:rPr lang="en-US" dirty="0"/>
                      </a:br>
                      <a:r>
                        <a:rPr kumimoji="0" lang="en-US" b="0" i="0" kern="1200" dirty="0">
                          <a:solidFill>
                            <a:schemeClr val="lt1"/>
                          </a:solidFill>
                          <a:effectLst/>
                          <a:latin typeface="+mn-lt"/>
                          <a:ea typeface="+mn-ea"/>
                          <a:cs typeface="+mn-cs"/>
                        </a:rPr>
                        <a:t>Dopamine (DA)</a:t>
                      </a:r>
                      <a:br>
                        <a:rPr lang="en-US" dirty="0"/>
                      </a:br>
                      <a:r>
                        <a:rPr kumimoji="0" lang="en-US" b="0" i="0" kern="1200" dirty="0">
                          <a:solidFill>
                            <a:schemeClr val="lt1"/>
                          </a:solidFill>
                          <a:effectLst/>
                          <a:latin typeface="+mn-lt"/>
                          <a:ea typeface="+mn-ea"/>
                          <a:cs typeface="+mn-cs"/>
                        </a:rPr>
                        <a:t>Norepinephrine (NE); also known as noradrenaline (</a:t>
                      </a:r>
                      <a:r>
                        <a:rPr kumimoji="0" lang="en-US" b="0" i="0" kern="1200" dirty="0" err="1">
                          <a:solidFill>
                            <a:schemeClr val="lt1"/>
                          </a:solidFill>
                          <a:effectLst/>
                          <a:latin typeface="+mn-lt"/>
                          <a:ea typeface="+mn-ea"/>
                          <a:cs typeface="+mn-cs"/>
                        </a:rPr>
                        <a:t>NAd</a:t>
                      </a:r>
                      <a:r>
                        <a:rPr kumimoji="0" lang="en-US" b="0" i="0" kern="1200" dirty="0">
                          <a:solidFill>
                            <a:schemeClr val="lt1"/>
                          </a:solidFill>
                          <a:effectLst/>
                          <a:latin typeface="+mn-lt"/>
                          <a:ea typeface="+mn-ea"/>
                          <a:cs typeface="+mn-cs"/>
                        </a:rPr>
                        <a:t>)</a:t>
                      </a:r>
                      <a:br>
                        <a:rPr lang="en-US" dirty="0"/>
                      </a:br>
                      <a:r>
                        <a:rPr kumimoji="0" lang="en-US" b="0" i="0" kern="1200" dirty="0">
                          <a:solidFill>
                            <a:schemeClr val="lt1"/>
                          </a:solidFill>
                          <a:effectLst/>
                          <a:latin typeface="+mn-lt"/>
                          <a:ea typeface="+mn-ea"/>
                          <a:cs typeface="+mn-cs"/>
                        </a:rPr>
                        <a:t>Epinephrine (Epi); also known as adrenaline (Ad)</a:t>
                      </a:r>
                      <a:endParaRPr lang="en-ZM" dirty="0"/>
                    </a:p>
                  </a:txBody>
                  <a:tcPr/>
                </a:tc>
                <a:extLst>
                  <a:ext uri="{0D108BD9-81ED-4DB2-BD59-A6C34878D82A}">
                    <a16:rowId xmlns:a16="http://schemas.microsoft.com/office/drawing/2014/main" val="3784936883"/>
                  </a:ext>
                </a:extLst>
              </a:tr>
              <a:tr h="1024995">
                <a:tc>
                  <a:txBody>
                    <a:bodyPr/>
                    <a:lstStyle/>
                    <a:p>
                      <a:r>
                        <a:rPr kumimoji="0" lang="en-US" b="0" i="0" kern="1200" dirty="0">
                          <a:solidFill>
                            <a:schemeClr val="dk1"/>
                          </a:solidFill>
                          <a:effectLst/>
                          <a:latin typeface="+mn-lt"/>
                          <a:ea typeface="+mn-ea"/>
                          <a:cs typeface="+mn-cs"/>
                        </a:rPr>
                        <a:t>Inhibitory neurotransmitters</a:t>
                      </a:r>
                      <a:endParaRPr lang="en-ZM" dirty="0"/>
                    </a:p>
                  </a:txBody>
                  <a:tcPr/>
                </a:tc>
                <a:tc>
                  <a:txBody>
                    <a:bodyPr/>
                    <a:lstStyle/>
                    <a:p>
                      <a:r>
                        <a:rPr kumimoji="0" lang="en-US" b="0" i="1" kern="1200" dirty="0">
                          <a:solidFill>
                            <a:schemeClr val="dk1"/>
                          </a:solidFill>
                          <a:effectLst/>
                          <a:latin typeface="+mn-lt"/>
                          <a:ea typeface="+mn-ea"/>
                          <a:cs typeface="+mn-cs"/>
                        </a:rPr>
                        <a:t>gamma</a:t>
                      </a:r>
                      <a:r>
                        <a:rPr kumimoji="0" lang="en-US" b="0" i="0" kern="1200" dirty="0">
                          <a:solidFill>
                            <a:schemeClr val="dk1"/>
                          </a:solidFill>
                          <a:effectLst/>
                          <a:latin typeface="+mn-lt"/>
                          <a:ea typeface="+mn-ea"/>
                          <a:cs typeface="+mn-cs"/>
                        </a:rPr>
                        <a:t>-Aminobutyric acid (GABA)</a:t>
                      </a:r>
                      <a:br>
                        <a:rPr lang="en-US" dirty="0"/>
                      </a:br>
                      <a:r>
                        <a:rPr kumimoji="0" lang="en-US" b="0" i="0" kern="1200" dirty="0">
                          <a:solidFill>
                            <a:schemeClr val="dk1"/>
                          </a:solidFill>
                          <a:effectLst/>
                          <a:latin typeface="+mn-lt"/>
                          <a:ea typeface="+mn-ea"/>
                          <a:cs typeface="+mn-cs"/>
                        </a:rPr>
                        <a:t>Serotonin (5-HT)</a:t>
                      </a:r>
                      <a:br>
                        <a:rPr lang="en-US" dirty="0"/>
                      </a:br>
                      <a:r>
                        <a:rPr kumimoji="0" lang="en-US" b="0" i="0" kern="1200" dirty="0">
                          <a:solidFill>
                            <a:schemeClr val="dk1"/>
                          </a:solidFill>
                          <a:effectLst/>
                          <a:latin typeface="+mn-lt"/>
                          <a:ea typeface="+mn-ea"/>
                          <a:cs typeface="+mn-cs"/>
                        </a:rPr>
                        <a:t>Dopamine (DA)</a:t>
                      </a:r>
                      <a:endParaRPr lang="en-ZM" dirty="0"/>
                    </a:p>
                  </a:txBody>
                  <a:tcPr/>
                </a:tc>
                <a:extLst>
                  <a:ext uri="{0D108BD9-81ED-4DB2-BD59-A6C34878D82A}">
                    <a16:rowId xmlns:a16="http://schemas.microsoft.com/office/drawing/2014/main" val="1411125314"/>
                  </a:ext>
                </a:extLst>
              </a:tr>
              <a:tr h="1639992">
                <a:tc>
                  <a:txBody>
                    <a:bodyPr/>
                    <a:lstStyle/>
                    <a:p>
                      <a:r>
                        <a:rPr kumimoji="0" lang="en-US" b="0" i="0" kern="1200" dirty="0">
                          <a:solidFill>
                            <a:schemeClr val="dk1"/>
                          </a:solidFill>
                          <a:effectLst/>
                          <a:latin typeface="+mn-lt"/>
                          <a:ea typeface="+mn-ea"/>
                          <a:cs typeface="+mn-cs"/>
                        </a:rPr>
                        <a:t>Neuromodulators</a:t>
                      </a:r>
                      <a:endParaRPr lang="en-ZM" dirty="0"/>
                    </a:p>
                  </a:txBody>
                  <a:tcPr/>
                </a:tc>
                <a:tc>
                  <a:txBody>
                    <a:bodyPr/>
                    <a:lstStyle/>
                    <a:p>
                      <a:r>
                        <a:rPr kumimoji="0" lang="en-US" b="0" i="0" kern="1200" dirty="0">
                          <a:solidFill>
                            <a:schemeClr val="dk1"/>
                          </a:solidFill>
                          <a:effectLst/>
                          <a:latin typeface="+mn-lt"/>
                          <a:ea typeface="+mn-ea"/>
                          <a:cs typeface="+mn-cs"/>
                        </a:rPr>
                        <a:t>Dopamine (DA)</a:t>
                      </a:r>
                      <a:br>
                        <a:rPr lang="en-US" dirty="0"/>
                      </a:br>
                      <a:r>
                        <a:rPr kumimoji="0" lang="en-US" b="0" i="0" kern="1200" dirty="0">
                          <a:solidFill>
                            <a:schemeClr val="dk1"/>
                          </a:solidFill>
                          <a:effectLst/>
                          <a:latin typeface="+mn-lt"/>
                          <a:ea typeface="+mn-ea"/>
                          <a:cs typeface="+mn-cs"/>
                        </a:rPr>
                        <a:t>Serotonin (5-HT)</a:t>
                      </a:r>
                      <a:br>
                        <a:rPr lang="en-US" dirty="0"/>
                      </a:br>
                      <a:r>
                        <a:rPr kumimoji="0" lang="en-US" b="0" i="0" kern="1200" dirty="0">
                          <a:solidFill>
                            <a:schemeClr val="dk1"/>
                          </a:solidFill>
                          <a:effectLst/>
                          <a:latin typeface="+mn-lt"/>
                          <a:ea typeface="+mn-ea"/>
                          <a:cs typeface="+mn-cs"/>
                        </a:rPr>
                        <a:t>Acetylcholine (</a:t>
                      </a:r>
                      <a:r>
                        <a:rPr kumimoji="0" lang="en-US" b="0" i="0" kern="1200" dirty="0" err="1">
                          <a:solidFill>
                            <a:schemeClr val="dk1"/>
                          </a:solidFill>
                          <a:effectLst/>
                          <a:latin typeface="+mn-lt"/>
                          <a:ea typeface="+mn-ea"/>
                          <a:cs typeface="+mn-cs"/>
                        </a:rPr>
                        <a:t>ACh</a:t>
                      </a:r>
                      <a:r>
                        <a:rPr kumimoji="0" lang="en-US" b="0" i="0" kern="1200" dirty="0">
                          <a:solidFill>
                            <a:schemeClr val="dk1"/>
                          </a:solidFill>
                          <a:effectLst/>
                          <a:latin typeface="+mn-lt"/>
                          <a:ea typeface="+mn-ea"/>
                          <a:cs typeface="+mn-cs"/>
                        </a:rPr>
                        <a:t>)</a:t>
                      </a:r>
                      <a:br>
                        <a:rPr lang="en-US" dirty="0"/>
                      </a:br>
                      <a:r>
                        <a:rPr kumimoji="0" lang="en-US" b="0" i="0" kern="1200" dirty="0">
                          <a:solidFill>
                            <a:schemeClr val="dk1"/>
                          </a:solidFill>
                          <a:effectLst/>
                          <a:latin typeface="+mn-lt"/>
                          <a:ea typeface="+mn-ea"/>
                          <a:cs typeface="+mn-cs"/>
                        </a:rPr>
                        <a:t>Histamine</a:t>
                      </a:r>
                      <a:br>
                        <a:rPr lang="en-US" dirty="0"/>
                      </a:br>
                      <a:r>
                        <a:rPr kumimoji="0" lang="en-US" b="0" i="0" kern="1200" dirty="0">
                          <a:solidFill>
                            <a:schemeClr val="dk1"/>
                          </a:solidFill>
                          <a:effectLst/>
                          <a:latin typeface="+mn-lt"/>
                          <a:ea typeface="+mn-ea"/>
                          <a:cs typeface="+mn-cs"/>
                        </a:rPr>
                        <a:t>Norepinephrine (NE)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Endogenous peptides </a:t>
                      </a:r>
                      <a:r>
                        <a:rPr lang="en-GB" sz="1800" i="1" dirty="0">
                          <a:solidFill>
                            <a:schemeClr val="tx1"/>
                          </a:solidFill>
                        </a:rPr>
                        <a:t>(e.g. Opioid peptides, Substance-</a:t>
                      </a:r>
                      <a:r>
                        <a:rPr lang="en-GB" sz="1800" i="1" dirty="0" err="1">
                          <a:solidFill>
                            <a:schemeClr val="tx1"/>
                          </a:solidFill>
                        </a:rPr>
                        <a:t>P,endorphins,enkephalins</a:t>
                      </a:r>
                      <a:r>
                        <a:rPr lang="en-GB" sz="1800" i="1" dirty="0">
                          <a:solidFill>
                            <a:schemeClr val="tx1"/>
                          </a:solidFill>
                        </a:rPr>
                        <a:t> ,dynorphins etc)</a:t>
                      </a:r>
                      <a:endParaRPr lang="en-GB" dirty="0">
                        <a:solidFill>
                          <a:schemeClr val="tx1"/>
                        </a:solidFill>
                      </a:endParaRPr>
                    </a:p>
                  </a:txBody>
                  <a:tcPr/>
                </a:tc>
                <a:extLst>
                  <a:ext uri="{0D108BD9-81ED-4DB2-BD59-A6C34878D82A}">
                    <a16:rowId xmlns:a16="http://schemas.microsoft.com/office/drawing/2014/main" val="4260645399"/>
                  </a:ext>
                </a:extLst>
              </a:tr>
              <a:tr h="1332493">
                <a:tc>
                  <a:txBody>
                    <a:bodyPr/>
                    <a:lstStyle/>
                    <a:p>
                      <a:r>
                        <a:rPr kumimoji="0" lang="en-US" b="0" i="0" kern="1200" dirty="0">
                          <a:solidFill>
                            <a:schemeClr val="dk1"/>
                          </a:solidFill>
                          <a:effectLst/>
                          <a:latin typeface="+mn-lt"/>
                          <a:ea typeface="+mn-ea"/>
                          <a:cs typeface="+mn-cs"/>
                        </a:rPr>
                        <a:t>Neurohormones</a:t>
                      </a:r>
                      <a:endParaRPr lang="en-ZM" dirty="0"/>
                    </a:p>
                  </a:txBody>
                  <a:tcPr/>
                </a:tc>
                <a:tc>
                  <a:txBody>
                    <a:bodyPr/>
                    <a:lstStyle/>
                    <a:p>
                      <a:r>
                        <a:rPr kumimoji="0" lang="en-US" b="0" i="0" kern="1200" dirty="0">
                          <a:solidFill>
                            <a:schemeClr val="dk1"/>
                          </a:solidFill>
                          <a:effectLst/>
                          <a:latin typeface="+mn-lt"/>
                          <a:ea typeface="+mn-ea"/>
                          <a:cs typeface="+mn-cs"/>
                        </a:rPr>
                        <a:t>Releasing hormones from hypothalamus</a:t>
                      </a:r>
                      <a:br>
                        <a:rPr lang="en-US" dirty="0"/>
                      </a:br>
                      <a:r>
                        <a:rPr kumimoji="0" lang="en-US" b="0" i="0" kern="1200" dirty="0">
                          <a:solidFill>
                            <a:schemeClr val="dk1"/>
                          </a:solidFill>
                          <a:effectLst/>
                          <a:latin typeface="+mn-lt"/>
                          <a:ea typeface="+mn-ea"/>
                          <a:cs typeface="+mn-cs"/>
                        </a:rPr>
                        <a:t>Oxytocin (</a:t>
                      </a:r>
                      <a:r>
                        <a:rPr kumimoji="0" lang="en-US" b="0" i="0" kern="1200" dirty="0" err="1">
                          <a:solidFill>
                            <a:schemeClr val="dk1"/>
                          </a:solidFill>
                          <a:effectLst/>
                          <a:latin typeface="+mn-lt"/>
                          <a:ea typeface="+mn-ea"/>
                          <a:cs typeface="+mn-cs"/>
                        </a:rPr>
                        <a:t>Oxt</a:t>
                      </a:r>
                      <a:r>
                        <a:rPr kumimoji="0" lang="en-US" b="0" i="0" kern="1200" dirty="0">
                          <a:solidFill>
                            <a:schemeClr val="dk1"/>
                          </a:solidFill>
                          <a:effectLst/>
                          <a:latin typeface="+mn-lt"/>
                          <a:ea typeface="+mn-ea"/>
                          <a:cs typeface="+mn-cs"/>
                        </a:rPr>
                        <a:t>)</a:t>
                      </a:r>
                      <a:br>
                        <a:rPr lang="en-US" dirty="0"/>
                      </a:br>
                      <a:r>
                        <a:rPr kumimoji="0" lang="en-US" b="0" i="0" kern="1200" dirty="0">
                          <a:solidFill>
                            <a:schemeClr val="dk1"/>
                          </a:solidFill>
                          <a:effectLst/>
                          <a:latin typeface="+mn-lt"/>
                          <a:ea typeface="+mn-ea"/>
                          <a:cs typeface="+mn-cs"/>
                        </a:rPr>
                        <a:t>Vasopressin; also known as antidiuretic hormone (ADH) </a:t>
                      </a:r>
                      <a:endParaRPr lang="en-ZM" dirty="0"/>
                    </a:p>
                  </a:txBody>
                  <a:tcPr/>
                </a:tc>
                <a:extLst>
                  <a:ext uri="{0D108BD9-81ED-4DB2-BD59-A6C34878D82A}">
                    <a16:rowId xmlns:a16="http://schemas.microsoft.com/office/drawing/2014/main" val="2887278327"/>
                  </a:ext>
                </a:extLst>
              </a:tr>
              <a:tr h="409998">
                <a:tc>
                  <a:txBody>
                    <a:bodyPr/>
                    <a:lstStyle/>
                    <a:p>
                      <a:endParaRPr lang="en-ZM"/>
                    </a:p>
                  </a:txBody>
                  <a:tcPr/>
                </a:tc>
                <a:tc>
                  <a:txBody>
                    <a:bodyPr/>
                    <a:lstStyle/>
                    <a:p>
                      <a:endParaRPr lang="en-ZM" dirty="0"/>
                    </a:p>
                  </a:txBody>
                  <a:tcPr/>
                </a:tc>
                <a:extLst>
                  <a:ext uri="{0D108BD9-81ED-4DB2-BD59-A6C34878D82A}">
                    <a16:rowId xmlns:a16="http://schemas.microsoft.com/office/drawing/2014/main" val="2879771482"/>
                  </a:ext>
                </a:extLst>
              </a:tr>
            </a:tbl>
          </a:graphicData>
        </a:graphic>
      </p:graphicFrame>
      <p:sp>
        <p:nvSpPr>
          <p:cNvPr id="4" name="Date Placeholder 3">
            <a:extLst>
              <a:ext uri="{FF2B5EF4-FFF2-40B4-BE49-F238E27FC236}">
                <a16:creationId xmlns:a16="http://schemas.microsoft.com/office/drawing/2014/main" id="{2A930599-A3CC-4FBC-30E8-843D4C3BC408}"/>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DCCB0EBD-9C03-8ECB-7187-CD5F4EC76770}"/>
              </a:ext>
            </a:extLst>
          </p:cNvPr>
          <p:cNvSpPr>
            <a:spLocks noGrp="1"/>
          </p:cNvSpPr>
          <p:nvPr>
            <p:ph type="sldNum" sz="quarter" idx="12"/>
          </p:nvPr>
        </p:nvSpPr>
        <p:spPr/>
        <p:txBody>
          <a:bodyPr/>
          <a:lstStyle/>
          <a:p>
            <a:fld id="{A9A16595-DC56-4919-B042-B2AA3E6553A2}" type="slidenum">
              <a:rPr lang="en-GB" smtClean="0"/>
              <a:pPr/>
              <a:t>10</a:t>
            </a:fld>
            <a:endParaRPr lang="en-GB"/>
          </a:p>
        </p:txBody>
      </p:sp>
    </p:spTree>
    <p:extLst>
      <p:ext uri="{BB962C8B-B14F-4D97-AF65-F5344CB8AC3E}">
        <p14:creationId xmlns:p14="http://schemas.microsoft.com/office/powerpoint/2010/main" val="10316479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D458-1D10-C649-6864-53A46A825C76}"/>
              </a:ext>
            </a:extLst>
          </p:cNvPr>
          <p:cNvSpPr>
            <a:spLocks noGrp="1"/>
          </p:cNvSpPr>
          <p:nvPr>
            <p:ph type="title"/>
          </p:nvPr>
        </p:nvSpPr>
        <p:spPr/>
        <p:txBody>
          <a:bodyPr>
            <a:normAutofit fontScale="90000"/>
          </a:bodyPr>
          <a:lstStyle/>
          <a:p>
            <a:r>
              <a:rPr lang="en-US" sz="4000" b="1" i="0" u="none" strike="noStrike" baseline="0" dirty="0">
                <a:solidFill>
                  <a:srgbClr val="000000"/>
                </a:solidFill>
                <a:effectLst>
                  <a:outerShdw blurRad="38100" dist="38100" dir="2700000" algn="tl">
                    <a:srgbClr val="000000">
                      <a:alpha val="43137"/>
                    </a:srgbClr>
                  </a:outerShdw>
                </a:effectLst>
              </a:rPr>
              <a:t>Catechol-</a:t>
            </a:r>
            <a:r>
              <a:rPr lang="en-US" sz="4000" b="1" i="1" u="none" strike="noStrike" baseline="0" dirty="0">
                <a:solidFill>
                  <a:srgbClr val="000000"/>
                </a:solidFill>
                <a:effectLst>
                  <a:outerShdw blurRad="38100" dist="38100" dir="2700000" algn="tl">
                    <a:srgbClr val="000000">
                      <a:alpha val="43137"/>
                    </a:srgbClr>
                  </a:outerShdw>
                </a:effectLst>
              </a:rPr>
              <a:t>O</a:t>
            </a:r>
            <a:r>
              <a:rPr lang="en-US" sz="4000" b="1" i="0" u="none" strike="noStrike" baseline="0" dirty="0">
                <a:solidFill>
                  <a:srgbClr val="000000"/>
                </a:solidFill>
                <a:effectLst>
                  <a:outerShdw blurRad="38100" dist="38100" dir="2700000" algn="tl">
                    <a:srgbClr val="000000">
                      <a:alpha val="43137"/>
                    </a:srgbClr>
                  </a:outerShdw>
                </a:effectLst>
              </a:rPr>
              <a:t>-methyltransferase inhibitors</a:t>
            </a:r>
            <a:br>
              <a:rPr lang="en-US" sz="5400" b="0" i="0" u="none" strike="noStrike" baseline="0" dirty="0">
                <a:solidFill>
                  <a:srgbClr val="000000"/>
                </a:solidFill>
                <a:latin typeface="FranklinGothicITCbyBT-Demi"/>
              </a:rPr>
            </a:br>
            <a:endParaRPr lang="en-ZM" dirty="0"/>
          </a:p>
        </p:txBody>
      </p:sp>
      <p:sp>
        <p:nvSpPr>
          <p:cNvPr id="3" name="Content Placeholder 2">
            <a:extLst>
              <a:ext uri="{FF2B5EF4-FFF2-40B4-BE49-F238E27FC236}">
                <a16:creationId xmlns:a16="http://schemas.microsoft.com/office/drawing/2014/main" id="{4D599768-AB0D-4663-8C1F-52AD45AEF314}"/>
              </a:ext>
            </a:extLst>
          </p:cNvPr>
          <p:cNvSpPr>
            <a:spLocks noGrp="1"/>
          </p:cNvSpPr>
          <p:nvPr>
            <p:ph idx="1"/>
          </p:nvPr>
        </p:nvSpPr>
        <p:spPr/>
        <p:txBody>
          <a:bodyPr>
            <a:noAutofit/>
          </a:bodyPr>
          <a:lstStyle/>
          <a:p>
            <a:pPr marL="0" indent="0" algn="l">
              <a:buNone/>
            </a:pPr>
            <a:endParaRPr lang="en-US" sz="2400" b="0" i="1" u="none" strike="noStrike" baseline="0" dirty="0">
              <a:solidFill>
                <a:srgbClr val="000000"/>
              </a:solidFill>
            </a:endParaRPr>
          </a:p>
          <a:p>
            <a:pPr marL="0" indent="0" algn="l">
              <a:buNone/>
            </a:pPr>
            <a:r>
              <a:rPr lang="en-US" sz="2400" b="1" i="1" u="none" strike="noStrike" baseline="0" dirty="0">
                <a:solidFill>
                  <a:srgbClr val="000000"/>
                </a:solidFill>
              </a:rPr>
              <a:t>e.g. entacapone, tolcapone</a:t>
            </a:r>
          </a:p>
          <a:p>
            <a:pPr marL="0" indent="0" algn="l">
              <a:buNone/>
            </a:pPr>
            <a:endParaRPr lang="en-US" sz="2400" b="1" i="1" dirty="0">
              <a:solidFill>
                <a:srgbClr val="000000"/>
              </a:solidFill>
            </a:endParaRPr>
          </a:p>
          <a:p>
            <a:pPr marL="0" indent="0" algn="l">
              <a:buNone/>
            </a:pPr>
            <a:r>
              <a:rPr lang="en-US" sz="2400" b="1" i="1" u="none" strike="noStrike" baseline="0" dirty="0">
                <a:solidFill>
                  <a:srgbClr val="000000"/>
                </a:solidFill>
              </a:rPr>
              <a:t>Mechanism of action</a:t>
            </a:r>
            <a:endParaRPr lang="en-GB" sz="2400" b="1" i="1" u="none" strike="noStrike" baseline="0" dirty="0">
              <a:solidFill>
                <a:srgbClr val="808080"/>
              </a:solidFill>
            </a:endParaRPr>
          </a:p>
          <a:p>
            <a:pPr marL="0" indent="0" algn="l">
              <a:buNone/>
            </a:pPr>
            <a:r>
              <a:rPr lang="en-GB" sz="2400" b="0" i="1" u="none" strike="noStrike" baseline="0" dirty="0">
                <a:solidFill>
                  <a:srgbClr val="808080"/>
                </a:solidFill>
              </a:rPr>
              <a:t>■ </a:t>
            </a:r>
            <a:r>
              <a:rPr lang="en-GB" sz="2400" b="0" i="1" u="none" strike="noStrike" baseline="0" dirty="0">
                <a:solidFill>
                  <a:srgbClr val="000000"/>
                </a:solidFill>
              </a:rPr>
              <a:t>COMT is involved in the breakdown of dopamine and inhibitors of this enzyme will also increase levels of dopamine and so enhance dopaminergic </a:t>
            </a:r>
            <a:r>
              <a:rPr lang="en-US" sz="2400" b="0" i="1" u="none" strike="noStrike" baseline="0" dirty="0">
                <a:solidFill>
                  <a:srgbClr val="000000"/>
                </a:solidFill>
              </a:rPr>
              <a:t>function.</a:t>
            </a:r>
          </a:p>
          <a:p>
            <a:pPr marL="0" indent="0" algn="l">
              <a:buNone/>
            </a:pPr>
            <a:r>
              <a:rPr lang="en-GB" sz="2400" b="0" i="1" u="none" strike="noStrike" baseline="0" dirty="0">
                <a:solidFill>
                  <a:srgbClr val="808080"/>
                </a:solidFill>
              </a:rPr>
              <a:t>■ </a:t>
            </a:r>
            <a:r>
              <a:rPr lang="en-GB" sz="2400" b="0" i="1" u="none" strike="noStrike" baseline="0" dirty="0">
                <a:solidFill>
                  <a:srgbClr val="000000"/>
                </a:solidFill>
              </a:rPr>
              <a:t>Levodopa is also a substrate for COMT and its co-administration will prevent peripheral metabolism of L-dopa and so optimise levels of </a:t>
            </a:r>
            <a:r>
              <a:rPr lang="en-US" sz="2400" b="0" i="1" u="none" strike="noStrike" baseline="0" dirty="0">
                <a:solidFill>
                  <a:srgbClr val="000000"/>
                </a:solidFill>
              </a:rPr>
              <a:t>L-dopa for central conversion to dopamine.</a:t>
            </a:r>
            <a:endParaRPr lang="en-ZM" sz="2400" i="1" dirty="0"/>
          </a:p>
        </p:txBody>
      </p:sp>
      <p:sp>
        <p:nvSpPr>
          <p:cNvPr id="4" name="Date Placeholder 3">
            <a:extLst>
              <a:ext uri="{FF2B5EF4-FFF2-40B4-BE49-F238E27FC236}">
                <a16:creationId xmlns:a16="http://schemas.microsoft.com/office/drawing/2014/main" id="{DD10B74F-B362-D6C5-8036-970C59D0B4F8}"/>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37B0DD5C-C9B3-B3C7-B0D2-2C130BC3727E}"/>
              </a:ext>
            </a:extLst>
          </p:cNvPr>
          <p:cNvSpPr>
            <a:spLocks noGrp="1"/>
          </p:cNvSpPr>
          <p:nvPr>
            <p:ph type="sldNum" sz="quarter" idx="12"/>
          </p:nvPr>
        </p:nvSpPr>
        <p:spPr/>
        <p:txBody>
          <a:bodyPr/>
          <a:lstStyle/>
          <a:p>
            <a:fld id="{A9A16595-DC56-4919-B042-B2AA3E6553A2}" type="slidenum">
              <a:rPr lang="en-GB" smtClean="0"/>
              <a:pPr/>
              <a:t>100</a:t>
            </a:fld>
            <a:endParaRPr lang="en-GB"/>
          </a:p>
        </p:txBody>
      </p:sp>
    </p:spTree>
    <p:extLst>
      <p:ext uri="{BB962C8B-B14F-4D97-AF65-F5344CB8AC3E}">
        <p14:creationId xmlns:p14="http://schemas.microsoft.com/office/powerpoint/2010/main" val="25533869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Comparison between two major treatments for Parkinsonism</a:t>
            </a:r>
            <a:endParaRPr lang="en-US" sz="3200" dirty="0"/>
          </a:p>
        </p:txBody>
      </p:sp>
      <p:graphicFrame>
        <p:nvGraphicFramePr>
          <p:cNvPr id="6" name="Content Placeholder 5"/>
          <p:cNvGraphicFramePr>
            <a:graphicFrameLocks noGrp="1"/>
          </p:cNvGraphicFramePr>
          <p:nvPr>
            <p:ph idx="1"/>
          </p:nvPr>
        </p:nvGraphicFramePr>
        <p:xfrm>
          <a:off x="457200" y="1935164"/>
          <a:ext cx="8229600" cy="442118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85202">
                <a:tc>
                  <a:txBody>
                    <a:bodyPr/>
                    <a:lstStyle/>
                    <a:p>
                      <a:endParaRPr lang="en-US" dirty="0"/>
                    </a:p>
                  </a:txBody>
                  <a:tcPr/>
                </a:tc>
                <a:tc>
                  <a:txBody>
                    <a:bodyPr/>
                    <a:lstStyle/>
                    <a:p>
                      <a:r>
                        <a:rPr lang="en-US" dirty="0"/>
                        <a:t>Anticholinergic Drugs</a:t>
                      </a:r>
                    </a:p>
                    <a:p>
                      <a:r>
                        <a:rPr lang="en-US" i="1" dirty="0"/>
                        <a:t>(e.g. </a:t>
                      </a:r>
                      <a:r>
                        <a:rPr lang="en-US" i="1" dirty="0" err="1"/>
                        <a:t>Benzhexol</a:t>
                      </a:r>
                      <a:r>
                        <a:rPr lang="en-US" i="1" dirty="0"/>
                        <a:t>)</a:t>
                      </a:r>
                    </a:p>
                  </a:txBody>
                  <a:tcPr/>
                </a:tc>
                <a:tc>
                  <a:txBody>
                    <a:bodyPr/>
                    <a:lstStyle/>
                    <a:p>
                      <a:r>
                        <a:rPr lang="en-US" dirty="0"/>
                        <a:t>Dopaminergic Drugs</a:t>
                      </a:r>
                    </a:p>
                    <a:p>
                      <a:r>
                        <a:rPr lang="en-US" i="1" dirty="0"/>
                        <a:t>(e.g.</a:t>
                      </a:r>
                      <a:r>
                        <a:rPr lang="en-US" i="1" baseline="0" dirty="0"/>
                        <a:t> Levodopa)</a:t>
                      </a:r>
                      <a:endParaRPr lang="en-US" i="1" dirty="0"/>
                    </a:p>
                  </a:txBody>
                  <a:tcPr/>
                </a:tc>
                <a:extLst>
                  <a:ext uri="{0D108BD9-81ED-4DB2-BD59-A6C34878D82A}">
                    <a16:rowId xmlns:a16="http://schemas.microsoft.com/office/drawing/2014/main" val="10000"/>
                  </a:ext>
                </a:extLst>
              </a:tr>
              <a:tr h="396982">
                <a:tc>
                  <a:txBody>
                    <a:bodyPr/>
                    <a:lstStyle/>
                    <a:p>
                      <a:r>
                        <a:rPr lang="en-US" dirty="0" err="1"/>
                        <a:t>Bradykinesia</a:t>
                      </a:r>
                      <a:endParaRPr lang="en-US" dirty="0"/>
                    </a:p>
                  </a:txBody>
                  <a:tcPr/>
                </a:tc>
                <a:tc>
                  <a:txBody>
                    <a:bodyPr/>
                    <a:lstStyle/>
                    <a:p>
                      <a:r>
                        <a:rPr lang="en-US" dirty="0"/>
                        <a:t>Negligible</a:t>
                      </a:r>
                      <a:r>
                        <a:rPr lang="en-US" baseline="0" dirty="0"/>
                        <a:t> relief</a:t>
                      </a:r>
                      <a:endParaRPr lang="en-US" dirty="0"/>
                    </a:p>
                  </a:txBody>
                  <a:tcPr/>
                </a:tc>
                <a:tc>
                  <a:txBody>
                    <a:bodyPr/>
                    <a:lstStyle/>
                    <a:p>
                      <a:r>
                        <a:rPr lang="en-US" dirty="0"/>
                        <a:t>Marked relief</a:t>
                      </a:r>
                    </a:p>
                  </a:txBody>
                  <a:tcPr/>
                </a:tc>
                <a:extLst>
                  <a:ext uri="{0D108BD9-81ED-4DB2-BD59-A6C34878D82A}">
                    <a16:rowId xmlns:a16="http://schemas.microsoft.com/office/drawing/2014/main" val="10001"/>
                  </a:ext>
                </a:extLst>
              </a:tr>
              <a:tr h="396982">
                <a:tc>
                  <a:txBody>
                    <a:bodyPr/>
                    <a:lstStyle/>
                    <a:p>
                      <a:r>
                        <a:rPr lang="en-US" dirty="0"/>
                        <a:t>Rigidity</a:t>
                      </a:r>
                    </a:p>
                  </a:txBody>
                  <a:tcPr/>
                </a:tc>
                <a:tc>
                  <a:txBody>
                    <a:bodyPr/>
                    <a:lstStyle/>
                    <a:p>
                      <a:r>
                        <a:rPr lang="en-US" dirty="0"/>
                        <a:t>Some relief</a:t>
                      </a:r>
                    </a:p>
                  </a:txBody>
                  <a:tcPr/>
                </a:tc>
                <a:tc>
                  <a:txBody>
                    <a:bodyPr/>
                    <a:lstStyle/>
                    <a:p>
                      <a:r>
                        <a:rPr lang="en-US" dirty="0"/>
                        <a:t>Marked relief</a:t>
                      </a:r>
                    </a:p>
                  </a:txBody>
                  <a:tcPr/>
                </a:tc>
                <a:extLst>
                  <a:ext uri="{0D108BD9-81ED-4DB2-BD59-A6C34878D82A}">
                    <a16:rowId xmlns:a16="http://schemas.microsoft.com/office/drawing/2014/main" val="10002"/>
                  </a:ext>
                </a:extLst>
              </a:tr>
              <a:tr h="396982">
                <a:tc>
                  <a:txBody>
                    <a:bodyPr/>
                    <a:lstStyle/>
                    <a:p>
                      <a:r>
                        <a:rPr lang="en-US" dirty="0"/>
                        <a:t>Tremors</a:t>
                      </a:r>
                    </a:p>
                  </a:txBody>
                  <a:tcPr/>
                </a:tc>
                <a:tc>
                  <a:txBody>
                    <a:bodyPr/>
                    <a:lstStyle/>
                    <a:p>
                      <a:r>
                        <a:rPr lang="en-US" dirty="0"/>
                        <a:t>Some relief </a:t>
                      </a:r>
                      <a:r>
                        <a:rPr lang="en-US" sz="1600" i="1" dirty="0"/>
                        <a:t>(add </a:t>
                      </a:r>
                      <a:r>
                        <a:rPr lang="el-GR" sz="1600" i="1" dirty="0"/>
                        <a:t>β</a:t>
                      </a:r>
                      <a:r>
                        <a:rPr lang="en-US" sz="1600" i="1" dirty="0"/>
                        <a:t>-blocker)</a:t>
                      </a:r>
                    </a:p>
                  </a:txBody>
                  <a:tcPr/>
                </a:tc>
                <a:tc>
                  <a:txBody>
                    <a:bodyPr/>
                    <a:lstStyle/>
                    <a:p>
                      <a:r>
                        <a:rPr lang="en-US" dirty="0"/>
                        <a:t>Some relief </a:t>
                      </a:r>
                      <a:r>
                        <a:rPr lang="en-US" sz="1600" i="1" dirty="0"/>
                        <a:t>(add </a:t>
                      </a:r>
                      <a:r>
                        <a:rPr lang="el-GR" sz="1600" i="1" dirty="0"/>
                        <a:t>β</a:t>
                      </a:r>
                      <a:r>
                        <a:rPr lang="en-US" sz="1600" i="1" dirty="0"/>
                        <a:t>-blocker)</a:t>
                      </a:r>
                      <a:endParaRPr lang="en-US" sz="1600" dirty="0"/>
                    </a:p>
                  </a:txBody>
                  <a:tcPr/>
                </a:tc>
                <a:extLst>
                  <a:ext uri="{0D108BD9-81ED-4DB2-BD59-A6C34878D82A}">
                    <a16:rowId xmlns:a16="http://schemas.microsoft.com/office/drawing/2014/main" val="10003"/>
                  </a:ext>
                </a:extLst>
              </a:tr>
              <a:tr h="685202">
                <a:tc>
                  <a:txBody>
                    <a:bodyPr/>
                    <a:lstStyle/>
                    <a:p>
                      <a:pPr algn="r"/>
                      <a:r>
                        <a:rPr lang="en-US" i="1" dirty="0"/>
                        <a:t>Preferred For:</a:t>
                      </a:r>
                    </a:p>
                  </a:txBody>
                  <a:tcPr/>
                </a:tc>
                <a:tc>
                  <a:txBody>
                    <a:bodyPr/>
                    <a:lstStyle/>
                    <a:p>
                      <a:r>
                        <a:rPr lang="en-US" dirty="0"/>
                        <a:t>Drug-induced Parkinsonism</a:t>
                      </a:r>
                    </a:p>
                  </a:txBody>
                  <a:tcPr/>
                </a:tc>
                <a:tc>
                  <a:txBody>
                    <a:bodyPr/>
                    <a:lstStyle/>
                    <a:p>
                      <a:r>
                        <a:rPr lang="en-US" dirty="0"/>
                        <a:t>Idiopathic Parkinsonism</a:t>
                      </a:r>
                      <a:r>
                        <a:rPr lang="en-US" baseline="0" dirty="0"/>
                        <a:t> and other types</a:t>
                      </a:r>
                      <a:endParaRPr lang="en-US" dirty="0"/>
                    </a:p>
                  </a:txBody>
                  <a:tcPr/>
                </a:tc>
                <a:extLst>
                  <a:ext uri="{0D108BD9-81ED-4DB2-BD59-A6C34878D82A}">
                    <a16:rowId xmlns:a16="http://schemas.microsoft.com/office/drawing/2014/main" val="10004"/>
                  </a:ext>
                </a:extLst>
              </a:tr>
              <a:tr h="1859835">
                <a:tc>
                  <a:txBody>
                    <a:bodyPr/>
                    <a:lstStyle/>
                    <a:p>
                      <a:r>
                        <a:rPr lang="en-US" dirty="0"/>
                        <a:t>Adverse Effects</a:t>
                      </a:r>
                    </a:p>
                  </a:txBody>
                  <a:tcPr/>
                </a:tc>
                <a:tc>
                  <a:txBody>
                    <a:bodyPr/>
                    <a:lstStyle/>
                    <a:p>
                      <a:r>
                        <a:rPr kumimoji="0" lang="en-US" sz="1800" b="0" i="0" u="none" strike="noStrike" kern="1200" baseline="0" dirty="0">
                          <a:solidFill>
                            <a:schemeClr val="dk1"/>
                          </a:solidFill>
                          <a:latin typeface="+mn-lt"/>
                          <a:ea typeface="+mn-ea"/>
                          <a:cs typeface="+mn-cs"/>
                        </a:rPr>
                        <a:t>Dry mouth, Blurred vision, Confusion, Urine retention, Constipation, Worsen tardive dyskinesia caused</a:t>
                      </a:r>
                    </a:p>
                    <a:p>
                      <a:r>
                        <a:rPr kumimoji="0" lang="en-US" sz="1800" b="0" i="0" u="none" strike="noStrike" kern="1200" baseline="0" dirty="0">
                          <a:solidFill>
                            <a:schemeClr val="dk1"/>
                          </a:solidFill>
                          <a:latin typeface="+mn-lt"/>
                          <a:ea typeface="+mn-ea"/>
                          <a:cs typeface="+mn-cs"/>
                        </a:rPr>
                        <a:t>by antipsychotic drugs</a:t>
                      </a:r>
                      <a:endParaRPr lang="en-US" dirty="0"/>
                    </a:p>
                  </a:txBody>
                  <a:tcPr/>
                </a:tc>
                <a:tc>
                  <a:txBody>
                    <a:bodyPr/>
                    <a:lstStyle/>
                    <a:p>
                      <a:r>
                        <a:rPr kumimoji="0" lang="en-US" sz="1800" b="0" i="0" u="none" strike="noStrike" kern="1200" baseline="0" dirty="0">
                          <a:solidFill>
                            <a:schemeClr val="dk1"/>
                          </a:solidFill>
                          <a:latin typeface="+mn-lt"/>
                          <a:ea typeface="+mn-ea"/>
                          <a:cs typeface="+mn-cs"/>
                        </a:rPr>
                        <a:t>Nausea, Vomiting, Postural hypotension, Cardiac arrhythmias, Dyskinesia, Psychosis</a:t>
                      </a:r>
                      <a:endParaRPr lang="en-US" dirty="0"/>
                    </a:p>
                  </a:txBody>
                  <a:tcP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101</a:t>
            </a:fld>
            <a:endParaRPr lang="en-GB"/>
          </a:p>
        </p:txBody>
      </p:sp>
    </p:spTree>
    <p:extLst>
      <p:ext uri="{BB962C8B-B14F-4D97-AF65-F5344CB8AC3E}">
        <p14:creationId xmlns:p14="http://schemas.microsoft.com/office/powerpoint/2010/main" val="40487477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00034" y="2503726"/>
            <a:ext cx="8305800" cy="1429330"/>
          </a:xfrm>
          <a:noFill/>
        </p:spPr>
        <p:txBody>
          <a:bodyPr>
            <a:normAutofit fontScale="90000"/>
          </a:bodyPr>
          <a:lstStyle/>
          <a:p>
            <a:pPr algn="ctr"/>
            <a:r>
              <a:rPr lang="en-GB" b="1" dirty="0">
                <a:solidFill>
                  <a:srgbClr val="FF0000"/>
                </a:solidFill>
                <a:effectLst>
                  <a:outerShdw blurRad="38100" dist="38100" dir="2700000" algn="tl">
                    <a:srgbClr val="000000">
                      <a:alpha val="43137"/>
                    </a:srgbClr>
                  </a:outerShdw>
                </a:effectLst>
              </a:rPr>
              <a:t>ANAESTHETIC</a:t>
            </a:r>
            <a:br>
              <a:rPr lang="en-GB" b="1" dirty="0">
                <a:solidFill>
                  <a:srgbClr val="FF0000"/>
                </a:solidFill>
                <a:effectLst>
                  <a:outerShdw blurRad="38100" dist="38100" dir="2700000" algn="tl">
                    <a:srgbClr val="000000">
                      <a:alpha val="43137"/>
                    </a:srgbClr>
                  </a:outerShdw>
                </a:effectLst>
              </a:rPr>
            </a:br>
            <a:r>
              <a:rPr lang="en-GB" b="1" dirty="0">
                <a:solidFill>
                  <a:srgbClr val="FF0000"/>
                </a:solidFill>
                <a:effectLst>
                  <a:outerShdw blurRad="38100" dist="38100" dir="2700000" algn="tl">
                    <a:srgbClr val="000000">
                      <a:alpha val="43137"/>
                    </a:srgbClr>
                  </a:outerShdw>
                </a:effectLst>
              </a:rPr>
              <a:t>DRUGS</a:t>
            </a:r>
          </a:p>
        </p:txBody>
      </p:sp>
      <p:sp>
        <p:nvSpPr>
          <p:cNvPr id="4" name="Slide Number Placeholder 3"/>
          <p:cNvSpPr>
            <a:spLocks noGrp="1"/>
          </p:cNvSpPr>
          <p:nvPr>
            <p:ph type="sldNum" sz="quarter" idx="12"/>
          </p:nvPr>
        </p:nvSpPr>
        <p:spPr/>
        <p:txBody>
          <a:bodyPr/>
          <a:lstStyle/>
          <a:p>
            <a:fld id="{A9A16595-DC56-4919-B042-B2AA3E6553A2}" type="slidenum">
              <a:rPr lang="en-GB" smtClean="0"/>
              <a:pPr/>
              <a:t>102</a:t>
            </a:fld>
            <a:endParaRPr lang="en-GB"/>
          </a:p>
        </p:txBody>
      </p:sp>
      <p:sp>
        <p:nvSpPr>
          <p:cNvPr id="6" name="Date Placeholder 5"/>
          <p:cNvSpPr>
            <a:spLocks noGrp="1"/>
          </p:cNvSpPr>
          <p:nvPr>
            <p:ph type="dt" sz="half" idx="10"/>
          </p:nvPr>
        </p:nvSpPr>
        <p:spPr/>
        <p:txBody>
          <a:bodyPr/>
          <a:lstStyle/>
          <a:p>
            <a:fld id="{5EB47BEA-FB56-4F6C-ACF2-4E7585FD94C7}" type="datetime5">
              <a:rPr lang="en-US" smtClean="0"/>
              <a:t>12-Oct-22</a:t>
            </a:fld>
            <a:endParaRPr lang="en-GB"/>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outerShdw blurRad="38100" dist="38100" dir="2700000" algn="tl">
                    <a:srgbClr val="000000">
                      <a:alpha val="43137"/>
                    </a:srgbClr>
                  </a:outerShdw>
                </a:effectLst>
                <a:latin typeface="Mistral" panose="03090702030407020403" pitchFamily="66" charset="0"/>
              </a:rPr>
              <a:t>Anaesthesia</a:t>
            </a:r>
            <a:r>
              <a:rPr lang="en-US" dirty="0">
                <a:effectLst>
                  <a:outerShdw blurRad="38100" dist="38100" dir="2700000" algn="tl">
                    <a:srgbClr val="000000">
                      <a:alpha val="43137"/>
                    </a:srgbClr>
                  </a:outerShdw>
                </a:effectLst>
                <a:latin typeface="Mistral" panose="03090702030407020403" pitchFamily="66" charset="0"/>
              </a:rPr>
              <a:t>……</a:t>
            </a:r>
            <a:endParaRPr lang="en-US" dirty="0"/>
          </a:p>
        </p:txBody>
      </p:sp>
      <p:pic>
        <p:nvPicPr>
          <p:cNvPr id="6" name="Content Placeholder 5"/>
          <p:cNvPicPr>
            <a:picLocks noGrp="1" noChangeAspect="1"/>
          </p:cNvPicPr>
          <p:nvPr>
            <p:ph idx="1"/>
          </p:nvPr>
        </p:nvPicPr>
        <p:blipFill>
          <a:blip r:embed="rId2"/>
          <a:stretch>
            <a:fillRect/>
          </a:stretch>
        </p:blipFill>
        <p:spPr>
          <a:xfrm>
            <a:off x="2554049" y="2294826"/>
            <a:ext cx="4035902" cy="3670110"/>
          </a:xfrm>
          <a:prstGeom prst="rect">
            <a:avLst/>
          </a:prstGeom>
        </p:spPr>
      </p:pic>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103</a:t>
            </a:fld>
            <a:endParaRPr lang="en-GB"/>
          </a:p>
        </p:txBody>
      </p:sp>
    </p:spTree>
    <p:extLst>
      <p:ext uri="{BB962C8B-B14F-4D97-AF65-F5344CB8AC3E}">
        <p14:creationId xmlns:p14="http://schemas.microsoft.com/office/powerpoint/2010/main" val="11574856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8176-3CA8-8612-592E-BFA2685DF340}"/>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3E5FAD41-BD33-4ACE-446A-2233D16F48A2}"/>
              </a:ext>
            </a:extLst>
          </p:cNvPr>
          <p:cNvSpPr>
            <a:spLocks noGrp="1"/>
          </p:cNvSpPr>
          <p:nvPr>
            <p:ph idx="1"/>
          </p:nvPr>
        </p:nvSpPr>
        <p:spPr/>
        <p:txBody>
          <a:bodyPr>
            <a:normAutofit fontScale="92500"/>
          </a:bodyPr>
          <a:lstStyle/>
          <a:p>
            <a:pPr algn="l">
              <a:buFont typeface="Wingdings" panose="05000000000000000000" pitchFamily="2" charset="2"/>
              <a:buChar char="q"/>
            </a:pPr>
            <a:r>
              <a:rPr lang="en-GB" sz="2800" b="1" i="0" u="none" strike="noStrike" baseline="0" dirty="0">
                <a:solidFill>
                  <a:srgbClr val="9A0080"/>
                </a:solidFill>
              </a:rPr>
              <a:t>Anaesthesia</a:t>
            </a:r>
            <a:r>
              <a:rPr lang="en-GB" sz="2800" b="0" i="0" u="none" strike="noStrike" baseline="0" dirty="0">
                <a:solidFill>
                  <a:srgbClr val="000000"/>
                </a:solidFill>
              </a:rPr>
              <a:t> - Medical procedure performed by administering drugs that cause loss of sensation. </a:t>
            </a:r>
          </a:p>
          <a:p>
            <a:pPr algn="l">
              <a:buFont typeface="Wingdings" panose="05000000000000000000" pitchFamily="2" charset="2"/>
              <a:buChar char="q"/>
            </a:pPr>
            <a:r>
              <a:rPr lang="en-GB" sz="2800" b="1" i="0" u="none" strike="noStrike" baseline="0" dirty="0">
                <a:solidFill>
                  <a:srgbClr val="000000"/>
                </a:solidFill>
              </a:rPr>
              <a:t>Local anaesthesia </a:t>
            </a:r>
            <a:r>
              <a:rPr lang="en-GB" sz="2800" i="0" u="none" strike="noStrike" baseline="0" dirty="0">
                <a:solidFill>
                  <a:srgbClr val="000000"/>
                </a:solidFill>
              </a:rPr>
              <a:t>- Occurs </a:t>
            </a:r>
            <a:r>
              <a:rPr lang="en-GB" sz="2800" b="0" i="0" u="none" strike="noStrike" baseline="0" dirty="0">
                <a:solidFill>
                  <a:srgbClr val="000000"/>
                </a:solidFill>
              </a:rPr>
              <a:t>when sensation is lost to a limited part of the body without loss of </a:t>
            </a:r>
            <a:r>
              <a:rPr lang="en-US" sz="2800" b="0" i="0" u="none" strike="noStrike" baseline="0" dirty="0">
                <a:solidFill>
                  <a:srgbClr val="000000"/>
                </a:solidFill>
              </a:rPr>
              <a:t>consciousness. </a:t>
            </a:r>
          </a:p>
          <a:p>
            <a:pPr algn="l">
              <a:buFont typeface="Wingdings" panose="05000000000000000000" pitchFamily="2" charset="2"/>
              <a:buChar char="q"/>
            </a:pPr>
            <a:r>
              <a:rPr lang="en-US" sz="2800" b="1" i="0" u="none" strike="noStrike" baseline="0" dirty="0">
                <a:solidFill>
                  <a:srgbClr val="000000"/>
                </a:solidFill>
              </a:rPr>
              <a:t>General </a:t>
            </a:r>
            <a:r>
              <a:rPr lang="en-US" sz="2800" b="1" i="0" u="none" strike="noStrike" baseline="0" dirty="0" err="1">
                <a:solidFill>
                  <a:srgbClr val="000000"/>
                </a:solidFill>
              </a:rPr>
              <a:t>anaesthesia</a:t>
            </a:r>
            <a:r>
              <a:rPr lang="en-US" sz="2800" b="1" i="0" u="none" strike="noStrike" baseline="0" dirty="0">
                <a:solidFill>
                  <a:srgbClr val="000000"/>
                </a:solidFill>
              </a:rPr>
              <a:t> - </a:t>
            </a:r>
            <a:r>
              <a:rPr lang="en-GB" sz="2800" dirty="0">
                <a:solidFill>
                  <a:srgbClr val="000000"/>
                </a:solidFill>
              </a:rPr>
              <a:t>L</a:t>
            </a:r>
            <a:r>
              <a:rPr lang="en-GB" sz="2800" b="0" i="0" u="none" strike="noStrike" baseline="0" dirty="0">
                <a:solidFill>
                  <a:srgbClr val="000000"/>
                </a:solidFill>
              </a:rPr>
              <a:t>oss of sensation to the entire body, usually resulting in loss of consciousness.</a:t>
            </a:r>
          </a:p>
          <a:p>
            <a:pPr>
              <a:buFont typeface="Wingdings" panose="05000000000000000000" pitchFamily="2" charset="2"/>
              <a:buChar char="q"/>
            </a:pPr>
            <a:r>
              <a:rPr lang="en-GB" sz="2800" b="1" dirty="0"/>
              <a:t>Aim of Anaesthesia: </a:t>
            </a:r>
            <a:r>
              <a:rPr lang="en-GB" sz="2800" dirty="0"/>
              <a:t>Suppression of CNS functions while maintaining the function of other vital body organs.</a:t>
            </a:r>
          </a:p>
          <a:p>
            <a:pPr algn="l">
              <a:buFont typeface="Wingdings" panose="05000000000000000000" pitchFamily="2" charset="2"/>
              <a:buChar char="q"/>
            </a:pPr>
            <a:endParaRPr lang="en-ZM" sz="2800" dirty="0"/>
          </a:p>
        </p:txBody>
      </p:sp>
      <p:sp>
        <p:nvSpPr>
          <p:cNvPr id="4" name="Date Placeholder 3">
            <a:extLst>
              <a:ext uri="{FF2B5EF4-FFF2-40B4-BE49-F238E27FC236}">
                <a16:creationId xmlns:a16="http://schemas.microsoft.com/office/drawing/2014/main" id="{14184FA6-1F80-9DBB-B342-0295D1D79315}"/>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676E8B1E-2BEE-CA1B-B7F4-1942C95BDB07}"/>
              </a:ext>
            </a:extLst>
          </p:cNvPr>
          <p:cNvSpPr>
            <a:spLocks noGrp="1"/>
          </p:cNvSpPr>
          <p:nvPr>
            <p:ph type="sldNum" sz="quarter" idx="12"/>
          </p:nvPr>
        </p:nvSpPr>
        <p:spPr/>
        <p:txBody>
          <a:bodyPr/>
          <a:lstStyle/>
          <a:p>
            <a:fld id="{A9A16595-DC56-4919-B042-B2AA3E6553A2}" type="slidenum">
              <a:rPr lang="en-GB" smtClean="0"/>
              <a:pPr/>
              <a:t>104</a:t>
            </a:fld>
            <a:endParaRPr lang="en-GB"/>
          </a:p>
        </p:txBody>
      </p:sp>
    </p:spTree>
    <p:extLst>
      <p:ext uri="{BB962C8B-B14F-4D97-AF65-F5344CB8AC3E}">
        <p14:creationId xmlns:p14="http://schemas.microsoft.com/office/powerpoint/2010/main" val="38737888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F47F-3AE2-B5BA-7F2A-25B73764EBED}"/>
              </a:ext>
            </a:extLst>
          </p:cNvPr>
          <p:cNvSpPr>
            <a:spLocks noGrp="1"/>
          </p:cNvSpPr>
          <p:nvPr>
            <p:ph type="title"/>
          </p:nvPr>
        </p:nvSpPr>
        <p:spPr/>
        <p:txBody>
          <a:bodyPr>
            <a:normAutofit fontScale="90000"/>
          </a:bodyPr>
          <a:lstStyle/>
          <a:p>
            <a:r>
              <a:rPr lang="en-US" sz="4000" b="1" i="0" u="none" strike="noStrike" baseline="0" dirty="0">
                <a:solidFill>
                  <a:srgbClr val="FF0000"/>
                </a:solidFill>
                <a:effectLst>
                  <a:outerShdw blurRad="38100" dist="38100" dir="2700000" algn="tl">
                    <a:srgbClr val="000000">
                      <a:alpha val="43137"/>
                    </a:srgbClr>
                  </a:outerShdw>
                </a:effectLst>
              </a:rPr>
              <a:t>LOCAL ANAESTHETICS</a:t>
            </a:r>
            <a:br>
              <a:rPr lang="en-US" sz="5400" b="0" i="0" u="none" strike="noStrike" baseline="0" dirty="0">
                <a:solidFill>
                  <a:srgbClr val="000000"/>
                </a:solidFill>
                <a:latin typeface="FranklinGothicITCbyBT-Demi"/>
              </a:rPr>
            </a:br>
            <a:endParaRPr lang="en-ZM" dirty="0"/>
          </a:p>
        </p:txBody>
      </p:sp>
      <p:sp>
        <p:nvSpPr>
          <p:cNvPr id="3" name="Content Placeholder 2">
            <a:extLst>
              <a:ext uri="{FF2B5EF4-FFF2-40B4-BE49-F238E27FC236}">
                <a16:creationId xmlns:a16="http://schemas.microsoft.com/office/drawing/2014/main" id="{68AA32D1-A72B-C992-542E-63A14E75C581}"/>
              </a:ext>
            </a:extLst>
          </p:cNvPr>
          <p:cNvSpPr>
            <a:spLocks noGrp="1"/>
          </p:cNvSpPr>
          <p:nvPr>
            <p:ph idx="1"/>
          </p:nvPr>
        </p:nvSpPr>
        <p:spPr/>
        <p:txBody>
          <a:bodyPr>
            <a:normAutofit fontScale="85000" lnSpcReduction="20000"/>
          </a:bodyPr>
          <a:lstStyle/>
          <a:p>
            <a:pPr algn="l">
              <a:buFont typeface="Wingdings" panose="05000000000000000000" pitchFamily="2" charset="2"/>
              <a:buChar char="q"/>
            </a:pPr>
            <a:endParaRPr lang="en-US" sz="1800" b="0" i="0" u="none" strike="noStrike" baseline="0" dirty="0">
              <a:solidFill>
                <a:srgbClr val="000000"/>
              </a:solidFill>
              <a:latin typeface="Melior"/>
            </a:endParaRPr>
          </a:p>
          <a:p>
            <a:pPr algn="l">
              <a:buFont typeface="Wingdings" panose="05000000000000000000" pitchFamily="2" charset="2"/>
              <a:buChar char="q"/>
            </a:pPr>
            <a:r>
              <a:rPr lang="en-GB" b="0" i="0" u="none" strike="noStrike" baseline="0" dirty="0"/>
              <a:t>Drugs that produce a rapid loss of sensation to a limited part of the body. </a:t>
            </a:r>
            <a:endParaRPr lang="en-GB" dirty="0"/>
          </a:p>
          <a:p>
            <a:pPr algn="l">
              <a:buFont typeface="Wingdings" panose="05000000000000000000" pitchFamily="2" charset="2"/>
              <a:buChar char="q"/>
            </a:pPr>
            <a:r>
              <a:rPr lang="en-GB" b="0" i="0" u="none" strike="noStrike" baseline="0" dirty="0"/>
              <a:t>Produce their therapeutic effect by blocking the entry of sodium ions into </a:t>
            </a:r>
            <a:r>
              <a:rPr lang="en-US" b="0" i="0" u="none" strike="noStrike" baseline="0" dirty="0"/>
              <a:t>neurons.</a:t>
            </a:r>
          </a:p>
          <a:p>
            <a:pPr algn="l">
              <a:buFont typeface="Wingdings" panose="05000000000000000000" pitchFamily="2" charset="2"/>
              <a:buChar char="q"/>
            </a:pPr>
            <a:r>
              <a:rPr lang="en-GB" b="0" i="0" u="none" strike="noStrike" baseline="0" dirty="0">
                <a:solidFill>
                  <a:srgbClr val="000000"/>
                </a:solidFill>
              </a:rPr>
              <a:t>Local anaesthetics are classified by their chemical structures;  two major classes are </a:t>
            </a:r>
            <a:r>
              <a:rPr lang="en-GB" b="1" i="0" u="none" strike="noStrike" baseline="0" dirty="0">
                <a:solidFill>
                  <a:srgbClr val="000000"/>
                </a:solidFill>
              </a:rPr>
              <a:t>amides</a:t>
            </a:r>
            <a:r>
              <a:rPr lang="en-GB" b="0" i="0" u="none" strike="noStrike" baseline="0" dirty="0">
                <a:solidFill>
                  <a:srgbClr val="000000"/>
                </a:solidFill>
              </a:rPr>
              <a:t> and </a:t>
            </a:r>
            <a:r>
              <a:rPr lang="en-GB" b="1" i="0" u="none" strike="noStrike" baseline="0" dirty="0">
                <a:solidFill>
                  <a:srgbClr val="000000"/>
                </a:solidFill>
              </a:rPr>
              <a:t>esters</a:t>
            </a:r>
            <a:r>
              <a:rPr lang="en-GB" b="0" i="0" u="none" strike="noStrike" baseline="0" dirty="0">
                <a:solidFill>
                  <a:srgbClr val="000000"/>
                </a:solidFill>
              </a:rPr>
              <a:t> </a:t>
            </a:r>
          </a:p>
          <a:p>
            <a:pPr algn="l">
              <a:buFont typeface="Wingdings" panose="05000000000000000000" pitchFamily="2" charset="2"/>
              <a:buChar char="q"/>
            </a:pPr>
            <a:r>
              <a:rPr lang="en-GB" b="0" i="0" u="none" strike="noStrike" baseline="0" dirty="0">
                <a:solidFill>
                  <a:srgbClr val="000000"/>
                </a:solidFill>
              </a:rPr>
              <a:t>A small number of miscellaneous agents are neither amides </a:t>
            </a:r>
            <a:r>
              <a:rPr lang="en-US" b="0" i="0" u="none" strike="noStrike" baseline="0" dirty="0"/>
              <a:t>nor esters.</a:t>
            </a:r>
            <a:endParaRPr lang="en-US" dirty="0">
              <a:solidFill>
                <a:srgbClr val="000000"/>
              </a:solidFill>
            </a:endParaRPr>
          </a:p>
          <a:p>
            <a:pPr algn="l">
              <a:buFont typeface="Wingdings" panose="05000000000000000000" pitchFamily="2" charset="2"/>
              <a:buChar char="q"/>
            </a:pPr>
            <a:r>
              <a:rPr lang="en-US" b="1" i="0" u="none" strike="noStrike" baseline="0" dirty="0">
                <a:solidFill>
                  <a:srgbClr val="000000"/>
                </a:solidFill>
              </a:rPr>
              <a:t>e.g. </a:t>
            </a:r>
            <a:r>
              <a:rPr lang="en-US" b="1" dirty="0">
                <a:solidFill>
                  <a:srgbClr val="000000"/>
                </a:solidFill>
              </a:rPr>
              <a:t>Amides - </a:t>
            </a:r>
            <a:r>
              <a:rPr lang="en-US" b="1" i="0" u="none" strike="noStrike" baseline="0" dirty="0">
                <a:solidFill>
                  <a:srgbClr val="000000"/>
                </a:solidFill>
              </a:rPr>
              <a:t>lidocaine, bupivacaine</a:t>
            </a:r>
            <a:endParaRPr lang="en-US" b="1" dirty="0">
              <a:solidFill>
                <a:srgbClr val="000000"/>
              </a:solidFill>
            </a:endParaRPr>
          </a:p>
          <a:p>
            <a:pPr marL="0" indent="0" algn="l">
              <a:buNone/>
            </a:pPr>
            <a:r>
              <a:rPr lang="en-US" b="1" dirty="0">
                <a:solidFill>
                  <a:srgbClr val="000000"/>
                </a:solidFill>
              </a:rPr>
              <a:t>            Esters – Procaine, benzocaine, Cocaine</a:t>
            </a:r>
          </a:p>
          <a:p>
            <a:pPr algn="l">
              <a:buFont typeface="Wingdings" panose="05000000000000000000" pitchFamily="2" charset="2"/>
              <a:buChar char="q"/>
            </a:pPr>
            <a:r>
              <a:rPr lang="en-GB" b="0" i="0" u="none" strike="noStrike" baseline="0" dirty="0">
                <a:solidFill>
                  <a:srgbClr val="000000"/>
                </a:solidFill>
              </a:rPr>
              <a:t>Applied by injection or surface application to produce local analgesia. Often given with adrenaline to counteract vasodilator effects of LA.</a:t>
            </a:r>
          </a:p>
          <a:p>
            <a:pPr marL="0" indent="0" algn="l">
              <a:buNone/>
            </a:pPr>
            <a:endParaRPr lang="en-GB" sz="1800" b="0" i="0" u="none" strike="noStrike" baseline="0" dirty="0">
              <a:solidFill>
                <a:srgbClr val="000000"/>
              </a:solidFill>
              <a:latin typeface="Melior"/>
            </a:endParaRPr>
          </a:p>
        </p:txBody>
      </p:sp>
      <p:sp>
        <p:nvSpPr>
          <p:cNvPr id="4" name="Date Placeholder 3">
            <a:extLst>
              <a:ext uri="{FF2B5EF4-FFF2-40B4-BE49-F238E27FC236}">
                <a16:creationId xmlns:a16="http://schemas.microsoft.com/office/drawing/2014/main" id="{A2F5F358-448D-94E7-2662-887B3D75F744}"/>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C244E314-FAEB-9268-DFD6-700D4F3C76E6}"/>
              </a:ext>
            </a:extLst>
          </p:cNvPr>
          <p:cNvSpPr>
            <a:spLocks noGrp="1"/>
          </p:cNvSpPr>
          <p:nvPr>
            <p:ph type="sldNum" sz="quarter" idx="12"/>
          </p:nvPr>
        </p:nvSpPr>
        <p:spPr/>
        <p:txBody>
          <a:bodyPr/>
          <a:lstStyle/>
          <a:p>
            <a:fld id="{A9A16595-DC56-4919-B042-B2AA3E6553A2}" type="slidenum">
              <a:rPr lang="en-GB" smtClean="0"/>
              <a:pPr/>
              <a:t>105</a:t>
            </a:fld>
            <a:endParaRPr lang="en-GB"/>
          </a:p>
        </p:txBody>
      </p:sp>
    </p:spTree>
    <p:extLst>
      <p:ext uri="{BB962C8B-B14F-4D97-AF65-F5344CB8AC3E}">
        <p14:creationId xmlns:p14="http://schemas.microsoft.com/office/powerpoint/2010/main" val="8457946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4A59-8617-D2A3-B25E-926970C82618}"/>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C6C8BAE2-1D9F-912C-7859-08CAC8246525}"/>
              </a:ext>
            </a:extLst>
          </p:cNvPr>
          <p:cNvSpPr>
            <a:spLocks noGrp="1"/>
          </p:cNvSpPr>
          <p:nvPr>
            <p:ph idx="1"/>
          </p:nvPr>
        </p:nvSpPr>
        <p:spPr/>
        <p:txBody>
          <a:bodyPr>
            <a:normAutofit lnSpcReduction="10000"/>
          </a:bodyPr>
          <a:lstStyle/>
          <a:p>
            <a:pPr marL="0" indent="0" algn="l">
              <a:buNone/>
            </a:pPr>
            <a:r>
              <a:rPr lang="en-US" sz="3000" b="1" i="0" u="none" strike="noStrike" baseline="0" dirty="0">
                <a:solidFill>
                  <a:srgbClr val="808080"/>
                </a:solidFill>
                <a:effectLst>
                  <a:outerShdw blurRad="38100" dist="38100" dir="2700000" algn="tl">
                    <a:srgbClr val="000000">
                      <a:alpha val="43137"/>
                    </a:srgbClr>
                  </a:outerShdw>
                </a:effectLst>
              </a:rPr>
              <a:t>Mechanism of action</a:t>
            </a:r>
          </a:p>
          <a:p>
            <a:pPr marL="0" indent="0" algn="l">
              <a:buNone/>
            </a:pPr>
            <a:r>
              <a:rPr lang="en-GB" sz="3000" b="0" i="0" u="none" strike="noStrike" baseline="0" dirty="0">
                <a:solidFill>
                  <a:srgbClr val="808080"/>
                </a:solidFill>
              </a:rPr>
              <a:t>■ </a:t>
            </a:r>
            <a:r>
              <a:rPr lang="en-GB" sz="3000" b="0" i="0" u="none" strike="noStrike" baseline="0" dirty="0">
                <a:solidFill>
                  <a:srgbClr val="000000"/>
                </a:solidFill>
              </a:rPr>
              <a:t>Inhibit action potential conduction in sensory nerves by blocking voltage operated </a:t>
            </a:r>
            <a:r>
              <a:rPr lang="en-US" sz="3000" b="0" i="0" u="none" strike="noStrike" baseline="0" dirty="0">
                <a:solidFill>
                  <a:srgbClr val="000000"/>
                </a:solidFill>
              </a:rPr>
              <a:t>(‘fast’) sodium channels.</a:t>
            </a:r>
          </a:p>
          <a:p>
            <a:pPr marL="0" indent="0" algn="l">
              <a:buNone/>
            </a:pPr>
            <a:endParaRPr lang="en-US" sz="3000" b="0" i="0" u="none" strike="noStrike" baseline="0" dirty="0">
              <a:solidFill>
                <a:srgbClr val="808080"/>
              </a:solidFill>
            </a:endParaRPr>
          </a:p>
          <a:p>
            <a:pPr marL="0" indent="0" algn="l">
              <a:buNone/>
            </a:pPr>
            <a:r>
              <a:rPr lang="en-US" sz="3000" b="1" i="0" u="none" strike="noStrike" baseline="0" dirty="0">
                <a:solidFill>
                  <a:srgbClr val="808080"/>
                </a:solidFill>
                <a:effectLst>
                  <a:outerShdw blurRad="38100" dist="38100" dir="2700000" algn="tl">
                    <a:srgbClr val="000000">
                      <a:alpha val="43137"/>
                    </a:srgbClr>
                  </a:outerShdw>
                </a:effectLst>
              </a:rPr>
              <a:t>Adverse effects</a:t>
            </a:r>
          </a:p>
          <a:p>
            <a:pPr marL="0" indent="0" algn="l">
              <a:buNone/>
            </a:pPr>
            <a:r>
              <a:rPr lang="en-GB" sz="3000" b="0" i="0" u="none" strike="noStrike" baseline="0" dirty="0">
                <a:solidFill>
                  <a:srgbClr val="808080"/>
                </a:solidFill>
              </a:rPr>
              <a:t>■ </a:t>
            </a:r>
            <a:r>
              <a:rPr lang="en-GB" sz="3000" b="0" i="0" u="none" strike="noStrike" baseline="0" dirty="0"/>
              <a:t>A</a:t>
            </a:r>
            <a:r>
              <a:rPr lang="en-GB" sz="3000" b="0" i="0" u="none" strike="noStrike" baseline="0" dirty="0">
                <a:solidFill>
                  <a:srgbClr val="000000"/>
                </a:solidFill>
              </a:rPr>
              <a:t>rise from systemic overdose; inebriation followed by sedation, </a:t>
            </a:r>
            <a:r>
              <a:rPr lang="en-US" sz="3000" b="0" i="0" u="none" strike="noStrike" baseline="0" dirty="0">
                <a:solidFill>
                  <a:srgbClr val="000000"/>
                </a:solidFill>
              </a:rPr>
              <a:t>twitching, convulsions. </a:t>
            </a:r>
          </a:p>
          <a:p>
            <a:pPr marL="0" indent="0" algn="l">
              <a:buNone/>
            </a:pPr>
            <a:r>
              <a:rPr lang="en-GB" sz="3000" dirty="0">
                <a:solidFill>
                  <a:srgbClr val="808080"/>
                </a:solidFill>
              </a:rPr>
              <a:t>**</a:t>
            </a:r>
            <a:r>
              <a:rPr lang="en-GB" sz="3000" dirty="0">
                <a:solidFill>
                  <a:srgbClr val="000000"/>
                </a:solidFill>
              </a:rPr>
              <a:t>C</a:t>
            </a:r>
            <a:r>
              <a:rPr lang="en-GB" sz="3000" b="0" i="0" u="none" strike="noStrike" baseline="0" dirty="0">
                <a:solidFill>
                  <a:srgbClr val="000000"/>
                </a:solidFill>
              </a:rPr>
              <a:t>are needed to avoid accidental iv </a:t>
            </a:r>
            <a:r>
              <a:rPr lang="en-US" sz="3000" b="0" i="0" u="none" strike="noStrike" baseline="0" dirty="0">
                <a:solidFill>
                  <a:srgbClr val="000000"/>
                </a:solidFill>
              </a:rPr>
              <a:t>injection.</a:t>
            </a:r>
          </a:p>
          <a:p>
            <a:endParaRPr lang="en-ZM" dirty="0"/>
          </a:p>
        </p:txBody>
      </p:sp>
      <p:sp>
        <p:nvSpPr>
          <p:cNvPr id="4" name="Date Placeholder 3">
            <a:extLst>
              <a:ext uri="{FF2B5EF4-FFF2-40B4-BE49-F238E27FC236}">
                <a16:creationId xmlns:a16="http://schemas.microsoft.com/office/drawing/2014/main" id="{840FE57D-E90D-431E-7F52-B309A9D4B0AC}"/>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A7202A5B-E508-A825-1127-7D24F2AC6D68}"/>
              </a:ext>
            </a:extLst>
          </p:cNvPr>
          <p:cNvSpPr>
            <a:spLocks noGrp="1"/>
          </p:cNvSpPr>
          <p:nvPr>
            <p:ph type="sldNum" sz="quarter" idx="12"/>
          </p:nvPr>
        </p:nvSpPr>
        <p:spPr/>
        <p:txBody>
          <a:bodyPr/>
          <a:lstStyle/>
          <a:p>
            <a:fld id="{A9A16595-DC56-4919-B042-B2AA3E6553A2}" type="slidenum">
              <a:rPr lang="en-GB" smtClean="0"/>
              <a:pPr/>
              <a:t>106</a:t>
            </a:fld>
            <a:endParaRPr lang="en-GB"/>
          </a:p>
        </p:txBody>
      </p:sp>
    </p:spTree>
    <p:extLst>
      <p:ext uri="{BB962C8B-B14F-4D97-AF65-F5344CB8AC3E}">
        <p14:creationId xmlns:p14="http://schemas.microsoft.com/office/powerpoint/2010/main" val="29012828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A43D-F7D2-016B-6257-B9CA9716FED5}"/>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0B2DFC19-0EBC-A794-C6EF-856CD556D035}"/>
              </a:ext>
            </a:extLst>
          </p:cNvPr>
          <p:cNvSpPr>
            <a:spLocks noGrp="1"/>
          </p:cNvSpPr>
          <p:nvPr>
            <p:ph idx="1"/>
          </p:nvPr>
        </p:nvSpPr>
        <p:spPr/>
        <p:txBody>
          <a:bodyPr>
            <a:normAutofit fontScale="85000" lnSpcReduction="20000"/>
          </a:bodyPr>
          <a:lstStyle/>
          <a:p>
            <a:pPr marL="0" indent="0" algn="l">
              <a:buNone/>
            </a:pPr>
            <a:r>
              <a:rPr lang="en-US" sz="3300" b="1" i="0" u="none" strike="noStrike" baseline="0" dirty="0">
                <a:solidFill>
                  <a:schemeClr val="bg1">
                    <a:lumMod val="50000"/>
                  </a:schemeClr>
                </a:solidFill>
                <a:effectLst>
                  <a:outerShdw blurRad="38100" dist="38100" dir="2700000" algn="tl">
                    <a:srgbClr val="000000">
                      <a:alpha val="43137"/>
                    </a:srgbClr>
                  </a:outerShdw>
                </a:effectLst>
              </a:rPr>
              <a:t>Clinical context</a:t>
            </a:r>
          </a:p>
          <a:p>
            <a:pPr marL="0" indent="0" algn="l">
              <a:buNone/>
            </a:pPr>
            <a:endParaRPr lang="en-US" sz="3300" b="1" i="0" u="none" strike="noStrike" baseline="0" dirty="0"/>
          </a:p>
          <a:p>
            <a:pPr marL="0" indent="0" algn="l">
              <a:buNone/>
            </a:pPr>
            <a:r>
              <a:rPr lang="en-GB" sz="3300" b="0" i="0" u="none" strike="noStrike" baseline="0" dirty="0"/>
              <a:t>■ Injections of lidocaine with adrenaline are used for dental analgesia; </a:t>
            </a:r>
            <a:r>
              <a:rPr lang="en-US" sz="3300" b="0" i="0" u="none" strike="noStrike" baseline="0" dirty="0"/>
              <a:t>infiltration anesthesia, e.g. for minor surgery.</a:t>
            </a:r>
          </a:p>
          <a:p>
            <a:pPr marL="0" indent="0" algn="l">
              <a:buNone/>
            </a:pPr>
            <a:r>
              <a:rPr lang="en-GB" sz="3300" b="0" i="0" u="none" strike="noStrike" baseline="0" dirty="0"/>
              <a:t>■ LA ointments (lidocaine) are used to relieve pain of haemorrhoids </a:t>
            </a:r>
            <a:r>
              <a:rPr lang="en-GB" sz="3300" dirty="0"/>
              <a:t>&amp;</a:t>
            </a:r>
            <a:r>
              <a:rPr lang="en-GB" sz="3300" b="0" i="0" u="none" strike="noStrike" baseline="0" dirty="0"/>
              <a:t> anal </a:t>
            </a:r>
            <a:r>
              <a:rPr lang="en-US" sz="3300" b="0" i="0" u="none" strike="noStrike" baseline="0" dirty="0"/>
              <a:t>fissure.</a:t>
            </a:r>
          </a:p>
          <a:p>
            <a:pPr marL="0" indent="0" algn="l">
              <a:buNone/>
            </a:pPr>
            <a:r>
              <a:rPr lang="en-US" sz="3300" b="0" i="0" u="none" strike="noStrike" baseline="0" dirty="0"/>
              <a:t>■ Eye drops containing oxybuprocaine, tetracaine or proxymetacaine (less </a:t>
            </a:r>
            <a:r>
              <a:rPr lang="en-GB" sz="3300" b="0" i="0" u="none" strike="noStrike" baseline="0" dirty="0"/>
              <a:t>initial stinging; good for children) are used for tonometry or minor </a:t>
            </a:r>
            <a:r>
              <a:rPr lang="en-US" sz="3300" b="0" i="0" u="none" strike="noStrike" baseline="0" dirty="0"/>
              <a:t>ophthalmic surgery.</a:t>
            </a:r>
          </a:p>
          <a:p>
            <a:endParaRPr lang="en-ZM" dirty="0"/>
          </a:p>
        </p:txBody>
      </p:sp>
      <p:sp>
        <p:nvSpPr>
          <p:cNvPr id="4" name="Date Placeholder 3">
            <a:extLst>
              <a:ext uri="{FF2B5EF4-FFF2-40B4-BE49-F238E27FC236}">
                <a16:creationId xmlns:a16="http://schemas.microsoft.com/office/drawing/2014/main" id="{CB8442EB-DF3B-44D1-72BB-A4CF6DDEA645}"/>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EE302D86-AF33-5331-1D97-AC6F7C7AAB9F}"/>
              </a:ext>
            </a:extLst>
          </p:cNvPr>
          <p:cNvSpPr>
            <a:spLocks noGrp="1"/>
          </p:cNvSpPr>
          <p:nvPr>
            <p:ph type="sldNum" sz="quarter" idx="12"/>
          </p:nvPr>
        </p:nvSpPr>
        <p:spPr/>
        <p:txBody>
          <a:bodyPr/>
          <a:lstStyle/>
          <a:p>
            <a:fld id="{A9A16595-DC56-4919-B042-B2AA3E6553A2}" type="slidenum">
              <a:rPr lang="en-GB" smtClean="0"/>
              <a:pPr/>
              <a:t>107</a:t>
            </a:fld>
            <a:endParaRPr lang="en-GB"/>
          </a:p>
        </p:txBody>
      </p:sp>
    </p:spTree>
    <p:extLst>
      <p:ext uri="{BB962C8B-B14F-4D97-AF65-F5344CB8AC3E}">
        <p14:creationId xmlns:p14="http://schemas.microsoft.com/office/powerpoint/2010/main" val="34483737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1250-8E50-9D61-FC33-C1D5FDCB4841}"/>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59F992BD-4B29-1359-F072-8526AB153084}"/>
              </a:ext>
            </a:extLst>
          </p:cNvPr>
          <p:cNvSpPr>
            <a:spLocks noGrp="1"/>
          </p:cNvSpPr>
          <p:nvPr>
            <p:ph idx="1"/>
          </p:nvPr>
        </p:nvSpPr>
        <p:spPr/>
        <p:txBody>
          <a:bodyPr/>
          <a:lstStyle/>
          <a:p>
            <a:pPr marL="0" indent="0" algn="l">
              <a:buNone/>
            </a:pPr>
            <a:r>
              <a:rPr lang="en-GB" sz="2800" b="0" i="0" u="none" strike="noStrike" baseline="0" dirty="0"/>
              <a:t>■ Lozenges or ointments containing lidocaine </a:t>
            </a:r>
            <a:r>
              <a:rPr lang="en-GB" sz="2800" dirty="0"/>
              <a:t>for </a:t>
            </a:r>
            <a:r>
              <a:rPr lang="en-GB" sz="2800" b="0" i="0" u="none" strike="noStrike" baseline="0" dirty="0"/>
              <a:t>treating </a:t>
            </a:r>
            <a:r>
              <a:rPr lang="en-US" sz="2800" b="0" i="0" u="none" strike="noStrike" baseline="0" dirty="0"/>
              <a:t>mouth ulcers.</a:t>
            </a:r>
          </a:p>
          <a:p>
            <a:pPr marL="0" indent="0" algn="l">
              <a:buNone/>
            </a:pPr>
            <a:r>
              <a:rPr lang="en-GB" sz="2800" b="0" i="0" u="none" strike="noStrike" baseline="0" dirty="0"/>
              <a:t>■ Topical preparations for treating pruritus (itching). </a:t>
            </a:r>
          </a:p>
          <a:p>
            <a:pPr marL="0" indent="0" algn="l">
              <a:buNone/>
            </a:pPr>
            <a:r>
              <a:rPr lang="en-GB" sz="2800" b="0" i="0" u="none" strike="noStrike" baseline="0" dirty="0"/>
              <a:t>■ Lidocaine patches have some benefit in neuropathic pain .</a:t>
            </a:r>
            <a:endParaRPr lang="en-ZM" sz="2800" dirty="0"/>
          </a:p>
          <a:p>
            <a:endParaRPr lang="en-ZM" dirty="0"/>
          </a:p>
        </p:txBody>
      </p:sp>
      <p:sp>
        <p:nvSpPr>
          <p:cNvPr id="4" name="Date Placeholder 3">
            <a:extLst>
              <a:ext uri="{FF2B5EF4-FFF2-40B4-BE49-F238E27FC236}">
                <a16:creationId xmlns:a16="http://schemas.microsoft.com/office/drawing/2014/main" id="{5980DA22-D2CE-BB84-64BC-1470B8C6CA5D}"/>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6458650B-6B82-D3FB-0B31-134710D9A87C}"/>
              </a:ext>
            </a:extLst>
          </p:cNvPr>
          <p:cNvSpPr>
            <a:spLocks noGrp="1"/>
          </p:cNvSpPr>
          <p:nvPr>
            <p:ph type="sldNum" sz="quarter" idx="12"/>
          </p:nvPr>
        </p:nvSpPr>
        <p:spPr/>
        <p:txBody>
          <a:bodyPr/>
          <a:lstStyle/>
          <a:p>
            <a:fld id="{A9A16595-DC56-4919-B042-B2AA3E6553A2}" type="slidenum">
              <a:rPr lang="en-GB" smtClean="0"/>
              <a:pPr/>
              <a:t>108</a:t>
            </a:fld>
            <a:endParaRPr lang="en-GB"/>
          </a:p>
        </p:txBody>
      </p:sp>
    </p:spTree>
    <p:extLst>
      <p:ext uri="{BB962C8B-B14F-4D97-AF65-F5344CB8AC3E}">
        <p14:creationId xmlns:p14="http://schemas.microsoft.com/office/powerpoint/2010/main" val="39956942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4F31-5EF7-A128-9E92-17B4885FF4D6}"/>
              </a:ext>
            </a:extLst>
          </p:cNvPr>
          <p:cNvSpPr>
            <a:spLocks noGrp="1"/>
          </p:cNvSpPr>
          <p:nvPr>
            <p:ph type="title"/>
          </p:nvPr>
        </p:nvSpPr>
        <p:spPr/>
        <p:txBody>
          <a:bodyPr>
            <a:normAutofit/>
          </a:bodyPr>
          <a:lstStyle/>
          <a:p>
            <a:r>
              <a:rPr lang="en-GB" sz="3600" b="1" i="0" u="none" strike="noStrike" baseline="0" dirty="0">
                <a:effectLst>
                  <a:outerShdw blurRad="38100" dist="38100" dir="2700000" algn="tl">
                    <a:srgbClr val="000000">
                      <a:alpha val="43137"/>
                    </a:srgbClr>
                  </a:outerShdw>
                </a:effectLst>
              </a:rPr>
              <a:t>General anaesthetics</a:t>
            </a:r>
            <a:endParaRPr lang="en-ZM" sz="36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4D5F482-9DF3-C78C-92DF-146169A6C292}"/>
              </a:ext>
            </a:extLst>
          </p:cNvPr>
          <p:cNvSpPr>
            <a:spLocks noGrp="1"/>
          </p:cNvSpPr>
          <p:nvPr>
            <p:ph idx="1"/>
          </p:nvPr>
        </p:nvSpPr>
        <p:spPr/>
        <p:txBody>
          <a:bodyPr>
            <a:normAutofit/>
          </a:bodyPr>
          <a:lstStyle/>
          <a:p>
            <a:pPr algn="l">
              <a:buFont typeface="Wingdings" panose="05000000000000000000" pitchFamily="2" charset="2"/>
              <a:buChar char="q"/>
            </a:pPr>
            <a:r>
              <a:rPr lang="en-GB" sz="2800" b="0" i="0" u="none" strike="noStrike" baseline="0" dirty="0"/>
              <a:t>Drugs that rapidly produce unconsciousness and total analgesia. </a:t>
            </a:r>
          </a:p>
          <a:p>
            <a:pPr algn="l">
              <a:buFont typeface="Wingdings" panose="05000000000000000000" pitchFamily="2" charset="2"/>
              <a:buChar char="q"/>
            </a:pPr>
            <a:r>
              <a:rPr lang="en-GB" sz="2800" dirty="0"/>
              <a:t>A</a:t>
            </a:r>
            <a:r>
              <a:rPr lang="en-GB" sz="2800" b="0" i="0" u="none" strike="noStrike" baseline="0" dirty="0"/>
              <a:t>pplied when it is necessary for patients to remain still &amp; without pain for a longer time than could be achieved with local anaesthetics.</a:t>
            </a:r>
          </a:p>
          <a:p>
            <a:pPr algn="l">
              <a:buFont typeface="Wingdings" panose="05000000000000000000" pitchFamily="2" charset="2"/>
              <a:buChar char="q"/>
            </a:pPr>
            <a:r>
              <a:rPr lang="en-GB" sz="2800" dirty="0"/>
              <a:t>G</a:t>
            </a:r>
            <a:r>
              <a:rPr lang="en-GB" sz="2800" b="0" i="0" u="none" strike="noStrike" baseline="0" dirty="0"/>
              <a:t>oal of GA is to provide a rapid &amp; complete loss of sensation. </a:t>
            </a:r>
          </a:p>
          <a:p>
            <a:pPr algn="l">
              <a:buFont typeface="Wingdings" panose="05000000000000000000" pitchFamily="2" charset="2"/>
              <a:buChar char="q"/>
            </a:pPr>
            <a:r>
              <a:rPr lang="en-GB" sz="2800" b="0" i="0" u="none" strike="noStrike" baseline="0" dirty="0"/>
              <a:t>Signs of GA include </a:t>
            </a:r>
            <a:r>
              <a:rPr lang="en-GB" sz="2800" b="1" i="0" u="none" strike="noStrike" baseline="0" dirty="0"/>
              <a:t>total analgesia </a:t>
            </a:r>
            <a:r>
              <a:rPr lang="en-GB" sz="2800" dirty="0"/>
              <a:t>&amp;</a:t>
            </a:r>
            <a:r>
              <a:rPr lang="en-GB" sz="2800" b="0" i="0" u="none" strike="noStrike" baseline="0" dirty="0"/>
              <a:t> </a:t>
            </a:r>
            <a:r>
              <a:rPr lang="en-GB" sz="2800" b="1" i="0" u="none" strike="noStrike" baseline="0" dirty="0"/>
              <a:t>loss of consciousness</a:t>
            </a:r>
            <a:r>
              <a:rPr lang="en-GB" sz="2800" b="0" i="0" u="none" strike="noStrike" baseline="0" dirty="0"/>
              <a:t>, </a:t>
            </a:r>
            <a:r>
              <a:rPr lang="en-GB" sz="2800" b="1" i="0" u="none" strike="noStrike" baseline="0" dirty="0"/>
              <a:t>memory</a:t>
            </a:r>
            <a:r>
              <a:rPr lang="en-GB" sz="2800" b="0" i="0" u="none" strike="noStrike" baseline="0" dirty="0"/>
              <a:t>,</a:t>
            </a:r>
            <a:r>
              <a:rPr lang="en-US" sz="2800" b="0" i="0" u="none" strike="noStrike" baseline="0" dirty="0"/>
              <a:t>and </a:t>
            </a:r>
            <a:r>
              <a:rPr lang="en-US" sz="2800" b="1" i="0" u="none" strike="noStrike" baseline="0" dirty="0"/>
              <a:t>body movement</a:t>
            </a:r>
            <a:r>
              <a:rPr lang="en-US" sz="2800" b="0" i="0" u="none" strike="noStrike" baseline="0" dirty="0"/>
              <a:t>.</a:t>
            </a:r>
            <a:endParaRPr lang="en-GB" sz="2800" b="0" i="0" u="none" strike="noStrike" baseline="0" dirty="0"/>
          </a:p>
          <a:p>
            <a:pPr algn="l">
              <a:buFont typeface="Wingdings" panose="05000000000000000000" pitchFamily="2" charset="2"/>
              <a:buChar char="q"/>
            </a:pPr>
            <a:endParaRPr lang="en-ZM" dirty="0"/>
          </a:p>
        </p:txBody>
      </p:sp>
      <p:sp>
        <p:nvSpPr>
          <p:cNvPr id="4" name="Date Placeholder 3">
            <a:extLst>
              <a:ext uri="{FF2B5EF4-FFF2-40B4-BE49-F238E27FC236}">
                <a16:creationId xmlns:a16="http://schemas.microsoft.com/office/drawing/2014/main" id="{43F63346-3CE0-9606-CB66-C72341B3BE55}"/>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5B0CB361-BA38-8629-8661-482783B35EB9}"/>
              </a:ext>
            </a:extLst>
          </p:cNvPr>
          <p:cNvSpPr>
            <a:spLocks noGrp="1"/>
          </p:cNvSpPr>
          <p:nvPr>
            <p:ph type="sldNum" sz="quarter" idx="12"/>
          </p:nvPr>
        </p:nvSpPr>
        <p:spPr/>
        <p:txBody>
          <a:bodyPr/>
          <a:lstStyle/>
          <a:p>
            <a:fld id="{A9A16595-DC56-4919-B042-B2AA3E6553A2}" type="slidenum">
              <a:rPr lang="en-GB" smtClean="0"/>
              <a:pPr/>
              <a:t>109</a:t>
            </a:fld>
            <a:endParaRPr lang="en-GB"/>
          </a:p>
        </p:txBody>
      </p:sp>
    </p:spTree>
    <p:extLst>
      <p:ext uri="{BB962C8B-B14F-4D97-AF65-F5344CB8AC3E}">
        <p14:creationId xmlns:p14="http://schemas.microsoft.com/office/powerpoint/2010/main" val="400668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5400" dirty="0">
                <a:effectLst>
                  <a:outerShdw blurRad="38100" dist="38100" dir="2700000" algn="tl">
                    <a:srgbClr val="000000">
                      <a:alpha val="43137"/>
                    </a:srgbClr>
                  </a:outerShdw>
                </a:effectLst>
              </a:rPr>
              <a:t>CNS DRUGS</a:t>
            </a:r>
            <a:endParaRPr lang="en-GB"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normAutofit fontScale="92500" lnSpcReduction="10000"/>
          </a:bodyPr>
          <a:lstStyle/>
          <a:p>
            <a:pPr algn="just">
              <a:lnSpc>
                <a:spcPct val="150000"/>
              </a:lnSpc>
              <a:buNone/>
            </a:pPr>
            <a:r>
              <a:rPr lang="en-GB" dirty="0"/>
              <a:t>	</a:t>
            </a:r>
            <a:r>
              <a:rPr lang="en-GB" sz="3200" dirty="0"/>
              <a:t>Exert their actions on one of four types of target proteins: </a:t>
            </a:r>
          </a:p>
          <a:p>
            <a:pPr marL="981075" indent="-273050" algn="just">
              <a:lnSpc>
                <a:spcPct val="150000"/>
              </a:lnSpc>
              <a:buFont typeface="Wingdings" pitchFamily="2" charset="2"/>
              <a:buChar char="v"/>
            </a:pPr>
            <a:r>
              <a:rPr lang="en-GB" sz="3200" i="1" dirty="0">
                <a:solidFill>
                  <a:srgbClr val="C00000"/>
                </a:solidFill>
              </a:rPr>
              <a:t>G-protein coupled receptors</a:t>
            </a:r>
          </a:p>
          <a:p>
            <a:pPr marL="981075" indent="-273050" algn="just">
              <a:lnSpc>
                <a:spcPct val="150000"/>
              </a:lnSpc>
              <a:buFont typeface="Wingdings" pitchFamily="2" charset="2"/>
              <a:buChar char="v"/>
            </a:pPr>
            <a:r>
              <a:rPr lang="en-GB" sz="3200" i="1" dirty="0">
                <a:solidFill>
                  <a:srgbClr val="C00000"/>
                </a:solidFill>
              </a:rPr>
              <a:t>Ligand-gated Ion channels</a:t>
            </a:r>
          </a:p>
          <a:p>
            <a:pPr marL="981075" indent="-273050" algn="just">
              <a:lnSpc>
                <a:spcPct val="150000"/>
              </a:lnSpc>
              <a:buFont typeface="Wingdings" pitchFamily="2" charset="2"/>
              <a:buChar char="v"/>
            </a:pPr>
            <a:r>
              <a:rPr lang="en-GB" sz="3200" i="1" dirty="0">
                <a:solidFill>
                  <a:srgbClr val="C00000"/>
                </a:solidFill>
              </a:rPr>
              <a:t>Enzymes</a:t>
            </a:r>
          </a:p>
          <a:p>
            <a:pPr marL="981075" indent="-273050" algn="just">
              <a:lnSpc>
                <a:spcPct val="150000"/>
              </a:lnSpc>
              <a:buFont typeface="Wingdings" pitchFamily="2" charset="2"/>
              <a:buChar char="v"/>
            </a:pPr>
            <a:r>
              <a:rPr lang="en-GB" sz="3200" i="1" dirty="0">
                <a:solidFill>
                  <a:srgbClr val="C00000"/>
                </a:solidFill>
              </a:rPr>
              <a:t>Membrane transport proteins</a:t>
            </a:r>
          </a:p>
        </p:txBody>
      </p:sp>
      <p:sp>
        <p:nvSpPr>
          <p:cNvPr id="7" name="Slide Number Placeholder 6"/>
          <p:cNvSpPr>
            <a:spLocks noGrp="1"/>
          </p:cNvSpPr>
          <p:nvPr>
            <p:ph type="sldNum" sz="quarter" idx="12"/>
          </p:nvPr>
        </p:nvSpPr>
        <p:spPr/>
        <p:txBody>
          <a:bodyPr/>
          <a:lstStyle/>
          <a:p>
            <a:fld id="{A9A16595-DC56-4919-B042-B2AA3E6553A2}" type="slidenum">
              <a:rPr lang="en-GB" smtClean="0"/>
              <a:pPr/>
              <a:t>11</a:t>
            </a:fld>
            <a:endParaRPr lang="en-GB"/>
          </a:p>
        </p:txBody>
      </p:sp>
      <p:sp>
        <p:nvSpPr>
          <p:cNvPr id="8" name="Date Placeholder 7"/>
          <p:cNvSpPr>
            <a:spLocks noGrp="1"/>
          </p:cNvSpPr>
          <p:nvPr>
            <p:ph type="dt" sz="half" idx="10"/>
          </p:nvPr>
        </p:nvSpPr>
        <p:spPr/>
        <p:txBody>
          <a:bodyPr/>
          <a:lstStyle/>
          <a:p>
            <a:fld id="{8F42ED07-9948-4671-A090-5EF3E9941087}" type="datetime5">
              <a:rPr lang="en-US" smtClean="0"/>
              <a:t>12-Oct-22</a:t>
            </a:fld>
            <a:endParaRPr lang="en-GB"/>
          </a:p>
        </p:txBody>
      </p:sp>
    </p:spTree>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pPr algn="just">
              <a:buNone/>
            </a:pPr>
            <a:r>
              <a:rPr lang="en-GB" b="1" dirty="0"/>
              <a:t>	</a:t>
            </a:r>
          </a:p>
          <a:p>
            <a:pPr>
              <a:buNone/>
            </a:pPr>
            <a:r>
              <a:rPr lang="en-GB" sz="2800" b="1" dirty="0"/>
              <a:t>Requirements for general anaesthesia:</a:t>
            </a:r>
          </a:p>
          <a:p>
            <a:pPr>
              <a:buNone/>
            </a:pPr>
            <a:endParaRPr lang="en-GB" sz="2800" b="1" dirty="0"/>
          </a:p>
          <a:p>
            <a:pPr marL="514350" indent="-514350">
              <a:buFont typeface="+mj-lt"/>
              <a:buAutoNum type="arabicPeriod"/>
            </a:pPr>
            <a:r>
              <a:rPr lang="en-GB" sz="2800" dirty="0"/>
              <a:t>Reversible loss of consciousness + analgesia + skeletal muscle relaxation.</a:t>
            </a:r>
          </a:p>
          <a:p>
            <a:pPr marL="514350" indent="-514350">
              <a:buFont typeface="+mj-lt"/>
              <a:buAutoNum type="arabicPeriod"/>
            </a:pPr>
            <a:r>
              <a:rPr lang="en-GB" sz="2800" dirty="0"/>
              <a:t>Reversible suppression of visceral reflexes with maintenance of physiological stability.</a:t>
            </a:r>
            <a:endParaRPr lang="en-GB" sz="2800" b="1" dirty="0"/>
          </a:p>
        </p:txBody>
      </p:sp>
      <p:sp>
        <p:nvSpPr>
          <p:cNvPr id="3" name="Slide Number Placeholder 2"/>
          <p:cNvSpPr>
            <a:spLocks noGrp="1"/>
          </p:cNvSpPr>
          <p:nvPr>
            <p:ph type="sldNum" sz="quarter" idx="12"/>
          </p:nvPr>
        </p:nvSpPr>
        <p:spPr/>
        <p:txBody>
          <a:bodyPr/>
          <a:lstStyle/>
          <a:p>
            <a:fld id="{A9A16595-DC56-4919-B042-B2AA3E6553A2}" type="slidenum">
              <a:rPr lang="en-GB" smtClean="0"/>
              <a:pPr/>
              <a:t>110</a:t>
            </a:fld>
            <a:endParaRPr lang="en-GB"/>
          </a:p>
        </p:txBody>
      </p:sp>
      <p:sp>
        <p:nvSpPr>
          <p:cNvPr id="6" name="Date Placeholder 5"/>
          <p:cNvSpPr>
            <a:spLocks noGrp="1"/>
          </p:cNvSpPr>
          <p:nvPr>
            <p:ph type="dt" sz="half" idx="10"/>
          </p:nvPr>
        </p:nvSpPr>
        <p:spPr/>
        <p:txBody>
          <a:bodyPr/>
          <a:lstStyle/>
          <a:p>
            <a:fld id="{0152901A-DEE9-4EBF-9A9E-4C298231E531}" type="datetime5">
              <a:rPr lang="en-US" smtClean="0"/>
              <a:t>12-Oct-22</a:t>
            </a:fld>
            <a:endParaRPr lang="en-GB"/>
          </a:p>
        </p:txBody>
      </p:sp>
      <p:sp>
        <p:nvSpPr>
          <p:cNvPr id="2" name="TextBox 1"/>
          <p:cNvSpPr txBox="1"/>
          <p:nvPr/>
        </p:nvSpPr>
        <p:spPr>
          <a:xfrm flipH="1">
            <a:off x="926232" y="6207695"/>
            <a:ext cx="7318175" cy="461665"/>
          </a:xfrm>
          <a:prstGeom prst="rect">
            <a:avLst/>
          </a:prstGeom>
          <a:solidFill>
            <a:srgbClr val="FFFF00"/>
          </a:solidFill>
          <a:ln>
            <a:solidFill>
              <a:schemeClr val="accent1"/>
            </a:solidFill>
          </a:ln>
        </p:spPr>
        <p:txBody>
          <a:bodyPr wrap="square" rtlCol="0">
            <a:spAutoFit/>
          </a:bodyPr>
          <a:lstStyle/>
          <a:p>
            <a:endParaRPr lang="en-US" sz="2400" b="1" dirty="0"/>
          </a:p>
        </p:txBody>
      </p:sp>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DEF8-E0EA-4658-BB7F-E13B6D2CD3EC}"/>
              </a:ext>
            </a:extLst>
          </p:cNvPr>
          <p:cNvSpPr>
            <a:spLocks noGrp="1"/>
          </p:cNvSpPr>
          <p:nvPr>
            <p:ph type="title"/>
          </p:nvPr>
        </p:nvSpPr>
        <p:spPr/>
        <p:txBody>
          <a:bodyPr>
            <a:normAutofit/>
          </a:bodyPr>
          <a:lstStyle/>
          <a:p>
            <a:r>
              <a:rPr lang="en-US" sz="3600" b="1" dirty="0"/>
              <a:t>BALANCED ANAESTHESIA</a:t>
            </a:r>
            <a:endParaRPr lang="en-ZM" sz="3600" b="1" dirty="0"/>
          </a:p>
        </p:txBody>
      </p:sp>
      <p:sp>
        <p:nvSpPr>
          <p:cNvPr id="3" name="Content Placeholder 2">
            <a:extLst>
              <a:ext uri="{FF2B5EF4-FFF2-40B4-BE49-F238E27FC236}">
                <a16:creationId xmlns:a16="http://schemas.microsoft.com/office/drawing/2014/main" id="{3D74AC88-D02B-429B-A147-F704582C0241}"/>
              </a:ext>
            </a:extLst>
          </p:cNvPr>
          <p:cNvSpPr>
            <a:spLocks noGrp="1"/>
          </p:cNvSpPr>
          <p:nvPr>
            <p:ph idx="1"/>
          </p:nvPr>
        </p:nvSpPr>
        <p:spPr/>
        <p:txBody>
          <a:bodyPr/>
          <a:lstStyle/>
          <a:p>
            <a:endParaRPr lang="en-US" dirty="0"/>
          </a:p>
          <a:p>
            <a:pPr>
              <a:buFont typeface="Wingdings" panose="05000000000000000000" pitchFamily="2" charset="2"/>
              <a:buChar char="q"/>
            </a:pPr>
            <a:r>
              <a:rPr lang="en-US" sz="2800" dirty="0"/>
              <a:t>Drug protocols designed to address patient’s needs during each phase of the anaesthetic event from analgesia to sedation and through recovery</a:t>
            </a:r>
          </a:p>
          <a:p>
            <a:pPr>
              <a:buFont typeface="Wingdings" panose="05000000000000000000" pitchFamily="2" charset="2"/>
              <a:buChar char="q"/>
            </a:pPr>
            <a:r>
              <a:rPr lang="en-US" sz="2800" b="1" dirty="0"/>
              <a:t>Objective</a:t>
            </a:r>
            <a:r>
              <a:rPr lang="en-US" sz="2800" dirty="0"/>
              <a:t> : calm the patient, minimize pain and reduce potential adverse effects associated with analgesic and anaesthetic agents.</a:t>
            </a:r>
          </a:p>
          <a:p>
            <a:pPr>
              <a:buFont typeface="Wingdings" panose="05000000000000000000" pitchFamily="2" charset="2"/>
              <a:buChar char="q"/>
            </a:pPr>
            <a:r>
              <a:rPr lang="en-GB" sz="2800" dirty="0"/>
              <a:t>A</a:t>
            </a:r>
            <a:r>
              <a:rPr lang="en-GB" sz="2800" b="0" i="0" u="none" strike="noStrike" baseline="0" dirty="0"/>
              <a:t>llows a lower dose of inhalation anaesthetic, thus making the procedure safer for the patient</a:t>
            </a:r>
            <a:r>
              <a:rPr lang="en-GB" sz="2400" b="0" i="0" u="none" strike="noStrike" baseline="0" dirty="0"/>
              <a:t>.</a:t>
            </a:r>
            <a:endParaRPr lang="en-ZM" sz="2400" dirty="0"/>
          </a:p>
        </p:txBody>
      </p:sp>
      <p:sp>
        <p:nvSpPr>
          <p:cNvPr id="4" name="Date Placeholder 3">
            <a:extLst>
              <a:ext uri="{FF2B5EF4-FFF2-40B4-BE49-F238E27FC236}">
                <a16:creationId xmlns:a16="http://schemas.microsoft.com/office/drawing/2014/main" id="{0F56AF12-B42C-4A18-BEDC-37C411C3D88B}"/>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79ADBECD-3515-4A56-A397-9139DEA7955E}"/>
              </a:ext>
            </a:extLst>
          </p:cNvPr>
          <p:cNvSpPr>
            <a:spLocks noGrp="1"/>
          </p:cNvSpPr>
          <p:nvPr>
            <p:ph type="sldNum" sz="quarter" idx="12"/>
          </p:nvPr>
        </p:nvSpPr>
        <p:spPr/>
        <p:txBody>
          <a:bodyPr/>
          <a:lstStyle/>
          <a:p>
            <a:fld id="{A9A16595-DC56-4919-B042-B2AA3E6553A2}" type="slidenum">
              <a:rPr lang="en-GB" smtClean="0"/>
              <a:pPr/>
              <a:t>111</a:t>
            </a:fld>
            <a:endParaRPr lang="en-GB"/>
          </a:p>
        </p:txBody>
      </p:sp>
    </p:spTree>
    <p:extLst>
      <p:ext uri="{BB962C8B-B14F-4D97-AF65-F5344CB8AC3E}">
        <p14:creationId xmlns:p14="http://schemas.microsoft.com/office/powerpoint/2010/main" val="6366646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MECHANISM OF ANAESTHTICS </a:t>
            </a:r>
          </a:p>
        </p:txBody>
      </p:sp>
      <p:sp>
        <p:nvSpPr>
          <p:cNvPr id="3" name="Content Placeholder 2"/>
          <p:cNvSpPr>
            <a:spLocks noGrp="1"/>
          </p:cNvSpPr>
          <p:nvPr>
            <p:ph idx="1"/>
          </p:nvPr>
        </p:nvSpPr>
        <p:spPr/>
        <p:txBody>
          <a:bodyPr/>
          <a:lstStyle/>
          <a:p>
            <a:endParaRPr lang="en-US" dirty="0"/>
          </a:p>
          <a:p>
            <a:pPr>
              <a:buFont typeface="Wingdings" panose="05000000000000000000" pitchFamily="2" charset="2"/>
              <a:buChar char="q"/>
            </a:pPr>
            <a:r>
              <a:rPr lang="en-US" dirty="0"/>
              <a:t>Inhibit the neuronal activity throughout the CNS. </a:t>
            </a:r>
          </a:p>
          <a:p>
            <a:pPr>
              <a:buFont typeface="Wingdings" panose="05000000000000000000" pitchFamily="2" charset="2"/>
              <a:buChar char="q"/>
            </a:pPr>
            <a:r>
              <a:rPr lang="en-US" dirty="0"/>
              <a:t>Can decrease activity of neurons in the reticular activating system in the brain (</a:t>
            </a:r>
            <a:r>
              <a:rPr lang="en-US" sz="2000" i="1" dirty="0"/>
              <a:t>explains their ability to produce unconsciousness and lack of memory (amnesia) during surgery</a:t>
            </a:r>
            <a:r>
              <a:rPr lang="en-US" dirty="0"/>
              <a:t>).</a:t>
            </a:r>
          </a:p>
          <a:p>
            <a:pPr>
              <a:buFont typeface="Wingdings" panose="05000000000000000000" pitchFamily="2" charset="2"/>
              <a:buChar char="q"/>
            </a:pPr>
            <a:r>
              <a:rPr lang="en-US" dirty="0"/>
              <a:t>Inhibit neuronal function in the spinal cord</a:t>
            </a:r>
            <a:r>
              <a:rPr lang="en-US" sz="2000" i="1" dirty="0"/>
              <a:t>(explains their ability to produce immobility and inhibit motor responses to painful stimuli)</a:t>
            </a:r>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112</a:t>
            </a:fld>
            <a:endParaRPr lang="en-GB"/>
          </a:p>
        </p:txBody>
      </p:sp>
    </p:spTree>
    <p:extLst>
      <p:ext uri="{BB962C8B-B14F-4D97-AF65-F5344CB8AC3E}">
        <p14:creationId xmlns:p14="http://schemas.microsoft.com/office/powerpoint/2010/main" val="19132330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endParaRPr lang="en-US" dirty="0">
              <a:solidFill>
                <a:srgbClr val="C00000"/>
              </a:solidFill>
            </a:endParaRPr>
          </a:p>
          <a:p>
            <a:pPr>
              <a:buFont typeface="Wingdings" panose="05000000000000000000" pitchFamily="2" charset="2"/>
              <a:buChar char="q"/>
            </a:pPr>
            <a:r>
              <a:rPr lang="en-US" sz="3100" dirty="0"/>
              <a:t>By binding to specific GABA receptors (the GABA A subtype), GAs increase  effects of GABA, thus enhancing CNS inhibition throughout the CNS. </a:t>
            </a:r>
            <a:r>
              <a:rPr lang="en-US" sz="2000" i="1" dirty="0"/>
              <a:t>This widespread CNS inhibition ultimately leads to a state of GA.</a:t>
            </a:r>
          </a:p>
          <a:p>
            <a:pPr>
              <a:buFont typeface="Wingdings" panose="05000000000000000000" pitchFamily="2" charset="2"/>
              <a:buChar char="q"/>
            </a:pPr>
            <a:r>
              <a:rPr lang="en-US" sz="2800" dirty="0"/>
              <a:t>Many GA,  also bind to excitatory acetylcholine receptors on CNS neurons, and inhibit the function of these receptors, combination of increased inhibition (through GABA receptors) and decreased excitation (through acetylcholine receptors) </a:t>
            </a:r>
            <a:r>
              <a:rPr lang="en-US" sz="2200" i="1" dirty="0"/>
              <a:t>explain why they are effective in reducing the level of consciousness and excitability throughout the brain and cord</a:t>
            </a:r>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113</a:t>
            </a:fld>
            <a:endParaRPr lang="en-GB"/>
          </a:p>
        </p:txBody>
      </p:sp>
    </p:spTree>
    <p:extLst>
      <p:ext uri="{BB962C8B-B14F-4D97-AF65-F5344CB8AC3E}">
        <p14:creationId xmlns:p14="http://schemas.microsoft.com/office/powerpoint/2010/main" val="37092176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30DF-85BD-7080-5405-1302B7EC7AA1}"/>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A628B96A-CB5E-7C55-93A1-1A507656709B}"/>
              </a:ext>
            </a:extLst>
          </p:cNvPr>
          <p:cNvSpPr>
            <a:spLocks noGrp="1"/>
          </p:cNvSpPr>
          <p:nvPr>
            <p:ph idx="1"/>
          </p:nvPr>
        </p:nvSpPr>
        <p:spPr/>
        <p:txBody>
          <a:bodyPr/>
          <a:lstStyle/>
          <a:p>
            <a:pPr>
              <a:buFont typeface="Wingdings" panose="05000000000000000000" pitchFamily="2" charset="2"/>
              <a:buChar char="q"/>
            </a:pPr>
            <a:r>
              <a:rPr lang="en-US" sz="2800" dirty="0"/>
              <a:t>Opioids decrease transmission in </a:t>
            </a:r>
            <a:r>
              <a:rPr lang="en-US" sz="2800" b="1" dirty="0"/>
              <a:t>nociceptive pathways </a:t>
            </a:r>
            <a:r>
              <a:rPr lang="en-US" sz="2800" dirty="0"/>
              <a:t>by binding to specific presynaptic and postsynaptic opioid receptors in the brain and spinal cord</a:t>
            </a:r>
            <a:endParaRPr lang="en-US" sz="2800" i="1" dirty="0"/>
          </a:p>
          <a:p>
            <a:endParaRPr lang="en-ZM" dirty="0"/>
          </a:p>
        </p:txBody>
      </p:sp>
      <p:sp>
        <p:nvSpPr>
          <p:cNvPr id="4" name="Date Placeholder 3">
            <a:extLst>
              <a:ext uri="{FF2B5EF4-FFF2-40B4-BE49-F238E27FC236}">
                <a16:creationId xmlns:a16="http://schemas.microsoft.com/office/drawing/2014/main" id="{B57CA901-44D1-08FD-37EE-863606F92E50}"/>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D4EFFE09-F257-7756-DD2D-A8195FAC4E0A}"/>
              </a:ext>
            </a:extLst>
          </p:cNvPr>
          <p:cNvSpPr>
            <a:spLocks noGrp="1"/>
          </p:cNvSpPr>
          <p:nvPr>
            <p:ph type="sldNum" sz="quarter" idx="12"/>
          </p:nvPr>
        </p:nvSpPr>
        <p:spPr/>
        <p:txBody>
          <a:bodyPr/>
          <a:lstStyle/>
          <a:p>
            <a:fld id="{A9A16595-DC56-4919-B042-B2AA3E6553A2}" type="slidenum">
              <a:rPr lang="en-GB" smtClean="0"/>
              <a:pPr/>
              <a:t>114</a:t>
            </a:fld>
            <a:endParaRPr lang="en-GB"/>
          </a:p>
        </p:txBody>
      </p:sp>
    </p:spTree>
    <p:extLst>
      <p:ext uri="{BB962C8B-B14F-4D97-AF65-F5344CB8AC3E}">
        <p14:creationId xmlns:p14="http://schemas.microsoft.com/office/powerpoint/2010/main" val="380432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STAGES OF GENERAL ANESTHESIA</a:t>
            </a:r>
          </a:p>
        </p:txBody>
      </p:sp>
      <p:sp>
        <p:nvSpPr>
          <p:cNvPr id="3" name="Content Placeholder 2"/>
          <p:cNvSpPr>
            <a:spLocks noGrp="1"/>
          </p:cNvSpPr>
          <p:nvPr>
            <p:ph idx="1"/>
          </p:nvPr>
        </p:nvSpPr>
        <p:spPr/>
        <p:txBody>
          <a:bodyPr>
            <a:normAutofit/>
          </a:bodyPr>
          <a:lstStyle/>
          <a:p>
            <a:pPr marL="0" indent="0">
              <a:buNone/>
            </a:pPr>
            <a:r>
              <a:rPr lang="en-US" dirty="0"/>
              <a:t>During GA, the patient goes through a series of stages as the anesthetic dosage and amount of anesthesia reaching the brain progressively increase. </a:t>
            </a:r>
          </a:p>
          <a:p>
            <a:pPr marL="0" indent="0">
              <a:buNone/>
            </a:pPr>
            <a:r>
              <a:rPr lang="en-US" dirty="0">
                <a:solidFill>
                  <a:schemeClr val="bg2">
                    <a:lumMod val="50000"/>
                  </a:schemeClr>
                </a:solidFill>
              </a:rPr>
              <a:t>Stage I</a:t>
            </a:r>
            <a:r>
              <a:rPr lang="en-US" dirty="0"/>
              <a:t>. Analgesia (</a:t>
            </a:r>
            <a:r>
              <a:rPr lang="en-US" sz="2000" i="1" dirty="0"/>
              <a:t>loss somatic sensation but is still conscious and somewhat aware of what is happening</a:t>
            </a:r>
            <a:r>
              <a:rPr lang="en-US" dirty="0"/>
              <a:t>) </a:t>
            </a:r>
          </a:p>
          <a:p>
            <a:pPr marL="0" indent="0">
              <a:buNone/>
            </a:pPr>
            <a:r>
              <a:rPr lang="en-US" dirty="0">
                <a:solidFill>
                  <a:schemeClr val="bg2">
                    <a:lumMod val="50000"/>
                  </a:schemeClr>
                </a:solidFill>
              </a:rPr>
              <a:t>Stage II</a:t>
            </a:r>
            <a:r>
              <a:rPr lang="en-US" dirty="0"/>
              <a:t>. Excitement (Delirium) </a:t>
            </a:r>
            <a:r>
              <a:rPr lang="en-US" sz="2000" i="1" dirty="0"/>
              <a:t>(unconscious and amnesiac but appears agitated and restless</a:t>
            </a:r>
            <a:r>
              <a:rPr lang="en-US" dirty="0"/>
              <a:t>)</a:t>
            </a:r>
          </a:p>
          <a:p>
            <a:pPr marL="0" indent="0">
              <a:buNone/>
            </a:pPr>
            <a:r>
              <a:rPr lang="en-US" dirty="0">
                <a:solidFill>
                  <a:schemeClr val="bg2">
                    <a:lumMod val="50000"/>
                  </a:schemeClr>
                </a:solidFill>
              </a:rPr>
              <a:t>Stage III</a:t>
            </a:r>
            <a:r>
              <a:rPr lang="en-US" dirty="0"/>
              <a:t>. Surgical Anesthesia </a:t>
            </a:r>
            <a:r>
              <a:rPr lang="en-US" sz="2200" i="1" dirty="0"/>
              <a:t>(level desirable for surgical procedure and begins with the onset of regular, deep respiration</a:t>
            </a:r>
            <a:r>
              <a:rPr lang="en-US" dirty="0"/>
              <a:t>)</a:t>
            </a:r>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115</a:t>
            </a:fld>
            <a:endParaRPr lang="en-GB"/>
          </a:p>
        </p:txBody>
      </p:sp>
    </p:spTree>
    <p:extLst>
      <p:ext uri="{BB962C8B-B14F-4D97-AF65-F5344CB8AC3E}">
        <p14:creationId xmlns:p14="http://schemas.microsoft.com/office/powerpoint/2010/main" val="33528523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dirty="0">
                <a:solidFill>
                  <a:schemeClr val="bg2">
                    <a:lumMod val="50000"/>
                  </a:schemeClr>
                </a:solidFill>
              </a:rPr>
              <a:t>Stage IV. </a:t>
            </a:r>
            <a:r>
              <a:rPr lang="en-US" sz="2400" dirty="0"/>
              <a:t>Medullary Paralysis </a:t>
            </a:r>
            <a:r>
              <a:rPr lang="en-US" sz="2400" i="1" dirty="0"/>
              <a:t>(marked by cessation of spontaneous respiration ,respiratory control centers located in the medulla oblongata are inhibited by excessive anesthesia. The ability of the medullary vasomotor center to regulate BP is also affected, and CV collapse ensues. Respiratory and circulatory support must be provided or the patient will die)</a:t>
            </a:r>
          </a:p>
          <a:p>
            <a:pPr marL="0" indent="0">
              <a:buNone/>
            </a:pPr>
            <a:endParaRPr lang="en-US" sz="2400" i="1" dirty="0"/>
          </a:p>
          <a:p>
            <a:pPr marL="0" indent="0">
              <a:buNone/>
            </a:pPr>
            <a:r>
              <a:rPr lang="en-US" sz="2200" i="1" dirty="0"/>
              <a:t>***Consequently, the goal of the anesthetist is to bring the patient to stage III as rapidly as possible and to maintain the patient at that stage for the duration of the surgical procedure. </a:t>
            </a:r>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116</a:t>
            </a:fld>
            <a:endParaRPr lang="en-GB"/>
          </a:p>
        </p:txBody>
      </p:sp>
    </p:spTree>
    <p:extLst>
      <p:ext uri="{BB962C8B-B14F-4D97-AF65-F5344CB8AC3E}">
        <p14:creationId xmlns:p14="http://schemas.microsoft.com/office/powerpoint/2010/main" val="39475597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85818"/>
          </a:xfrm>
        </p:spPr>
        <p:txBody>
          <a:bodyPr>
            <a:normAutofit fontScale="90000"/>
          </a:bodyPr>
          <a:lstStyle/>
          <a:p>
            <a:r>
              <a:rPr lang="en-GB" sz="4000" dirty="0">
                <a:effectLst>
                  <a:outerShdw blurRad="38100" dist="38100" dir="2700000" algn="tl">
                    <a:srgbClr val="000000">
                      <a:alpha val="43137"/>
                    </a:srgbClr>
                  </a:outerShdw>
                </a:effectLst>
              </a:rPr>
              <a:t>Classification of General Anaesthetic Drugs</a:t>
            </a:r>
          </a:p>
        </p:txBody>
      </p:sp>
      <p:sp>
        <p:nvSpPr>
          <p:cNvPr id="3" name="Content Placeholder 2"/>
          <p:cNvSpPr>
            <a:spLocks noGrp="1"/>
          </p:cNvSpPr>
          <p:nvPr>
            <p:ph idx="1"/>
          </p:nvPr>
        </p:nvSpPr>
        <p:spPr>
          <a:xfrm>
            <a:off x="457200" y="1643050"/>
            <a:ext cx="8229600" cy="4857784"/>
          </a:xfrm>
        </p:spPr>
        <p:txBody>
          <a:bodyPr>
            <a:normAutofit lnSpcReduction="10000"/>
          </a:bodyPr>
          <a:lstStyle/>
          <a:p>
            <a:pPr marL="571500" indent="-571500" algn="just">
              <a:buFont typeface="+mj-lt"/>
              <a:buAutoNum type="romanUcPeriod"/>
            </a:pPr>
            <a:r>
              <a:rPr lang="en-GB" b="1" dirty="0">
                <a:solidFill>
                  <a:srgbClr val="FF0000"/>
                </a:solidFill>
                <a:effectLst>
                  <a:outerShdw blurRad="38100" dist="38100" dir="2700000" algn="tl">
                    <a:srgbClr val="000000">
                      <a:alpha val="43137"/>
                    </a:srgbClr>
                  </a:outerShdw>
                </a:effectLst>
              </a:rPr>
              <a:t>INHALATION ANAESTHETICS</a:t>
            </a:r>
            <a:r>
              <a:rPr lang="en-GB" b="1" dirty="0"/>
              <a:t>: </a:t>
            </a:r>
          </a:p>
          <a:p>
            <a:pPr marL="571500" indent="-571500" algn="just">
              <a:buNone/>
            </a:pPr>
            <a:r>
              <a:rPr lang="en-GB" dirty="0"/>
              <a:t>	- Rapidly absorbed from lungs alveoli, </a:t>
            </a:r>
          </a:p>
          <a:p>
            <a:pPr marL="571500" indent="-571500" algn="just">
              <a:buNone/>
            </a:pPr>
            <a:r>
              <a:rPr lang="en-GB" dirty="0"/>
              <a:t>	- Cross blood-brain-barrier </a:t>
            </a:r>
          </a:p>
          <a:p>
            <a:pPr marL="571500" indent="-571500" algn="just">
              <a:buNone/>
            </a:pPr>
            <a:r>
              <a:rPr lang="en-GB" dirty="0"/>
              <a:t>	- Offer minute to minute control over the depth of   	anaesthesia. </a:t>
            </a:r>
          </a:p>
          <a:p>
            <a:pPr marL="571500" indent="-571500" algn="just">
              <a:buNone/>
            </a:pPr>
            <a:r>
              <a:rPr lang="en-GB" dirty="0"/>
              <a:t>They include: </a:t>
            </a:r>
          </a:p>
          <a:p>
            <a:pPr algn="just"/>
            <a:r>
              <a:rPr lang="en-GB" dirty="0"/>
              <a:t>Gaseous Anaesthetics e.g. </a:t>
            </a:r>
            <a:r>
              <a:rPr lang="en-GB" b="1" i="1" dirty="0">
                <a:solidFill>
                  <a:srgbClr val="FF0000"/>
                </a:solidFill>
              </a:rPr>
              <a:t>Nitrous Oxide</a:t>
            </a:r>
          </a:p>
          <a:p>
            <a:pPr algn="just"/>
            <a:r>
              <a:rPr lang="en-GB" dirty="0"/>
              <a:t>Volatile liquid anaesthetics:</a:t>
            </a:r>
          </a:p>
          <a:p>
            <a:pPr marL="706438" indent="-273050" algn="just">
              <a:buFont typeface="Wingdings" pitchFamily="2" charset="2"/>
              <a:buChar char="Ø"/>
            </a:pPr>
            <a:r>
              <a:rPr lang="en-GB" b="1" i="1" dirty="0">
                <a:solidFill>
                  <a:srgbClr val="FF0000"/>
                </a:solidFill>
              </a:rPr>
              <a:t>Halothane, </a:t>
            </a:r>
            <a:r>
              <a:rPr lang="en-GB" b="1" i="1" dirty="0" err="1">
                <a:solidFill>
                  <a:srgbClr val="FF0000"/>
                </a:solidFill>
              </a:rPr>
              <a:t>Enflurane</a:t>
            </a:r>
            <a:r>
              <a:rPr lang="en-GB" b="1" i="1" dirty="0">
                <a:solidFill>
                  <a:srgbClr val="FF0000"/>
                </a:solidFill>
              </a:rPr>
              <a:t>, </a:t>
            </a:r>
            <a:r>
              <a:rPr lang="en-GB" b="1" i="1" dirty="0" err="1">
                <a:solidFill>
                  <a:srgbClr val="FF0000"/>
                </a:solidFill>
              </a:rPr>
              <a:t>Methoxyflurane</a:t>
            </a:r>
            <a:r>
              <a:rPr lang="en-GB" b="1" i="1" dirty="0">
                <a:solidFill>
                  <a:srgbClr val="FF0000"/>
                </a:solidFill>
              </a:rPr>
              <a:t>, </a:t>
            </a:r>
            <a:r>
              <a:rPr lang="en-GB" b="1" i="1" dirty="0" err="1">
                <a:solidFill>
                  <a:srgbClr val="FF0000"/>
                </a:solidFill>
              </a:rPr>
              <a:t>Isoflurane</a:t>
            </a:r>
            <a:r>
              <a:rPr lang="en-GB" b="1" i="1" dirty="0">
                <a:solidFill>
                  <a:srgbClr val="FF0000"/>
                </a:solidFill>
              </a:rPr>
              <a:t>, </a:t>
            </a:r>
            <a:r>
              <a:rPr lang="en-GB" b="1" i="1" dirty="0" err="1">
                <a:solidFill>
                  <a:srgbClr val="FF0000"/>
                </a:solidFill>
              </a:rPr>
              <a:t>Desflurane</a:t>
            </a:r>
            <a:r>
              <a:rPr lang="en-GB" b="1" i="1" dirty="0">
                <a:solidFill>
                  <a:srgbClr val="FF0000"/>
                </a:solidFill>
              </a:rPr>
              <a:t> and </a:t>
            </a:r>
            <a:r>
              <a:rPr lang="en-GB" b="1" i="1" dirty="0" err="1">
                <a:solidFill>
                  <a:srgbClr val="FF0000"/>
                </a:solidFill>
              </a:rPr>
              <a:t>Sevoflurane</a:t>
            </a:r>
            <a:r>
              <a:rPr lang="en-GB" b="1" i="1" dirty="0">
                <a:solidFill>
                  <a:srgbClr val="FF0000"/>
                </a:solidFill>
              </a:rPr>
              <a:t>.</a:t>
            </a:r>
          </a:p>
          <a:p>
            <a:pPr marL="706438" indent="-273050" algn="just">
              <a:buFont typeface="Wingdings" pitchFamily="2" charset="2"/>
              <a:buChar char="Ø"/>
            </a:pPr>
            <a:r>
              <a:rPr lang="en-GB" b="1" i="1" dirty="0">
                <a:solidFill>
                  <a:srgbClr val="FF0000"/>
                </a:solidFill>
              </a:rPr>
              <a:t>Diethyl ether and Vinyl ether.</a:t>
            </a:r>
            <a:endParaRPr lang="en-GB" i="1" dirty="0">
              <a:solidFill>
                <a:srgbClr val="FF0000"/>
              </a:solidFill>
            </a:endParaRPr>
          </a:p>
        </p:txBody>
      </p:sp>
      <p:sp>
        <p:nvSpPr>
          <p:cNvPr id="4" name="Slide Number Placeholder 3"/>
          <p:cNvSpPr>
            <a:spLocks noGrp="1"/>
          </p:cNvSpPr>
          <p:nvPr>
            <p:ph type="sldNum" sz="quarter" idx="12"/>
          </p:nvPr>
        </p:nvSpPr>
        <p:spPr/>
        <p:txBody>
          <a:bodyPr/>
          <a:lstStyle/>
          <a:p>
            <a:fld id="{A9A16595-DC56-4919-B042-B2AA3E6553A2}" type="slidenum">
              <a:rPr lang="en-GB" smtClean="0"/>
              <a:pPr/>
              <a:t>117</a:t>
            </a:fld>
            <a:endParaRPr lang="en-GB"/>
          </a:p>
        </p:txBody>
      </p:sp>
      <p:sp>
        <p:nvSpPr>
          <p:cNvPr id="5" name="Date Placeholder 4"/>
          <p:cNvSpPr>
            <a:spLocks noGrp="1"/>
          </p:cNvSpPr>
          <p:nvPr>
            <p:ph type="dt" sz="half" idx="10"/>
          </p:nvPr>
        </p:nvSpPr>
        <p:spPr/>
        <p:txBody>
          <a:bodyPr/>
          <a:lstStyle/>
          <a:p>
            <a:fld id="{B8CEBB2E-CC5E-4F9F-8374-CC3DD8BCD57A}" type="datetime5">
              <a:rPr lang="en-US" smtClean="0"/>
              <a:t>12-Oct-22</a:t>
            </a:fld>
            <a:endParaRPr lang="en-GB"/>
          </a:p>
        </p:txBody>
      </p:sp>
    </p:spTree>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571500" indent="-571500">
              <a:buFont typeface="+mj-lt"/>
              <a:buAutoNum type="romanUcPeriod" startAt="2"/>
            </a:pPr>
            <a:r>
              <a:rPr lang="en-GB" b="1" dirty="0">
                <a:solidFill>
                  <a:srgbClr val="FF0000"/>
                </a:solidFill>
                <a:effectLst>
                  <a:outerShdw blurRad="38100" dist="38100" dir="2700000" algn="tl">
                    <a:srgbClr val="000000">
                      <a:alpha val="43137"/>
                    </a:srgbClr>
                  </a:outerShdw>
                </a:effectLst>
              </a:rPr>
              <a:t>INTRAVENOUS ANAESTHETICS</a:t>
            </a:r>
            <a:r>
              <a:rPr lang="en-GB" dirty="0">
                <a:solidFill>
                  <a:srgbClr val="FF0000"/>
                </a:solidFill>
                <a:effectLst>
                  <a:outerShdw blurRad="38100" dist="38100" dir="2700000" algn="tl">
                    <a:srgbClr val="000000">
                      <a:alpha val="43137"/>
                    </a:srgbClr>
                  </a:outerShdw>
                </a:effectLst>
              </a:rPr>
              <a:t>:</a:t>
            </a:r>
          </a:p>
          <a:p>
            <a:pPr marL="717550" indent="-330200">
              <a:buFont typeface="+mj-lt"/>
              <a:buAutoNum type="arabicParenR"/>
            </a:pPr>
            <a:r>
              <a:rPr lang="en-GB" dirty="0"/>
              <a:t>Ultra-short acting barbiturates e.g. </a:t>
            </a:r>
            <a:r>
              <a:rPr lang="en-GB" b="1" i="1" dirty="0">
                <a:solidFill>
                  <a:srgbClr val="FF0000"/>
                </a:solidFill>
              </a:rPr>
              <a:t>Thiopental.</a:t>
            </a:r>
          </a:p>
          <a:p>
            <a:pPr marL="717550" indent="-330200">
              <a:buFont typeface="+mj-lt"/>
              <a:buAutoNum type="arabicParenR"/>
            </a:pPr>
            <a:r>
              <a:rPr lang="en-GB" dirty="0"/>
              <a:t>Non-barbiturate IV anaesthetics:</a:t>
            </a:r>
          </a:p>
          <a:p>
            <a:pPr marL="981075" indent="-273050">
              <a:buFont typeface="Wingdings" pitchFamily="2" charset="2"/>
              <a:buChar char="Ø"/>
            </a:pPr>
            <a:r>
              <a:rPr lang="en-GB" dirty="0"/>
              <a:t>Benzodiazepines e.g. </a:t>
            </a:r>
            <a:r>
              <a:rPr lang="en-GB" b="1" i="1" dirty="0" err="1">
                <a:solidFill>
                  <a:srgbClr val="FF0000"/>
                </a:solidFill>
              </a:rPr>
              <a:t>Midazolam</a:t>
            </a:r>
            <a:r>
              <a:rPr lang="en-GB" b="1" i="1" dirty="0">
                <a:solidFill>
                  <a:srgbClr val="FF0000"/>
                </a:solidFill>
              </a:rPr>
              <a:t>, Diazepam;</a:t>
            </a:r>
          </a:p>
          <a:p>
            <a:pPr marL="981075" indent="-273050">
              <a:buFont typeface="Wingdings" pitchFamily="2" charset="2"/>
              <a:buChar char="Ø"/>
            </a:pPr>
            <a:r>
              <a:rPr lang="en-GB" dirty="0"/>
              <a:t>Opiate analgesics e.g. </a:t>
            </a:r>
            <a:r>
              <a:rPr lang="en-GB" b="1" i="1" dirty="0">
                <a:solidFill>
                  <a:srgbClr val="FF0000"/>
                </a:solidFill>
              </a:rPr>
              <a:t>Morphine, </a:t>
            </a:r>
            <a:r>
              <a:rPr lang="en-GB" b="1" i="1" dirty="0" err="1">
                <a:solidFill>
                  <a:srgbClr val="FF0000"/>
                </a:solidFill>
              </a:rPr>
              <a:t>Fentanyl</a:t>
            </a:r>
            <a:r>
              <a:rPr lang="en-GB" b="1" i="1" dirty="0">
                <a:solidFill>
                  <a:srgbClr val="FF0000"/>
                </a:solidFill>
              </a:rPr>
              <a:t>;</a:t>
            </a:r>
          </a:p>
          <a:p>
            <a:pPr marL="981075" indent="-273050">
              <a:buFont typeface="Wingdings" pitchFamily="2" charset="2"/>
              <a:buChar char="Ø"/>
            </a:pPr>
            <a:r>
              <a:rPr lang="en-GB" b="1" i="1" dirty="0" err="1">
                <a:solidFill>
                  <a:srgbClr val="FF0000"/>
                </a:solidFill>
              </a:rPr>
              <a:t>Ketamine</a:t>
            </a:r>
            <a:r>
              <a:rPr lang="en-GB" b="1" i="1" dirty="0">
                <a:solidFill>
                  <a:srgbClr val="FF0000"/>
                </a:solidFill>
              </a:rPr>
              <a:t>;</a:t>
            </a:r>
          </a:p>
          <a:p>
            <a:pPr marL="981075" indent="-273050">
              <a:buFont typeface="Wingdings" pitchFamily="2" charset="2"/>
              <a:buChar char="Ø"/>
            </a:pPr>
            <a:r>
              <a:rPr lang="en-GB" b="1" i="1" dirty="0" err="1">
                <a:solidFill>
                  <a:srgbClr val="FF0000"/>
                </a:solidFill>
              </a:rPr>
              <a:t>Propofol</a:t>
            </a:r>
            <a:endParaRPr lang="en-GB" b="1" i="1" dirty="0">
              <a:solidFill>
                <a:srgbClr val="FF0000"/>
              </a:solidFill>
            </a:endParaRPr>
          </a:p>
        </p:txBody>
      </p:sp>
      <p:sp>
        <p:nvSpPr>
          <p:cNvPr id="4" name="Slide Number Placeholder 3"/>
          <p:cNvSpPr>
            <a:spLocks noGrp="1"/>
          </p:cNvSpPr>
          <p:nvPr>
            <p:ph type="sldNum" sz="quarter" idx="12"/>
          </p:nvPr>
        </p:nvSpPr>
        <p:spPr/>
        <p:txBody>
          <a:bodyPr/>
          <a:lstStyle/>
          <a:p>
            <a:fld id="{A9A16595-DC56-4919-B042-B2AA3E6553A2}" type="slidenum">
              <a:rPr lang="en-GB" smtClean="0"/>
              <a:pPr/>
              <a:t>118</a:t>
            </a:fld>
            <a:endParaRPr lang="en-GB"/>
          </a:p>
        </p:txBody>
      </p:sp>
      <p:sp>
        <p:nvSpPr>
          <p:cNvPr id="5" name="Date Placeholder 4"/>
          <p:cNvSpPr>
            <a:spLocks noGrp="1"/>
          </p:cNvSpPr>
          <p:nvPr>
            <p:ph type="dt" sz="half" idx="10"/>
          </p:nvPr>
        </p:nvSpPr>
        <p:spPr/>
        <p:txBody>
          <a:bodyPr/>
          <a:lstStyle/>
          <a:p>
            <a:fld id="{8D5B138E-6706-4107-9A77-C0E0B8128C81}" type="datetime5">
              <a:rPr lang="en-US" smtClean="0"/>
              <a:t>12-Oct-22</a:t>
            </a:fld>
            <a:endParaRPr lang="en-GB"/>
          </a:p>
        </p:txBody>
      </p:sp>
    </p:spTree>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785818"/>
          </a:xfrm>
        </p:spPr>
        <p:txBody>
          <a:bodyPr>
            <a:normAutofit/>
          </a:bodyPr>
          <a:lstStyle/>
          <a:p>
            <a:pPr algn="ctr"/>
            <a:r>
              <a:rPr lang="en-GB" sz="4000" dirty="0">
                <a:effectLst>
                  <a:outerShdw blurRad="38100" dist="38100" dir="2700000" algn="tl">
                    <a:srgbClr val="000000">
                      <a:alpha val="43137"/>
                    </a:srgbClr>
                  </a:outerShdw>
                </a:effectLst>
              </a:rPr>
              <a:t>Pharmacological Effects</a:t>
            </a:r>
          </a:p>
        </p:txBody>
      </p:sp>
      <p:sp>
        <p:nvSpPr>
          <p:cNvPr id="3" name="Content Placeholder 2"/>
          <p:cNvSpPr>
            <a:spLocks noGrp="1"/>
          </p:cNvSpPr>
          <p:nvPr>
            <p:ph idx="1"/>
          </p:nvPr>
        </p:nvSpPr>
        <p:spPr>
          <a:xfrm>
            <a:off x="457200" y="1357298"/>
            <a:ext cx="8229600" cy="5143536"/>
          </a:xfrm>
        </p:spPr>
        <p:txBody>
          <a:bodyPr/>
          <a:lstStyle/>
          <a:p>
            <a:pPr algn="just"/>
            <a:endParaRPr lang="en-GB" sz="2800" dirty="0"/>
          </a:p>
          <a:p>
            <a:pPr algn="just">
              <a:buFont typeface="Wingdings" panose="05000000000000000000" pitchFamily="2" charset="2"/>
              <a:buChar char="q"/>
            </a:pPr>
            <a:r>
              <a:rPr lang="en-GB" sz="2800" dirty="0"/>
              <a:t>Decreased oxygen consumption of the brain</a:t>
            </a:r>
          </a:p>
          <a:p>
            <a:pPr algn="just">
              <a:buFont typeface="Wingdings" panose="05000000000000000000" pitchFamily="2" charset="2"/>
              <a:buChar char="q"/>
            </a:pPr>
            <a:r>
              <a:rPr lang="en-GB" sz="2800" dirty="0"/>
              <a:t>Dose-related depression of respiratory centre</a:t>
            </a:r>
          </a:p>
          <a:p>
            <a:pPr algn="just">
              <a:buFont typeface="Wingdings" panose="05000000000000000000" pitchFamily="2" charset="2"/>
              <a:buChar char="q"/>
            </a:pPr>
            <a:r>
              <a:rPr lang="en-GB" sz="2800" dirty="0"/>
              <a:t>Dose-related myocardial depression and hypotension (due to decreased cardiac output and/or Vasodilatation)</a:t>
            </a:r>
          </a:p>
          <a:p>
            <a:pPr algn="just">
              <a:buFont typeface="Wingdings" panose="05000000000000000000" pitchFamily="2" charset="2"/>
              <a:buChar char="q"/>
            </a:pPr>
            <a:r>
              <a:rPr lang="en-GB" sz="2800" dirty="0"/>
              <a:t>Skeletal muscle relaxation</a:t>
            </a:r>
          </a:p>
          <a:p>
            <a:pPr algn="just">
              <a:buFont typeface="Wingdings" panose="05000000000000000000" pitchFamily="2" charset="2"/>
              <a:buChar char="q"/>
            </a:pPr>
            <a:r>
              <a:rPr lang="en-GB" sz="2800" dirty="0"/>
              <a:t>Decreased renal blood flow and glomerular filtration rate</a:t>
            </a:r>
          </a:p>
          <a:p>
            <a:endParaRPr lang="en-GB"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119</a:t>
            </a:fld>
            <a:endParaRPr lang="en-GB"/>
          </a:p>
        </p:txBody>
      </p:sp>
      <p:sp>
        <p:nvSpPr>
          <p:cNvPr id="5" name="Date Placeholder 4"/>
          <p:cNvSpPr>
            <a:spLocks noGrp="1"/>
          </p:cNvSpPr>
          <p:nvPr>
            <p:ph type="dt" sz="half" idx="10"/>
          </p:nvPr>
        </p:nvSpPr>
        <p:spPr/>
        <p:txBody>
          <a:bodyPr/>
          <a:lstStyle/>
          <a:p>
            <a:fld id="{9AC9E144-71A6-4D63-94F2-899DF54C60C5}" type="datetime5">
              <a:rPr lang="en-US" smtClean="0"/>
              <a:t>12-Oct-22</a:t>
            </a:fld>
            <a:endParaRPr lang="en-GB"/>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714380"/>
          </a:xfrm>
        </p:spPr>
        <p:txBody>
          <a:bodyPr>
            <a:normAutofit/>
          </a:bodyPr>
          <a:lstStyle/>
          <a:p>
            <a:pPr algn="ctr"/>
            <a:r>
              <a:rPr lang="en-GB" sz="4000" dirty="0">
                <a:effectLst>
                  <a:outerShdw blurRad="38100" dist="38100" dir="2700000" algn="tl">
                    <a:srgbClr val="000000">
                      <a:alpha val="43137"/>
                    </a:srgbClr>
                  </a:outerShdw>
                </a:effectLst>
              </a:rPr>
              <a:t>Psychotropic Drugs</a:t>
            </a:r>
          </a:p>
        </p:txBody>
      </p:sp>
      <p:sp>
        <p:nvSpPr>
          <p:cNvPr id="3" name="Content Placeholder 2"/>
          <p:cNvSpPr>
            <a:spLocks noGrp="1"/>
          </p:cNvSpPr>
          <p:nvPr>
            <p:ph idx="1"/>
          </p:nvPr>
        </p:nvSpPr>
        <p:spPr>
          <a:xfrm>
            <a:off x="285720" y="1285860"/>
            <a:ext cx="8572560" cy="5286412"/>
          </a:xfrm>
        </p:spPr>
        <p:txBody>
          <a:bodyPr>
            <a:normAutofit/>
          </a:bodyPr>
          <a:lstStyle/>
          <a:p>
            <a:pPr marL="0" indent="0" algn="just">
              <a:buNone/>
            </a:pPr>
            <a:r>
              <a:rPr lang="en-GB" sz="2800" dirty="0"/>
              <a:t>Affect psychosomatic disposition, mood and behaviour;</a:t>
            </a:r>
          </a:p>
          <a:p>
            <a:pPr algn="just"/>
            <a:endParaRPr lang="en-GB" sz="1100" dirty="0"/>
          </a:p>
          <a:p>
            <a:pPr marL="0" indent="0" algn="just">
              <a:buNone/>
            </a:pPr>
            <a:r>
              <a:rPr lang="en-GB" dirty="0"/>
              <a:t>Types include:</a:t>
            </a:r>
          </a:p>
          <a:p>
            <a:pPr algn="just">
              <a:buFont typeface="Wingdings" panose="05000000000000000000" pitchFamily="2" charset="2"/>
              <a:buChar char="q"/>
            </a:pPr>
            <a:r>
              <a:rPr lang="en-GB" sz="2800" b="1" dirty="0">
                <a:solidFill>
                  <a:srgbClr val="FF0000"/>
                </a:solidFill>
              </a:rPr>
              <a:t>Sedative-Hypnotic drugs </a:t>
            </a:r>
            <a:r>
              <a:rPr lang="en-GB" sz="2000" dirty="0"/>
              <a:t>(e.g. Benzodiazepines, Barbiturates);</a:t>
            </a:r>
          </a:p>
          <a:p>
            <a:pPr algn="just">
              <a:buFont typeface="Wingdings" panose="05000000000000000000" pitchFamily="2" charset="2"/>
              <a:buChar char="q"/>
            </a:pPr>
            <a:r>
              <a:rPr lang="en-GB" sz="2800" b="1" dirty="0">
                <a:solidFill>
                  <a:srgbClr val="FF0000"/>
                </a:solidFill>
              </a:rPr>
              <a:t>Antidepressant drugs</a:t>
            </a:r>
            <a:r>
              <a:rPr lang="en-GB" b="1" dirty="0"/>
              <a:t> </a:t>
            </a:r>
            <a:r>
              <a:rPr lang="en-GB" sz="2000" dirty="0"/>
              <a:t>(e.g. MAOIs, SSRIs, SNRIs, etc);</a:t>
            </a:r>
          </a:p>
          <a:p>
            <a:pPr algn="just">
              <a:buFont typeface="Wingdings" panose="05000000000000000000" pitchFamily="2" charset="2"/>
              <a:buChar char="q"/>
            </a:pPr>
            <a:r>
              <a:rPr lang="en-GB" sz="2800" b="1" dirty="0">
                <a:solidFill>
                  <a:srgbClr val="FF0000"/>
                </a:solidFill>
              </a:rPr>
              <a:t>Antipsychotic drugs</a:t>
            </a:r>
            <a:r>
              <a:rPr lang="en-GB" b="1" dirty="0">
                <a:solidFill>
                  <a:srgbClr val="FF0000"/>
                </a:solidFill>
              </a:rPr>
              <a:t> </a:t>
            </a:r>
            <a:r>
              <a:rPr lang="en-GB" sz="2000" dirty="0"/>
              <a:t>(e.g. Haloperidol, </a:t>
            </a:r>
            <a:r>
              <a:rPr lang="en-GB" sz="2000" dirty="0" err="1"/>
              <a:t>Chlopromazine</a:t>
            </a:r>
            <a:r>
              <a:rPr lang="en-GB" sz="2000" dirty="0"/>
              <a:t>, etc)</a:t>
            </a:r>
          </a:p>
          <a:p>
            <a:pPr algn="just">
              <a:buFont typeface="Wingdings" panose="05000000000000000000" pitchFamily="2" charset="2"/>
              <a:buChar char="q"/>
            </a:pPr>
            <a:r>
              <a:rPr lang="en-GB" sz="2800" b="1" dirty="0">
                <a:solidFill>
                  <a:srgbClr val="FF0000"/>
                </a:solidFill>
              </a:rPr>
              <a:t>Antiepileptic drugs</a:t>
            </a:r>
            <a:r>
              <a:rPr lang="en-GB" b="1" dirty="0">
                <a:solidFill>
                  <a:srgbClr val="FF0000"/>
                </a:solidFill>
              </a:rPr>
              <a:t> </a:t>
            </a:r>
            <a:r>
              <a:rPr lang="en-GB" sz="2000" dirty="0"/>
              <a:t>(e.g. Carbamazepine, Phenytoin, etc)</a:t>
            </a:r>
            <a:r>
              <a:rPr lang="en-GB" b="1" dirty="0"/>
              <a:t> </a:t>
            </a:r>
          </a:p>
          <a:p>
            <a:pPr algn="just">
              <a:buFont typeface="Wingdings" panose="05000000000000000000" pitchFamily="2" charset="2"/>
              <a:buChar char="q"/>
            </a:pPr>
            <a:r>
              <a:rPr lang="en-GB" sz="2800" b="1" dirty="0">
                <a:solidFill>
                  <a:srgbClr val="FF0000"/>
                </a:solidFill>
              </a:rPr>
              <a:t>Anaesthetic drugs </a:t>
            </a:r>
            <a:r>
              <a:rPr lang="en-GB" sz="2000" dirty="0"/>
              <a:t>(e.g. </a:t>
            </a:r>
            <a:r>
              <a:rPr lang="en-GB" sz="2000" dirty="0">
                <a:solidFill>
                  <a:srgbClr val="FF0000"/>
                </a:solidFill>
              </a:rPr>
              <a:t>Halothane, Ketamine, etc</a:t>
            </a:r>
            <a:r>
              <a:rPr lang="en-GB" sz="2000" dirty="0"/>
              <a:t>)</a:t>
            </a:r>
          </a:p>
          <a:p>
            <a:pPr algn="just">
              <a:buFont typeface="Wingdings" panose="05000000000000000000" pitchFamily="2" charset="2"/>
              <a:buChar char="q"/>
            </a:pPr>
            <a:r>
              <a:rPr lang="en-GB" sz="2800" b="1" dirty="0">
                <a:solidFill>
                  <a:srgbClr val="FF0000"/>
                </a:solidFill>
              </a:rPr>
              <a:t>CNS stimulants</a:t>
            </a:r>
            <a:r>
              <a:rPr lang="en-GB" sz="2800" dirty="0">
                <a:solidFill>
                  <a:srgbClr val="FF0000"/>
                </a:solidFill>
              </a:rPr>
              <a:t> </a:t>
            </a:r>
            <a:r>
              <a:rPr lang="en-GB" sz="2000" dirty="0"/>
              <a:t>(e.g. Amphetamines, Caffeine, </a:t>
            </a:r>
            <a:r>
              <a:rPr lang="en-GB" sz="2000" dirty="0" err="1"/>
              <a:t>Doxapram</a:t>
            </a:r>
            <a:r>
              <a:rPr lang="en-GB" sz="2000" dirty="0"/>
              <a:t>, </a:t>
            </a:r>
            <a:r>
              <a:rPr lang="en-GB" sz="2000" dirty="0" err="1"/>
              <a:t>etc</a:t>
            </a:r>
            <a:r>
              <a:rPr lang="en-GB" sz="2000" dirty="0"/>
              <a:t>)</a:t>
            </a:r>
            <a:r>
              <a:rPr lang="en-GB" dirty="0"/>
              <a:t>  </a:t>
            </a:r>
          </a:p>
        </p:txBody>
      </p:sp>
      <p:sp>
        <p:nvSpPr>
          <p:cNvPr id="4" name="Slide Number Placeholder 3"/>
          <p:cNvSpPr>
            <a:spLocks noGrp="1"/>
          </p:cNvSpPr>
          <p:nvPr>
            <p:ph type="sldNum" sz="quarter" idx="12"/>
          </p:nvPr>
        </p:nvSpPr>
        <p:spPr/>
        <p:txBody>
          <a:bodyPr/>
          <a:lstStyle/>
          <a:p>
            <a:fld id="{A9A16595-DC56-4919-B042-B2AA3E6553A2}" type="slidenum">
              <a:rPr lang="en-GB" smtClean="0"/>
              <a:pPr/>
              <a:t>12</a:t>
            </a:fld>
            <a:endParaRPr lang="en-GB"/>
          </a:p>
        </p:txBody>
      </p:sp>
      <p:sp>
        <p:nvSpPr>
          <p:cNvPr id="5" name="Date Placeholder 4"/>
          <p:cNvSpPr>
            <a:spLocks noGrp="1"/>
          </p:cNvSpPr>
          <p:nvPr>
            <p:ph type="dt" sz="half" idx="10"/>
          </p:nvPr>
        </p:nvSpPr>
        <p:spPr/>
        <p:txBody>
          <a:bodyPr/>
          <a:lstStyle/>
          <a:p>
            <a:fld id="{83635F4A-09C7-4069-BF8D-C763D970B1DE}" type="datetime5">
              <a:rPr lang="en-US" smtClean="0"/>
              <a:t>12-Oct-22</a:t>
            </a:fld>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704104"/>
          </a:xfrm>
        </p:spPr>
        <p:txBody>
          <a:bodyPr>
            <a:normAutofit/>
          </a:bodyPr>
          <a:lstStyle/>
          <a:p>
            <a:pPr algn="ctr"/>
            <a:r>
              <a:rPr lang="en-GB" sz="4000" dirty="0">
                <a:effectLst>
                  <a:outerShdw blurRad="38100" dist="38100" dir="2700000" algn="tl">
                    <a:srgbClr val="000000">
                      <a:alpha val="43137"/>
                    </a:srgbClr>
                  </a:outerShdw>
                </a:effectLst>
              </a:rPr>
              <a:t>Adverse Effects of General Anaesthetics</a:t>
            </a:r>
          </a:p>
        </p:txBody>
      </p:sp>
      <p:sp>
        <p:nvSpPr>
          <p:cNvPr id="3" name="Content Placeholder 2"/>
          <p:cNvSpPr>
            <a:spLocks noGrp="1"/>
          </p:cNvSpPr>
          <p:nvPr>
            <p:ph idx="1"/>
          </p:nvPr>
        </p:nvSpPr>
        <p:spPr>
          <a:xfrm>
            <a:off x="457200" y="1357298"/>
            <a:ext cx="8229600" cy="4967302"/>
          </a:xfrm>
        </p:spPr>
        <p:txBody>
          <a:bodyPr/>
          <a:lstStyle/>
          <a:p>
            <a:pPr algn="just"/>
            <a:endParaRPr lang="en-GB" sz="2800" dirty="0"/>
          </a:p>
          <a:p>
            <a:pPr algn="just">
              <a:buFont typeface="Wingdings" panose="05000000000000000000" pitchFamily="2" charset="2"/>
              <a:buChar char="q"/>
            </a:pPr>
            <a:r>
              <a:rPr lang="en-GB" sz="2800" dirty="0"/>
              <a:t>Respiratory depression, </a:t>
            </a:r>
          </a:p>
          <a:p>
            <a:pPr algn="just">
              <a:buFont typeface="Wingdings" panose="05000000000000000000" pitchFamily="2" charset="2"/>
              <a:buChar char="q"/>
            </a:pPr>
            <a:r>
              <a:rPr lang="en-GB" sz="2800" dirty="0"/>
              <a:t>Bronchospasm &amp; lung atelectasis;</a:t>
            </a:r>
          </a:p>
          <a:p>
            <a:pPr algn="just">
              <a:buFont typeface="Wingdings" panose="05000000000000000000" pitchFamily="2" charset="2"/>
              <a:buChar char="q"/>
            </a:pPr>
            <a:r>
              <a:rPr lang="en-GB" sz="2800" dirty="0"/>
              <a:t>Hypotension, Bradycardia, </a:t>
            </a:r>
            <a:r>
              <a:rPr lang="en-GB" sz="2800" dirty="0" err="1"/>
              <a:t>Disarrhythmias</a:t>
            </a:r>
            <a:r>
              <a:rPr lang="en-GB" sz="2800" dirty="0"/>
              <a:t>;</a:t>
            </a:r>
          </a:p>
          <a:p>
            <a:pPr algn="just">
              <a:buFont typeface="Wingdings" panose="05000000000000000000" pitchFamily="2" charset="2"/>
              <a:buChar char="q"/>
            </a:pPr>
            <a:r>
              <a:rPr lang="en-GB" sz="2800" dirty="0"/>
              <a:t>Nephrotoxicity;</a:t>
            </a:r>
          </a:p>
          <a:p>
            <a:pPr algn="just">
              <a:buFont typeface="Wingdings" panose="05000000000000000000" pitchFamily="2" charset="2"/>
              <a:buChar char="q"/>
            </a:pPr>
            <a:r>
              <a:rPr lang="en-GB" sz="2800" i="1" dirty="0"/>
              <a:t>Halothane-induced hepatitis;</a:t>
            </a:r>
          </a:p>
          <a:p>
            <a:pPr algn="just">
              <a:buFont typeface="Wingdings" panose="05000000000000000000" pitchFamily="2" charset="2"/>
              <a:buChar char="q"/>
            </a:pPr>
            <a:r>
              <a:rPr lang="en-GB" sz="2800" dirty="0"/>
              <a:t>Uterine relaxation with uterine bleeding;</a:t>
            </a:r>
          </a:p>
          <a:p>
            <a:pPr algn="just">
              <a:buFont typeface="Wingdings" panose="05000000000000000000" pitchFamily="2" charset="2"/>
              <a:buChar char="q"/>
            </a:pPr>
            <a:r>
              <a:rPr lang="en-GB" sz="2800" dirty="0"/>
              <a:t>Hypersensitivity reactions</a:t>
            </a:r>
          </a:p>
          <a:p>
            <a:pPr>
              <a:buNone/>
            </a:pPr>
            <a:endParaRPr lang="en-GB"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120</a:t>
            </a:fld>
            <a:endParaRPr lang="en-GB"/>
          </a:p>
        </p:txBody>
      </p:sp>
      <p:sp>
        <p:nvSpPr>
          <p:cNvPr id="5" name="Date Placeholder 4"/>
          <p:cNvSpPr>
            <a:spLocks noGrp="1"/>
          </p:cNvSpPr>
          <p:nvPr>
            <p:ph type="dt" sz="half" idx="10"/>
          </p:nvPr>
        </p:nvSpPr>
        <p:spPr/>
        <p:txBody>
          <a:bodyPr/>
          <a:lstStyle/>
          <a:p>
            <a:fld id="{0DF10E28-6CCA-43ED-BDB7-FD7205B1410F}" type="datetime5">
              <a:rPr lang="en-US" smtClean="0"/>
              <a:t>12-Oct-22</a:t>
            </a:fld>
            <a:endParaRPr lang="en-GB"/>
          </a:p>
        </p:txBody>
      </p:sp>
    </p:spTree>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IDEAL GA AGENT</a:t>
            </a:r>
          </a:p>
        </p:txBody>
      </p:sp>
      <p:sp>
        <p:nvSpPr>
          <p:cNvPr id="3" name="Content Placeholder 2"/>
          <p:cNvSpPr>
            <a:spLocks noGrp="1"/>
          </p:cNvSpPr>
          <p:nvPr>
            <p:ph idx="1"/>
          </p:nvPr>
        </p:nvSpPr>
        <p:spPr/>
        <p:txBody>
          <a:bodyPr>
            <a:normAutofit lnSpcReduction="10000"/>
          </a:bodyPr>
          <a:lstStyle/>
          <a:p>
            <a:pPr marL="0" indent="0">
              <a:buNone/>
            </a:pPr>
            <a:endParaRPr lang="en-US" sz="2800" dirty="0"/>
          </a:p>
          <a:p>
            <a:pPr marL="0" indent="0">
              <a:buNone/>
            </a:pPr>
            <a:r>
              <a:rPr lang="en-US" sz="2800" dirty="0"/>
              <a:t>Must be able to produce each of the following conditions:</a:t>
            </a:r>
          </a:p>
          <a:p>
            <a:pPr marL="0" indent="0">
              <a:buNone/>
            </a:pPr>
            <a:endParaRPr lang="en-US" sz="2800" dirty="0"/>
          </a:p>
          <a:p>
            <a:pPr>
              <a:buFont typeface="Wingdings" panose="05000000000000000000" pitchFamily="2" charset="2"/>
              <a:buChar char="q"/>
            </a:pPr>
            <a:r>
              <a:rPr lang="en-US" sz="2800" dirty="0"/>
              <a:t>Loss of consciousness and sensation. </a:t>
            </a:r>
          </a:p>
          <a:p>
            <a:pPr>
              <a:buFont typeface="Wingdings" panose="05000000000000000000" pitchFamily="2" charset="2"/>
              <a:buChar char="q"/>
            </a:pPr>
            <a:r>
              <a:rPr lang="en-US" sz="2800" dirty="0"/>
              <a:t>Amnesia  (i.e., no recollection of what occurred during the surgery). </a:t>
            </a:r>
          </a:p>
          <a:p>
            <a:pPr>
              <a:buFont typeface="Wingdings" panose="05000000000000000000" pitchFamily="2" charset="2"/>
              <a:buChar char="q"/>
            </a:pPr>
            <a:r>
              <a:rPr lang="en-US" sz="2800" dirty="0"/>
              <a:t>Skeletal muscle relaxation (currently met with the aid of skeletal muscle blockers used in conjunction with the anesthetic “Neuromuscular Blockers,”).</a:t>
            </a:r>
          </a:p>
        </p:txBody>
      </p:sp>
      <p:sp>
        <p:nvSpPr>
          <p:cNvPr id="4" name="Date Placeholder 3"/>
          <p:cNvSpPr>
            <a:spLocks noGrp="1"/>
          </p:cNvSpPr>
          <p:nvPr>
            <p:ph type="dt" sz="half" idx="10"/>
          </p:nvPr>
        </p:nvSpPr>
        <p:spPr/>
        <p:txBody>
          <a:bodyPr/>
          <a:lstStyle/>
          <a:p>
            <a:fld id="{0A5F2BAC-F8C0-4A5D-B3AB-127D6907A05A}" type="datetime5">
              <a:rPr lang="en-US" smtClean="0"/>
              <a:pPr/>
              <a:t>12-Oct-22</a:t>
            </a:fld>
            <a:endParaRPr lang="en-GB" dirty="0"/>
          </a:p>
        </p:txBody>
      </p:sp>
      <p:sp>
        <p:nvSpPr>
          <p:cNvPr id="5" name="Slide Number Placeholder 4"/>
          <p:cNvSpPr>
            <a:spLocks noGrp="1"/>
          </p:cNvSpPr>
          <p:nvPr>
            <p:ph type="sldNum" sz="quarter" idx="12"/>
          </p:nvPr>
        </p:nvSpPr>
        <p:spPr/>
        <p:txBody>
          <a:bodyPr/>
          <a:lstStyle/>
          <a:p>
            <a:fld id="{A9A16595-DC56-4919-B042-B2AA3E6553A2}" type="slidenum">
              <a:rPr lang="en-GB" smtClean="0"/>
              <a:pPr/>
              <a:t>121</a:t>
            </a:fld>
            <a:endParaRPr lang="en-GB"/>
          </a:p>
        </p:txBody>
      </p:sp>
    </p:spTree>
    <p:extLst>
      <p:ext uri="{BB962C8B-B14F-4D97-AF65-F5344CB8AC3E}">
        <p14:creationId xmlns:p14="http://schemas.microsoft.com/office/powerpoint/2010/main" val="4131051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endParaRPr lang="en-US" sz="3000" dirty="0"/>
          </a:p>
          <a:p>
            <a:pPr>
              <a:buFont typeface="Wingdings" panose="05000000000000000000" pitchFamily="2" charset="2"/>
              <a:buChar char="q"/>
            </a:pPr>
            <a:r>
              <a:rPr lang="en-US" sz="3000" dirty="0"/>
              <a:t>Inhibition of sensory and autonomic reflexes. </a:t>
            </a:r>
          </a:p>
          <a:p>
            <a:pPr>
              <a:buFont typeface="Wingdings" panose="05000000000000000000" pitchFamily="2" charset="2"/>
              <a:buChar char="q"/>
            </a:pPr>
            <a:r>
              <a:rPr lang="en-US" sz="3000" dirty="0"/>
              <a:t>A minimum of toxic side effects (i.e., be relatively safe).</a:t>
            </a:r>
          </a:p>
          <a:p>
            <a:pPr>
              <a:buFont typeface="Wingdings" panose="05000000000000000000" pitchFamily="2" charset="2"/>
              <a:buChar char="q"/>
            </a:pPr>
            <a:r>
              <a:rPr lang="en-US" sz="3000" dirty="0"/>
              <a:t>Rapid onset of anesthesia; easy adjustment of the anesthetic dosage during the procedure; and rapid, uneventful recovery after administration is terminated.</a:t>
            </a:r>
          </a:p>
          <a:p>
            <a:pPr marL="0" indent="0">
              <a:buNone/>
            </a:pPr>
            <a:endParaRPr lang="en-US" dirty="0"/>
          </a:p>
          <a:p>
            <a:pPr marL="0" indent="0">
              <a:buNone/>
            </a:pPr>
            <a:r>
              <a:rPr lang="en-US" dirty="0"/>
              <a:t>***</a:t>
            </a:r>
            <a:r>
              <a:rPr lang="en-US" sz="2200" i="1" dirty="0"/>
              <a:t>Current general anesthetics meet these criteria quite well</a:t>
            </a:r>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122</a:t>
            </a:fld>
            <a:endParaRPr lang="en-GB"/>
          </a:p>
        </p:txBody>
      </p:sp>
    </p:spTree>
    <p:extLst>
      <p:ext uri="{BB962C8B-B14F-4D97-AF65-F5344CB8AC3E}">
        <p14:creationId xmlns:p14="http://schemas.microsoft.com/office/powerpoint/2010/main" val="4797868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642942"/>
          </a:xfrm>
        </p:spPr>
        <p:txBody>
          <a:bodyPr>
            <a:noAutofit/>
          </a:bodyPr>
          <a:lstStyle/>
          <a:p>
            <a:r>
              <a:rPr lang="en-GB" sz="4000" dirty="0">
                <a:effectLst>
                  <a:outerShdw blurRad="38100" dist="38100" dir="2700000" algn="tl">
                    <a:srgbClr val="000000">
                      <a:alpha val="43137"/>
                    </a:srgbClr>
                  </a:outerShdw>
                </a:effectLst>
              </a:rPr>
              <a:t>Balanced anaesthesia </a:t>
            </a:r>
            <a:r>
              <a:rPr lang="en-GB" sz="2800" dirty="0">
                <a:effectLst>
                  <a:outerShdw blurRad="38100" dist="38100" dir="2700000" algn="tl">
                    <a:srgbClr val="000000">
                      <a:alpha val="43137"/>
                    </a:srgbClr>
                  </a:outerShdw>
                </a:effectLst>
              </a:rPr>
              <a:t>(Combination therapy)</a:t>
            </a:r>
          </a:p>
        </p:txBody>
      </p:sp>
      <p:sp>
        <p:nvSpPr>
          <p:cNvPr id="4" name="Slide Number Placeholder 3"/>
          <p:cNvSpPr>
            <a:spLocks noGrp="1"/>
          </p:cNvSpPr>
          <p:nvPr>
            <p:ph type="sldNum" sz="quarter" idx="12"/>
          </p:nvPr>
        </p:nvSpPr>
        <p:spPr/>
        <p:txBody>
          <a:bodyPr/>
          <a:lstStyle/>
          <a:p>
            <a:fld id="{A9A16595-DC56-4919-B042-B2AA3E6553A2}" type="slidenum">
              <a:rPr lang="en-GB" smtClean="0"/>
              <a:pPr/>
              <a:t>123</a:t>
            </a:fld>
            <a:endParaRPr lang="en-GB"/>
          </a:p>
        </p:txBody>
      </p:sp>
      <p:pic>
        <p:nvPicPr>
          <p:cNvPr id="5122" name="Picture 2"/>
          <p:cNvPicPr>
            <a:picLocks noGrp="1" noChangeAspect="1" noChangeArrowheads="1"/>
          </p:cNvPicPr>
          <p:nvPr>
            <p:ph idx="1"/>
          </p:nvPr>
        </p:nvPicPr>
        <p:blipFill>
          <a:blip r:embed="rId2" cstate="print">
            <a:lum contrast="10000"/>
          </a:blip>
          <a:srcRect/>
          <a:stretch>
            <a:fillRect/>
          </a:stretch>
        </p:blipFill>
        <p:spPr bwMode="auto">
          <a:xfrm>
            <a:off x="1928794" y="1500174"/>
            <a:ext cx="5429288" cy="4572032"/>
          </a:xfrm>
          <a:prstGeom prst="rect">
            <a:avLst/>
          </a:prstGeom>
          <a:noFill/>
          <a:ln w="9525">
            <a:noFill/>
            <a:miter lim="800000"/>
            <a:headEnd/>
            <a:tailEnd/>
          </a:ln>
          <a:effectLst/>
        </p:spPr>
      </p:pic>
      <p:sp>
        <p:nvSpPr>
          <p:cNvPr id="6" name="TextBox 5"/>
          <p:cNvSpPr txBox="1"/>
          <p:nvPr/>
        </p:nvSpPr>
        <p:spPr>
          <a:xfrm>
            <a:off x="6143636" y="6143644"/>
            <a:ext cx="1202573" cy="261610"/>
          </a:xfrm>
          <a:prstGeom prst="rect">
            <a:avLst/>
          </a:prstGeom>
          <a:noFill/>
        </p:spPr>
        <p:txBody>
          <a:bodyPr wrap="none" rtlCol="0">
            <a:spAutoFit/>
          </a:bodyPr>
          <a:lstStyle/>
          <a:p>
            <a:r>
              <a:rPr lang="en-GB" sz="1100" i="1" dirty="0" err="1"/>
              <a:t>Luellmann</a:t>
            </a:r>
            <a:r>
              <a:rPr lang="en-GB" sz="1100" i="1" dirty="0"/>
              <a:t>, 2005</a:t>
            </a:r>
          </a:p>
        </p:txBody>
      </p:sp>
      <p:sp>
        <p:nvSpPr>
          <p:cNvPr id="7" name="Date Placeholder 6"/>
          <p:cNvSpPr>
            <a:spLocks noGrp="1"/>
          </p:cNvSpPr>
          <p:nvPr>
            <p:ph type="dt" sz="half" idx="10"/>
          </p:nvPr>
        </p:nvSpPr>
        <p:spPr/>
        <p:txBody>
          <a:bodyPr/>
          <a:lstStyle/>
          <a:p>
            <a:fld id="{5778C556-ABBD-4F39-9F8B-01B44D1054F9}" type="datetime5">
              <a:rPr lang="en-US" smtClean="0"/>
              <a:t>12-Oct-22</a:t>
            </a:fld>
            <a:endParaRPr lang="en-GB"/>
          </a:p>
        </p:txBody>
      </p:sp>
    </p:spTree>
    <p:extLst>
      <p:ext uri="{BB962C8B-B14F-4D97-AF65-F5344CB8AC3E}">
        <p14:creationId xmlns:p14="http://schemas.microsoft.com/office/powerpoint/2010/main" val="1913104462"/>
      </p:ext>
    </p:extLst>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85818"/>
          </a:xfrm>
        </p:spPr>
        <p:txBody>
          <a:bodyPr>
            <a:normAutofit/>
          </a:bodyPr>
          <a:lstStyle/>
          <a:p>
            <a:pPr algn="ctr"/>
            <a:r>
              <a:rPr lang="en-GB" sz="4000" dirty="0">
                <a:effectLst>
                  <a:outerShdw blurRad="38100" dist="38100" dir="2700000" algn="tl">
                    <a:srgbClr val="000000">
                      <a:alpha val="43137"/>
                    </a:srgbClr>
                  </a:outerShdw>
                </a:effectLst>
              </a:rPr>
              <a:t>Regimen for Balanced Anaesthesia</a:t>
            </a:r>
          </a:p>
        </p:txBody>
      </p:sp>
      <p:sp>
        <p:nvSpPr>
          <p:cNvPr id="4" name="Slide Number Placeholder 3"/>
          <p:cNvSpPr>
            <a:spLocks noGrp="1"/>
          </p:cNvSpPr>
          <p:nvPr>
            <p:ph type="sldNum" sz="quarter" idx="12"/>
          </p:nvPr>
        </p:nvSpPr>
        <p:spPr/>
        <p:txBody>
          <a:bodyPr/>
          <a:lstStyle/>
          <a:p>
            <a:fld id="{A9A16595-DC56-4919-B042-B2AA3E6553A2}" type="slidenum">
              <a:rPr lang="en-GB" smtClean="0"/>
              <a:pPr/>
              <a:t>124</a:t>
            </a:fld>
            <a:endParaRPr lang="en-GB"/>
          </a:p>
        </p:txBody>
      </p:sp>
      <p:pic>
        <p:nvPicPr>
          <p:cNvPr id="6146" name="Picture 2"/>
          <p:cNvPicPr>
            <a:picLocks noGrp="1" noChangeAspect="1" noChangeArrowheads="1"/>
          </p:cNvPicPr>
          <p:nvPr>
            <p:ph idx="1"/>
          </p:nvPr>
        </p:nvPicPr>
        <p:blipFill>
          <a:blip r:embed="rId2" cstate="print">
            <a:lum contrast="10000"/>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428596" y="1643050"/>
            <a:ext cx="8215370" cy="3943362"/>
          </a:xfrm>
          <a:prstGeom prst="rect">
            <a:avLst/>
          </a:prstGeom>
          <a:noFill/>
          <a:ln w="9525">
            <a:noFill/>
            <a:miter lim="800000"/>
            <a:headEnd/>
            <a:tailEnd/>
          </a:ln>
          <a:effectLst/>
        </p:spPr>
      </p:pic>
      <p:sp>
        <p:nvSpPr>
          <p:cNvPr id="6" name="TextBox 5"/>
          <p:cNvSpPr txBox="1"/>
          <p:nvPr/>
        </p:nvSpPr>
        <p:spPr>
          <a:xfrm>
            <a:off x="7429520" y="5357826"/>
            <a:ext cx="1202573" cy="261610"/>
          </a:xfrm>
          <a:prstGeom prst="rect">
            <a:avLst/>
          </a:prstGeom>
          <a:noFill/>
        </p:spPr>
        <p:txBody>
          <a:bodyPr wrap="none" rtlCol="0">
            <a:spAutoFit/>
          </a:bodyPr>
          <a:lstStyle/>
          <a:p>
            <a:r>
              <a:rPr lang="en-GB" sz="1100" i="1" dirty="0" err="1"/>
              <a:t>Luellmann</a:t>
            </a:r>
            <a:r>
              <a:rPr lang="en-GB" sz="1100" i="1" dirty="0"/>
              <a:t>, 2005</a:t>
            </a:r>
          </a:p>
        </p:txBody>
      </p:sp>
      <p:sp>
        <p:nvSpPr>
          <p:cNvPr id="7" name="Date Placeholder 6"/>
          <p:cNvSpPr>
            <a:spLocks noGrp="1"/>
          </p:cNvSpPr>
          <p:nvPr>
            <p:ph type="dt" sz="half" idx="10"/>
          </p:nvPr>
        </p:nvSpPr>
        <p:spPr/>
        <p:txBody>
          <a:bodyPr/>
          <a:lstStyle/>
          <a:p>
            <a:fld id="{E5510F42-7197-43A7-BA03-FD7AED7BC722}" type="datetime5">
              <a:rPr lang="en-US" smtClean="0"/>
              <a:t>12-Oct-22</a:t>
            </a:fld>
            <a:endParaRPr lang="en-GB"/>
          </a:p>
        </p:txBody>
      </p:sp>
    </p:spTree>
    <p:extLst>
      <p:ext uri="{BB962C8B-B14F-4D97-AF65-F5344CB8AC3E}">
        <p14:creationId xmlns:p14="http://schemas.microsoft.com/office/powerpoint/2010/main" val="2414282127"/>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935480"/>
            <a:ext cx="7139136" cy="4389120"/>
          </a:xfrm>
        </p:spPr>
        <p:txBody>
          <a:bodyPr>
            <a:normAutofit/>
          </a:bodyPr>
          <a:lstStyle/>
          <a:p>
            <a:pPr algn="just">
              <a:buNone/>
            </a:pPr>
            <a:r>
              <a:rPr lang="en-GB" sz="3200" b="1" dirty="0">
                <a:effectLst>
                  <a:outerShdw blurRad="38100" dist="38100" dir="2700000" algn="tl">
                    <a:srgbClr val="000000">
                      <a:alpha val="43137"/>
                    </a:srgbClr>
                  </a:outerShdw>
                </a:effectLst>
              </a:rPr>
              <a:t>Further Reading and Discussion:</a:t>
            </a:r>
          </a:p>
          <a:p>
            <a:pPr algn="just">
              <a:buNone/>
            </a:pPr>
            <a:endParaRPr lang="en-GB" sz="1200" b="1" dirty="0">
              <a:effectLst>
                <a:outerShdw blurRad="38100" dist="38100" dir="2700000" algn="tl">
                  <a:srgbClr val="000000">
                    <a:alpha val="43137"/>
                  </a:srgbClr>
                </a:outerShdw>
              </a:effectLst>
            </a:endParaRPr>
          </a:p>
          <a:p>
            <a:pPr marL="0" indent="0" algn="just">
              <a:buNone/>
            </a:pPr>
            <a:endParaRPr lang="en-GB" sz="2800" dirty="0"/>
          </a:p>
          <a:p>
            <a:pPr algn="just"/>
            <a:r>
              <a:rPr lang="en-GB" sz="2800" dirty="0"/>
              <a:t>Local anaesthetics </a:t>
            </a:r>
            <a:r>
              <a:rPr lang="en-GB" sz="2800" i="1" dirty="0"/>
              <a:t>(Lignocaine, Benzocaine, Procaine, Bupivacaine, </a:t>
            </a:r>
            <a:r>
              <a:rPr lang="en-GB" sz="2800" i="1" dirty="0" err="1"/>
              <a:t>Amethiocaine</a:t>
            </a:r>
            <a:r>
              <a:rPr lang="en-GB" sz="2800" i="1" dirty="0"/>
              <a:t>, </a:t>
            </a:r>
            <a:r>
              <a:rPr lang="en-GB" sz="2800" i="1" dirty="0" err="1"/>
              <a:t>etc</a:t>
            </a:r>
            <a:r>
              <a:rPr lang="en-GB" sz="2800" i="1" dirty="0"/>
              <a:t>)</a:t>
            </a:r>
          </a:p>
          <a:p>
            <a:pPr marL="0" indent="0" algn="just">
              <a:buNone/>
            </a:pPr>
            <a:endParaRPr lang="en-GB" sz="2800" i="1" dirty="0"/>
          </a:p>
          <a:p>
            <a:pPr algn="just"/>
            <a:r>
              <a:rPr lang="en-GB" sz="2800" dirty="0"/>
              <a:t>CNS stimulants &amp; Hallucinogens</a:t>
            </a:r>
          </a:p>
          <a:p>
            <a:pPr marL="0" indent="0" algn="just">
              <a:buNone/>
            </a:pPr>
            <a:endParaRPr lang="en-GB" sz="2800" i="1" dirty="0"/>
          </a:p>
          <a:p>
            <a:pPr algn="just"/>
            <a:endParaRPr lang="en-GB" sz="3200"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125</a:t>
            </a:fld>
            <a:endParaRPr lang="en-GB" dirty="0"/>
          </a:p>
        </p:txBody>
      </p:sp>
      <p:sp>
        <p:nvSpPr>
          <p:cNvPr id="5" name="Date Placeholder 4"/>
          <p:cNvSpPr>
            <a:spLocks noGrp="1"/>
          </p:cNvSpPr>
          <p:nvPr>
            <p:ph type="dt" sz="half" idx="10"/>
          </p:nvPr>
        </p:nvSpPr>
        <p:spPr/>
        <p:txBody>
          <a:bodyPr/>
          <a:lstStyle/>
          <a:p>
            <a:fld id="{44DC866C-43DD-462B-AB9A-F150E655C2E8}" type="datetime5">
              <a:rPr lang="en-US" smtClean="0"/>
              <a:t>12-Oct-22</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420" y="818064"/>
            <a:ext cx="1908076" cy="1674832"/>
          </a:xfrm>
          <a:prstGeom prst="rect">
            <a:avLst/>
          </a:prstGeom>
        </p:spPr>
      </p:pic>
    </p:spTree>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6666"/>
          <a:stretch/>
        </p:blipFill>
        <p:spPr>
          <a:xfrm>
            <a:off x="0" y="0"/>
            <a:ext cx="9144000" cy="6858000"/>
          </a:xfrm>
          <a:prstGeom prst="rect">
            <a:avLst/>
          </a:prstGeom>
        </p:spPr>
      </p:pic>
    </p:spTree>
    <p:extLst>
      <p:ext uri="{BB962C8B-B14F-4D97-AF65-F5344CB8AC3E}">
        <p14:creationId xmlns:p14="http://schemas.microsoft.com/office/powerpoint/2010/main" val="12434102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6600" b="1" dirty="0">
              <a:latin typeface="Edwardian Script ITC" panose="030303020407070D0804" pitchFamily="66" charset="0"/>
            </a:endParaRPr>
          </a:p>
          <a:p>
            <a:pPr marL="0" indent="0">
              <a:buNone/>
            </a:pPr>
            <a:r>
              <a:rPr lang="en-US" sz="6600" b="1" dirty="0">
                <a:latin typeface="Edwardian Script ITC" panose="030303020407070D0804" pitchFamily="66" charset="0"/>
              </a:rPr>
              <a:t>End of lesson … </a:t>
            </a:r>
          </a:p>
        </p:txBody>
      </p:sp>
      <p:sp>
        <p:nvSpPr>
          <p:cNvPr id="4" name="Slide Number Placeholder 3"/>
          <p:cNvSpPr>
            <a:spLocks noGrp="1"/>
          </p:cNvSpPr>
          <p:nvPr>
            <p:ph type="sldNum" sz="quarter" idx="12"/>
          </p:nvPr>
        </p:nvSpPr>
        <p:spPr/>
        <p:txBody>
          <a:bodyPr/>
          <a:lstStyle/>
          <a:p>
            <a:pPr>
              <a:defRPr/>
            </a:pPr>
            <a:fld id="{902C8BC4-5721-4FEB-A8C1-24C0C2D53655}" type="slidenum">
              <a:rPr lang="en-IN" smtClean="0"/>
              <a:pPr>
                <a:defRPr/>
              </a:pPr>
              <a:t>127</a:t>
            </a:fld>
            <a:endParaRPr lang="en-IN"/>
          </a:p>
        </p:txBody>
      </p:sp>
    </p:spTree>
    <p:extLst>
      <p:ext uri="{BB962C8B-B14F-4D97-AF65-F5344CB8AC3E}">
        <p14:creationId xmlns:p14="http://schemas.microsoft.com/office/powerpoint/2010/main" val="91667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5281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4000" r="-4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91213" y="1988840"/>
            <a:ext cx="8277196" cy="1143000"/>
          </a:xfrm>
        </p:spPr>
        <p:txBody>
          <a:bodyPr>
            <a:normAutofit/>
          </a:bodyPr>
          <a:lstStyle/>
          <a:p>
            <a:pPr algn="ctr"/>
            <a:r>
              <a:rPr lang="en-GB" sz="4000" b="1" dirty="0">
                <a:solidFill>
                  <a:srgbClr val="FF0000"/>
                </a:solidFill>
                <a:effectLst>
                  <a:outerShdw blurRad="38100" dist="38100" dir="2700000" algn="tl">
                    <a:srgbClr val="000000">
                      <a:alpha val="43137"/>
                    </a:srgbClr>
                  </a:outerShdw>
                </a:effectLst>
                <a:latin typeface="+mn-lt"/>
              </a:rPr>
              <a:t>SEDATIVE-HYPNOTIC DRUGS</a:t>
            </a:r>
          </a:p>
        </p:txBody>
      </p:sp>
      <p:sp>
        <p:nvSpPr>
          <p:cNvPr id="5" name="Slide Number Placeholder 4"/>
          <p:cNvSpPr>
            <a:spLocks noGrp="1"/>
          </p:cNvSpPr>
          <p:nvPr>
            <p:ph type="sldNum" sz="quarter" idx="12"/>
          </p:nvPr>
        </p:nvSpPr>
        <p:spPr/>
        <p:txBody>
          <a:bodyPr/>
          <a:lstStyle/>
          <a:p>
            <a:fld id="{A9A16595-DC56-4919-B042-B2AA3E6553A2}" type="slidenum">
              <a:rPr lang="en-GB" smtClean="0"/>
              <a:pPr/>
              <a:t>14</a:t>
            </a:fld>
            <a:endParaRPr lang="en-GB"/>
          </a:p>
        </p:txBody>
      </p:sp>
      <p:sp>
        <p:nvSpPr>
          <p:cNvPr id="6" name="Date Placeholder 5"/>
          <p:cNvSpPr>
            <a:spLocks noGrp="1"/>
          </p:cNvSpPr>
          <p:nvPr>
            <p:ph type="dt" sz="half" idx="10"/>
          </p:nvPr>
        </p:nvSpPr>
        <p:spPr/>
        <p:txBody>
          <a:bodyPr/>
          <a:lstStyle/>
          <a:p>
            <a:fld id="{77CCD0F1-3B65-43EB-A879-F77E47083DE7}" type="datetime5">
              <a:rPr lang="en-US" smtClean="0"/>
              <a:t>12-Oct-22</a:t>
            </a:fld>
            <a:endParaRPr lang="en-GB"/>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57232"/>
            <a:ext cx="8229600" cy="5467368"/>
          </a:xfrm>
        </p:spPr>
        <p:txBody>
          <a:bodyPr>
            <a:normAutofit/>
          </a:bodyPr>
          <a:lstStyle/>
          <a:p>
            <a:pPr algn="just"/>
            <a:endParaRPr lang="en-GB" sz="2800" b="1" dirty="0"/>
          </a:p>
          <a:p>
            <a:pPr algn="just"/>
            <a:r>
              <a:rPr lang="en-GB" sz="2800" b="1" dirty="0">
                <a:solidFill>
                  <a:srgbClr val="C00000"/>
                </a:solidFill>
              </a:rPr>
              <a:t>Sedative:</a:t>
            </a:r>
            <a:r>
              <a:rPr lang="en-GB" sz="2800" b="1" dirty="0"/>
              <a:t> </a:t>
            </a:r>
            <a:r>
              <a:rPr lang="en-GB" sz="2800" i="1" dirty="0"/>
              <a:t>drug that produces a relaxing &amp; calming</a:t>
            </a:r>
            <a:r>
              <a:rPr lang="en-GB" sz="2800" b="1" i="1" dirty="0"/>
              <a:t> </a:t>
            </a:r>
            <a:r>
              <a:rPr lang="en-GB" sz="2800" i="1" dirty="0"/>
              <a:t>effect, cause sleep and reduces anxiety (</a:t>
            </a:r>
            <a:r>
              <a:rPr lang="en-GB" sz="2800" i="1" dirty="0" err="1"/>
              <a:t>anxiolytic</a:t>
            </a:r>
            <a:r>
              <a:rPr lang="en-GB" sz="2800" i="1" dirty="0"/>
              <a:t>)</a:t>
            </a:r>
            <a:r>
              <a:rPr lang="en-GB" sz="2800" dirty="0"/>
              <a:t>;</a:t>
            </a:r>
          </a:p>
          <a:p>
            <a:pPr algn="just">
              <a:buNone/>
            </a:pPr>
            <a:endParaRPr lang="en-GB" sz="2800" dirty="0"/>
          </a:p>
          <a:p>
            <a:pPr algn="just"/>
            <a:r>
              <a:rPr lang="en-GB" sz="2800" b="1" dirty="0">
                <a:solidFill>
                  <a:srgbClr val="C00000"/>
                </a:solidFill>
              </a:rPr>
              <a:t>H</a:t>
            </a:r>
            <a:r>
              <a:rPr lang="sr-Cyrl-CS" sz="2800" b="1" dirty="0">
                <a:solidFill>
                  <a:srgbClr val="C00000"/>
                </a:solidFill>
              </a:rPr>
              <a:t>ypnotic</a:t>
            </a:r>
            <a:r>
              <a:rPr lang="en-GB" sz="2800" b="1" dirty="0">
                <a:solidFill>
                  <a:srgbClr val="C00000"/>
                </a:solidFill>
              </a:rPr>
              <a:t>:</a:t>
            </a:r>
            <a:r>
              <a:rPr lang="sr-Cyrl-CS" sz="2800" dirty="0"/>
              <a:t> </a:t>
            </a:r>
            <a:r>
              <a:rPr lang="sr-Cyrl-CS" sz="2800" i="1" dirty="0"/>
              <a:t>drug </a:t>
            </a:r>
            <a:r>
              <a:rPr lang="en-GB" sz="2800" i="1" dirty="0"/>
              <a:t>that </a:t>
            </a:r>
            <a:r>
              <a:rPr lang="sr-Cyrl-CS" sz="2800" i="1" dirty="0"/>
              <a:t>produce</a:t>
            </a:r>
            <a:r>
              <a:rPr lang="en-GB" sz="2800" i="1" dirty="0"/>
              <a:t>s</a:t>
            </a:r>
            <a:r>
              <a:rPr lang="sr-Cyrl-CS" sz="2800" i="1" dirty="0"/>
              <a:t> drowsiness</a:t>
            </a:r>
            <a:r>
              <a:rPr lang="en-GB" sz="2800" i="1" dirty="0"/>
              <a:t>, promotes or induces </a:t>
            </a:r>
            <a:r>
              <a:rPr lang="sr-Cyrl-CS" sz="2800" i="1" dirty="0"/>
              <a:t>onset and maintenance of </a:t>
            </a:r>
            <a:r>
              <a:rPr lang="en-GB" sz="2800" i="1" dirty="0"/>
              <a:t>sleep</a:t>
            </a:r>
            <a:r>
              <a:rPr lang="sr-Cyrl-CS" sz="2800" i="1" dirty="0"/>
              <a:t>.</a:t>
            </a:r>
            <a:r>
              <a:rPr lang="en-GB" sz="2800" dirty="0"/>
              <a:t> </a:t>
            </a:r>
          </a:p>
          <a:p>
            <a:pPr algn="just"/>
            <a:endParaRPr lang="en-GB" sz="2800" i="1" dirty="0"/>
          </a:p>
          <a:p>
            <a:pPr algn="just"/>
            <a:endParaRPr lang="en-GB" sz="2800" i="1" dirty="0"/>
          </a:p>
          <a:p>
            <a:pPr algn="ctr">
              <a:buNone/>
            </a:pPr>
            <a:r>
              <a:rPr lang="en-GB" sz="2000" i="1" dirty="0">
                <a:solidFill>
                  <a:srgbClr val="C00000"/>
                </a:solidFill>
                <a:effectLst>
                  <a:outerShdw blurRad="38100" dist="38100" dir="2700000" algn="tl">
                    <a:srgbClr val="000000">
                      <a:alpha val="43137"/>
                    </a:srgbClr>
                  </a:outerShdw>
                </a:effectLst>
              </a:rPr>
              <a:t>	Hypnotics produce </a:t>
            </a:r>
            <a:r>
              <a:rPr lang="sr-Cyrl-CS" sz="2000" i="1" dirty="0">
                <a:solidFill>
                  <a:srgbClr val="C00000"/>
                </a:solidFill>
                <a:effectLst>
                  <a:outerShdw blurRad="38100" dist="38100" dir="2700000" algn="tl">
                    <a:srgbClr val="000000">
                      <a:alpha val="43137"/>
                    </a:srgbClr>
                  </a:outerShdw>
                </a:effectLst>
              </a:rPr>
              <a:t>more pronounced depression of </a:t>
            </a:r>
            <a:r>
              <a:rPr lang="en-GB" sz="2000" i="1" dirty="0">
                <a:solidFill>
                  <a:srgbClr val="C00000"/>
                </a:solidFill>
                <a:effectLst>
                  <a:outerShdw blurRad="38100" dist="38100" dir="2700000" algn="tl">
                    <a:srgbClr val="000000">
                      <a:alpha val="43137"/>
                    </a:srgbClr>
                  </a:outerShdw>
                </a:effectLst>
              </a:rPr>
              <a:t>CNS </a:t>
            </a:r>
            <a:r>
              <a:rPr lang="sr-Cyrl-CS" sz="2000" i="1" dirty="0">
                <a:solidFill>
                  <a:srgbClr val="C00000"/>
                </a:solidFill>
                <a:effectLst>
                  <a:outerShdw blurRad="38100" dist="38100" dir="2700000" algn="tl">
                    <a:srgbClr val="000000">
                      <a:alpha val="43137"/>
                    </a:srgbClr>
                  </a:outerShdw>
                </a:effectLst>
              </a:rPr>
              <a:t>than </a:t>
            </a:r>
            <a:r>
              <a:rPr lang="en-GB" sz="2000" i="1" dirty="0">
                <a:solidFill>
                  <a:srgbClr val="C00000"/>
                </a:solidFill>
                <a:effectLst>
                  <a:outerShdw blurRad="38100" dist="38100" dir="2700000" algn="tl">
                    <a:srgbClr val="000000">
                      <a:alpha val="43137"/>
                    </a:srgbClr>
                  </a:outerShdw>
                </a:effectLst>
              </a:rPr>
              <a:t>S</a:t>
            </a:r>
            <a:r>
              <a:rPr lang="sr-Cyrl-CS" sz="2000" i="1" dirty="0">
                <a:solidFill>
                  <a:srgbClr val="C00000"/>
                </a:solidFill>
                <a:effectLst>
                  <a:outerShdw blurRad="38100" dist="38100" dir="2700000" algn="tl">
                    <a:srgbClr val="000000">
                      <a:alpha val="43137"/>
                    </a:srgbClr>
                  </a:outerShdw>
                </a:effectLst>
              </a:rPr>
              <a:t>edati</a:t>
            </a:r>
            <a:r>
              <a:rPr lang="en-GB" sz="2000" i="1" dirty="0" err="1">
                <a:solidFill>
                  <a:srgbClr val="C00000"/>
                </a:solidFill>
                <a:effectLst>
                  <a:outerShdw blurRad="38100" dist="38100" dir="2700000" algn="tl">
                    <a:srgbClr val="000000">
                      <a:alpha val="43137"/>
                    </a:srgbClr>
                  </a:outerShdw>
                </a:effectLst>
              </a:rPr>
              <a:t>ves</a:t>
            </a:r>
            <a:endParaRPr lang="en-GB" sz="2000" i="1" dirty="0">
              <a:solidFill>
                <a:srgbClr val="C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A9A16595-DC56-4919-B042-B2AA3E6553A2}" type="slidenum">
              <a:rPr lang="en-GB" smtClean="0"/>
              <a:pPr/>
              <a:t>15</a:t>
            </a:fld>
            <a:endParaRPr lang="en-GB"/>
          </a:p>
        </p:txBody>
      </p:sp>
      <p:sp>
        <p:nvSpPr>
          <p:cNvPr id="6" name="Date Placeholder 5"/>
          <p:cNvSpPr>
            <a:spLocks noGrp="1"/>
          </p:cNvSpPr>
          <p:nvPr>
            <p:ph type="dt" sz="half" idx="10"/>
          </p:nvPr>
        </p:nvSpPr>
        <p:spPr/>
        <p:txBody>
          <a:bodyPr/>
          <a:lstStyle/>
          <a:p>
            <a:fld id="{1C57997F-A244-42F9-A372-FA0198D0D987}" type="datetime5">
              <a:rPr lang="en-US" smtClean="0"/>
              <a:t>12-Oct-22</a:t>
            </a:fld>
            <a:endParaRPr lang="en-GB"/>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CEF4-1196-1137-0AF3-24BD0102C1B3}"/>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38AB2A78-9969-072C-59D3-BDA40609C4E1}"/>
              </a:ext>
            </a:extLst>
          </p:cNvPr>
          <p:cNvSpPr>
            <a:spLocks noGrp="1"/>
          </p:cNvSpPr>
          <p:nvPr>
            <p:ph idx="1"/>
          </p:nvPr>
        </p:nvSpPr>
        <p:spPr/>
        <p:txBody>
          <a:bodyPr>
            <a:noAutofit/>
          </a:bodyPr>
          <a:lstStyle/>
          <a:p>
            <a:pPr marL="0" indent="0">
              <a:buNone/>
            </a:pPr>
            <a:r>
              <a:rPr lang="en-GB" sz="2400" b="1" i="1" dirty="0"/>
              <a:t>Anxiety - </a:t>
            </a:r>
            <a:r>
              <a:rPr lang="en-GB" sz="2400" i="1" dirty="0"/>
              <a:t>feelings of apprehension and worry </a:t>
            </a:r>
          </a:p>
          <a:p>
            <a:pPr>
              <a:buFont typeface="Wingdings" panose="05000000000000000000" pitchFamily="2" charset="2"/>
              <a:buChar char="q"/>
            </a:pPr>
            <a:r>
              <a:rPr lang="en-GB" sz="2400" i="1" dirty="0"/>
              <a:t>Normal reaction to stress, inappropriate or excessive </a:t>
            </a:r>
            <a:r>
              <a:rPr lang="en-GB" sz="2400" i="1" dirty="0">
                <a:cs typeface="Times New Roman" panose="02020603050405020304" pitchFamily="18" charset="0"/>
              </a:rPr>
              <a:t>→</a:t>
            </a:r>
            <a:r>
              <a:rPr lang="en-GB" sz="2400" i="1" dirty="0"/>
              <a:t> anxiety disorder. </a:t>
            </a:r>
          </a:p>
          <a:p>
            <a:pPr>
              <a:buFont typeface="Wingdings" panose="05000000000000000000" pitchFamily="2" charset="2"/>
              <a:buChar char="q"/>
            </a:pPr>
            <a:r>
              <a:rPr lang="en-GB" sz="2400" i="1" dirty="0"/>
              <a:t>AD a component of broader conditions - psychosis &amp; depression</a:t>
            </a:r>
          </a:p>
          <a:p>
            <a:pPr>
              <a:buFont typeface="Wingdings" panose="05000000000000000000" pitchFamily="2" charset="2"/>
              <a:buChar char="q"/>
            </a:pPr>
            <a:r>
              <a:rPr lang="en-GB" sz="2400" i="1" dirty="0"/>
              <a:t>Symptoms palpitations, sweating, nausea, headache ,sleep disturbances </a:t>
            </a:r>
          </a:p>
          <a:p>
            <a:pPr>
              <a:buFont typeface="Wingdings" panose="05000000000000000000" pitchFamily="2" charset="2"/>
              <a:buChar char="q"/>
            </a:pPr>
            <a:r>
              <a:rPr lang="en-GB" sz="2400" b="1" i="1" dirty="0"/>
              <a:t>Physiological anxiety</a:t>
            </a:r>
            <a:r>
              <a:rPr lang="en-GB" sz="2400" i="1" dirty="0"/>
              <a:t>, </a:t>
            </a:r>
            <a:r>
              <a:rPr lang="en-GB" sz="2400" i="1" dirty="0" err="1"/>
              <a:t>ie</a:t>
            </a:r>
            <a:r>
              <a:rPr lang="en-GB" sz="2400" i="1" dirty="0"/>
              <a:t> experienced during bereavement. </a:t>
            </a:r>
          </a:p>
          <a:p>
            <a:pPr>
              <a:buFont typeface="Wingdings" panose="05000000000000000000" pitchFamily="2" charset="2"/>
              <a:buChar char="q"/>
            </a:pPr>
            <a:r>
              <a:rPr lang="en-GB" sz="2400" i="1" dirty="0"/>
              <a:t>Key to successful drug treatment of anxiety disorder is to use the smallest dose for the shortest possible time.</a:t>
            </a:r>
            <a:endParaRPr lang="en-ZM" sz="2400" i="1" dirty="0"/>
          </a:p>
        </p:txBody>
      </p:sp>
      <p:sp>
        <p:nvSpPr>
          <p:cNvPr id="4" name="Date Placeholder 3">
            <a:extLst>
              <a:ext uri="{FF2B5EF4-FFF2-40B4-BE49-F238E27FC236}">
                <a16:creationId xmlns:a16="http://schemas.microsoft.com/office/drawing/2014/main" id="{6AE6F3DD-C0A0-C559-0539-DBC0B34BAF4C}"/>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A9C0DF24-7513-1F51-C741-C9EDFA83315B}"/>
              </a:ext>
            </a:extLst>
          </p:cNvPr>
          <p:cNvSpPr>
            <a:spLocks noGrp="1"/>
          </p:cNvSpPr>
          <p:nvPr>
            <p:ph type="sldNum" sz="quarter" idx="12"/>
          </p:nvPr>
        </p:nvSpPr>
        <p:spPr/>
        <p:txBody>
          <a:bodyPr/>
          <a:lstStyle/>
          <a:p>
            <a:fld id="{A9A16595-DC56-4919-B042-B2AA3E6553A2}" type="slidenum">
              <a:rPr lang="en-GB" smtClean="0"/>
              <a:pPr/>
              <a:t>16</a:t>
            </a:fld>
            <a:endParaRPr lang="en-GB"/>
          </a:p>
        </p:txBody>
      </p:sp>
    </p:spTree>
    <p:extLst>
      <p:ext uri="{BB962C8B-B14F-4D97-AF65-F5344CB8AC3E}">
        <p14:creationId xmlns:p14="http://schemas.microsoft.com/office/powerpoint/2010/main" val="131869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6618-EB75-73F0-6FB7-2351E3607469}"/>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Types of anxiety disorders</a:t>
            </a:r>
            <a:endParaRPr lang="en-ZM"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6EDC3FA-1184-E5F3-A091-E32D28B20D25}"/>
              </a:ext>
            </a:extLst>
          </p:cNvPr>
          <p:cNvSpPr>
            <a:spLocks noGrp="1"/>
          </p:cNvSpPr>
          <p:nvPr>
            <p:ph idx="1"/>
          </p:nvPr>
        </p:nvSpPr>
        <p:spPr/>
        <p:txBody>
          <a:bodyPr>
            <a:noAutofit/>
          </a:bodyPr>
          <a:lstStyle/>
          <a:p>
            <a:pPr algn="l">
              <a:buFont typeface="Wingdings" panose="05000000000000000000" pitchFamily="2" charset="2"/>
              <a:buChar char="q"/>
            </a:pPr>
            <a:r>
              <a:rPr lang="en-US" sz="2400" b="1" i="1" dirty="0"/>
              <a:t>S</a:t>
            </a:r>
            <a:r>
              <a:rPr lang="en-US" sz="2400" b="1" i="1" u="none" strike="noStrike" baseline="0" dirty="0"/>
              <a:t>ituational anxiety</a:t>
            </a:r>
            <a:r>
              <a:rPr lang="en-US" sz="2400" b="1" i="1" dirty="0"/>
              <a:t> </a:t>
            </a:r>
          </a:p>
          <a:p>
            <a:pPr algn="l">
              <a:buFont typeface="Wingdings" panose="05000000000000000000" pitchFamily="2" charset="2"/>
              <a:buChar char="Ø"/>
            </a:pPr>
            <a:r>
              <a:rPr lang="en-GB" sz="2400" i="1" dirty="0"/>
              <a:t>E</a:t>
            </a:r>
            <a:r>
              <a:rPr lang="en-GB" sz="2400" b="0" i="1" u="none" strike="noStrike" baseline="0" dirty="0"/>
              <a:t>xperienced by people faced with a stressful </a:t>
            </a:r>
            <a:r>
              <a:rPr lang="en-US" sz="2400" b="0" i="1" u="none" strike="noStrike" baseline="0" dirty="0"/>
              <a:t>environment</a:t>
            </a:r>
          </a:p>
          <a:p>
            <a:pPr algn="l">
              <a:buFont typeface="Wingdings" panose="05000000000000000000" pitchFamily="2" charset="2"/>
              <a:buChar char="Ø"/>
            </a:pPr>
            <a:r>
              <a:rPr lang="en-GB" sz="2400" i="1" dirty="0"/>
              <a:t>Can be </a:t>
            </a:r>
            <a:r>
              <a:rPr lang="en-GB" sz="2400" i="1" dirty="0" err="1"/>
              <a:t>b</a:t>
            </a:r>
            <a:r>
              <a:rPr lang="en-GB" sz="2400" b="0" i="1" u="none" strike="noStrike" baseline="0" dirty="0" err="1"/>
              <a:t>eneficial,motivates</a:t>
            </a:r>
            <a:r>
              <a:rPr lang="en-GB" sz="2400" b="0" i="1" u="none" strike="noStrike" baseline="0" dirty="0"/>
              <a:t> people to accomplish tasks in a prompt manner.</a:t>
            </a:r>
          </a:p>
          <a:p>
            <a:pPr algn="l">
              <a:buFont typeface="Wingdings" panose="05000000000000000000" pitchFamily="2" charset="2"/>
              <a:buChar char="Ø"/>
            </a:pPr>
            <a:r>
              <a:rPr lang="en-GB" sz="2400" i="1" dirty="0"/>
              <a:t>Can be intense</a:t>
            </a:r>
          </a:p>
          <a:p>
            <a:pPr algn="l">
              <a:buFont typeface="Wingdings" panose="05000000000000000000" pitchFamily="2" charset="2"/>
              <a:buChar char="Ø"/>
            </a:pPr>
            <a:r>
              <a:rPr lang="en-US" sz="2400" i="1" dirty="0"/>
              <a:t>P</a:t>
            </a:r>
            <a:r>
              <a:rPr lang="en-US" sz="2400" b="0" i="1" u="none" strike="noStrike" baseline="0" dirty="0"/>
              <a:t>atients often learn </a:t>
            </a:r>
            <a:r>
              <a:rPr lang="en-GB" sz="2400" b="0" i="1" u="none" strike="noStrike" baseline="0" dirty="0"/>
              <a:t>coping mechanisms to deal with it without </a:t>
            </a:r>
            <a:r>
              <a:rPr lang="en-US" sz="2400" b="0" i="1" u="none" strike="noStrike" baseline="0" dirty="0"/>
              <a:t>conventional medical intervention.</a:t>
            </a:r>
          </a:p>
          <a:p>
            <a:pPr algn="l">
              <a:buFont typeface="Wingdings" panose="05000000000000000000" pitchFamily="2" charset="2"/>
              <a:buChar char="q"/>
            </a:pPr>
            <a:r>
              <a:rPr lang="en-US" sz="2400" b="1" i="1" u="none" strike="noStrike" baseline="0" dirty="0"/>
              <a:t>Generalized anxiety disorder (GAD)</a:t>
            </a:r>
          </a:p>
          <a:p>
            <a:pPr algn="l">
              <a:buFont typeface="Wingdings" panose="05000000000000000000" pitchFamily="2" charset="2"/>
              <a:buChar char="Ø"/>
            </a:pPr>
            <a:r>
              <a:rPr lang="en-US" sz="2400" b="0" i="1" u="none" strike="noStrike" baseline="0" dirty="0"/>
              <a:t>difficult-to control, </a:t>
            </a:r>
            <a:r>
              <a:rPr lang="en-GB" sz="2400" b="0" i="1" u="none" strike="noStrike" baseline="0" dirty="0"/>
              <a:t>excessive anxiety that lasts 6 months or more</a:t>
            </a:r>
          </a:p>
          <a:p>
            <a:pPr algn="l">
              <a:buFont typeface="Wingdings" panose="05000000000000000000" pitchFamily="2" charset="2"/>
              <a:buChar char="Ø"/>
            </a:pPr>
            <a:r>
              <a:rPr lang="en-US" sz="2400" i="1" dirty="0"/>
              <a:t>A</a:t>
            </a:r>
            <a:r>
              <a:rPr lang="en-US" sz="2400" b="0" i="1" u="none" strike="noStrike" baseline="0" dirty="0"/>
              <a:t>mong the </a:t>
            </a:r>
            <a:r>
              <a:rPr lang="en-GB" sz="2400" b="0" i="1" u="none" strike="noStrike" baseline="0" dirty="0"/>
              <a:t>most common types of stress disorders and most</a:t>
            </a:r>
            <a:r>
              <a:rPr lang="en-GB" sz="2400" i="1" dirty="0"/>
              <a:t> </a:t>
            </a:r>
            <a:r>
              <a:rPr lang="en-GB" sz="2400" b="0" i="1" u="none" strike="noStrike" baseline="0" dirty="0"/>
              <a:t>frequently encountered in clinical practice.</a:t>
            </a:r>
          </a:p>
        </p:txBody>
      </p:sp>
      <p:sp>
        <p:nvSpPr>
          <p:cNvPr id="4" name="Date Placeholder 3">
            <a:extLst>
              <a:ext uri="{FF2B5EF4-FFF2-40B4-BE49-F238E27FC236}">
                <a16:creationId xmlns:a16="http://schemas.microsoft.com/office/drawing/2014/main" id="{97C0DFFD-C084-D95E-2920-84AD26FDF7FE}"/>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A070DBD2-EA77-E2D3-12DA-1CF73F68E78D}"/>
              </a:ext>
            </a:extLst>
          </p:cNvPr>
          <p:cNvSpPr>
            <a:spLocks noGrp="1"/>
          </p:cNvSpPr>
          <p:nvPr>
            <p:ph type="sldNum" sz="quarter" idx="12"/>
          </p:nvPr>
        </p:nvSpPr>
        <p:spPr/>
        <p:txBody>
          <a:bodyPr/>
          <a:lstStyle/>
          <a:p>
            <a:fld id="{A9A16595-DC56-4919-B042-B2AA3E6553A2}" type="slidenum">
              <a:rPr lang="en-GB" smtClean="0"/>
              <a:pPr/>
              <a:t>17</a:t>
            </a:fld>
            <a:endParaRPr lang="en-GB"/>
          </a:p>
        </p:txBody>
      </p:sp>
    </p:spTree>
    <p:extLst>
      <p:ext uri="{BB962C8B-B14F-4D97-AF65-F5344CB8AC3E}">
        <p14:creationId xmlns:p14="http://schemas.microsoft.com/office/powerpoint/2010/main" val="373194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5FFF-BD17-3037-2263-97189CBD6F99}"/>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17C310E9-B1D7-173E-C9DA-41E3B4EB1CBD}"/>
              </a:ext>
            </a:extLst>
          </p:cNvPr>
          <p:cNvSpPr>
            <a:spLocks noGrp="1"/>
          </p:cNvSpPr>
          <p:nvPr>
            <p:ph idx="1"/>
          </p:nvPr>
        </p:nvSpPr>
        <p:spPr/>
        <p:txBody>
          <a:bodyPr>
            <a:normAutofit fontScale="92500" lnSpcReduction="20000"/>
          </a:bodyPr>
          <a:lstStyle/>
          <a:p>
            <a:pPr algn="l">
              <a:buFont typeface="Wingdings" panose="05000000000000000000" pitchFamily="2" charset="2"/>
              <a:buChar char="Ø"/>
            </a:pPr>
            <a:r>
              <a:rPr lang="en-US" sz="2800" b="1" i="1" u="none" strike="noStrike" baseline="0" dirty="0"/>
              <a:t>Symptoms</a:t>
            </a:r>
            <a:r>
              <a:rPr lang="en-US" sz="2800" b="0" i="1" u="none" strike="noStrike" baseline="0" dirty="0"/>
              <a:t> </a:t>
            </a:r>
            <a:r>
              <a:rPr lang="en-US" sz="2800" i="1" dirty="0"/>
              <a:t>: </a:t>
            </a:r>
            <a:r>
              <a:rPr lang="en-US" sz="2800" b="0" i="1" u="none" strike="noStrike" baseline="0" dirty="0"/>
              <a:t>restlessness, fatigue, muscle tension, nervousness, inability </a:t>
            </a:r>
            <a:r>
              <a:rPr lang="en-GB" sz="2800" b="0" i="1" u="none" strike="noStrike" baseline="0" dirty="0"/>
              <a:t>to focus or concentrate,  overwhelming sense of dread, </a:t>
            </a:r>
            <a:r>
              <a:rPr lang="en-US" sz="2800" b="0" i="1" u="none" strike="noStrike" baseline="0" dirty="0"/>
              <a:t>and sleep disturbances.</a:t>
            </a:r>
          </a:p>
          <a:p>
            <a:pPr algn="l">
              <a:buFont typeface="Wingdings" panose="05000000000000000000" pitchFamily="2" charset="2"/>
              <a:buChar char="Ø"/>
            </a:pPr>
            <a:r>
              <a:rPr lang="en-US" sz="2800" b="0" i="1" u="none" strike="noStrike" baseline="0" dirty="0"/>
              <a:t>Autonomic signs of sympathetic </a:t>
            </a:r>
            <a:r>
              <a:rPr lang="en-GB" sz="2800" b="0" i="1" u="none" strike="noStrike" baseline="0" dirty="0"/>
              <a:t>nervous system activation anxiety: BP elevation, heart palpitations, varying degrees of respiratory change, and dry mouth. </a:t>
            </a:r>
          </a:p>
          <a:p>
            <a:pPr marL="0" indent="0" algn="l">
              <a:buNone/>
            </a:pPr>
            <a:r>
              <a:rPr lang="en-GB" sz="2800" i="1" dirty="0"/>
              <a:t>   </a:t>
            </a:r>
            <a:r>
              <a:rPr lang="en-GB" sz="2800" b="0" i="1" u="none" strike="noStrike" baseline="0" dirty="0"/>
              <a:t>Parasympathetic responses : abdominal    cramping, diarrhoea, fatigue, and urinary urgency.</a:t>
            </a:r>
          </a:p>
          <a:p>
            <a:pPr marL="0" indent="0" algn="l">
              <a:buNone/>
            </a:pPr>
            <a:endParaRPr lang="en-GB" sz="2800" b="0" i="1" u="none" strike="noStrike" baseline="0" dirty="0"/>
          </a:p>
          <a:p>
            <a:pPr algn="l">
              <a:buFont typeface="Wingdings" panose="05000000000000000000" pitchFamily="2" charset="2"/>
              <a:buChar char="Ø"/>
            </a:pPr>
            <a:r>
              <a:rPr lang="en-GB" sz="2800" b="0" i="1" u="none" strike="noStrike" baseline="0" dirty="0"/>
              <a:t>Women are slightly more likely to experience GAD than men, and its prevalence is highest in the 20–35 age group</a:t>
            </a:r>
            <a:endParaRPr lang="en-ZM" i="1" dirty="0"/>
          </a:p>
          <a:p>
            <a:endParaRPr lang="en-ZM" dirty="0"/>
          </a:p>
        </p:txBody>
      </p:sp>
      <p:sp>
        <p:nvSpPr>
          <p:cNvPr id="4" name="Date Placeholder 3">
            <a:extLst>
              <a:ext uri="{FF2B5EF4-FFF2-40B4-BE49-F238E27FC236}">
                <a16:creationId xmlns:a16="http://schemas.microsoft.com/office/drawing/2014/main" id="{1FC4F5FC-A0C2-271F-5CB6-1D5D85EFDC20}"/>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98ACDD82-0708-1BE1-9F64-74038F090918}"/>
              </a:ext>
            </a:extLst>
          </p:cNvPr>
          <p:cNvSpPr>
            <a:spLocks noGrp="1"/>
          </p:cNvSpPr>
          <p:nvPr>
            <p:ph type="sldNum" sz="quarter" idx="12"/>
          </p:nvPr>
        </p:nvSpPr>
        <p:spPr/>
        <p:txBody>
          <a:bodyPr/>
          <a:lstStyle/>
          <a:p>
            <a:fld id="{A9A16595-DC56-4919-B042-B2AA3E6553A2}" type="slidenum">
              <a:rPr lang="en-GB" smtClean="0"/>
              <a:pPr/>
              <a:t>18</a:t>
            </a:fld>
            <a:endParaRPr lang="en-GB"/>
          </a:p>
        </p:txBody>
      </p:sp>
    </p:spTree>
    <p:extLst>
      <p:ext uri="{BB962C8B-B14F-4D97-AF65-F5344CB8AC3E}">
        <p14:creationId xmlns:p14="http://schemas.microsoft.com/office/powerpoint/2010/main" val="94597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59F0-E37E-8FAC-70F0-725EF41D40BC}"/>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C77C02D9-629E-8B82-C1C9-71C9120507BE}"/>
              </a:ext>
            </a:extLst>
          </p:cNvPr>
          <p:cNvSpPr>
            <a:spLocks noGrp="1"/>
          </p:cNvSpPr>
          <p:nvPr>
            <p:ph idx="1"/>
          </p:nvPr>
        </p:nvSpPr>
        <p:spPr/>
        <p:txBody>
          <a:bodyPr>
            <a:normAutofit/>
          </a:bodyPr>
          <a:lstStyle/>
          <a:p>
            <a:pPr algn="l">
              <a:buFont typeface="Wingdings" panose="05000000000000000000" pitchFamily="2" charset="2"/>
              <a:buChar char="q"/>
            </a:pPr>
            <a:r>
              <a:rPr lang="en-US" sz="2800" b="1" i="1" u="none" strike="noStrike" baseline="0" dirty="0"/>
              <a:t>Panic disorder</a:t>
            </a:r>
          </a:p>
          <a:p>
            <a:pPr algn="l">
              <a:buFont typeface="Wingdings" panose="05000000000000000000" pitchFamily="2" charset="2"/>
              <a:buChar char="Ø"/>
            </a:pPr>
            <a:r>
              <a:rPr lang="en-GB" sz="2800" i="1" dirty="0"/>
              <a:t>S</a:t>
            </a:r>
            <a:r>
              <a:rPr lang="en-GB" sz="2800" b="0" i="1" u="none" strike="noStrike" baseline="0" dirty="0"/>
              <a:t>econd category of intense anxiety,</a:t>
            </a:r>
          </a:p>
          <a:p>
            <a:pPr algn="l">
              <a:buFont typeface="Wingdings" panose="05000000000000000000" pitchFamily="2" charset="2"/>
              <a:buChar char="Ø"/>
            </a:pPr>
            <a:r>
              <a:rPr lang="en-GB" sz="2800" i="1" dirty="0"/>
              <a:t>C</a:t>
            </a:r>
            <a:r>
              <a:rPr lang="en-GB" sz="2800" b="0" i="1" u="none" strike="noStrike" baseline="0" dirty="0"/>
              <a:t>haracterized by intense feelings of immediate apprehension, fearfulness, terror, or impending doom accompanied by increased autonomic nervous system </a:t>
            </a:r>
            <a:r>
              <a:rPr lang="en-US" sz="2800" b="0" i="1" u="none" strike="noStrike" baseline="0" dirty="0"/>
              <a:t>activity</a:t>
            </a:r>
          </a:p>
          <a:p>
            <a:pPr algn="l">
              <a:buFont typeface="Wingdings" panose="05000000000000000000" pitchFamily="2" charset="2"/>
              <a:buChar char="Ø"/>
            </a:pPr>
            <a:r>
              <a:rPr lang="en-GB" sz="2800" b="0" i="1" u="none" strike="noStrike" baseline="0" dirty="0"/>
              <a:t>Although panic attacks usually last less than 10 minutes, patients may describe them as seemingly endless.</a:t>
            </a:r>
          </a:p>
        </p:txBody>
      </p:sp>
      <p:sp>
        <p:nvSpPr>
          <p:cNvPr id="4" name="Date Placeholder 3">
            <a:extLst>
              <a:ext uri="{FF2B5EF4-FFF2-40B4-BE49-F238E27FC236}">
                <a16:creationId xmlns:a16="http://schemas.microsoft.com/office/drawing/2014/main" id="{9547C3B7-E7DB-E3B6-D06E-B1ADB3E0D53D}"/>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A29F18E7-3B2F-41D9-780B-232E493761CA}"/>
              </a:ext>
            </a:extLst>
          </p:cNvPr>
          <p:cNvSpPr>
            <a:spLocks noGrp="1"/>
          </p:cNvSpPr>
          <p:nvPr>
            <p:ph type="sldNum" sz="quarter" idx="12"/>
          </p:nvPr>
        </p:nvSpPr>
        <p:spPr/>
        <p:txBody>
          <a:bodyPr/>
          <a:lstStyle/>
          <a:p>
            <a:fld id="{A9A16595-DC56-4919-B042-B2AA3E6553A2}" type="slidenum">
              <a:rPr lang="en-GB" smtClean="0"/>
              <a:pPr/>
              <a:t>19</a:t>
            </a:fld>
            <a:endParaRPr lang="en-GB"/>
          </a:p>
        </p:txBody>
      </p:sp>
    </p:spTree>
    <p:extLst>
      <p:ext uri="{BB962C8B-B14F-4D97-AF65-F5344CB8AC3E}">
        <p14:creationId xmlns:p14="http://schemas.microsoft.com/office/powerpoint/2010/main" val="141449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786058"/>
            <a:ext cx="7851648" cy="1828800"/>
          </a:xfrm>
        </p:spPr>
        <p:txBody>
          <a:bodyPr>
            <a:normAutofit fontScale="90000"/>
          </a:bodyPr>
          <a:lstStyle/>
          <a:p>
            <a:pPr algn="ctr"/>
            <a:r>
              <a:rPr lang="en-GB" dirty="0">
                <a:solidFill>
                  <a:schemeClr val="tx1"/>
                </a:solidFill>
              </a:rPr>
              <a:t>CENTRAL NERVOUS SYSTEM </a:t>
            </a:r>
            <a:br>
              <a:rPr lang="en-GB" dirty="0">
                <a:solidFill>
                  <a:schemeClr val="tx1"/>
                </a:solidFill>
              </a:rPr>
            </a:br>
            <a:r>
              <a:rPr lang="en-GB" dirty="0">
                <a:solidFill>
                  <a:schemeClr val="tx1"/>
                </a:solidFill>
              </a:rPr>
              <a:t>PHARMACOLOGY</a:t>
            </a:r>
          </a:p>
        </p:txBody>
      </p:sp>
      <p:sp>
        <p:nvSpPr>
          <p:cNvPr id="3" name="Subtitle 2"/>
          <p:cNvSpPr>
            <a:spLocks noGrp="1"/>
          </p:cNvSpPr>
          <p:nvPr>
            <p:ph type="subTitle" idx="1"/>
          </p:nvPr>
        </p:nvSpPr>
        <p:spPr>
          <a:xfrm>
            <a:off x="6072198" y="5286388"/>
            <a:ext cx="2786082" cy="1571612"/>
          </a:xfrm>
        </p:spPr>
        <p:txBody>
          <a:bodyPr>
            <a:normAutofit/>
          </a:bodyPr>
          <a:lstStyle/>
          <a:p>
            <a:endParaRPr lang="en-GB" dirty="0"/>
          </a:p>
          <a:p>
            <a:endParaRPr lang="en-GB" dirty="0"/>
          </a:p>
        </p:txBody>
      </p:sp>
    </p:spTree>
    <p:extLst>
      <p:ext uri="{BB962C8B-B14F-4D97-AF65-F5344CB8AC3E}">
        <p14:creationId xmlns:p14="http://schemas.microsoft.com/office/powerpoint/2010/main" val="27678429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047E-AD8A-759B-62C2-118A0164868B}"/>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124C336E-55E8-700B-1A36-05DB88D4C020}"/>
              </a:ext>
            </a:extLst>
          </p:cNvPr>
          <p:cNvSpPr>
            <a:spLocks noGrp="1"/>
          </p:cNvSpPr>
          <p:nvPr>
            <p:ph idx="1"/>
          </p:nvPr>
        </p:nvSpPr>
        <p:spPr/>
        <p:txBody>
          <a:bodyPr/>
          <a:lstStyle/>
          <a:p>
            <a:pPr algn="l">
              <a:buFont typeface="Wingdings" panose="05000000000000000000" pitchFamily="2" charset="2"/>
              <a:buChar char="Ø"/>
            </a:pPr>
            <a:r>
              <a:rPr lang="en-GB" sz="2800" b="0" i="1" u="none" strike="noStrike" baseline="0" dirty="0"/>
              <a:t>Other categories </a:t>
            </a:r>
            <a:r>
              <a:rPr lang="en-GB" sz="2800" i="1" dirty="0"/>
              <a:t>: </a:t>
            </a:r>
            <a:r>
              <a:rPr lang="en-GB" sz="2800" b="1" i="1" dirty="0"/>
              <a:t>P</a:t>
            </a:r>
            <a:r>
              <a:rPr lang="en-GB" sz="2800" b="1" i="1" u="none" strike="noStrike" baseline="0" dirty="0"/>
              <a:t>hobias</a:t>
            </a:r>
            <a:r>
              <a:rPr lang="en-GB" sz="2800" b="0" i="1" u="none" strike="noStrike" baseline="0" dirty="0"/>
              <a:t>, </a:t>
            </a:r>
            <a:r>
              <a:rPr lang="en-GB" sz="2800" b="1" i="1" u="none" strike="noStrike" baseline="0" dirty="0"/>
              <a:t>obsessive–compulsive disorder</a:t>
            </a:r>
            <a:r>
              <a:rPr lang="en-GB" sz="2800" b="0" i="1" u="none" strike="noStrike" baseline="0" dirty="0"/>
              <a:t>, and </a:t>
            </a:r>
            <a:r>
              <a:rPr lang="en-GB" sz="2800" b="1" i="1" u="none" strike="noStrike" baseline="0" dirty="0"/>
              <a:t>post-traumatic stress disorder. </a:t>
            </a:r>
          </a:p>
          <a:p>
            <a:pPr algn="l">
              <a:buFont typeface="Wingdings" panose="05000000000000000000" pitchFamily="2" charset="2"/>
              <a:buChar char="Ø"/>
            </a:pPr>
            <a:r>
              <a:rPr lang="en-GB" sz="2800" b="0" i="1" u="none" strike="noStrike" baseline="0" dirty="0"/>
              <a:t>Phobias are fearful feelings attached to situations or objects. Common phobias include fear of snakes, spiders, crowds, or heights. </a:t>
            </a:r>
          </a:p>
          <a:p>
            <a:pPr algn="l">
              <a:buFont typeface="Wingdings" panose="05000000000000000000" pitchFamily="2" charset="2"/>
              <a:buChar char="Ø"/>
            </a:pPr>
            <a:r>
              <a:rPr lang="en-GB" sz="2800" b="0" i="1" u="none" strike="noStrike" baseline="0" dirty="0"/>
              <a:t>A fear of crowds is termed </a:t>
            </a:r>
            <a:r>
              <a:rPr lang="en-GB" sz="2800" b="1" i="1" u="none" strike="noStrike" baseline="0" dirty="0"/>
              <a:t>social anxiety disorder, or social phobia</a:t>
            </a:r>
            <a:endParaRPr lang="en-ZM" sz="2800" b="1" i="1" dirty="0"/>
          </a:p>
          <a:p>
            <a:endParaRPr lang="en-ZM" dirty="0"/>
          </a:p>
        </p:txBody>
      </p:sp>
      <p:sp>
        <p:nvSpPr>
          <p:cNvPr id="4" name="Date Placeholder 3">
            <a:extLst>
              <a:ext uri="{FF2B5EF4-FFF2-40B4-BE49-F238E27FC236}">
                <a16:creationId xmlns:a16="http://schemas.microsoft.com/office/drawing/2014/main" id="{E6F75A9F-697F-2931-AD2E-2EE79F2CDF8A}"/>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2F19305B-563A-83B5-7965-0B6FDF17B581}"/>
              </a:ext>
            </a:extLst>
          </p:cNvPr>
          <p:cNvSpPr>
            <a:spLocks noGrp="1"/>
          </p:cNvSpPr>
          <p:nvPr>
            <p:ph type="sldNum" sz="quarter" idx="12"/>
          </p:nvPr>
        </p:nvSpPr>
        <p:spPr/>
        <p:txBody>
          <a:bodyPr/>
          <a:lstStyle/>
          <a:p>
            <a:fld id="{A9A16595-DC56-4919-B042-B2AA3E6553A2}" type="slidenum">
              <a:rPr lang="en-GB" smtClean="0"/>
              <a:pPr/>
              <a:t>20</a:t>
            </a:fld>
            <a:endParaRPr lang="en-GB"/>
          </a:p>
        </p:txBody>
      </p:sp>
    </p:spTree>
    <p:extLst>
      <p:ext uri="{BB962C8B-B14F-4D97-AF65-F5344CB8AC3E}">
        <p14:creationId xmlns:p14="http://schemas.microsoft.com/office/powerpoint/2010/main" val="2644933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2957429672"/>
              </p:ext>
            </p:extLst>
          </p:nvPr>
        </p:nvGraphicFramePr>
        <p:xfrm>
          <a:off x="0" y="-571528"/>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9A16595-DC56-4919-B042-B2AA3E6553A2}" type="slidenum">
              <a:rPr lang="en-GB" smtClean="0"/>
              <a:pPr/>
              <a:t>21</a:t>
            </a:fld>
            <a:endParaRPr lang="en-GB"/>
          </a:p>
        </p:txBody>
      </p:sp>
      <p:sp>
        <p:nvSpPr>
          <p:cNvPr id="6" name="Date Placeholder 5"/>
          <p:cNvSpPr>
            <a:spLocks noGrp="1"/>
          </p:cNvSpPr>
          <p:nvPr>
            <p:ph type="dt" sz="half" idx="10"/>
          </p:nvPr>
        </p:nvSpPr>
        <p:spPr/>
        <p:txBody>
          <a:bodyPr/>
          <a:lstStyle/>
          <a:p>
            <a:fld id="{949CE95E-BDA1-4E96-AE59-100CB08E4E1D}" type="datetime5">
              <a:rPr lang="en-US" smtClean="0"/>
              <a:t>12-Oct-22</a:t>
            </a:fld>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n-US" sz="3600" b="1" dirty="0">
                <a:effectLst>
                  <a:outerShdw blurRad="38100" dist="38100" dir="2700000" algn="tl">
                    <a:srgbClr val="000000">
                      <a:alpha val="43137"/>
                    </a:srgbClr>
                  </a:outerShdw>
                </a:effectLst>
              </a:rPr>
              <a:t>Benzodiazepines</a:t>
            </a:r>
          </a:p>
        </p:txBody>
      </p:sp>
      <p:sp>
        <p:nvSpPr>
          <p:cNvPr id="3" name="Content Placeholder 2"/>
          <p:cNvSpPr>
            <a:spLocks noGrp="1"/>
          </p:cNvSpPr>
          <p:nvPr>
            <p:ph idx="1"/>
          </p:nvPr>
        </p:nvSpPr>
        <p:spPr/>
        <p:txBody>
          <a:bodyPr>
            <a:normAutofit/>
          </a:bodyPr>
          <a:lstStyle/>
          <a:p>
            <a:pPr marL="0" indent="0">
              <a:buNone/>
            </a:pPr>
            <a:r>
              <a:rPr lang="en-US" i="1" dirty="0"/>
              <a:t>Include : diazepam, alprazolam, chlordiazepoxide, flurazepam, lorazepam, oxazepam, nitrazepam, temazepam</a:t>
            </a:r>
          </a:p>
          <a:p>
            <a:pPr marL="0" indent="0">
              <a:buNone/>
            </a:pPr>
            <a:endParaRPr lang="en-US" i="1" dirty="0"/>
          </a:p>
          <a:p>
            <a:pPr marL="0" indent="0">
              <a:buNone/>
            </a:pPr>
            <a:r>
              <a:rPr lang="en-US" b="1" i="1" dirty="0"/>
              <a:t>Mechanism of action</a:t>
            </a:r>
          </a:p>
          <a:p>
            <a:pPr marL="0" indent="0">
              <a:buNone/>
            </a:pPr>
            <a:r>
              <a:rPr lang="en-US" i="1" dirty="0"/>
              <a:t>Benzodiazepines potentiate inhibitory neurotransmission in the brain by increasing </a:t>
            </a:r>
            <a:r>
              <a:rPr lang="en-US" i="1" dirty="0">
                <a:latin typeface="Times New Roman" panose="02020603050405020304" pitchFamily="18" charset="0"/>
                <a:cs typeface="Times New Roman" panose="02020603050405020304" pitchFamily="18" charset="0"/>
              </a:rPr>
              <a:t>ℽ</a:t>
            </a:r>
            <a:r>
              <a:rPr lang="en-US" i="1" dirty="0"/>
              <a:t>-aminobutyric acid (GABA) binding to the GABA-A receptor via interaction with an allosteric site</a:t>
            </a:r>
            <a:r>
              <a:rPr lang="en-US" dirty="0"/>
              <a:t>.</a:t>
            </a:r>
          </a:p>
          <a:p>
            <a:endParaRPr lang="en-US" dirty="0"/>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22</a:t>
            </a:fld>
            <a:endParaRPr lang="en-GB"/>
          </a:p>
        </p:txBody>
      </p:sp>
    </p:spTree>
    <p:extLst>
      <p:ext uri="{BB962C8B-B14F-4D97-AF65-F5344CB8AC3E}">
        <p14:creationId xmlns:p14="http://schemas.microsoft.com/office/powerpoint/2010/main" val="313286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704104"/>
          </a:xfrm>
        </p:spPr>
        <p:txBody>
          <a:bodyPr>
            <a:normAutofit/>
          </a:bodyPr>
          <a:lstStyle/>
          <a:p>
            <a:pPr algn="ctr"/>
            <a:r>
              <a:rPr lang="en-GB" sz="4000" dirty="0">
                <a:effectLst>
                  <a:outerShdw blurRad="38100" dist="38100" dir="2700000" algn="tl">
                    <a:srgbClr val="000000">
                      <a:alpha val="43137"/>
                    </a:srgbClr>
                  </a:outerShdw>
                </a:effectLst>
              </a:rPr>
              <a:t>Mechanism of action</a:t>
            </a:r>
            <a:endParaRPr lang="en-GB" sz="2800" i="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85720" y="1357298"/>
            <a:ext cx="4181476" cy="5000660"/>
          </a:xfrm>
        </p:spPr>
        <p:txBody>
          <a:bodyPr>
            <a:normAutofit fontScale="92500" lnSpcReduction="20000"/>
          </a:bodyPr>
          <a:lstStyle/>
          <a:p>
            <a:pPr algn="just">
              <a:lnSpc>
                <a:spcPct val="150000"/>
              </a:lnSpc>
              <a:buNone/>
            </a:pPr>
            <a:r>
              <a:rPr lang="en-GB" sz="2800" b="1" dirty="0"/>
              <a:t>	</a:t>
            </a:r>
            <a:r>
              <a:rPr lang="en-GB" sz="2800" dirty="0"/>
              <a:t>They bind with affinity to allosteric sites of GABA receptor </a:t>
            </a:r>
            <a:r>
              <a:rPr lang="en-GB" sz="2800" dirty="0">
                <a:sym typeface="Wingdings" panose="05000000000000000000" pitchFamily="2" charset="2"/>
              </a:rPr>
              <a:t> </a:t>
            </a:r>
            <a:r>
              <a:rPr lang="en-GB" sz="2800" dirty="0"/>
              <a:t>potentiate GABA receptor activity &amp; trigger opening of </a:t>
            </a:r>
            <a:r>
              <a:rPr lang="en-GB" sz="2800" dirty="0" err="1"/>
              <a:t>Cl</a:t>
            </a:r>
            <a:r>
              <a:rPr lang="en-GB" sz="2800" baseline="30000" dirty="0"/>
              <a:t>-</a:t>
            </a:r>
            <a:r>
              <a:rPr lang="en-GB" sz="2800" dirty="0"/>
              <a:t> ion channels: </a:t>
            </a:r>
          </a:p>
          <a:p>
            <a:pPr algn="just">
              <a:lnSpc>
                <a:spcPct val="150000"/>
              </a:lnSpc>
              <a:buNone/>
            </a:pPr>
            <a:r>
              <a:rPr lang="en-GB" sz="2800" dirty="0">
                <a:sym typeface="Wingdings" pitchFamily="2" charset="2"/>
              </a:rPr>
              <a:t>	 </a:t>
            </a:r>
            <a:r>
              <a:rPr lang="en-GB" sz="2800" dirty="0" err="1">
                <a:sym typeface="Wingdings" pitchFamily="2" charset="2"/>
              </a:rPr>
              <a:t>hyperpolarization</a:t>
            </a:r>
            <a:r>
              <a:rPr lang="en-GB" sz="2800" dirty="0">
                <a:sym typeface="Wingdings" pitchFamily="2" charset="2"/>
              </a:rPr>
              <a:t> of </a:t>
            </a:r>
            <a:r>
              <a:rPr lang="en-GB" sz="2800" dirty="0"/>
              <a:t>postsynaptic potentials </a:t>
            </a:r>
          </a:p>
          <a:p>
            <a:pPr algn="just">
              <a:lnSpc>
                <a:spcPct val="150000"/>
              </a:lnSpc>
              <a:buNone/>
            </a:pPr>
            <a:r>
              <a:rPr lang="en-GB" sz="2800" dirty="0">
                <a:sym typeface="Wingdings" pitchFamily="2" charset="2"/>
              </a:rPr>
              <a:t>	 </a:t>
            </a:r>
            <a:r>
              <a:rPr lang="en-GB" sz="2800" dirty="0"/>
              <a:t>inhibit firing of AP</a:t>
            </a:r>
          </a:p>
        </p:txBody>
      </p:sp>
      <p:sp>
        <p:nvSpPr>
          <p:cNvPr id="4" name="Slide Number Placeholder 3"/>
          <p:cNvSpPr>
            <a:spLocks noGrp="1"/>
          </p:cNvSpPr>
          <p:nvPr>
            <p:ph type="sldNum" sz="quarter" idx="12"/>
          </p:nvPr>
        </p:nvSpPr>
        <p:spPr/>
        <p:txBody>
          <a:bodyPr/>
          <a:lstStyle/>
          <a:p>
            <a:fld id="{A9A16595-DC56-4919-B042-B2AA3E6553A2}" type="slidenum">
              <a:rPr lang="en-GB" smtClean="0"/>
              <a:pPr/>
              <a:t>23</a:t>
            </a:fld>
            <a:endParaRPr lang="en-GB" dirty="0"/>
          </a:p>
        </p:txBody>
      </p:sp>
      <p:pic>
        <p:nvPicPr>
          <p:cNvPr id="1026" name="Picture 2"/>
          <p:cNvPicPr>
            <a:picLocks noGrp="1" noChangeAspect="1" noChangeArrowheads="1"/>
          </p:cNvPicPr>
          <p:nvPr>
            <p:ph sz="half" idx="2"/>
          </p:nvPr>
        </p:nvPicPr>
        <p:blipFill>
          <a:blip r:embed="rId2" cstate="print">
            <a:lum contrast="10000"/>
          </a:blip>
          <a:srcRect/>
          <a:stretch>
            <a:fillRect/>
          </a:stretch>
        </p:blipFill>
        <p:spPr bwMode="auto">
          <a:xfrm>
            <a:off x="4929190" y="1785926"/>
            <a:ext cx="3895305" cy="4433888"/>
          </a:xfrm>
          <a:prstGeom prst="rect">
            <a:avLst/>
          </a:prstGeom>
          <a:noFill/>
          <a:ln w="9525">
            <a:noFill/>
            <a:miter lim="800000"/>
            <a:headEnd/>
            <a:tailEnd/>
          </a:ln>
          <a:effectLst/>
        </p:spPr>
      </p:pic>
      <p:sp>
        <p:nvSpPr>
          <p:cNvPr id="7" name="TextBox 6"/>
          <p:cNvSpPr txBox="1"/>
          <p:nvPr/>
        </p:nvSpPr>
        <p:spPr>
          <a:xfrm>
            <a:off x="7643834" y="6143644"/>
            <a:ext cx="1176925" cy="261610"/>
          </a:xfrm>
          <a:prstGeom prst="rect">
            <a:avLst/>
          </a:prstGeom>
          <a:noFill/>
        </p:spPr>
        <p:txBody>
          <a:bodyPr wrap="none" rtlCol="0">
            <a:spAutoFit/>
          </a:bodyPr>
          <a:lstStyle/>
          <a:p>
            <a:r>
              <a:rPr lang="en-GB" sz="1100" i="1" dirty="0" err="1"/>
              <a:t>Luellmann</a:t>
            </a:r>
            <a:r>
              <a:rPr lang="en-GB" sz="1100" i="1" dirty="0"/>
              <a:t>, 2005</a:t>
            </a:r>
          </a:p>
        </p:txBody>
      </p:sp>
      <p:sp>
        <p:nvSpPr>
          <p:cNvPr id="8" name="Date Placeholder 7"/>
          <p:cNvSpPr>
            <a:spLocks noGrp="1"/>
          </p:cNvSpPr>
          <p:nvPr>
            <p:ph type="dt" sz="half" idx="10"/>
          </p:nvPr>
        </p:nvSpPr>
        <p:spPr/>
        <p:txBody>
          <a:bodyPr/>
          <a:lstStyle/>
          <a:p>
            <a:fld id="{D4A25FC8-B01E-48E6-99F6-7417DEE3161B}" type="datetime5">
              <a:rPr lang="en-US" smtClean="0"/>
              <a:t>12-Oct-22</a:t>
            </a:fld>
            <a:endParaRPr lang="en-GB"/>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857256"/>
          </a:xfrm>
        </p:spPr>
        <p:txBody>
          <a:bodyPr>
            <a:normAutofit fontScale="90000"/>
          </a:bodyPr>
          <a:lstStyle/>
          <a:p>
            <a:r>
              <a:rPr lang="en-GB" sz="4400" b="1" dirty="0">
                <a:effectLst>
                  <a:outerShdw blurRad="38100" dist="38100" dir="2700000" algn="tl">
                    <a:srgbClr val="000000">
                      <a:alpha val="43137"/>
                    </a:srgbClr>
                  </a:outerShdw>
                </a:effectLst>
              </a:rPr>
              <a:t>Benzodiazepines: </a:t>
            </a:r>
            <a:r>
              <a:rPr lang="en-GB" sz="4000" dirty="0">
                <a:effectLst>
                  <a:outerShdw blurRad="38100" dist="38100" dir="2700000" algn="tl">
                    <a:srgbClr val="000000">
                      <a:alpha val="43137"/>
                    </a:srgbClr>
                  </a:outerShdw>
                </a:effectLst>
              </a:rPr>
              <a:t>Pharmacological effects</a:t>
            </a:r>
          </a:p>
        </p:txBody>
      </p:sp>
      <p:sp>
        <p:nvSpPr>
          <p:cNvPr id="3" name="Content Placeholder 2"/>
          <p:cNvSpPr>
            <a:spLocks noGrp="1"/>
          </p:cNvSpPr>
          <p:nvPr>
            <p:ph idx="1"/>
          </p:nvPr>
        </p:nvSpPr>
        <p:spPr>
          <a:xfrm>
            <a:off x="457200" y="1285860"/>
            <a:ext cx="8229600" cy="5214974"/>
          </a:xfrm>
        </p:spPr>
        <p:txBody>
          <a:bodyPr/>
          <a:lstStyle/>
          <a:p>
            <a:pPr>
              <a:lnSpc>
                <a:spcPct val="150000"/>
              </a:lnSpc>
            </a:pPr>
            <a:endParaRPr lang="en-GB" sz="2800" dirty="0"/>
          </a:p>
          <a:p>
            <a:pPr>
              <a:lnSpc>
                <a:spcPct val="150000"/>
              </a:lnSpc>
              <a:buFont typeface="Wingdings" panose="05000000000000000000" pitchFamily="2" charset="2"/>
              <a:buChar char="q"/>
            </a:pPr>
            <a:r>
              <a:rPr lang="en-GB" sz="2800" i="1" dirty="0"/>
              <a:t>Anxiolytic (at low doses)</a:t>
            </a:r>
          </a:p>
          <a:p>
            <a:pPr>
              <a:lnSpc>
                <a:spcPct val="150000"/>
              </a:lnSpc>
              <a:buFont typeface="Wingdings" panose="05000000000000000000" pitchFamily="2" charset="2"/>
              <a:buChar char="q"/>
            </a:pPr>
            <a:r>
              <a:rPr lang="en-GB" sz="2800" i="1" dirty="0"/>
              <a:t>Sedation &amp; Hypnosis (at high doses)</a:t>
            </a:r>
          </a:p>
          <a:p>
            <a:pPr>
              <a:lnSpc>
                <a:spcPct val="150000"/>
              </a:lnSpc>
              <a:buFont typeface="Wingdings" panose="05000000000000000000" pitchFamily="2" charset="2"/>
              <a:buChar char="q"/>
            </a:pPr>
            <a:r>
              <a:rPr lang="en-GB" sz="2800" i="1" dirty="0"/>
              <a:t>Anticonvulsant</a:t>
            </a:r>
          </a:p>
          <a:p>
            <a:pPr>
              <a:lnSpc>
                <a:spcPct val="150000"/>
              </a:lnSpc>
              <a:buFont typeface="Wingdings" panose="05000000000000000000" pitchFamily="2" charset="2"/>
              <a:buChar char="q"/>
            </a:pPr>
            <a:r>
              <a:rPr lang="en-GB" sz="2800" i="1" dirty="0"/>
              <a:t>Skeletal muscle relaxation</a:t>
            </a:r>
          </a:p>
          <a:p>
            <a:pPr>
              <a:lnSpc>
                <a:spcPct val="150000"/>
              </a:lnSpc>
              <a:buFont typeface="Wingdings" panose="05000000000000000000" pitchFamily="2" charset="2"/>
              <a:buChar char="q"/>
            </a:pPr>
            <a:r>
              <a:rPr lang="en-GB" sz="2800" i="1" dirty="0"/>
              <a:t>Anaesthetic action</a:t>
            </a:r>
          </a:p>
        </p:txBody>
      </p:sp>
      <p:sp>
        <p:nvSpPr>
          <p:cNvPr id="4" name="Slide Number Placeholder 3"/>
          <p:cNvSpPr>
            <a:spLocks noGrp="1"/>
          </p:cNvSpPr>
          <p:nvPr>
            <p:ph type="sldNum" sz="quarter" idx="12"/>
          </p:nvPr>
        </p:nvSpPr>
        <p:spPr/>
        <p:txBody>
          <a:bodyPr/>
          <a:lstStyle/>
          <a:p>
            <a:fld id="{A9A16595-DC56-4919-B042-B2AA3E6553A2}" type="slidenum">
              <a:rPr lang="en-GB" smtClean="0"/>
              <a:pPr/>
              <a:t>24</a:t>
            </a:fld>
            <a:endParaRPr lang="en-GB" dirty="0"/>
          </a:p>
        </p:txBody>
      </p:sp>
      <p:sp>
        <p:nvSpPr>
          <p:cNvPr id="5" name="Date Placeholder 4"/>
          <p:cNvSpPr>
            <a:spLocks noGrp="1"/>
          </p:cNvSpPr>
          <p:nvPr>
            <p:ph type="dt" sz="half" idx="10"/>
          </p:nvPr>
        </p:nvSpPr>
        <p:spPr/>
        <p:txBody>
          <a:bodyPr/>
          <a:lstStyle/>
          <a:p>
            <a:fld id="{CDFEDD1F-AFD4-4A75-85B2-6074E00F0012}" type="datetime5">
              <a:rPr lang="en-US" smtClean="0"/>
              <a:t>12-Oct-22</a:t>
            </a:fld>
            <a:endParaRPr lang="en-GB"/>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704104"/>
          </a:xfrm>
        </p:spPr>
        <p:txBody>
          <a:bodyPr>
            <a:normAutofit/>
          </a:bodyPr>
          <a:lstStyle/>
          <a:p>
            <a:r>
              <a:rPr lang="en-GB" sz="4000" b="1" dirty="0">
                <a:effectLst>
                  <a:outerShdw blurRad="38100" dist="38100" dir="2700000" algn="tl">
                    <a:srgbClr val="000000">
                      <a:alpha val="43137"/>
                    </a:srgbClr>
                  </a:outerShdw>
                </a:effectLst>
              </a:rPr>
              <a:t>Benzodiazepines: </a:t>
            </a:r>
            <a:r>
              <a:rPr lang="en-GB" sz="4000" dirty="0">
                <a:effectLst>
                  <a:outerShdw blurRad="38100" dist="38100" dir="2700000" algn="tl">
                    <a:srgbClr val="000000">
                      <a:alpha val="43137"/>
                    </a:srgbClr>
                  </a:outerShdw>
                </a:effectLst>
              </a:rPr>
              <a:t>Therapeutic Uses</a:t>
            </a:r>
          </a:p>
        </p:txBody>
      </p:sp>
      <p:sp>
        <p:nvSpPr>
          <p:cNvPr id="3" name="Content Placeholder 2"/>
          <p:cNvSpPr>
            <a:spLocks noGrp="1"/>
          </p:cNvSpPr>
          <p:nvPr>
            <p:ph idx="1"/>
          </p:nvPr>
        </p:nvSpPr>
        <p:spPr>
          <a:xfrm>
            <a:off x="428596" y="1285860"/>
            <a:ext cx="8229600" cy="5000660"/>
          </a:xfrm>
        </p:spPr>
        <p:txBody>
          <a:bodyPr>
            <a:normAutofit fontScale="92500"/>
          </a:bodyPr>
          <a:lstStyle/>
          <a:p>
            <a:pPr marL="514350" indent="-514350">
              <a:lnSpc>
                <a:spcPct val="150000"/>
              </a:lnSpc>
              <a:buFont typeface="+mj-lt"/>
              <a:buAutoNum type="arabicPeriod"/>
            </a:pPr>
            <a:r>
              <a:rPr lang="en-GB" b="1" dirty="0"/>
              <a:t>Anxiety </a:t>
            </a:r>
            <a:r>
              <a:rPr lang="en-GB" sz="2000" i="1" dirty="0"/>
              <a:t>(Diazepam, </a:t>
            </a:r>
            <a:r>
              <a:rPr lang="en-GB" sz="2000" i="1" dirty="0" err="1"/>
              <a:t>Clonazepam</a:t>
            </a:r>
            <a:r>
              <a:rPr lang="en-GB" sz="2000" i="1" dirty="0"/>
              <a:t> and </a:t>
            </a:r>
            <a:r>
              <a:rPr lang="en-GB" sz="2000" i="1" dirty="0" err="1"/>
              <a:t>Alprazolam</a:t>
            </a:r>
            <a:r>
              <a:rPr lang="en-GB" sz="2000" i="1" dirty="0"/>
              <a:t>);</a:t>
            </a:r>
          </a:p>
          <a:p>
            <a:pPr marL="514350" indent="-514350">
              <a:lnSpc>
                <a:spcPct val="150000"/>
              </a:lnSpc>
              <a:buFont typeface="+mj-lt"/>
              <a:buAutoNum type="arabicPeriod"/>
            </a:pPr>
            <a:r>
              <a:rPr lang="en-GB" b="1" dirty="0"/>
              <a:t>Panic attacks </a:t>
            </a:r>
            <a:r>
              <a:rPr lang="en-GB" sz="2000" i="1" dirty="0"/>
              <a:t>(</a:t>
            </a:r>
            <a:r>
              <a:rPr lang="en-GB" sz="2000" i="1" dirty="0" err="1"/>
              <a:t>Clonazepam</a:t>
            </a:r>
            <a:r>
              <a:rPr lang="en-GB" sz="2000" i="1" dirty="0"/>
              <a:t>, </a:t>
            </a:r>
            <a:r>
              <a:rPr lang="en-GB" sz="2000" i="1" dirty="0" err="1"/>
              <a:t>Alprazolam</a:t>
            </a:r>
            <a:r>
              <a:rPr lang="en-GB" sz="2000" i="1" dirty="0"/>
              <a:t>);</a:t>
            </a:r>
          </a:p>
          <a:p>
            <a:pPr marL="514350" indent="-514350">
              <a:lnSpc>
                <a:spcPct val="150000"/>
              </a:lnSpc>
              <a:buFont typeface="+mj-lt"/>
              <a:buAutoNum type="arabicPeriod"/>
            </a:pPr>
            <a:r>
              <a:rPr lang="en-GB" b="1" dirty="0"/>
              <a:t>Alcohol Withdrawal </a:t>
            </a:r>
            <a:r>
              <a:rPr lang="en-GB" sz="2000" i="1" dirty="0"/>
              <a:t>(Diazepam);</a:t>
            </a:r>
          </a:p>
          <a:p>
            <a:pPr marL="514350" indent="-514350">
              <a:lnSpc>
                <a:spcPct val="150000"/>
              </a:lnSpc>
              <a:buFont typeface="+mj-lt"/>
              <a:buAutoNum type="arabicPeriod"/>
            </a:pPr>
            <a:r>
              <a:rPr lang="en-GB" b="1" dirty="0"/>
              <a:t>Insomnia </a:t>
            </a:r>
            <a:r>
              <a:rPr lang="en-GB" sz="2000" i="1" dirty="0"/>
              <a:t>(</a:t>
            </a:r>
            <a:r>
              <a:rPr lang="en-GB" sz="2000" i="1" dirty="0" err="1"/>
              <a:t>Triazolam</a:t>
            </a:r>
            <a:r>
              <a:rPr lang="en-GB" sz="2000" i="1" dirty="0"/>
              <a:t>, Diazepam);</a:t>
            </a:r>
          </a:p>
          <a:p>
            <a:pPr marL="514350" indent="-514350">
              <a:lnSpc>
                <a:spcPct val="150000"/>
              </a:lnSpc>
              <a:buFont typeface="+mj-lt"/>
              <a:buAutoNum type="arabicPeriod"/>
            </a:pPr>
            <a:r>
              <a:rPr lang="en-GB" b="1" dirty="0"/>
              <a:t>Sleep walking and Night terrors </a:t>
            </a:r>
            <a:r>
              <a:rPr lang="en-GB" sz="2000" i="1" dirty="0"/>
              <a:t>(Diazepam);</a:t>
            </a:r>
          </a:p>
          <a:p>
            <a:pPr marL="514350" indent="-514350">
              <a:lnSpc>
                <a:spcPct val="150000"/>
              </a:lnSpc>
              <a:buFont typeface="+mj-lt"/>
              <a:buAutoNum type="arabicPeriod"/>
            </a:pPr>
            <a:r>
              <a:rPr lang="en-GB" b="1" dirty="0"/>
              <a:t>Facilitating Endoscopy </a:t>
            </a:r>
            <a:r>
              <a:rPr lang="en-GB" sz="2000" i="1" dirty="0"/>
              <a:t>(</a:t>
            </a:r>
            <a:r>
              <a:rPr lang="en-GB" sz="2000" i="1" dirty="0" err="1"/>
              <a:t>Midazolam</a:t>
            </a:r>
            <a:r>
              <a:rPr lang="en-GB" sz="2000" i="1" dirty="0"/>
              <a:t> IV, Diazepam IV);</a:t>
            </a:r>
            <a:r>
              <a:rPr lang="en-GB" b="1" dirty="0"/>
              <a:t> </a:t>
            </a:r>
          </a:p>
          <a:p>
            <a:pPr marL="514350" indent="-514350">
              <a:lnSpc>
                <a:spcPct val="150000"/>
              </a:lnSpc>
              <a:buFont typeface="+mj-lt"/>
              <a:buAutoNum type="arabicPeriod"/>
            </a:pPr>
            <a:r>
              <a:rPr lang="en-GB" b="1" dirty="0"/>
              <a:t>Pre-anaesthetic medication </a:t>
            </a:r>
            <a:r>
              <a:rPr lang="en-GB" sz="2000" i="1" dirty="0"/>
              <a:t>(</a:t>
            </a:r>
            <a:r>
              <a:rPr lang="en-GB" sz="2000" i="1" dirty="0" err="1"/>
              <a:t>Midazolam</a:t>
            </a:r>
            <a:r>
              <a:rPr lang="en-GB" sz="2000" i="1" dirty="0"/>
              <a:t> IV, Diazepam IV);</a:t>
            </a:r>
          </a:p>
          <a:p>
            <a:pPr marL="514350" indent="-514350">
              <a:lnSpc>
                <a:spcPct val="150000"/>
              </a:lnSpc>
              <a:buFont typeface="+mj-lt"/>
              <a:buAutoNum type="arabicPeriod"/>
            </a:pPr>
            <a:r>
              <a:rPr lang="en-GB" b="1" dirty="0"/>
              <a:t>Adjuvant to anaesthesia </a:t>
            </a:r>
            <a:r>
              <a:rPr lang="en-GB" sz="2000" i="1" dirty="0"/>
              <a:t>(</a:t>
            </a:r>
            <a:r>
              <a:rPr lang="en-GB" sz="2000" i="1" dirty="0" err="1"/>
              <a:t>Midazolam</a:t>
            </a:r>
            <a:r>
              <a:rPr lang="en-GB" sz="2000" i="1" dirty="0"/>
              <a:t> IV, Diazepam IV).</a:t>
            </a:r>
          </a:p>
        </p:txBody>
      </p:sp>
      <p:sp>
        <p:nvSpPr>
          <p:cNvPr id="4" name="Slide Number Placeholder 3"/>
          <p:cNvSpPr>
            <a:spLocks noGrp="1"/>
          </p:cNvSpPr>
          <p:nvPr>
            <p:ph type="sldNum" sz="quarter" idx="12"/>
          </p:nvPr>
        </p:nvSpPr>
        <p:spPr/>
        <p:txBody>
          <a:bodyPr/>
          <a:lstStyle/>
          <a:p>
            <a:fld id="{A9A16595-DC56-4919-B042-B2AA3E6553A2}" type="slidenum">
              <a:rPr lang="en-GB" smtClean="0"/>
              <a:pPr/>
              <a:t>25</a:t>
            </a:fld>
            <a:endParaRPr lang="en-GB"/>
          </a:p>
        </p:txBody>
      </p:sp>
      <p:sp>
        <p:nvSpPr>
          <p:cNvPr id="5" name="Date Placeholder 4"/>
          <p:cNvSpPr>
            <a:spLocks noGrp="1"/>
          </p:cNvSpPr>
          <p:nvPr>
            <p:ph type="dt" sz="half" idx="10"/>
          </p:nvPr>
        </p:nvSpPr>
        <p:spPr/>
        <p:txBody>
          <a:bodyPr/>
          <a:lstStyle/>
          <a:p>
            <a:fld id="{91992ECC-98A7-464D-B928-35E732B084DF}" type="datetime5">
              <a:rPr lang="en-US" smtClean="0"/>
              <a:t>12-Oct-22</a:t>
            </a:fld>
            <a:endParaRPr lang="en-GB"/>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704104"/>
          </a:xfrm>
        </p:spPr>
        <p:txBody>
          <a:bodyPr>
            <a:normAutofit fontScale="90000"/>
          </a:bodyPr>
          <a:lstStyle/>
          <a:p>
            <a:pPr algn="ctr"/>
            <a:r>
              <a:rPr lang="en-GB" sz="4000" dirty="0">
                <a:effectLst>
                  <a:outerShdw blurRad="38100" dist="38100" dir="2700000" algn="tl">
                    <a:srgbClr val="000000">
                      <a:alpha val="43137"/>
                    </a:srgbClr>
                  </a:outerShdw>
                </a:effectLst>
              </a:rPr>
              <a:t>Adverse effects of Benzodiazepine drugs </a:t>
            </a:r>
            <a:endParaRPr lang="en-GB"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8596" y="1285860"/>
            <a:ext cx="8229600" cy="5214974"/>
          </a:xfrm>
        </p:spPr>
        <p:txBody>
          <a:bodyPr>
            <a:noAutofit/>
          </a:bodyPr>
          <a:lstStyle/>
          <a:p>
            <a:pPr algn="just">
              <a:buFont typeface="Wingdings" panose="05000000000000000000" pitchFamily="2" charset="2"/>
              <a:buChar char="q"/>
            </a:pPr>
            <a:r>
              <a:rPr lang="en-GB" sz="2400" i="1" dirty="0"/>
              <a:t>Drowsiness, Confusion (and lack of learning abilities in children);</a:t>
            </a:r>
          </a:p>
          <a:p>
            <a:pPr algn="just">
              <a:buFont typeface="Wingdings" panose="05000000000000000000" pitchFamily="2" charset="2"/>
              <a:buChar char="q"/>
            </a:pPr>
            <a:r>
              <a:rPr lang="en-GB" sz="2400" i="1" dirty="0"/>
              <a:t>Ataxia and decreased motor skills; </a:t>
            </a:r>
          </a:p>
          <a:p>
            <a:pPr algn="just">
              <a:buFont typeface="Wingdings" panose="05000000000000000000" pitchFamily="2" charset="2"/>
              <a:buChar char="q"/>
            </a:pPr>
            <a:r>
              <a:rPr lang="en-GB" sz="2400" i="1" dirty="0"/>
              <a:t>Anterograde amnesia (loss of memory for recent events);</a:t>
            </a:r>
          </a:p>
          <a:p>
            <a:pPr algn="just">
              <a:buFont typeface="Wingdings" panose="05000000000000000000" pitchFamily="2" charset="2"/>
              <a:buChar char="q"/>
            </a:pPr>
            <a:r>
              <a:rPr lang="en-GB" sz="2400" i="1" dirty="0"/>
              <a:t>Dependence </a:t>
            </a:r>
            <a:r>
              <a:rPr lang="en-GB" sz="2400" i="1" dirty="0">
                <a:sym typeface="Wingdings" pitchFamily="2" charset="2"/>
              </a:rPr>
              <a:t> A</a:t>
            </a:r>
            <a:r>
              <a:rPr lang="en-GB" sz="2400" i="1" dirty="0"/>
              <a:t>buse</a:t>
            </a:r>
          </a:p>
          <a:p>
            <a:pPr algn="just">
              <a:buFont typeface="Wingdings" panose="05000000000000000000" pitchFamily="2" charset="2"/>
              <a:buChar char="q"/>
            </a:pPr>
            <a:r>
              <a:rPr lang="en-GB" sz="2400" i="1" dirty="0"/>
              <a:t>Addictive potentiation of CNS depression with Alcohol (and other CNS depressants);</a:t>
            </a:r>
          </a:p>
          <a:p>
            <a:pPr algn="just">
              <a:buFont typeface="Wingdings" panose="05000000000000000000" pitchFamily="2" charset="2"/>
              <a:buChar char="q"/>
            </a:pPr>
            <a:r>
              <a:rPr lang="en-GB" sz="2400" i="1" dirty="0"/>
              <a:t>Excessive daytime sedation (Hangover), decreased REM sleep </a:t>
            </a:r>
            <a:r>
              <a:rPr lang="en-GB" sz="2400" i="1" dirty="0">
                <a:sym typeface="Wingdings" pitchFamily="2" charset="2"/>
              </a:rPr>
              <a:t></a:t>
            </a:r>
            <a:r>
              <a:rPr lang="en-GB" sz="2400" i="1" dirty="0"/>
              <a:t> Irritability, Emotional distress and rebound insomnia (with hypnotics)</a:t>
            </a:r>
          </a:p>
          <a:p>
            <a:pPr algn="just">
              <a:buFont typeface="Wingdings" panose="05000000000000000000" pitchFamily="2" charset="2"/>
              <a:buChar char="q"/>
            </a:pPr>
            <a:r>
              <a:rPr lang="en-GB" sz="2400" i="1" dirty="0"/>
              <a:t>Contraindicated in respiratory depression and hepatic impairment; should not be used for chronic psychosis or alone for treatment of depression.</a:t>
            </a:r>
          </a:p>
        </p:txBody>
      </p:sp>
      <p:sp>
        <p:nvSpPr>
          <p:cNvPr id="4" name="Slide Number Placeholder 3"/>
          <p:cNvSpPr>
            <a:spLocks noGrp="1"/>
          </p:cNvSpPr>
          <p:nvPr>
            <p:ph type="sldNum" sz="quarter" idx="12"/>
          </p:nvPr>
        </p:nvSpPr>
        <p:spPr/>
        <p:txBody>
          <a:bodyPr/>
          <a:lstStyle/>
          <a:p>
            <a:fld id="{A9A16595-DC56-4919-B042-B2AA3E6553A2}" type="slidenum">
              <a:rPr lang="en-GB" smtClean="0"/>
              <a:pPr/>
              <a:t>26</a:t>
            </a:fld>
            <a:endParaRPr lang="en-GB"/>
          </a:p>
        </p:txBody>
      </p:sp>
      <p:sp>
        <p:nvSpPr>
          <p:cNvPr id="5" name="Date Placeholder 4"/>
          <p:cNvSpPr>
            <a:spLocks noGrp="1"/>
          </p:cNvSpPr>
          <p:nvPr>
            <p:ph type="dt" sz="half" idx="10"/>
          </p:nvPr>
        </p:nvSpPr>
        <p:spPr/>
        <p:txBody>
          <a:bodyPr/>
          <a:lstStyle/>
          <a:p>
            <a:fld id="{F6764DA2-54DF-4DF0-A23D-2B6DE13538FB}" type="datetime5">
              <a:rPr lang="en-US" smtClean="0"/>
              <a:t>12-Oct-22</a:t>
            </a:fld>
            <a:endParaRPr lang="en-GB"/>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918418"/>
          </a:xfrm>
        </p:spPr>
        <p:txBody>
          <a:bodyPr/>
          <a:lstStyle/>
          <a:p>
            <a:pPr algn="ctr"/>
            <a:r>
              <a:rPr lang="en-GB" sz="4000" dirty="0">
                <a:effectLst>
                  <a:outerShdw blurRad="38100" dist="38100" dir="2700000" algn="tl">
                    <a:srgbClr val="000000">
                      <a:alpha val="43137"/>
                    </a:srgbClr>
                  </a:outerShdw>
                </a:effectLst>
              </a:rPr>
              <a:t>Benzodiazepine antagonist</a:t>
            </a:r>
          </a:p>
        </p:txBody>
      </p:sp>
      <p:sp>
        <p:nvSpPr>
          <p:cNvPr id="3" name="Content Placeholder 2"/>
          <p:cNvSpPr>
            <a:spLocks noGrp="1"/>
          </p:cNvSpPr>
          <p:nvPr>
            <p:ph idx="1"/>
          </p:nvPr>
        </p:nvSpPr>
        <p:spPr/>
        <p:txBody>
          <a:bodyPr>
            <a:normAutofit/>
          </a:bodyPr>
          <a:lstStyle/>
          <a:p>
            <a:pPr algn="just"/>
            <a:endParaRPr lang="en-GB" sz="2800" b="1" dirty="0"/>
          </a:p>
          <a:p>
            <a:pPr algn="just">
              <a:buFont typeface="Wingdings" panose="05000000000000000000" pitchFamily="2" charset="2"/>
              <a:buChar char="q"/>
            </a:pPr>
            <a:r>
              <a:rPr lang="en-GB" sz="2800" b="1" i="1" dirty="0"/>
              <a:t>Flumazenil</a:t>
            </a:r>
            <a:r>
              <a:rPr lang="en-GB" sz="2800" i="1" dirty="0"/>
              <a:t> is a GABA receptor antagonist; rapidly reverses effects of benzodiazepines;</a:t>
            </a:r>
          </a:p>
          <a:p>
            <a:pPr algn="just">
              <a:buFont typeface="Wingdings" panose="05000000000000000000" pitchFamily="2" charset="2"/>
              <a:buChar char="q"/>
            </a:pPr>
            <a:r>
              <a:rPr lang="en-GB" sz="2800" i="1" dirty="0"/>
              <a:t>Available by IV; Rapid onset of action but short duration</a:t>
            </a:r>
          </a:p>
        </p:txBody>
      </p:sp>
      <p:sp>
        <p:nvSpPr>
          <p:cNvPr id="4" name="Slide Number Placeholder 3"/>
          <p:cNvSpPr>
            <a:spLocks noGrp="1"/>
          </p:cNvSpPr>
          <p:nvPr>
            <p:ph type="sldNum" sz="quarter" idx="12"/>
          </p:nvPr>
        </p:nvSpPr>
        <p:spPr/>
        <p:txBody>
          <a:bodyPr/>
          <a:lstStyle/>
          <a:p>
            <a:fld id="{A9A16595-DC56-4919-B042-B2AA3E6553A2}" type="slidenum">
              <a:rPr lang="en-GB" smtClean="0"/>
              <a:pPr/>
              <a:t>27</a:t>
            </a:fld>
            <a:endParaRPr lang="en-GB"/>
          </a:p>
        </p:txBody>
      </p:sp>
      <p:sp>
        <p:nvSpPr>
          <p:cNvPr id="5" name="Date Placeholder 4"/>
          <p:cNvSpPr>
            <a:spLocks noGrp="1"/>
          </p:cNvSpPr>
          <p:nvPr>
            <p:ph type="dt" sz="half" idx="10"/>
          </p:nvPr>
        </p:nvSpPr>
        <p:spPr/>
        <p:txBody>
          <a:bodyPr/>
          <a:lstStyle/>
          <a:p>
            <a:fld id="{3098D2F9-0871-46FE-B01D-3629C23283CE}" type="datetime5">
              <a:rPr lang="en-US" smtClean="0"/>
              <a:t>12-Oct-22</a:t>
            </a:fld>
            <a:endParaRPr lang="en-GB"/>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704104"/>
          </a:xfrm>
        </p:spPr>
        <p:txBody>
          <a:bodyPr>
            <a:normAutofit/>
          </a:bodyPr>
          <a:lstStyle/>
          <a:p>
            <a:pPr algn="ctr"/>
            <a:r>
              <a:rPr lang="en-GB" sz="4000" dirty="0">
                <a:effectLst>
                  <a:outerShdw blurRad="38100" dist="38100" dir="2700000" algn="tl">
                    <a:srgbClr val="000000">
                      <a:alpha val="43137"/>
                    </a:srgbClr>
                  </a:outerShdw>
                </a:effectLst>
              </a:rPr>
              <a:t>Barbiturates - Mechanism of action </a:t>
            </a:r>
            <a:endParaRPr lang="en-GB" sz="2800" i="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85720" y="1357298"/>
            <a:ext cx="4181476" cy="5000660"/>
          </a:xfrm>
        </p:spPr>
        <p:txBody>
          <a:bodyPr>
            <a:normAutofit fontScale="70000" lnSpcReduction="20000"/>
          </a:bodyPr>
          <a:lstStyle/>
          <a:p>
            <a:pPr algn="just">
              <a:lnSpc>
                <a:spcPct val="150000"/>
              </a:lnSpc>
              <a:buNone/>
            </a:pPr>
            <a:r>
              <a:rPr lang="en-GB" sz="2800" b="1" dirty="0"/>
              <a:t>	</a:t>
            </a:r>
            <a:r>
              <a:rPr lang="en-GB" sz="2800" b="1" i="1" dirty="0"/>
              <a:t>Bind to GABA channels, causing them to remain open for a prolonged period of time which in turn creates negative charge making brain cells less responsive to nerve impulses</a:t>
            </a:r>
            <a:r>
              <a:rPr lang="en-GB" sz="2800" b="1" i="1" dirty="0">
                <a:cs typeface="Times New Roman" panose="02020603050405020304" pitchFamily="18" charset="0"/>
              </a:rPr>
              <a:t>→</a:t>
            </a:r>
            <a:r>
              <a:rPr lang="en-GB" sz="2800" b="1" i="1" dirty="0"/>
              <a:t> sedative &amp; analgesic properties.</a:t>
            </a:r>
          </a:p>
          <a:p>
            <a:pPr algn="just">
              <a:lnSpc>
                <a:spcPct val="150000"/>
              </a:lnSpc>
              <a:buNone/>
            </a:pPr>
            <a:r>
              <a:rPr lang="en-GB" sz="2800" dirty="0">
                <a:sym typeface="Wingdings" pitchFamily="2" charset="2"/>
              </a:rPr>
              <a:t>	 hyperpolarization of </a:t>
            </a:r>
            <a:r>
              <a:rPr lang="en-GB" sz="2800" dirty="0"/>
              <a:t>postsynaptic potentials </a:t>
            </a:r>
          </a:p>
          <a:p>
            <a:pPr algn="just">
              <a:lnSpc>
                <a:spcPct val="150000"/>
              </a:lnSpc>
              <a:buNone/>
            </a:pPr>
            <a:r>
              <a:rPr lang="en-GB" sz="2800" dirty="0">
                <a:sym typeface="Wingdings" pitchFamily="2" charset="2"/>
              </a:rPr>
              <a:t>	 </a:t>
            </a:r>
            <a:r>
              <a:rPr lang="en-GB" sz="2800" dirty="0"/>
              <a:t>inhibit firing of AP</a:t>
            </a:r>
          </a:p>
        </p:txBody>
      </p:sp>
      <p:sp>
        <p:nvSpPr>
          <p:cNvPr id="4" name="Slide Number Placeholder 3"/>
          <p:cNvSpPr>
            <a:spLocks noGrp="1"/>
          </p:cNvSpPr>
          <p:nvPr>
            <p:ph type="sldNum" sz="quarter" idx="12"/>
          </p:nvPr>
        </p:nvSpPr>
        <p:spPr/>
        <p:txBody>
          <a:bodyPr/>
          <a:lstStyle/>
          <a:p>
            <a:fld id="{A9A16595-DC56-4919-B042-B2AA3E6553A2}" type="slidenum">
              <a:rPr lang="en-GB" smtClean="0"/>
              <a:pPr/>
              <a:t>28</a:t>
            </a:fld>
            <a:endParaRPr lang="en-GB" dirty="0"/>
          </a:p>
        </p:txBody>
      </p:sp>
      <p:pic>
        <p:nvPicPr>
          <p:cNvPr id="1026" name="Picture 2"/>
          <p:cNvPicPr>
            <a:picLocks noGrp="1" noChangeAspect="1" noChangeArrowheads="1"/>
          </p:cNvPicPr>
          <p:nvPr>
            <p:ph sz="half" idx="2"/>
          </p:nvPr>
        </p:nvPicPr>
        <p:blipFill>
          <a:blip r:embed="rId2" cstate="print">
            <a:lum contrast="10000"/>
          </a:blip>
          <a:srcRect/>
          <a:stretch>
            <a:fillRect/>
          </a:stretch>
        </p:blipFill>
        <p:spPr bwMode="auto">
          <a:xfrm>
            <a:off x="4929190" y="1785926"/>
            <a:ext cx="3895305" cy="4433888"/>
          </a:xfrm>
          <a:prstGeom prst="rect">
            <a:avLst/>
          </a:prstGeom>
          <a:noFill/>
          <a:ln w="9525">
            <a:noFill/>
            <a:miter lim="800000"/>
            <a:headEnd/>
            <a:tailEnd/>
          </a:ln>
          <a:effectLst/>
        </p:spPr>
      </p:pic>
      <p:sp>
        <p:nvSpPr>
          <p:cNvPr id="7" name="TextBox 6"/>
          <p:cNvSpPr txBox="1"/>
          <p:nvPr/>
        </p:nvSpPr>
        <p:spPr>
          <a:xfrm>
            <a:off x="7643834" y="6143644"/>
            <a:ext cx="1176925" cy="261610"/>
          </a:xfrm>
          <a:prstGeom prst="rect">
            <a:avLst/>
          </a:prstGeom>
          <a:noFill/>
        </p:spPr>
        <p:txBody>
          <a:bodyPr wrap="none" rtlCol="0">
            <a:spAutoFit/>
          </a:bodyPr>
          <a:lstStyle/>
          <a:p>
            <a:r>
              <a:rPr lang="en-GB" sz="1100" i="1" dirty="0" err="1"/>
              <a:t>Luellmann</a:t>
            </a:r>
            <a:r>
              <a:rPr lang="en-GB" sz="1100" i="1" dirty="0"/>
              <a:t>, 2005</a:t>
            </a:r>
          </a:p>
        </p:txBody>
      </p:sp>
      <p:sp>
        <p:nvSpPr>
          <p:cNvPr id="8" name="Date Placeholder 7"/>
          <p:cNvSpPr>
            <a:spLocks noGrp="1"/>
          </p:cNvSpPr>
          <p:nvPr>
            <p:ph type="dt" sz="half" idx="10"/>
          </p:nvPr>
        </p:nvSpPr>
        <p:spPr/>
        <p:txBody>
          <a:bodyPr/>
          <a:lstStyle/>
          <a:p>
            <a:fld id="{D4A25FC8-B01E-48E6-99F6-7417DEE3161B}" type="datetime5">
              <a:rPr lang="en-US" smtClean="0"/>
              <a:t>12-Oct-22</a:t>
            </a:fld>
            <a:endParaRPr lang="en-GB"/>
          </a:p>
        </p:txBody>
      </p:sp>
    </p:spTree>
    <p:extLst>
      <p:ext uri="{BB962C8B-B14F-4D97-AF65-F5344CB8AC3E}">
        <p14:creationId xmlns:p14="http://schemas.microsoft.com/office/powerpoint/2010/main" val="296139240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750F-4C88-A2B9-B7F1-03769906043B}"/>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BZD VS BARBITURATE BINDING</a:t>
            </a:r>
            <a:endParaRPr lang="en-ZM"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4704DD2-83E0-7F6F-8FA5-E621FAC3B524}"/>
              </a:ext>
            </a:extLst>
          </p:cNvPr>
          <p:cNvSpPr>
            <a:spLocks noGrp="1"/>
          </p:cNvSpPr>
          <p:nvPr>
            <p:ph idx="1"/>
          </p:nvPr>
        </p:nvSpPr>
        <p:spPr/>
        <p:txBody>
          <a:bodyPr>
            <a:normAutofit lnSpcReduction="10000"/>
          </a:bodyPr>
          <a:lstStyle/>
          <a:p>
            <a:pPr>
              <a:buFont typeface="Wingdings" panose="05000000000000000000" pitchFamily="2" charset="2"/>
              <a:buChar char="v"/>
            </a:pPr>
            <a:r>
              <a:rPr lang="en-US" sz="2800" i="1" dirty="0"/>
              <a:t>Both have sedative effects on the body</a:t>
            </a:r>
            <a:r>
              <a:rPr lang="en-US" sz="2800" i="1" dirty="0">
                <a:cs typeface="Times New Roman" panose="02020603050405020304" pitchFamily="18" charset="0"/>
              </a:rPr>
              <a:t>→ calm &amp; relaxation</a:t>
            </a:r>
          </a:p>
          <a:p>
            <a:pPr>
              <a:buFont typeface="Wingdings" panose="05000000000000000000" pitchFamily="2" charset="2"/>
              <a:buChar char="v"/>
            </a:pPr>
            <a:r>
              <a:rPr lang="en-US" sz="2800" b="1" i="1" dirty="0">
                <a:cs typeface="Times New Roman" panose="02020603050405020304" pitchFamily="18" charset="0"/>
              </a:rPr>
              <a:t>MOA main difference </a:t>
            </a:r>
            <a:r>
              <a:rPr lang="en-US" sz="2800" i="1" dirty="0">
                <a:cs typeface="Times New Roman" panose="02020603050405020304" pitchFamily="18" charset="0"/>
              </a:rPr>
              <a:t>,directly influences both how strong and how long their effects will last ,how addictive they can be and their potential to be dangerous.</a:t>
            </a:r>
          </a:p>
          <a:p>
            <a:pPr>
              <a:buFont typeface="Wingdings" panose="05000000000000000000" pitchFamily="2" charset="2"/>
              <a:buChar char="Ø"/>
            </a:pPr>
            <a:r>
              <a:rPr lang="en-US" sz="2800" i="1" dirty="0">
                <a:cs typeface="Times New Roman" panose="02020603050405020304" pitchFamily="18" charset="0"/>
              </a:rPr>
              <a:t>BZD change the voltage in the brain from positive to negative causing brain cells to be less sensitive.</a:t>
            </a:r>
          </a:p>
          <a:p>
            <a:pPr>
              <a:buFont typeface="Wingdings" panose="05000000000000000000" pitchFamily="2" charset="2"/>
              <a:buChar char="Ø"/>
            </a:pPr>
            <a:r>
              <a:rPr lang="en-US" sz="2800" i="1" dirty="0">
                <a:cs typeface="Times New Roman" panose="02020603050405020304" pitchFamily="18" charset="0"/>
              </a:rPr>
              <a:t>BZD do not stimulate GABA receptors directly. Make receptors more efficient</a:t>
            </a: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endParaRPr lang="en-ZM" dirty="0"/>
          </a:p>
        </p:txBody>
      </p:sp>
      <p:sp>
        <p:nvSpPr>
          <p:cNvPr id="4" name="Date Placeholder 3">
            <a:extLst>
              <a:ext uri="{FF2B5EF4-FFF2-40B4-BE49-F238E27FC236}">
                <a16:creationId xmlns:a16="http://schemas.microsoft.com/office/drawing/2014/main" id="{E75C1341-F70A-0AC6-15DC-FDBFC9B1FF82}"/>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25342512-CFAA-C8A3-AEEB-296767DE5213}"/>
              </a:ext>
            </a:extLst>
          </p:cNvPr>
          <p:cNvSpPr>
            <a:spLocks noGrp="1"/>
          </p:cNvSpPr>
          <p:nvPr>
            <p:ph type="sldNum" sz="quarter" idx="12"/>
          </p:nvPr>
        </p:nvSpPr>
        <p:spPr/>
        <p:txBody>
          <a:bodyPr/>
          <a:lstStyle/>
          <a:p>
            <a:fld id="{A9A16595-DC56-4919-B042-B2AA3E6553A2}" type="slidenum">
              <a:rPr lang="en-GB" smtClean="0"/>
              <a:pPr/>
              <a:t>29</a:t>
            </a:fld>
            <a:endParaRPr lang="en-GB"/>
          </a:p>
        </p:txBody>
      </p:sp>
    </p:spTree>
    <p:extLst>
      <p:ext uri="{BB962C8B-B14F-4D97-AF65-F5344CB8AC3E}">
        <p14:creationId xmlns:p14="http://schemas.microsoft.com/office/powerpoint/2010/main" val="144287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846980"/>
          </a:xfrm>
        </p:spPr>
        <p:txBody>
          <a:bodyPr>
            <a:normAutofit/>
          </a:bodyPr>
          <a:lstStyle/>
          <a:p>
            <a:r>
              <a:rPr lang="en-GB" sz="4000" dirty="0">
                <a:effectLst>
                  <a:outerShdw blurRad="38100" dist="38100" dir="2700000" algn="tl">
                    <a:srgbClr val="000000">
                      <a:alpha val="43137"/>
                    </a:srgbClr>
                  </a:outerShdw>
                </a:effectLst>
              </a:rPr>
              <a:t>Learning Objectives:</a:t>
            </a:r>
          </a:p>
        </p:txBody>
      </p:sp>
      <p:sp>
        <p:nvSpPr>
          <p:cNvPr id="3" name="Content Placeholder 2"/>
          <p:cNvSpPr>
            <a:spLocks noGrp="1"/>
          </p:cNvSpPr>
          <p:nvPr>
            <p:ph idx="1"/>
          </p:nvPr>
        </p:nvSpPr>
        <p:spPr>
          <a:xfrm>
            <a:off x="500034" y="1428736"/>
            <a:ext cx="8229600" cy="5072098"/>
          </a:xfrm>
        </p:spPr>
        <p:txBody>
          <a:bodyPr>
            <a:normAutofit/>
          </a:bodyPr>
          <a:lstStyle/>
          <a:p>
            <a:pPr marL="514350" indent="-514350" algn="just">
              <a:buNone/>
            </a:pPr>
            <a:r>
              <a:rPr lang="en-GB" dirty="0"/>
              <a:t>At the end of the lessons, </a:t>
            </a:r>
            <a:r>
              <a:rPr lang="en-GB" b="1" u="sng" dirty="0"/>
              <a:t>YOU</a:t>
            </a:r>
            <a:r>
              <a:rPr lang="en-GB" dirty="0"/>
              <a:t> should be able to:</a:t>
            </a:r>
          </a:p>
          <a:p>
            <a:pPr marL="514350" indent="-514350" algn="just">
              <a:buNone/>
            </a:pPr>
            <a:endParaRPr lang="en-GB" dirty="0"/>
          </a:p>
          <a:p>
            <a:pPr algn="just">
              <a:buFont typeface="Wingdings" panose="05000000000000000000" pitchFamily="2" charset="2"/>
              <a:buChar char="q"/>
            </a:pPr>
            <a:r>
              <a:rPr lang="en-GB" i="1" dirty="0"/>
              <a:t>Demonstrate basic fundamental knowledge of neurotransmission in the CNS.</a:t>
            </a:r>
          </a:p>
          <a:p>
            <a:pPr algn="just">
              <a:buFont typeface="Wingdings" panose="05000000000000000000" pitchFamily="2" charset="2"/>
              <a:buChar char="q"/>
            </a:pPr>
            <a:r>
              <a:rPr lang="en-GB" i="1" dirty="0"/>
              <a:t>Describe the principle classes of drugs used for CNS disorders.</a:t>
            </a:r>
          </a:p>
          <a:p>
            <a:pPr algn="just">
              <a:buFont typeface="Wingdings" panose="05000000000000000000" pitchFamily="2" charset="2"/>
              <a:buChar char="q"/>
            </a:pPr>
            <a:r>
              <a:rPr lang="en-GB" i="1" dirty="0"/>
              <a:t>Describe the actions and effects of drugs acting on the CNS</a:t>
            </a:r>
          </a:p>
          <a:p>
            <a:pPr algn="just">
              <a:buFont typeface="Wingdings" panose="05000000000000000000" pitchFamily="2" charset="2"/>
              <a:buChar char="q"/>
            </a:pPr>
            <a:r>
              <a:rPr lang="en-GB" i="1" dirty="0"/>
              <a:t>Outline the rationale for pharmacologic intervention for clinical management of common CNS disorders</a:t>
            </a:r>
          </a:p>
        </p:txBody>
      </p:sp>
      <p:sp>
        <p:nvSpPr>
          <p:cNvPr id="4" name="Slide Number Placeholder 3"/>
          <p:cNvSpPr>
            <a:spLocks noGrp="1"/>
          </p:cNvSpPr>
          <p:nvPr>
            <p:ph type="sldNum" sz="quarter" idx="12"/>
          </p:nvPr>
        </p:nvSpPr>
        <p:spPr/>
        <p:txBody>
          <a:bodyPr/>
          <a:lstStyle/>
          <a:p>
            <a:fld id="{149C8640-5FA8-4A0F-84F6-B49982A00944}" type="slidenum">
              <a:rPr lang="en-GB" smtClean="0"/>
              <a:pPr/>
              <a:t>3</a:t>
            </a:fld>
            <a:endParaRPr lang="en-GB"/>
          </a:p>
        </p:txBody>
      </p:sp>
      <p:sp>
        <p:nvSpPr>
          <p:cNvPr id="5" name="Date Placeholder 4"/>
          <p:cNvSpPr>
            <a:spLocks noGrp="1"/>
          </p:cNvSpPr>
          <p:nvPr>
            <p:ph type="dt" sz="half" idx="10"/>
          </p:nvPr>
        </p:nvSpPr>
        <p:spPr/>
        <p:txBody>
          <a:bodyPr/>
          <a:lstStyle/>
          <a:p>
            <a:fld id="{D03A9F9B-795E-46E9-99F5-285FB50034AA}" type="datetime5">
              <a:rPr lang="en-US" smtClean="0"/>
              <a:t>12-Oct-22</a:t>
            </a:fld>
            <a:endParaRPr lang="en-GB"/>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642942"/>
          </a:xfrm>
        </p:spPr>
        <p:txBody>
          <a:bodyPr>
            <a:noAutofit/>
          </a:bodyPr>
          <a:lstStyle/>
          <a:p>
            <a:pPr algn="ctr"/>
            <a:r>
              <a:rPr lang="en-GB" sz="4000" dirty="0">
                <a:effectLst>
                  <a:outerShdw blurRad="38100" dist="38100" dir="2700000" algn="tl">
                    <a:srgbClr val="000000">
                      <a:alpha val="43137"/>
                    </a:srgbClr>
                  </a:outerShdw>
                </a:effectLst>
              </a:rPr>
              <a:t>Sedative-Hypnotics: </a:t>
            </a:r>
            <a:r>
              <a:rPr lang="en-GB" sz="4000" b="1" dirty="0">
                <a:effectLst>
                  <a:outerShdw blurRad="38100" dist="38100" dir="2700000" algn="tl">
                    <a:srgbClr val="000000">
                      <a:alpha val="43137"/>
                    </a:srgbClr>
                  </a:outerShdw>
                </a:effectLst>
              </a:rPr>
              <a:t>Barbiturates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0169592"/>
              </p:ext>
            </p:extLst>
          </p:nvPr>
        </p:nvGraphicFramePr>
        <p:xfrm>
          <a:off x="457200" y="1214438"/>
          <a:ext cx="8043890" cy="5238897"/>
        </p:xfrm>
        <a:graphic>
          <a:graphicData uri="http://schemas.openxmlformats.org/drawingml/2006/table">
            <a:tbl>
              <a:tblPr firstRow="1" bandRow="1">
                <a:tableStyleId>{5C22544A-7EE6-4342-B048-85BDC9FD1C3A}</a:tableStyleId>
              </a:tblPr>
              <a:tblGrid>
                <a:gridCol w="2282951">
                  <a:extLst>
                    <a:ext uri="{9D8B030D-6E8A-4147-A177-3AD203B41FA5}">
                      <a16:colId xmlns:a16="http://schemas.microsoft.com/office/drawing/2014/main" val="20000"/>
                    </a:ext>
                  </a:extLst>
                </a:gridCol>
                <a:gridCol w="2942913">
                  <a:extLst>
                    <a:ext uri="{9D8B030D-6E8A-4147-A177-3AD203B41FA5}">
                      <a16:colId xmlns:a16="http://schemas.microsoft.com/office/drawing/2014/main" val="20001"/>
                    </a:ext>
                  </a:extLst>
                </a:gridCol>
                <a:gridCol w="2818026">
                  <a:extLst>
                    <a:ext uri="{9D8B030D-6E8A-4147-A177-3AD203B41FA5}">
                      <a16:colId xmlns:a16="http://schemas.microsoft.com/office/drawing/2014/main" val="20002"/>
                    </a:ext>
                  </a:extLst>
                </a:gridCol>
              </a:tblGrid>
              <a:tr h="690753">
                <a:tc>
                  <a:txBody>
                    <a:bodyPr/>
                    <a:lstStyle/>
                    <a:p>
                      <a:r>
                        <a:rPr lang="en-GB" dirty="0"/>
                        <a:t>Drug name</a:t>
                      </a:r>
                    </a:p>
                  </a:txBody>
                  <a:tcPr/>
                </a:tc>
                <a:tc>
                  <a:txBody>
                    <a:bodyPr/>
                    <a:lstStyle/>
                    <a:p>
                      <a:r>
                        <a:rPr lang="en-GB" dirty="0"/>
                        <a:t>Clinical Uses</a:t>
                      </a:r>
                    </a:p>
                  </a:txBody>
                  <a:tcPr/>
                </a:tc>
                <a:tc>
                  <a:txBody>
                    <a:bodyPr/>
                    <a:lstStyle/>
                    <a:p>
                      <a:r>
                        <a:rPr lang="en-GB" dirty="0"/>
                        <a:t>Common Adverse effects</a:t>
                      </a:r>
                    </a:p>
                  </a:txBody>
                  <a:tcPr/>
                </a:tc>
                <a:extLst>
                  <a:ext uri="{0D108BD9-81ED-4DB2-BD59-A6C34878D82A}">
                    <a16:rowId xmlns:a16="http://schemas.microsoft.com/office/drawing/2014/main" val="10000"/>
                  </a:ext>
                </a:extLst>
              </a:tr>
              <a:tr h="2080534">
                <a:tc>
                  <a:txBody>
                    <a:bodyPr/>
                    <a:lstStyle/>
                    <a:p>
                      <a:r>
                        <a:rPr lang="en-GB" b="1" dirty="0">
                          <a:effectLst>
                            <a:outerShdw blurRad="38100" dist="38100" dir="2700000" algn="tl">
                              <a:srgbClr val="000000">
                                <a:alpha val="43137"/>
                              </a:srgbClr>
                            </a:outerShdw>
                          </a:effectLst>
                        </a:rPr>
                        <a:t>Phenobarbital</a:t>
                      </a:r>
                    </a:p>
                  </a:txBody>
                  <a:tcPr/>
                </a:tc>
                <a:tc>
                  <a:txBody>
                    <a:bodyPr/>
                    <a:lstStyle/>
                    <a:p>
                      <a:r>
                        <a:rPr lang="en-GB" dirty="0"/>
                        <a:t>Insomnia;</a:t>
                      </a:r>
                      <a:r>
                        <a:rPr lang="en-GB" baseline="0" dirty="0"/>
                        <a:t> </a:t>
                      </a:r>
                      <a:r>
                        <a:rPr lang="en-GB" dirty="0"/>
                        <a:t>Seizures;</a:t>
                      </a:r>
                      <a:r>
                        <a:rPr lang="en-GB" baseline="0" dirty="0"/>
                        <a:t> Convulsions; Pre-anaesthetic use</a:t>
                      </a:r>
                      <a:r>
                        <a:rPr lang="en-GB" dirty="0"/>
                        <a:t> </a:t>
                      </a:r>
                    </a:p>
                  </a:txBody>
                  <a:tcPr/>
                </a:tc>
                <a:tc>
                  <a:txBody>
                    <a:bodyPr/>
                    <a:lstStyle/>
                    <a:p>
                      <a:r>
                        <a:rPr kumimoji="0" lang="en-GB" sz="1600" i="1" kern="1200" baseline="0" dirty="0">
                          <a:solidFill>
                            <a:schemeClr val="dk1"/>
                          </a:solidFill>
                          <a:latin typeface="+mn-lt"/>
                          <a:ea typeface="+mn-ea"/>
                          <a:cs typeface="+mn-cs"/>
                        </a:rPr>
                        <a:t>Respiratory &amp; CNS depression</a:t>
                      </a:r>
                      <a:r>
                        <a:rPr kumimoji="0" lang="en-GB" sz="1600" i="1" kern="1200" baseline="0" dirty="0">
                          <a:solidFill>
                            <a:srgbClr val="FF0000"/>
                          </a:solidFill>
                          <a:latin typeface="+mn-lt"/>
                          <a:ea typeface="+mn-ea"/>
                          <a:cs typeface="+mn-cs"/>
                        </a:rPr>
                        <a:t>,</a:t>
                      </a:r>
                      <a:r>
                        <a:rPr kumimoji="0" lang="en-GB" sz="1600" i="1" kern="1200" baseline="0" dirty="0">
                          <a:solidFill>
                            <a:schemeClr val="tx1"/>
                          </a:solidFill>
                          <a:latin typeface="+mn-lt"/>
                          <a:ea typeface="+mn-ea"/>
                          <a:cs typeface="+mn-cs"/>
                        </a:rPr>
                        <a:t> Somnolence</a:t>
                      </a:r>
                      <a:r>
                        <a:rPr kumimoji="0" lang="en-GB" sz="1600" i="1" kern="1200" baseline="0" dirty="0">
                          <a:solidFill>
                            <a:schemeClr val="dk1"/>
                          </a:solidFill>
                          <a:latin typeface="+mn-lt"/>
                          <a:ea typeface="+mn-ea"/>
                          <a:cs typeface="+mn-cs"/>
                        </a:rPr>
                        <a:t>, Confusion, ataxia, vertigo, nausea, constipation, bradycardia, hypotension</a:t>
                      </a:r>
                      <a:endParaRPr lang="en-GB" sz="1600" i="1" dirty="0"/>
                    </a:p>
                  </a:txBody>
                  <a:tcPr/>
                </a:tc>
                <a:extLst>
                  <a:ext uri="{0D108BD9-81ED-4DB2-BD59-A6C34878D82A}">
                    <a16:rowId xmlns:a16="http://schemas.microsoft.com/office/drawing/2014/main" val="10001"/>
                  </a:ext>
                </a:extLst>
              </a:tr>
              <a:tr h="1016075">
                <a:tc>
                  <a:txBody>
                    <a:bodyPr/>
                    <a:lstStyle/>
                    <a:p>
                      <a:r>
                        <a:rPr kumimoji="0" lang="en-GB" sz="1800" b="1" kern="1200" baseline="0" dirty="0">
                          <a:solidFill>
                            <a:schemeClr val="dk1"/>
                          </a:solidFill>
                          <a:effectLst>
                            <a:outerShdw blurRad="38100" dist="38100" dir="2700000" algn="tl">
                              <a:srgbClr val="000000">
                                <a:alpha val="43137"/>
                              </a:srgbClr>
                            </a:outerShdw>
                          </a:effectLst>
                          <a:latin typeface="+mn-lt"/>
                          <a:ea typeface="+mn-ea"/>
                          <a:cs typeface="+mn-cs"/>
                        </a:rPr>
                        <a:t>Pentobarbital</a:t>
                      </a:r>
                      <a:endParaRPr lang="en-GB" b="1" dirty="0">
                        <a:effectLst>
                          <a:outerShdw blurRad="38100" dist="38100" dir="2700000" algn="tl">
                            <a:srgbClr val="000000">
                              <a:alpha val="43137"/>
                            </a:srgbClr>
                          </a:outerShdw>
                        </a:effectLst>
                      </a:endParaRPr>
                    </a:p>
                  </a:txBody>
                  <a:tcPr/>
                </a:tc>
                <a:tc>
                  <a:txBody>
                    <a:bodyPr/>
                    <a:lstStyle/>
                    <a:p>
                      <a:r>
                        <a:rPr lang="en-GB" dirty="0"/>
                        <a:t>Pre-operative sedation, hypnotic</a:t>
                      </a:r>
                    </a:p>
                  </a:txBody>
                  <a:tcPr/>
                </a:tc>
                <a:tc>
                  <a:txBody>
                    <a:bodyPr/>
                    <a:lstStyle/>
                    <a:p>
                      <a:r>
                        <a:rPr lang="en-GB" i="1" dirty="0"/>
                        <a:t>Similar to Phenobarbital</a:t>
                      </a:r>
                    </a:p>
                  </a:txBody>
                  <a:tcPr/>
                </a:tc>
                <a:extLst>
                  <a:ext uri="{0D108BD9-81ED-4DB2-BD59-A6C34878D82A}">
                    <a16:rowId xmlns:a16="http://schemas.microsoft.com/office/drawing/2014/main" val="10002"/>
                  </a:ext>
                </a:extLst>
              </a:tr>
              <a:tr h="1451535">
                <a:tc>
                  <a:txBody>
                    <a:bodyPr/>
                    <a:lstStyle/>
                    <a:p>
                      <a:r>
                        <a:rPr kumimoji="0" lang="en-GB" sz="1800" b="1" kern="1200" baseline="0" dirty="0">
                          <a:solidFill>
                            <a:schemeClr val="dk1"/>
                          </a:solidFill>
                          <a:effectLst>
                            <a:outerShdw blurRad="38100" dist="38100" dir="2700000" algn="tl">
                              <a:srgbClr val="000000">
                                <a:alpha val="43137"/>
                              </a:srgbClr>
                            </a:outerShdw>
                          </a:effectLst>
                          <a:latin typeface="+mn-lt"/>
                          <a:ea typeface="+mn-ea"/>
                          <a:cs typeface="+mn-cs"/>
                        </a:rPr>
                        <a:t>Thiopental</a:t>
                      </a:r>
                      <a:endParaRPr lang="en-GB" b="1" dirty="0">
                        <a:effectLst>
                          <a:outerShdw blurRad="38100" dist="38100" dir="2700000" algn="tl">
                            <a:srgbClr val="000000">
                              <a:alpha val="43137"/>
                            </a:srgbClr>
                          </a:outerShdw>
                        </a:effectLst>
                      </a:endParaRPr>
                    </a:p>
                  </a:txBody>
                  <a:tcPr/>
                </a:tc>
                <a:tc>
                  <a:txBody>
                    <a:bodyPr/>
                    <a:lstStyle/>
                    <a:p>
                      <a:r>
                        <a:rPr lang="en-GB" dirty="0"/>
                        <a:t>Induction of anaesthesia, Hypnotic,</a:t>
                      </a:r>
                      <a:r>
                        <a:rPr lang="en-GB" baseline="0" dirty="0"/>
                        <a:t> Convulsions, Sedation</a:t>
                      </a:r>
                      <a:endParaRPr lang="en-GB" dirty="0"/>
                    </a:p>
                  </a:txBody>
                  <a:tcPr/>
                </a:tc>
                <a:tc>
                  <a:txBody>
                    <a:bodyPr/>
                    <a:lstStyle/>
                    <a:p>
                      <a:r>
                        <a:rPr lang="en-GB" i="1" dirty="0"/>
                        <a:t>Cardiac &amp; Respiratory</a:t>
                      </a:r>
                      <a:r>
                        <a:rPr lang="en-GB" i="1" baseline="0" dirty="0"/>
                        <a:t> </a:t>
                      </a:r>
                      <a:r>
                        <a:rPr lang="en-GB" i="1" dirty="0"/>
                        <a:t>depression, arrhythmia, rectal bleeding,</a:t>
                      </a:r>
                      <a:r>
                        <a:rPr lang="en-GB" i="1" baseline="0" dirty="0"/>
                        <a:t> etc</a:t>
                      </a:r>
                      <a:r>
                        <a:rPr lang="en-GB" i="1" dirty="0"/>
                        <a:t> </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A9A16595-DC56-4919-B042-B2AA3E6553A2}" type="slidenum">
              <a:rPr lang="en-GB" smtClean="0"/>
              <a:pPr/>
              <a:t>30</a:t>
            </a:fld>
            <a:endParaRPr lang="en-GB"/>
          </a:p>
        </p:txBody>
      </p:sp>
      <p:sp>
        <p:nvSpPr>
          <p:cNvPr id="6" name="Date Placeholder 5"/>
          <p:cNvSpPr>
            <a:spLocks noGrp="1"/>
          </p:cNvSpPr>
          <p:nvPr>
            <p:ph type="dt" sz="half" idx="10"/>
          </p:nvPr>
        </p:nvSpPr>
        <p:spPr>
          <a:xfrm>
            <a:off x="457200" y="6356350"/>
            <a:ext cx="8043890" cy="365125"/>
          </a:xfrm>
        </p:spPr>
        <p:txBody>
          <a:bodyPr/>
          <a:lstStyle/>
          <a:p>
            <a:endParaRPr lang="en-GB" sz="1600" i="1" dirty="0">
              <a:solidFill>
                <a:schemeClr val="tx1"/>
              </a:solidFill>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642942"/>
          </a:xfrm>
        </p:spPr>
        <p:txBody>
          <a:bodyPr>
            <a:noAutofit/>
          </a:bodyPr>
          <a:lstStyle/>
          <a:p>
            <a:pPr algn="ctr"/>
            <a:r>
              <a:rPr lang="en-GB" sz="4000" dirty="0">
                <a:effectLst>
                  <a:outerShdw blurRad="38100" dist="38100" dir="2700000" algn="tl">
                    <a:srgbClr val="000000">
                      <a:alpha val="43137"/>
                    </a:srgbClr>
                  </a:outerShdw>
                </a:effectLst>
              </a:rPr>
              <a:t>Sedative-Hypnotics: </a:t>
            </a:r>
            <a:r>
              <a:rPr lang="en-GB" sz="4000" b="1" dirty="0">
                <a:effectLst>
                  <a:outerShdw blurRad="38100" dist="38100" dir="2700000" algn="tl">
                    <a:srgbClr val="000000">
                      <a:alpha val="43137"/>
                    </a:srgbClr>
                  </a:outerShdw>
                </a:effectLst>
              </a:rPr>
              <a:t>Other agents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6664211"/>
              </p:ext>
            </p:extLst>
          </p:nvPr>
        </p:nvGraphicFramePr>
        <p:xfrm>
          <a:off x="457200" y="1214439"/>
          <a:ext cx="8043890" cy="4794705"/>
        </p:xfrm>
        <a:graphic>
          <a:graphicData uri="http://schemas.openxmlformats.org/drawingml/2006/table">
            <a:tbl>
              <a:tblPr firstRow="1" bandRow="1">
                <a:tableStyleId>{5C22544A-7EE6-4342-B048-85BDC9FD1C3A}</a:tableStyleId>
              </a:tblPr>
              <a:tblGrid>
                <a:gridCol w="2282951">
                  <a:extLst>
                    <a:ext uri="{9D8B030D-6E8A-4147-A177-3AD203B41FA5}">
                      <a16:colId xmlns:a16="http://schemas.microsoft.com/office/drawing/2014/main" val="20000"/>
                    </a:ext>
                  </a:extLst>
                </a:gridCol>
                <a:gridCol w="2942913">
                  <a:extLst>
                    <a:ext uri="{9D8B030D-6E8A-4147-A177-3AD203B41FA5}">
                      <a16:colId xmlns:a16="http://schemas.microsoft.com/office/drawing/2014/main" val="20001"/>
                    </a:ext>
                  </a:extLst>
                </a:gridCol>
                <a:gridCol w="2818026">
                  <a:extLst>
                    <a:ext uri="{9D8B030D-6E8A-4147-A177-3AD203B41FA5}">
                      <a16:colId xmlns:a16="http://schemas.microsoft.com/office/drawing/2014/main" val="20002"/>
                    </a:ext>
                  </a:extLst>
                </a:gridCol>
              </a:tblGrid>
              <a:tr h="580216">
                <a:tc>
                  <a:txBody>
                    <a:bodyPr/>
                    <a:lstStyle/>
                    <a:p>
                      <a:r>
                        <a:rPr lang="en-GB" dirty="0"/>
                        <a:t>Drug name</a:t>
                      </a:r>
                    </a:p>
                  </a:txBody>
                  <a:tcPr/>
                </a:tc>
                <a:tc>
                  <a:txBody>
                    <a:bodyPr/>
                    <a:lstStyle/>
                    <a:p>
                      <a:r>
                        <a:rPr lang="en-GB" dirty="0"/>
                        <a:t>Clinical Uses</a:t>
                      </a:r>
                    </a:p>
                  </a:txBody>
                  <a:tcPr/>
                </a:tc>
                <a:tc>
                  <a:txBody>
                    <a:bodyPr/>
                    <a:lstStyle/>
                    <a:p>
                      <a:r>
                        <a:rPr lang="en-GB" dirty="0"/>
                        <a:t>Common</a:t>
                      </a:r>
                      <a:r>
                        <a:rPr lang="en-GB" baseline="0" dirty="0"/>
                        <a:t> </a:t>
                      </a:r>
                      <a:r>
                        <a:rPr lang="en-GB" dirty="0"/>
                        <a:t>Adverse effects</a:t>
                      </a:r>
                    </a:p>
                  </a:txBody>
                  <a:tcPr/>
                </a:tc>
                <a:extLst>
                  <a:ext uri="{0D108BD9-81ED-4DB2-BD59-A6C34878D82A}">
                    <a16:rowId xmlns:a16="http://schemas.microsoft.com/office/drawing/2014/main" val="10000"/>
                  </a:ext>
                </a:extLst>
              </a:tr>
              <a:tr h="1258978">
                <a:tc>
                  <a:txBody>
                    <a:bodyPr/>
                    <a:lstStyle/>
                    <a:p>
                      <a:r>
                        <a:rPr lang="en-GB" b="1" dirty="0" err="1">
                          <a:effectLst>
                            <a:outerShdw blurRad="38100" dist="38100" dir="2700000" algn="tl">
                              <a:srgbClr val="000000">
                                <a:alpha val="43137"/>
                              </a:srgbClr>
                            </a:outerShdw>
                          </a:effectLst>
                        </a:rPr>
                        <a:t>Zolpidem</a:t>
                      </a:r>
                      <a:endParaRPr lang="en-GB" b="1" dirty="0">
                        <a:effectLst>
                          <a:outerShdw blurRad="38100" dist="38100" dir="2700000" algn="tl">
                            <a:srgbClr val="000000">
                              <a:alpha val="43137"/>
                            </a:srgbClr>
                          </a:outerShdw>
                        </a:effectLst>
                      </a:endParaRPr>
                    </a:p>
                  </a:txBody>
                  <a:tcPr/>
                </a:tc>
                <a:tc>
                  <a:txBody>
                    <a:bodyPr/>
                    <a:lstStyle/>
                    <a:p>
                      <a:r>
                        <a:rPr lang="en-GB" dirty="0"/>
                        <a:t>Hypnotic</a:t>
                      </a:r>
                    </a:p>
                  </a:txBody>
                  <a:tcPr/>
                </a:tc>
                <a:tc>
                  <a:txBody>
                    <a:bodyPr/>
                    <a:lstStyle/>
                    <a:p>
                      <a:r>
                        <a:rPr kumimoji="0" lang="en-GB" sz="1800" i="1" kern="1200" baseline="0" dirty="0" err="1">
                          <a:solidFill>
                            <a:schemeClr val="dk1"/>
                          </a:solidFill>
                          <a:latin typeface="+mn-lt"/>
                          <a:ea typeface="+mn-ea"/>
                          <a:cs typeface="+mn-cs"/>
                        </a:rPr>
                        <a:t>Dysphoria</a:t>
                      </a:r>
                      <a:r>
                        <a:rPr kumimoji="0" lang="en-GB" sz="1800" i="1" kern="1200" baseline="0" dirty="0">
                          <a:solidFill>
                            <a:schemeClr val="dk1"/>
                          </a:solidFill>
                          <a:latin typeface="+mn-lt"/>
                          <a:ea typeface="+mn-ea"/>
                          <a:cs typeface="+mn-cs"/>
                        </a:rPr>
                        <a:t>, Drowsiness, Amnesia, Dizziness, Nausea, vomiting, etc</a:t>
                      </a:r>
                      <a:endParaRPr lang="en-GB" sz="1600" i="1" dirty="0"/>
                    </a:p>
                  </a:txBody>
                  <a:tcPr/>
                </a:tc>
                <a:extLst>
                  <a:ext uri="{0D108BD9-81ED-4DB2-BD59-A6C34878D82A}">
                    <a16:rowId xmlns:a16="http://schemas.microsoft.com/office/drawing/2014/main" val="10001"/>
                  </a:ext>
                </a:extLst>
              </a:tr>
              <a:tr h="1258978">
                <a:tc>
                  <a:txBody>
                    <a:bodyPr/>
                    <a:lstStyle/>
                    <a:p>
                      <a:r>
                        <a:rPr lang="en-GB" b="1" dirty="0" err="1">
                          <a:effectLst>
                            <a:outerShdw blurRad="38100" dist="38100" dir="2700000" algn="tl">
                              <a:srgbClr val="000000">
                                <a:alpha val="43137"/>
                              </a:srgbClr>
                            </a:outerShdw>
                          </a:effectLst>
                        </a:rPr>
                        <a:t>Buspirone</a:t>
                      </a:r>
                      <a:endParaRPr lang="en-GB" b="1" dirty="0">
                        <a:effectLst>
                          <a:outerShdw blurRad="38100" dist="38100" dir="2700000" algn="tl">
                            <a:srgbClr val="000000">
                              <a:alpha val="43137"/>
                            </a:srgbClr>
                          </a:outerShdw>
                        </a:effectLst>
                      </a:endParaRPr>
                    </a:p>
                  </a:txBody>
                  <a:tcPr/>
                </a:tc>
                <a:tc>
                  <a:txBody>
                    <a:bodyPr/>
                    <a:lstStyle/>
                    <a:p>
                      <a:r>
                        <a:rPr lang="en-GB" dirty="0"/>
                        <a:t>Anxiety disorders</a:t>
                      </a:r>
                    </a:p>
                  </a:txBody>
                  <a:tcPr/>
                </a:tc>
                <a:tc>
                  <a:txBody>
                    <a:bodyPr/>
                    <a:lstStyle/>
                    <a:p>
                      <a:r>
                        <a:rPr lang="en-GB" i="1" dirty="0"/>
                        <a:t>Dizziness,</a:t>
                      </a:r>
                      <a:r>
                        <a:rPr lang="en-GB" i="1" baseline="0" dirty="0"/>
                        <a:t> Headache, Chest pain, Insomnia, Thrombocytopenia</a:t>
                      </a:r>
                      <a:endParaRPr lang="en-GB" i="1" dirty="0"/>
                    </a:p>
                  </a:txBody>
                  <a:tcPr/>
                </a:tc>
                <a:extLst>
                  <a:ext uri="{0D108BD9-81ED-4DB2-BD59-A6C34878D82A}">
                    <a16:rowId xmlns:a16="http://schemas.microsoft.com/office/drawing/2014/main" val="10002"/>
                  </a:ext>
                </a:extLst>
              </a:tr>
              <a:tr h="1636669">
                <a:tc>
                  <a:txBody>
                    <a:bodyPr/>
                    <a:lstStyle/>
                    <a:p>
                      <a:r>
                        <a:rPr lang="en-GB" b="1" dirty="0" err="1">
                          <a:effectLst>
                            <a:outerShdw blurRad="38100" dist="38100" dir="2700000" algn="tl">
                              <a:srgbClr val="000000">
                                <a:alpha val="43137"/>
                              </a:srgbClr>
                            </a:outerShdw>
                          </a:effectLst>
                        </a:rPr>
                        <a:t>Zeleplon</a:t>
                      </a:r>
                      <a:endParaRPr lang="en-GB" b="1" dirty="0">
                        <a:effectLst>
                          <a:outerShdw blurRad="38100" dist="38100" dir="2700000" algn="tl">
                            <a:srgbClr val="000000">
                              <a:alpha val="43137"/>
                            </a:srgbClr>
                          </a:outerShdw>
                        </a:effectLst>
                      </a:endParaRPr>
                    </a:p>
                  </a:txBody>
                  <a:tcPr/>
                </a:tc>
                <a:tc>
                  <a:txBody>
                    <a:bodyPr/>
                    <a:lstStyle/>
                    <a:p>
                      <a:r>
                        <a:rPr lang="en-GB" dirty="0"/>
                        <a:t>Insomnia</a:t>
                      </a:r>
                    </a:p>
                  </a:txBody>
                  <a:tcPr/>
                </a:tc>
                <a:tc>
                  <a:txBody>
                    <a:bodyPr/>
                    <a:lstStyle/>
                    <a:p>
                      <a:r>
                        <a:rPr lang="en-GB" i="1" dirty="0"/>
                        <a:t>Visual</a:t>
                      </a:r>
                      <a:r>
                        <a:rPr lang="en-GB" i="1" baseline="0" dirty="0"/>
                        <a:t> impairment, </a:t>
                      </a:r>
                      <a:r>
                        <a:rPr lang="en-GB" i="1" baseline="0" dirty="0" err="1"/>
                        <a:t>myalgia</a:t>
                      </a:r>
                      <a:r>
                        <a:rPr lang="en-GB" i="1" baseline="0" dirty="0"/>
                        <a:t>, Dizziness, Rebound insomnia &amp; anxiety, headache, etc</a:t>
                      </a:r>
                      <a:endParaRPr lang="en-GB" i="1" dirty="0"/>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A9A16595-DC56-4919-B042-B2AA3E6553A2}" type="slidenum">
              <a:rPr lang="en-GB" smtClean="0"/>
              <a:pPr/>
              <a:t>31</a:t>
            </a:fld>
            <a:endParaRPr lang="en-GB"/>
          </a:p>
        </p:txBody>
      </p:sp>
      <p:sp>
        <p:nvSpPr>
          <p:cNvPr id="6" name="Date Placeholder 5"/>
          <p:cNvSpPr>
            <a:spLocks noGrp="1"/>
          </p:cNvSpPr>
          <p:nvPr>
            <p:ph type="dt" sz="half" idx="10"/>
          </p:nvPr>
        </p:nvSpPr>
        <p:spPr>
          <a:xfrm>
            <a:off x="457200" y="6356350"/>
            <a:ext cx="8043890" cy="365125"/>
          </a:xfrm>
        </p:spPr>
        <p:txBody>
          <a:bodyPr/>
          <a:lstStyle/>
          <a:p>
            <a:r>
              <a:rPr lang="en-US" sz="1400" i="1" dirty="0">
                <a:solidFill>
                  <a:schemeClr val="tx1"/>
                </a:solidFill>
              </a:rPr>
              <a:t>**These drugs are chemically different from the benzodiazepines, but still seem to affect the GABA-A receptors in the brain</a:t>
            </a:r>
            <a:endParaRPr lang="en-GB" sz="1400" i="1" dirty="0">
              <a:solidFill>
                <a:schemeClr val="tx1"/>
              </a:solidFil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632666"/>
          </a:xfrm>
        </p:spPr>
        <p:txBody>
          <a:bodyPr>
            <a:normAutofit/>
          </a:bodyPr>
          <a:lstStyle/>
          <a:p>
            <a:r>
              <a:rPr lang="en-GB" sz="3200" dirty="0">
                <a:effectLst>
                  <a:outerShdw blurRad="38100" dist="38100" dir="2700000" algn="tl">
                    <a:srgbClr val="000000">
                      <a:alpha val="43137"/>
                    </a:srgbClr>
                  </a:outerShdw>
                </a:effectLst>
              </a:rPr>
              <a:t>Guidelines for therapy with Sedative-hypnotics</a:t>
            </a:r>
          </a:p>
        </p:txBody>
      </p:sp>
      <p:sp>
        <p:nvSpPr>
          <p:cNvPr id="3" name="Content Placeholder 2"/>
          <p:cNvSpPr>
            <a:spLocks noGrp="1"/>
          </p:cNvSpPr>
          <p:nvPr>
            <p:ph idx="1"/>
          </p:nvPr>
        </p:nvSpPr>
        <p:spPr>
          <a:xfrm>
            <a:off x="457200" y="1285860"/>
            <a:ext cx="8229600" cy="5286412"/>
          </a:xfrm>
        </p:spPr>
        <p:txBody>
          <a:bodyPr>
            <a:normAutofit/>
          </a:bodyPr>
          <a:lstStyle/>
          <a:p>
            <a:pPr algn="just">
              <a:buFont typeface="Wingdings" pitchFamily="2" charset="2"/>
              <a:buChar char="v"/>
            </a:pPr>
            <a:endParaRPr lang="en-GB" i="1" dirty="0"/>
          </a:p>
          <a:p>
            <a:pPr algn="just">
              <a:buFont typeface="Wingdings" pitchFamily="2" charset="2"/>
              <a:buChar char="v"/>
            </a:pPr>
            <a:r>
              <a:rPr lang="en-GB" i="1" dirty="0"/>
              <a:t>Drug therapy of Anxiety should be complimented with psychotherapy and other relaxation techniques (e.g. Deep breathing)</a:t>
            </a:r>
          </a:p>
          <a:p>
            <a:pPr algn="just">
              <a:buFont typeface="Wingdings" pitchFamily="2" charset="2"/>
              <a:buChar char="v"/>
            </a:pPr>
            <a:r>
              <a:rPr lang="en-GB" i="1" dirty="0"/>
              <a:t>Drug therapy of Insomnia should not be started except after alternative methods fail (e.g. Lifestyle modification, exercise, etc).</a:t>
            </a:r>
          </a:p>
          <a:p>
            <a:pPr algn="just">
              <a:buFont typeface="Wingdings" pitchFamily="2" charset="2"/>
              <a:buChar char="v"/>
            </a:pPr>
            <a:r>
              <a:rPr lang="en-GB" i="1" dirty="0"/>
              <a:t>To prevent drug dependence, drug therapy of insomnia should be started with small oral doses for short period (&lt;3 weeks).</a:t>
            </a:r>
          </a:p>
          <a:p>
            <a:pPr algn="just">
              <a:buFont typeface="Wingdings" pitchFamily="2" charset="2"/>
              <a:buChar char="v"/>
            </a:pPr>
            <a:r>
              <a:rPr lang="en-GB" i="1" dirty="0"/>
              <a:t>Termination of therapy should be gradual to avoid withdrawal syndrome.</a:t>
            </a:r>
          </a:p>
        </p:txBody>
      </p:sp>
      <p:sp>
        <p:nvSpPr>
          <p:cNvPr id="4" name="Slide Number Placeholder 3"/>
          <p:cNvSpPr>
            <a:spLocks noGrp="1"/>
          </p:cNvSpPr>
          <p:nvPr>
            <p:ph type="sldNum" sz="quarter" idx="12"/>
          </p:nvPr>
        </p:nvSpPr>
        <p:spPr/>
        <p:txBody>
          <a:bodyPr/>
          <a:lstStyle/>
          <a:p>
            <a:fld id="{A9A16595-DC56-4919-B042-B2AA3E6553A2}" type="slidenum">
              <a:rPr lang="en-GB" smtClean="0"/>
              <a:pPr/>
              <a:t>32</a:t>
            </a:fld>
            <a:endParaRPr lang="en-GB"/>
          </a:p>
        </p:txBody>
      </p:sp>
      <p:sp>
        <p:nvSpPr>
          <p:cNvPr id="5" name="Date Placeholder 4"/>
          <p:cNvSpPr>
            <a:spLocks noGrp="1"/>
          </p:cNvSpPr>
          <p:nvPr>
            <p:ph type="dt" sz="half" idx="10"/>
          </p:nvPr>
        </p:nvSpPr>
        <p:spPr/>
        <p:txBody>
          <a:bodyPr/>
          <a:lstStyle/>
          <a:p>
            <a:fld id="{61941E75-3296-43F6-9059-8E9E541BD06A}" type="datetime5">
              <a:rPr lang="en-US" smtClean="0"/>
              <a:t>12-Oct-22</a:t>
            </a:fld>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 typeface="Wingdings" pitchFamily="2" charset="2"/>
              <a:buChar char="v"/>
            </a:pPr>
            <a:endParaRPr lang="en-GB" i="1" dirty="0"/>
          </a:p>
          <a:p>
            <a:pPr algn="just">
              <a:buFont typeface="Wingdings" pitchFamily="2" charset="2"/>
              <a:buChar char="v"/>
            </a:pPr>
            <a:r>
              <a:rPr lang="en-GB" i="1" dirty="0"/>
              <a:t>Ideal hypnotic drug choice should have rapid onset and short duration of action (to avoid excessive daytime sedation next day).</a:t>
            </a:r>
          </a:p>
          <a:p>
            <a:pPr algn="just">
              <a:buFont typeface="Wingdings" pitchFamily="2" charset="2"/>
              <a:buChar char="v"/>
            </a:pPr>
            <a:r>
              <a:rPr lang="en-GB" i="1" dirty="0"/>
              <a:t>Longer acting drugs are preferred as Anxiolytics. </a:t>
            </a:r>
          </a:p>
          <a:p>
            <a:pPr algn="just">
              <a:buFont typeface="Wingdings" pitchFamily="2" charset="2"/>
              <a:buChar char="v"/>
            </a:pPr>
            <a:r>
              <a:rPr lang="en-GB" i="1" dirty="0"/>
              <a:t>Dose-adjustment is required for patients with impaired liver function. </a:t>
            </a:r>
          </a:p>
          <a:p>
            <a:pPr algn="just">
              <a:buFont typeface="Wingdings" pitchFamily="2" charset="2"/>
              <a:buChar char="v"/>
            </a:pPr>
            <a:r>
              <a:rPr lang="en-GB" i="1" dirty="0"/>
              <a:t>Dose reduction necessary in Geriatrics &amp; Paediatrics.</a:t>
            </a:r>
          </a:p>
          <a:p>
            <a:endParaRPr lang="en-US" dirty="0"/>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33</a:t>
            </a:fld>
            <a:endParaRPr lang="en-GB"/>
          </a:p>
        </p:txBody>
      </p:sp>
    </p:spTree>
    <p:extLst>
      <p:ext uri="{BB962C8B-B14F-4D97-AF65-F5344CB8AC3E}">
        <p14:creationId xmlns:p14="http://schemas.microsoft.com/office/powerpoint/2010/main" val="4000280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704104"/>
          </a:xfrm>
        </p:spPr>
        <p:txBody>
          <a:bodyPr/>
          <a:lstStyle/>
          <a:p>
            <a:pPr algn="ctr"/>
            <a:r>
              <a:rPr lang="en-GB" sz="4000" dirty="0">
                <a:effectLst>
                  <a:outerShdw blurRad="38100" dist="38100" dir="2700000" algn="tl">
                    <a:srgbClr val="000000">
                      <a:alpha val="43137"/>
                    </a:srgbClr>
                  </a:outerShdw>
                </a:effectLst>
              </a:rPr>
              <a:t>Contraindications</a:t>
            </a:r>
          </a:p>
        </p:txBody>
      </p:sp>
      <p:sp>
        <p:nvSpPr>
          <p:cNvPr id="3" name="Content Placeholder 2"/>
          <p:cNvSpPr>
            <a:spLocks noGrp="1"/>
          </p:cNvSpPr>
          <p:nvPr>
            <p:ph idx="1"/>
          </p:nvPr>
        </p:nvSpPr>
        <p:spPr>
          <a:xfrm>
            <a:off x="457200" y="1428736"/>
            <a:ext cx="8229600" cy="4895864"/>
          </a:xfrm>
        </p:spPr>
        <p:txBody>
          <a:bodyPr/>
          <a:lstStyle/>
          <a:p>
            <a:pPr algn="just"/>
            <a:endParaRPr lang="en-GB" sz="2800" i="1" dirty="0"/>
          </a:p>
          <a:p>
            <a:pPr algn="just">
              <a:buFont typeface="Wingdings" panose="05000000000000000000" pitchFamily="2" charset="2"/>
              <a:buChar char="q"/>
            </a:pPr>
            <a:r>
              <a:rPr lang="en-GB" sz="2800" i="1" dirty="0"/>
              <a:t>Known hypersensitivity to sedative-hypnotic drugs;</a:t>
            </a:r>
          </a:p>
          <a:p>
            <a:pPr algn="just">
              <a:buFont typeface="Wingdings" panose="05000000000000000000" pitchFamily="2" charset="2"/>
              <a:buChar char="q"/>
            </a:pPr>
            <a:r>
              <a:rPr lang="en-GB" sz="2800" i="1" dirty="0"/>
              <a:t>Comatose patients or those with respiratory problems;</a:t>
            </a:r>
          </a:p>
          <a:p>
            <a:pPr algn="just">
              <a:buFont typeface="Wingdings" panose="05000000000000000000" pitchFamily="2" charset="2"/>
              <a:buChar char="q"/>
            </a:pPr>
            <a:r>
              <a:rPr lang="en-GB" sz="2800" i="1" dirty="0"/>
              <a:t>Patients with history of recent chronic drug abuse (e.g. alcohol, </a:t>
            </a:r>
            <a:r>
              <a:rPr lang="en-GB" sz="2800" i="1" dirty="0" err="1"/>
              <a:t>pyschotropics</a:t>
            </a:r>
            <a:r>
              <a:rPr lang="en-GB" sz="2800" i="1" dirty="0"/>
              <a:t>, etc);</a:t>
            </a:r>
          </a:p>
          <a:p>
            <a:pPr algn="just">
              <a:buFont typeface="Wingdings" panose="05000000000000000000" pitchFamily="2" charset="2"/>
              <a:buChar char="q"/>
            </a:pPr>
            <a:r>
              <a:rPr lang="en-GB" sz="2800" i="1" dirty="0"/>
              <a:t>Pregnancy &amp; lactation</a:t>
            </a:r>
          </a:p>
          <a:p>
            <a:endParaRPr lang="en-GB"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34</a:t>
            </a:fld>
            <a:endParaRPr lang="en-GB"/>
          </a:p>
        </p:txBody>
      </p:sp>
      <p:sp>
        <p:nvSpPr>
          <p:cNvPr id="5" name="Date Placeholder 4"/>
          <p:cNvSpPr>
            <a:spLocks noGrp="1"/>
          </p:cNvSpPr>
          <p:nvPr>
            <p:ph type="dt" sz="half" idx="10"/>
          </p:nvPr>
        </p:nvSpPr>
        <p:spPr/>
        <p:txBody>
          <a:bodyPr/>
          <a:lstStyle/>
          <a:p>
            <a:fld id="{9386A6E3-F1B1-4C2E-A103-B207427AF6FC}" type="datetime5">
              <a:rPr lang="en-US" smtClean="0"/>
              <a:t>12-Oct-22</a:t>
            </a:fld>
            <a:endParaRPr lang="en-GB"/>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13605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7000" r="-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30694" y="1988840"/>
            <a:ext cx="8305800" cy="1944216"/>
          </a:xfrm>
        </p:spPr>
        <p:txBody>
          <a:bodyPr>
            <a:normAutofit/>
          </a:bodyPr>
          <a:lstStyle/>
          <a:p>
            <a:pPr algn="ctr"/>
            <a:r>
              <a:rPr lang="en-GB" b="1" dirty="0">
                <a:solidFill>
                  <a:srgbClr val="FF0000"/>
                </a:solidFill>
                <a:effectLst>
                  <a:outerShdw blurRad="38100" dist="38100" dir="2700000" algn="tl">
                    <a:srgbClr val="000000">
                      <a:alpha val="43137"/>
                    </a:srgbClr>
                  </a:outerShdw>
                </a:effectLst>
              </a:rPr>
              <a:t>ANTIDEPRESSANT</a:t>
            </a:r>
            <a:br>
              <a:rPr lang="en-GB" b="1" dirty="0">
                <a:solidFill>
                  <a:srgbClr val="FF0000"/>
                </a:solidFill>
                <a:effectLst>
                  <a:outerShdw blurRad="38100" dist="38100" dir="2700000" algn="tl">
                    <a:srgbClr val="000000">
                      <a:alpha val="43137"/>
                    </a:srgbClr>
                  </a:outerShdw>
                </a:effectLst>
              </a:rPr>
            </a:br>
            <a:r>
              <a:rPr lang="en-GB" b="1" dirty="0">
                <a:solidFill>
                  <a:srgbClr val="FF0000"/>
                </a:solidFill>
                <a:effectLst>
                  <a:outerShdw blurRad="38100" dist="38100" dir="2700000" algn="tl">
                    <a:srgbClr val="000000">
                      <a:alpha val="43137"/>
                    </a:srgbClr>
                  </a:outerShdw>
                </a:effectLst>
              </a:rPr>
              <a:t>DRUGS</a:t>
            </a:r>
          </a:p>
        </p:txBody>
      </p:sp>
      <p:sp>
        <p:nvSpPr>
          <p:cNvPr id="4" name="Slide Number Placeholder 3"/>
          <p:cNvSpPr>
            <a:spLocks noGrp="1"/>
          </p:cNvSpPr>
          <p:nvPr>
            <p:ph type="sldNum" sz="quarter" idx="12"/>
          </p:nvPr>
        </p:nvSpPr>
        <p:spPr/>
        <p:txBody>
          <a:bodyPr/>
          <a:lstStyle/>
          <a:p>
            <a:fld id="{A9A16595-DC56-4919-B042-B2AA3E6553A2}" type="slidenum">
              <a:rPr lang="en-GB" smtClean="0"/>
              <a:pPr/>
              <a:t>36</a:t>
            </a:fld>
            <a:endParaRPr lang="en-GB"/>
          </a:p>
        </p:txBody>
      </p:sp>
      <p:sp>
        <p:nvSpPr>
          <p:cNvPr id="6" name="Date Placeholder 5"/>
          <p:cNvSpPr>
            <a:spLocks noGrp="1"/>
          </p:cNvSpPr>
          <p:nvPr>
            <p:ph type="dt" sz="half" idx="10"/>
          </p:nvPr>
        </p:nvSpPr>
        <p:spPr/>
        <p:txBody>
          <a:bodyPr/>
          <a:lstStyle/>
          <a:p>
            <a:fld id="{4DA7F815-9EA0-49A2-BC8A-15296D483297}" type="datetime5">
              <a:rPr lang="en-US" smtClean="0"/>
              <a:t>12-Oct-22</a:t>
            </a:fld>
            <a:endParaRPr lang="en-GB"/>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Mistral" panose="03090702030407020403" pitchFamily="66" charset="0"/>
              </a:rPr>
              <a:t>Depression……</a:t>
            </a:r>
            <a:endParaRPr lang="en-US" dirty="0"/>
          </a:p>
        </p:txBody>
      </p:sp>
      <p:pic>
        <p:nvPicPr>
          <p:cNvPr id="6" name="Content Placeholder 5"/>
          <p:cNvPicPr>
            <a:picLocks noGrp="1" noChangeAspect="1"/>
          </p:cNvPicPr>
          <p:nvPr>
            <p:ph idx="1"/>
          </p:nvPr>
        </p:nvPicPr>
        <p:blipFill>
          <a:blip r:embed="rId2"/>
          <a:stretch>
            <a:fillRect/>
          </a:stretch>
        </p:blipFill>
        <p:spPr>
          <a:xfrm>
            <a:off x="2554049" y="2294826"/>
            <a:ext cx="4035902" cy="3670110"/>
          </a:xfrm>
          <a:prstGeom prst="rect">
            <a:avLst/>
          </a:prstGeom>
        </p:spPr>
      </p:pic>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37</a:t>
            </a:fld>
            <a:endParaRPr lang="en-GB"/>
          </a:p>
        </p:txBody>
      </p:sp>
    </p:spTree>
    <p:extLst>
      <p:ext uri="{BB962C8B-B14F-4D97-AF65-F5344CB8AC3E}">
        <p14:creationId xmlns:p14="http://schemas.microsoft.com/office/powerpoint/2010/main" val="801451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1500174"/>
            <a:ext cx="8229600" cy="724648"/>
          </a:xfrm>
        </p:spPr>
        <p:txBody>
          <a:bodyPr>
            <a:normAutofit/>
          </a:bodyPr>
          <a:lstStyle/>
          <a:p>
            <a:pPr algn="ctr"/>
            <a:r>
              <a:rPr lang="en-GB" sz="4000" b="1" dirty="0">
                <a:effectLst>
                  <a:outerShdw blurRad="38100" dist="38100" dir="2700000" algn="tl">
                    <a:srgbClr val="000000">
                      <a:alpha val="43137"/>
                    </a:srgbClr>
                  </a:outerShdw>
                </a:effectLst>
              </a:rPr>
              <a:t>What is Depression?</a:t>
            </a:r>
          </a:p>
        </p:txBody>
      </p:sp>
      <p:sp>
        <p:nvSpPr>
          <p:cNvPr id="5" name="Content Placeholder 4"/>
          <p:cNvSpPr>
            <a:spLocks noGrp="1"/>
          </p:cNvSpPr>
          <p:nvPr>
            <p:ph idx="1"/>
          </p:nvPr>
        </p:nvSpPr>
        <p:spPr>
          <a:xfrm>
            <a:off x="457200" y="2928934"/>
            <a:ext cx="8229600" cy="3571900"/>
          </a:xfrm>
        </p:spPr>
        <p:txBody>
          <a:bodyPr>
            <a:normAutofit/>
          </a:bodyPr>
          <a:lstStyle/>
          <a:p>
            <a:pPr algn="just">
              <a:buFont typeface="Wingdings" panose="05000000000000000000" pitchFamily="2" charset="2"/>
              <a:buChar char="q"/>
            </a:pPr>
            <a:r>
              <a:rPr lang="en-GB" sz="2800" i="1" dirty="0"/>
              <a:t>A heterogeneous disorder of Mood</a:t>
            </a:r>
          </a:p>
          <a:p>
            <a:pPr algn="just">
              <a:buFont typeface="Wingdings" panose="05000000000000000000" pitchFamily="2" charset="2"/>
              <a:buChar char="q"/>
            </a:pPr>
            <a:r>
              <a:rPr lang="en-GB" sz="2800" i="1" dirty="0"/>
              <a:t>Ranges from very mild condition (bordering on normality) to severe psychotic depression (accompanied by hallucinations and delusions)</a:t>
            </a:r>
          </a:p>
          <a:p>
            <a:pPr algn="just">
              <a:buFont typeface="Wingdings" panose="05000000000000000000" pitchFamily="2" charset="2"/>
              <a:buChar char="q"/>
            </a:pPr>
            <a:r>
              <a:rPr lang="en-GB" sz="2800" i="1" dirty="0"/>
              <a:t>Lifetime prevalence: Approx. 10-12% of population</a:t>
            </a:r>
          </a:p>
          <a:p>
            <a:pPr algn="just">
              <a:buFont typeface="Wingdings" panose="05000000000000000000" pitchFamily="2" charset="2"/>
              <a:buChar char="q"/>
            </a:pPr>
            <a:r>
              <a:rPr lang="en-GB" sz="2800" i="1" dirty="0"/>
              <a:t>A major cause of disability and premature death worldwide</a:t>
            </a:r>
          </a:p>
        </p:txBody>
      </p:sp>
      <p:sp>
        <p:nvSpPr>
          <p:cNvPr id="3" name="Slide Number Placeholder 2"/>
          <p:cNvSpPr>
            <a:spLocks noGrp="1"/>
          </p:cNvSpPr>
          <p:nvPr>
            <p:ph type="sldNum" sz="quarter" idx="12"/>
          </p:nvPr>
        </p:nvSpPr>
        <p:spPr/>
        <p:txBody>
          <a:bodyPr/>
          <a:lstStyle/>
          <a:p>
            <a:fld id="{A9A16595-DC56-4919-B042-B2AA3E6553A2}" type="slidenum">
              <a:rPr lang="en-GB" smtClean="0"/>
              <a:pPr/>
              <a:t>38</a:t>
            </a:fld>
            <a:endParaRPr lang="en-GB"/>
          </a:p>
        </p:txBody>
      </p:sp>
      <p:sp>
        <p:nvSpPr>
          <p:cNvPr id="6" name="Date Placeholder 5"/>
          <p:cNvSpPr>
            <a:spLocks noGrp="1"/>
          </p:cNvSpPr>
          <p:nvPr>
            <p:ph type="dt" sz="half" idx="10"/>
          </p:nvPr>
        </p:nvSpPr>
        <p:spPr/>
        <p:txBody>
          <a:bodyPr/>
          <a:lstStyle/>
          <a:p>
            <a:fld id="{213DC1AB-27B9-49C4-B9F1-2F0AE664F96D}" type="datetime5">
              <a:rPr lang="en-US" smtClean="0"/>
              <a:t>12-Oct-22</a:t>
            </a:fld>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linds(horizont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linds(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linds(horizontal)">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85818"/>
          </a:xfrm>
        </p:spPr>
        <p:txBody>
          <a:bodyPr>
            <a:normAutofit/>
          </a:bodyPr>
          <a:lstStyle/>
          <a:p>
            <a:r>
              <a:rPr lang="en-GB" sz="4000" dirty="0">
                <a:effectLst>
                  <a:outerShdw blurRad="38100" dist="38100" dir="2700000" algn="tl">
                    <a:srgbClr val="000000">
                      <a:alpha val="43137"/>
                    </a:srgbClr>
                  </a:outerShdw>
                </a:effectLst>
              </a:rPr>
              <a:t>Manifestations of Depression</a:t>
            </a:r>
          </a:p>
        </p:txBody>
      </p:sp>
      <p:sp>
        <p:nvSpPr>
          <p:cNvPr id="3" name="Content Placeholder 2"/>
          <p:cNvSpPr>
            <a:spLocks noGrp="1"/>
          </p:cNvSpPr>
          <p:nvPr>
            <p:ph idx="1"/>
          </p:nvPr>
        </p:nvSpPr>
        <p:spPr>
          <a:xfrm>
            <a:off x="457200" y="1285860"/>
            <a:ext cx="8229600" cy="5214974"/>
          </a:xfrm>
        </p:spPr>
        <p:txBody>
          <a:bodyPr/>
          <a:lstStyle/>
          <a:p>
            <a:pPr marL="514350" indent="-514350" algn="just">
              <a:buFont typeface="+mj-lt"/>
              <a:buAutoNum type="arabicPeriod"/>
            </a:pPr>
            <a:r>
              <a:rPr lang="en-GB" b="1" i="1" u="sng" dirty="0"/>
              <a:t>Depression with Typical symptoms:</a:t>
            </a:r>
          </a:p>
          <a:p>
            <a:pPr marL="706438" indent="-273050" algn="just">
              <a:buFont typeface="Wingdings" pitchFamily="2" charset="2"/>
              <a:buChar char="Ø"/>
            </a:pPr>
            <a:r>
              <a:rPr lang="en-GB" sz="2400" dirty="0"/>
              <a:t>Sadness, loss of libido, disturbance in appetite, anorexia &amp; weight loss, negative emotions and insomnia;</a:t>
            </a:r>
          </a:p>
          <a:p>
            <a:pPr marL="706438" indent="-273050" algn="just">
              <a:buFont typeface="Wingdings" pitchFamily="2" charset="2"/>
              <a:buChar char="Ø"/>
            </a:pPr>
            <a:r>
              <a:rPr lang="en-GB" sz="2400" dirty="0"/>
              <a:t>Suicidal tendencies and Psychotic symptoms </a:t>
            </a:r>
            <a:r>
              <a:rPr lang="en-GB" sz="2400" i="1" dirty="0"/>
              <a:t>(e.g. Hallucinations and Delusions in severe depression)</a:t>
            </a:r>
            <a:r>
              <a:rPr lang="en-GB" sz="2400" dirty="0"/>
              <a:t>.</a:t>
            </a:r>
          </a:p>
          <a:p>
            <a:pPr marL="706438" indent="-273050" algn="just">
              <a:buFont typeface="Wingdings" pitchFamily="2" charset="2"/>
              <a:buChar char="Ø"/>
            </a:pPr>
            <a:endParaRPr lang="en-GB" sz="1100" dirty="0"/>
          </a:p>
          <a:p>
            <a:pPr marL="706438" indent="-273050" algn="just">
              <a:buFont typeface="Wingdings" pitchFamily="2" charset="2"/>
              <a:buChar char="Ø"/>
            </a:pPr>
            <a:endParaRPr lang="en-GB" sz="1100" dirty="0"/>
          </a:p>
          <a:p>
            <a:pPr marL="514350" indent="-514350" algn="just">
              <a:buFont typeface="+mj-lt"/>
              <a:buAutoNum type="arabicPeriod" startAt="2"/>
            </a:pPr>
            <a:r>
              <a:rPr lang="en-GB" b="1" i="1" u="sng" dirty="0"/>
              <a:t>Depression with Atypical symptoms:</a:t>
            </a:r>
          </a:p>
          <a:p>
            <a:pPr marL="706438" indent="-273050" algn="just">
              <a:buFont typeface="Wingdings" pitchFamily="2" charset="2"/>
              <a:buChar char="Ø"/>
            </a:pPr>
            <a:r>
              <a:rPr lang="en-GB" sz="2400" dirty="0"/>
              <a:t>Anxiety, phobias, obsessions, hypochondriasis </a:t>
            </a:r>
            <a:r>
              <a:rPr lang="en-GB" sz="2400" i="1" dirty="0"/>
              <a:t>(multiple body complaints)</a:t>
            </a:r>
            <a:r>
              <a:rPr lang="en-GB" sz="2400" dirty="0"/>
              <a:t>, irritability &amp; over-reacting, increased sleep tendency, etc.</a:t>
            </a:r>
          </a:p>
        </p:txBody>
      </p:sp>
      <p:sp>
        <p:nvSpPr>
          <p:cNvPr id="4" name="Slide Number Placeholder 3"/>
          <p:cNvSpPr>
            <a:spLocks noGrp="1"/>
          </p:cNvSpPr>
          <p:nvPr>
            <p:ph type="sldNum" sz="quarter" idx="12"/>
          </p:nvPr>
        </p:nvSpPr>
        <p:spPr/>
        <p:txBody>
          <a:bodyPr/>
          <a:lstStyle/>
          <a:p>
            <a:fld id="{A9A16595-DC56-4919-B042-B2AA3E6553A2}" type="slidenum">
              <a:rPr lang="en-GB" smtClean="0"/>
              <a:pPr/>
              <a:t>39</a:t>
            </a:fld>
            <a:endParaRPr lang="en-GB"/>
          </a:p>
        </p:txBody>
      </p:sp>
      <p:sp>
        <p:nvSpPr>
          <p:cNvPr id="5" name="Date Placeholder 4"/>
          <p:cNvSpPr>
            <a:spLocks noGrp="1"/>
          </p:cNvSpPr>
          <p:nvPr>
            <p:ph type="dt" sz="half" idx="10"/>
          </p:nvPr>
        </p:nvSpPr>
        <p:spPr/>
        <p:txBody>
          <a:bodyPr/>
          <a:lstStyle/>
          <a:p>
            <a:fld id="{9FAB8C54-3087-4549-91D7-F7F4BAD87753}" type="datetime5">
              <a:rPr lang="en-US" smtClean="0"/>
              <a:t>12-Oct-22</a:t>
            </a:fld>
            <a:endParaRPr lang="en-GB"/>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FCB6-6AF7-E7A5-078B-C6CCC3CD177B}"/>
              </a:ext>
            </a:extLst>
          </p:cNvPr>
          <p:cNvSpPr>
            <a:spLocks noGrp="1"/>
          </p:cNvSpPr>
          <p:nvPr>
            <p:ph type="title"/>
          </p:nvPr>
        </p:nvSpPr>
        <p:spPr>
          <a:xfrm>
            <a:off x="457200" y="1124744"/>
            <a:ext cx="8229600" cy="722344"/>
          </a:xfrm>
        </p:spPr>
        <p:txBody>
          <a:bodyPr>
            <a:normAutofit fontScale="90000"/>
          </a:bodyPr>
          <a:lstStyle/>
          <a:p>
            <a:br>
              <a:rPr lang="en-US" sz="3600" b="1" i="1" dirty="0"/>
            </a:br>
            <a:br>
              <a:rPr lang="en-US" sz="3600" b="1" i="1" dirty="0"/>
            </a:br>
            <a:br>
              <a:rPr lang="en-US" sz="3600" b="1" i="1" dirty="0"/>
            </a:br>
            <a:br>
              <a:rPr lang="en-US" sz="3600" b="1" i="1" dirty="0"/>
            </a:br>
            <a:br>
              <a:rPr lang="en-US" sz="3600" b="1" i="1" dirty="0"/>
            </a:br>
            <a:br>
              <a:rPr lang="en-US" sz="3600" b="1" i="1" dirty="0"/>
            </a:br>
            <a:br>
              <a:rPr lang="en-US" sz="3600" b="1" i="1" dirty="0"/>
            </a:br>
            <a:br>
              <a:rPr lang="en-US" sz="3600" b="1" i="1" dirty="0"/>
            </a:br>
            <a:br>
              <a:rPr lang="en-US" sz="3600" b="1" i="1" dirty="0"/>
            </a:br>
            <a:br>
              <a:rPr lang="en-US" sz="3600" b="1" i="1" dirty="0"/>
            </a:br>
            <a:br>
              <a:rPr lang="en-US" sz="3600" b="1" i="1" dirty="0"/>
            </a:br>
            <a:br>
              <a:rPr lang="en-US" sz="3600" b="1" i="1" dirty="0"/>
            </a:br>
            <a:br>
              <a:rPr lang="en-US" sz="3600" b="1" i="1" dirty="0"/>
            </a:br>
            <a:r>
              <a:rPr lang="en-US" sz="4000" b="1" i="1" dirty="0"/>
              <a:t>Goal of biomedical science in </a:t>
            </a:r>
            <a:br>
              <a:rPr lang="en-US" sz="4000" b="1" i="1" dirty="0"/>
            </a:br>
            <a:r>
              <a:rPr lang="en-ZM" sz="4000" b="1" i="1" dirty="0">
                <a:effectLst/>
                <a:ea typeface="Calibri" panose="020F0502020204030204" pitchFamily="34" charset="0"/>
                <a:cs typeface="Calibri" panose="020F0502020204030204" pitchFamily="34" charset="0"/>
              </a:rPr>
              <a:t>neuropharmacology </a:t>
            </a:r>
            <a:br>
              <a:rPr lang="en-US" sz="3600" i="1" dirty="0">
                <a:solidFill>
                  <a:srgbClr val="212121"/>
                </a:solidFill>
                <a:latin typeface="Calibri" panose="020F0502020204030204" pitchFamily="34" charset="0"/>
                <a:ea typeface="Calibri" panose="020F0502020204030204" pitchFamily="34" charset="0"/>
                <a:cs typeface="Calibri" panose="020F0502020204030204" pitchFamily="34" charset="0"/>
              </a:rPr>
            </a:br>
            <a:endParaRPr lang="en-ZM" sz="3600" b="1" i="1" dirty="0"/>
          </a:p>
        </p:txBody>
      </p:sp>
      <p:sp>
        <p:nvSpPr>
          <p:cNvPr id="3" name="Content Placeholder 2">
            <a:extLst>
              <a:ext uri="{FF2B5EF4-FFF2-40B4-BE49-F238E27FC236}">
                <a16:creationId xmlns:a16="http://schemas.microsoft.com/office/drawing/2014/main" id="{0A744344-F8FD-9974-CA03-B48292CCA1E0}"/>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US" sz="2400" i="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P</a:t>
            </a:r>
            <a:r>
              <a:rPr lang="en-ZM" sz="2400" i="1" dirty="0" err="1">
                <a:solidFill>
                  <a:srgbClr val="444444"/>
                </a:solidFill>
                <a:effectLst/>
                <a:latin typeface="Calibri" panose="020F0502020204030204" pitchFamily="34" charset="0"/>
                <a:ea typeface="Calibri" panose="020F0502020204030204" pitchFamily="34" charset="0"/>
                <a:cs typeface="Calibri" panose="020F0502020204030204" pitchFamily="34" charset="0"/>
              </a:rPr>
              <a:t>rimary</a:t>
            </a:r>
            <a:r>
              <a:rPr lang="en-ZM" sz="2400" i="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 goal is to enhance understanding of </a:t>
            </a:r>
            <a:r>
              <a:rPr lang="en-US" sz="2400" i="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CNS</a:t>
            </a:r>
            <a:r>
              <a:rPr lang="en-ZM" sz="2400" i="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 function in health and disease</a:t>
            </a:r>
            <a:r>
              <a:rPr lang="en-US" sz="2400" i="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q"/>
            </a:pPr>
            <a:r>
              <a:rPr lang="en-US"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G</a:t>
            </a:r>
            <a:r>
              <a:rPr lang="en-ZM" sz="2400" i="1"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oal</a:t>
            </a:r>
            <a:r>
              <a:rPr lang="en-ZM"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of biomedical research is to translate basic research findings into useful medical advances</a:t>
            </a:r>
            <a:r>
              <a:rPr lang="en-US"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212121"/>
                </a:solidFill>
                <a:latin typeface="Calibri" panose="020F0502020204030204" pitchFamily="34" charset="0"/>
                <a:ea typeface="Calibri" panose="020F0502020204030204" pitchFamily="34" charset="0"/>
                <a:cs typeface="Calibri" panose="020F0502020204030204" pitchFamily="34" charset="0"/>
              </a:rPr>
              <a:t>i</a:t>
            </a:r>
            <a:r>
              <a:rPr lang="en-ZM"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n the field of neuropharmacology</a:t>
            </a:r>
            <a:r>
              <a:rPr lang="en-US"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t>
            </a:r>
            <a:r>
              <a:rPr lang="en-ZM"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endParaRPr lang="en-US" sz="2400" i="1"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v"/>
            </a:pPr>
            <a:r>
              <a:rPr lang="en-US" sz="2400" i="1" dirty="0">
                <a:solidFill>
                  <a:srgbClr val="212121"/>
                </a:solidFill>
                <a:latin typeface="Calibri" panose="020F0502020204030204" pitchFamily="34" charset="0"/>
                <a:ea typeface="Calibri" panose="020F0502020204030204" pitchFamily="34" charset="0"/>
                <a:cs typeface="Calibri" panose="020F0502020204030204" pitchFamily="34" charset="0"/>
              </a:rPr>
              <a:t>U</a:t>
            </a:r>
            <a:r>
              <a:rPr lang="en-ZM" sz="2400" i="1"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nderstanding</a:t>
            </a:r>
            <a:r>
              <a:rPr lang="en-ZM"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disease mechanisms as well as the effects of drugs and other compounds on neuronal function. </a:t>
            </a:r>
            <a:endParaRPr lang="en-US"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v"/>
            </a:pPr>
            <a:r>
              <a:rPr lang="en-US"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I</a:t>
            </a:r>
            <a:r>
              <a:rPr lang="en-ZM" sz="2400" i="1"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nformation</a:t>
            </a:r>
            <a:r>
              <a:rPr lang="en-ZM"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will result in new or improved treatment for CNS disease</a:t>
            </a:r>
            <a:r>
              <a:rPr lang="en-US" sz="2400" i="1" dirty="0">
                <a:solidFill>
                  <a:srgbClr val="212121"/>
                </a:solidFill>
                <a:latin typeface="Calibri" panose="020F0502020204030204" pitchFamily="34" charset="0"/>
                <a:ea typeface="Calibri" panose="020F0502020204030204" pitchFamily="34" charset="0"/>
                <a:cs typeface="Calibri" panose="020F0502020204030204" pitchFamily="34" charset="0"/>
              </a:rPr>
              <a:t> through d</a:t>
            </a:r>
            <a:r>
              <a:rPr lang="en-ZM" sz="2400" i="1"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iscovery</a:t>
            </a:r>
            <a:r>
              <a:rPr lang="en-ZM"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of new drugs and their clinical development for</a:t>
            </a:r>
            <a:r>
              <a:rPr lang="en-US"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ZM"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CNS disorders</a:t>
            </a:r>
            <a:r>
              <a:rPr lang="en-US"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US" sz="2400" i="1"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i="1" kern="18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N</a:t>
            </a:r>
            <a:r>
              <a:rPr lang="en-ZM" sz="2400" b="1" i="1" kern="1800" dirty="0" err="1">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eed</a:t>
            </a:r>
            <a:r>
              <a:rPr lang="en-ZM" sz="2400" b="1" i="1" kern="18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for new approaches in CNS drug discovery: Why drugs have failed, and what can be done to improve outcomes</a:t>
            </a:r>
            <a:r>
              <a:rPr lang="en-US" sz="2400" b="1" i="1" kern="18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a:t>
            </a:r>
            <a:endParaRPr lang="en-ZM" sz="2400" i="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ZM" sz="1800" dirty="0">
              <a:effectLst/>
              <a:latin typeface="Calibri" panose="020F0502020204030204" pitchFamily="34" charset="0"/>
              <a:ea typeface="Calibri" panose="020F0502020204030204" pitchFamily="34" charset="0"/>
              <a:cs typeface="Arial" panose="020B0604020202020204" pitchFamily="34" charset="0"/>
            </a:endParaRPr>
          </a:p>
          <a:p>
            <a:endParaRPr lang="en-ZM" dirty="0"/>
          </a:p>
        </p:txBody>
      </p:sp>
      <p:sp>
        <p:nvSpPr>
          <p:cNvPr id="4" name="Date Placeholder 3">
            <a:extLst>
              <a:ext uri="{FF2B5EF4-FFF2-40B4-BE49-F238E27FC236}">
                <a16:creationId xmlns:a16="http://schemas.microsoft.com/office/drawing/2014/main" id="{4185FC76-55E8-5A11-FA4C-E72EE0F158A1}"/>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248C82BA-D30B-0226-90A7-9F2760191551}"/>
              </a:ext>
            </a:extLst>
          </p:cNvPr>
          <p:cNvSpPr>
            <a:spLocks noGrp="1"/>
          </p:cNvSpPr>
          <p:nvPr>
            <p:ph type="sldNum" sz="quarter" idx="12"/>
          </p:nvPr>
        </p:nvSpPr>
        <p:spPr/>
        <p:txBody>
          <a:bodyPr/>
          <a:lstStyle/>
          <a:p>
            <a:fld id="{A9A16595-DC56-4919-B042-B2AA3E6553A2}" type="slidenum">
              <a:rPr lang="en-GB" smtClean="0"/>
              <a:pPr/>
              <a:t>4</a:t>
            </a:fld>
            <a:endParaRPr lang="en-GB"/>
          </a:p>
        </p:txBody>
      </p:sp>
    </p:spTree>
    <p:extLst>
      <p:ext uri="{BB962C8B-B14F-4D97-AF65-F5344CB8AC3E}">
        <p14:creationId xmlns:p14="http://schemas.microsoft.com/office/powerpoint/2010/main" val="1687450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a:bodyPr>
          <a:lstStyle/>
          <a:p>
            <a:pPr algn="ctr"/>
            <a:r>
              <a:rPr lang="en-GB" sz="4000" dirty="0">
                <a:effectLst>
                  <a:outerShdw blurRad="38100" dist="38100" dir="2700000" algn="tl">
                    <a:srgbClr val="000000">
                      <a:alpha val="43137"/>
                    </a:srgbClr>
                  </a:outerShdw>
                </a:effectLst>
              </a:rPr>
              <a:t>Types of Depression</a:t>
            </a:r>
          </a:p>
        </p:txBody>
      </p:sp>
      <p:sp>
        <p:nvSpPr>
          <p:cNvPr id="3" name="Content Placeholder 2"/>
          <p:cNvSpPr>
            <a:spLocks noGrp="1"/>
          </p:cNvSpPr>
          <p:nvPr>
            <p:ph idx="1"/>
          </p:nvPr>
        </p:nvSpPr>
        <p:spPr>
          <a:xfrm>
            <a:off x="457200" y="1714488"/>
            <a:ext cx="8229600" cy="4610112"/>
          </a:xfrm>
        </p:spPr>
        <p:txBody>
          <a:bodyPr/>
          <a:lstStyle/>
          <a:p>
            <a:pPr marL="514350" indent="-514350" algn="just">
              <a:buFont typeface="+mj-lt"/>
              <a:buAutoNum type="arabicPeriod"/>
            </a:pPr>
            <a:r>
              <a:rPr lang="en-GB" b="1" i="1" dirty="0">
                <a:solidFill>
                  <a:srgbClr val="FF0000"/>
                </a:solidFill>
              </a:rPr>
              <a:t>Unipolar depression</a:t>
            </a:r>
            <a:r>
              <a:rPr lang="en-GB" b="1" i="1" dirty="0"/>
              <a:t>: </a:t>
            </a:r>
            <a:r>
              <a:rPr lang="en-GB" sz="2400" i="1" dirty="0"/>
              <a:t>associated with</a:t>
            </a:r>
            <a:r>
              <a:rPr lang="en-GB" sz="2400" b="1" i="1" dirty="0"/>
              <a:t> </a:t>
            </a:r>
            <a:r>
              <a:rPr lang="en-GB" sz="2400" i="1" dirty="0"/>
              <a:t>mood swings constantly in same direction (i.e. negative depressive mood);</a:t>
            </a:r>
          </a:p>
          <a:p>
            <a:pPr marL="514350" indent="-149225" algn="just">
              <a:buFont typeface="Wingdings" pitchFamily="2" charset="2"/>
              <a:buChar char="v"/>
            </a:pPr>
            <a:r>
              <a:rPr lang="en-GB" sz="2400" i="1" dirty="0"/>
              <a:t>Most common type; ~75% non-familial, associated with stressful life events; ~25% endogenous, familial</a:t>
            </a:r>
          </a:p>
          <a:p>
            <a:pPr marL="514350" indent="-149225" algn="just">
              <a:buNone/>
            </a:pPr>
            <a:endParaRPr lang="en-GB" i="1" dirty="0"/>
          </a:p>
          <a:p>
            <a:pPr marL="514350" indent="-514350" algn="just">
              <a:buFont typeface="+mj-lt"/>
              <a:buAutoNum type="arabicPeriod" startAt="2"/>
            </a:pPr>
            <a:r>
              <a:rPr lang="en-GB" b="1" i="1" dirty="0">
                <a:solidFill>
                  <a:srgbClr val="FF0000"/>
                </a:solidFill>
              </a:rPr>
              <a:t>Bipolar affective disorder</a:t>
            </a:r>
            <a:r>
              <a:rPr lang="en-GB" b="1" i="1" dirty="0"/>
              <a:t>: </a:t>
            </a:r>
            <a:r>
              <a:rPr lang="en-GB" sz="2400" i="1" dirty="0"/>
              <a:t>depression alternating with mania;</a:t>
            </a:r>
          </a:p>
          <a:p>
            <a:pPr marL="514350" indent="-149225" algn="just">
              <a:buFont typeface="Wingdings" pitchFamily="2" charset="2"/>
              <a:buChar char="v"/>
            </a:pPr>
            <a:r>
              <a:rPr lang="en-GB" sz="2400" i="1" dirty="0"/>
              <a:t>Usually presents in early adult life; strong hereditary tendency/link</a:t>
            </a:r>
          </a:p>
        </p:txBody>
      </p:sp>
      <p:sp>
        <p:nvSpPr>
          <p:cNvPr id="4" name="Slide Number Placeholder 3"/>
          <p:cNvSpPr>
            <a:spLocks noGrp="1"/>
          </p:cNvSpPr>
          <p:nvPr>
            <p:ph type="sldNum" sz="quarter" idx="12"/>
          </p:nvPr>
        </p:nvSpPr>
        <p:spPr/>
        <p:txBody>
          <a:bodyPr/>
          <a:lstStyle/>
          <a:p>
            <a:fld id="{A9A16595-DC56-4919-B042-B2AA3E6553A2}" type="slidenum">
              <a:rPr lang="en-GB" smtClean="0"/>
              <a:pPr/>
              <a:t>40</a:t>
            </a:fld>
            <a:endParaRPr lang="en-GB"/>
          </a:p>
        </p:txBody>
      </p:sp>
      <p:sp>
        <p:nvSpPr>
          <p:cNvPr id="5" name="Date Placeholder 4"/>
          <p:cNvSpPr>
            <a:spLocks noGrp="1"/>
          </p:cNvSpPr>
          <p:nvPr>
            <p:ph type="dt" sz="half" idx="10"/>
          </p:nvPr>
        </p:nvSpPr>
        <p:spPr/>
        <p:txBody>
          <a:bodyPr/>
          <a:lstStyle/>
          <a:p>
            <a:fld id="{721CDB4B-3B00-4C3F-8D58-0E3F60778378}" type="datetime5">
              <a:rPr lang="en-US" smtClean="0"/>
              <a:t>12-Oct-22</a:t>
            </a:fld>
            <a:endParaRPr lang="en-GB"/>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653210"/>
          </a:xfrm>
        </p:spPr>
        <p:txBody>
          <a:bodyPr>
            <a:noAutofit/>
          </a:bodyPr>
          <a:lstStyle/>
          <a:p>
            <a:pPr algn="ctr"/>
            <a:r>
              <a:rPr lang="en-GB" sz="4000" dirty="0">
                <a:effectLst>
                  <a:outerShdw blurRad="38100" dist="38100" dir="2700000" algn="tl">
                    <a:srgbClr val="000000">
                      <a:alpha val="43137"/>
                    </a:srgbClr>
                  </a:outerShdw>
                </a:effectLst>
              </a:rPr>
              <a:t>Etiology theories</a:t>
            </a:r>
          </a:p>
        </p:txBody>
      </p:sp>
      <p:sp>
        <p:nvSpPr>
          <p:cNvPr id="3" name="Content Placeholder 2"/>
          <p:cNvSpPr>
            <a:spLocks noGrp="1"/>
          </p:cNvSpPr>
          <p:nvPr>
            <p:ph idx="1"/>
          </p:nvPr>
        </p:nvSpPr>
        <p:spPr>
          <a:xfrm>
            <a:off x="457200" y="1357298"/>
            <a:ext cx="8229600" cy="4967302"/>
          </a:xfrm>
        </p:spPr>
        <p:txBody>
          <a:bodyPr/>
          <a:lstStyle/>
          <a:p>
            <a:pPr marL="514350" indent="-514350">
              <a:buFont typeface="+mj-lt"/>
              <a:buAutoNum type="arabicPeriod"/>
            </a:pPr>
            <a:r>
              <a:rPr lang="en-GB" b="1" i="1" dirty="0">
                <a:solidFill>
                  <a:srgbClr val="FF0000"/>
                </a:solidFill>
              </a:rPr>
              <a:t>Mono-Amine theory of Depression </a:t>
            </a:r>
            <a:r>
              <a:rPr lang="en-GB" sz="2000" b="1" i="1" dirty="0"/>
              <a:t>(</a:t>
            </a:r>
            <a:r>
              <a:rPr lang="en-GB" sz="2000" i="1" dirty="0" err="1"/>
              <a:t>Schildkraut</a:t>
            </a:r>
            <a:r>
              <a:rPr lang="en-GB" sz="2000" i="1" dirty="0"/>
              <a:t>, 1965)</a:t>
            </a:r>
            <a:r>
              <a:rPr lang="en-GB" i="1" dirty="0"/>
              <a:t> </a:t>
            </a:r>
          </a:p>
          <a:p>
            <a:pPr marL="776288" indent="-342900" algn="just">
              <a:buFont typeface="Wingdings" panose="05000000000000000000" pitchFamily="2" charset="2"/>
              <a:buChar char="Ø"/>
            </a:pPr>
            <a:r>
              <a:rPr lang="en-GB" sz="2400" i="1" dirty="0"/>
              <a:t>Decrease in the activity of brain biogenic amine (NE and 5-HT) neurotransmitters will result in depression;</a:t>
            </a:r>
          </a:p>
          <a:p>
            <a:pPr marL="776288" indent="-342900" algn="just">
              <a:buFont typeface="Wingdings" panose="05000000000000000000" pitchFamily="2" charset="2"/>
              <a:buChar char="Ø"/>
            </a:pPr>
            <a:r>
              <a:rPr lang="en-GB" sz="2400" i="1" dirty="0"/>
              <a:t>Whereas, increase in their activity will result in mood elevation.</a:t>
            </a:r>
          </a:p>
          <a:p>
            <a:pPr marL="706438" indent="-273050">
              <a:buNone/>
            </a:pPr>
            <a:endParaRPr lang="en-GB" i="1" dirty="0"/>
          </a:p>
          <a:p>
            <a:pPr marL="538163" indent="-514350">
              <a:buFont typeface="+mj-lt"/>
              <a:buAutoNum type="arabicPeriod" startAt="2"/>
            </a:pPr>
            <a:r>
              <a:rPr lang="en-GB" b="1" i="1" dirty="0">
                <a:solidFill>
                  <a:srgbClr val="FF0000"/>
                </a:solidFill>
              </a:rPr>
              <a:t>Neuroplasticity &amp; Trophic effects theory</a:t>
            </a:r>
            <a:r>
              <a:rPr lang="en-GB" i="1" dirty="0">
                <a:solidFill>
                  <a:srgbClr val="FF0000"/>
                </a:solidFill>
              </a:rPr>
              <a:t> </a:t>
            </a:r>
            <a:r>
              <a:rPr lang="en-GB" sz="2000" i="1" dirty="0"/>
              <a:t>(</a:t>
            </a:r>
            <a:r>
              <a:rPr lang="en-GB" sz="2000" i="1" dirty="0" err="1"/>
              <a:t>Duman</a:t>
            </a:r>
            <a:r>
              <a:rPr lang="en-GB" sz="2000" i="1" dirty="0"/>
              <a:t> et al, 2004)</a:t>
            </a:r>
          </a:p>
          <a:p>
            <a:pPr marL="708025" indent="-342900">
              <a:buFont typeface="Wingdings" panose="05000000000000000000" pitchFamily="2" charset="2"/>
              <a:buChar char="Ø"/>
            </a:pPr>
            <a:r>
              <a:rPr lang="en-GB" sz="2400" i="1" dirty="0"/>
              <a:t>Major depression is associated with neuronal loss in the hippocampus and prefrontal cortex of brain</a:t>
            </a:r>
          </a:p>
          <a:p>
            <a:pPr marL="538163" indent="-514350">
              <a:buNone/>
            </a:pPr>
            <a:endParaRPr lang="en-GB"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41</a:t>
            </a:fld>
            <a:endParaRPr lang="en-GB"/>
          </a:p>
        </p:txBody>
      </p:sp>
      <p:sp>
        <p:nvSpPr>
          <p:cNvPr id="5" name="Date Placeholder 4"/>
          <p:cNvSpPr>
            <a:spLocks noGrp="1"/>
          </p:cNvSpPr>
          <p:nvPr>
            <p:ph type="dt" sz="half" idx="10"/>
          </p:nvPr>
        </p:nvSpPr>
        <p:spPr/>
        <p:txBody>
          <a:bodyPr/>
          <a:lstStyle/>
          <a:p>
            <a:fld id="{E9F72669-B0A3-48E3-89E1-9C1D602DB4DF}" type="datetime5">
              <a:rPr lang="en-US" smtClean="0"/>
              <a:t>12-Oct-22</a:t>
            </a:fld>
            <a:endParaRPr lang="en-GB"/>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428736"/>
            <a:ext cx="8229600" cy="4895864"/>
          </a:xfrm>
        </p:spPr>
        <p:txBody>
          <a:bodyPr>
            <a:normAutofit lnSpcReduction="10000"/>
          </a:bodyPr>
          <a:lstStyle/>
          <a:p>
            <a:pPr marL="514350" indent="-514350" algn="just">
              <a:buFont typeface="+mj-lt"/>
              <a:buAutoNum type="arabicPeriod"/>
            </a:pPr>
            <a:r>
              <a:rPr lang="en-GB" sz="2800" b="1" u="sng" dirty="0"/>
              <a:t>Inhibitors of monoamine uptake </a:t>
            </a:r>
            <a:r>
              <a:rPr lang="en-GB" sz="2800" b="1" i="1" u="sng" dirty="0"/>
              <a:t>(Amine pump inhibitors)</a:t>
            </a:r>
            <a:r>
              <a:rPr lang="en-GB" sz="2800" b="1" dirty="0"/>
              <a:t>: </a:t>
            </a:r>
            <a:r>
              <a:rPr lang="en-US" sz="2800" dirty="0"/>
              <a:t>By blocking </a:t>
            </a:r>
            <a:r>
              <a:rPr lang="en-US" sz="2800" dirty="0" err="1"/>
              <a:t>reuptake,allow</a:t>
            </a:r>
            <a:r>
              <a:rPr lang="en-US" sz="2800" dirty="0"/>
              <a:t> the released amines to remain in the cleft and continue to exert their effects</a:t>
            </a:r>
            <a:endParaRPr lang="en-GB" sz="2800" b="1" dirty="0"/>
          </a:p>
          <a:p>
            <a:pPr lvl="1" algn="just"/>
            <a:r>
              <a:rPr lang="en-GB" dirty="0">
                <a:solidFill>
                  <a:srgbClr val="FF0000"/>
                </a:solidFill>
                <a:effectLst>
                  <a:outerShdw blurRad="38100" dist="38100" dir="2700000" algn="tl">
                    <a:srgbClr val="000000">
                      <a:alpha val="43137"/>
                    </a:srgbClr>
                  </a:outerShdw>
                </a:effectLst>
              </a:rPr>
              <a:t>Non-selective (NE &amp; 5-HT) uptake inhibitors</a:t>
            </a:r>
            <a:r>
              <a:rPr lang="en-GB" dirty="0"/>
              <a:t>, e.g. </a:t>
            </a:r>
            <a:r>
              <a:rPr lang="en-GB" b="1" dirty="0" err="1"/>
              <a:t>Tricyclic</a:t>
            </a:r>
            <a:r>
              <a:rPr lang="en-GB" b="1" dirty="0"/>
              <a:t> Antidepressants</a:t>
            </a:r>
            <a:r>
              <a:rPr lang="en-GB" dirty="0"/>
              <a:t> </a:t>
            </a:r>
            <a:r>
              <a:rPr lang="en-GB" i="1" dirty="0"/>
              <a:t>(</a:t>
            </a:r>
            <a:r>
              <a:rPr lang="en-GB" b="1" i="1" dirty="0" err="1"/>
              <a:t>imipramine</a:t>
            </a:r>
            <a:r>
              <a:rPr lang="en-GB" b="1" i="1" dirty="0"/>
              <a:t>, </a:t>
            </a:r>
            <a:r>
              <a:rPr lang="en-GB" b="1" i="1" dirty="0" err="1"/>
              <a:t>amitriptyline</a:t>
            </a:r>
            <a:r>
              <a:rPr lang="en-GB" b="1" i="1" dirty="0"/>
              <a:t>, etc</a:t>
            </a:r>
            <a:r>
              <a:rPr lang="en-GB" i="1" dirty="0"/>
              <a:t>)</a:t>
            </a:r>
            <a:r>
              <a:rPr lang="en-GB" dirty="0"/>
              <a:t>, </a:t>
            </a:r>
            <a:r>
              <a:rPr lang="en-GB" b="1" i="1" dirty="0" err="1"/>
              <a:t>Venlafaxine</a:t>
            </a:r>
            <a:r>
              <a:rPr lang="en-GB" b="1" i="1" dirty="0"/>
              <a:t>, </a:t>
            </a:r>
            <a:r>
              <a:rPr lang="en-GB" b="1" i="1" dirty="0" err="1"/>
              <a:t>Duloxetine</a:t>
            </a:r>
            <a:r>
              <a:rPr lang="en-GB" dirty="0"/>
              <a:t>, etc</a:t>
            </a:r>
          </a:p>
          <a:p>
            <a:pPr lvl="1" algn="just"/>
            <a:r>
              <a:rPr lang="en-GB" dirty="0">
                <a:solidFill>
                  <a:srgbClr val="FF0000"/>
                </a:solidFill>
                <a:effectLst>
                  <a:outerShdw blurRad="38100" dist="38100" dir="2700000" algn="tl">
                    <a:srgbClr val="000000">
                      <a:alpha val="43137"/>
                    </a:srgbClr>
                  </a:outerShdw>
                </a:effectLst>
              </a:rPr>
              <a:t>Selective serotonin (5-HT) reuptake inhibitors (SSRIs) </a:t>
            </a:r>
            <a:r>
              <a:rPr lang="en-GB" dirty="0"/>
              <a:t>(e.g. </a:t>
            </a:r>
            <a:r>
              <a:rPr lang="en-GB" b="1" dirty="0" err="1"/>
              <a:t>fluoxetine</a:t>
            </a:r>
            <a:r>
              <a:rPr lang="en-GB" b="1" dirty="0"/>
              <a:t>, </a:t>
            </a:r>
            <a:r>
              <a:rPr lang="en-GB" b="1" dirty="0" err="1"/>
              <a:t>fluvoxamine</a:t>
            </a:r>
            <a:r>
              <a:rPr lang="en-GB" b="1" dirty="0"/>
              <a:t>, </a:t>
            </a:r>
            <a:r>
              <a:rPr lang="en-GB" b="1" dirty="0" err="1"/>
              <a:t>paroxetine</a:t>
            </a:r>
            <a:r>
              <a:rPr lang="en-GB" b="1" dirty="0"/>
              <a:t> &amp; </a:t>
            </a:r>
            <a:r>
              <a:rPr lang="en-GB" b="1" dirty="0" err="1"/>
              <a:t>sertraline</a:t>
            </a:r>
            <a:r>
              <a:rPr lang="en-GB" dirty="0"/>
              <a:t>). </a:t>
            </a:r>
          </a:p>
          <a:p>
            <a:pPr lvl="1" algn="just"/>
            <a:r>
              <a:rPr lang="en-GB" dirty="0">
                <a:solidFill>
                  <a:srgbClr val="FF0000"/>
                </a:solidFill>
                <a:effectLst>
                  <a:outerShdw blurRad="38100" dist="38100" dir="2700000" algn="tl">
                    <a:srgbClr val="000000">
                      <a:alpha val="43137"/>
                    </a:srgbClr>
                  </a:outerShdw>
                </a:effectLst>
              </a:rPr>
              <a:t>Selective </a:t>
            </a:r>
            <a:r>
              <a:rPr lang="en-GB" dirty="0" err="1">
                <a:solidFill>
                  <a:srgbClr val="FF0000"/>
                </a:solidFill>
                <a:effectLst>
                  <a:outerShdw blurRad="38100" dist="38100" dir="2700000" algn="tl">
                    <a:srgbClr val="000000">
                      <a:alpha val="43137"/>
                    </a:srgbClr>
                  </a:outerShdw>
                </a:effectLst>
              </a:rPr>
              <a:t>noradrenaline</a:t>
            </a:r>
            <a:r>
              <a:rPr lang="en-GB" dirty="0">
                <a:solidFill>
                  <a:srgbClr val="FF0000"/>
                </a:solidFill>
                <a:effectLst>
                  <a:outerShdw blurRad="38100" dist="38100" dir="2700000" algn="tl">
                    <a:srgbClr val="000000">
                      <a:alpha val="43137"/>
                    </a:srgbClr>
                  </a:outerShdw>
                </a:effectLst>
              </a:rPr>
              <a:t> (NE) reuptake inhibitors </a:t>
            </a:r>
            <a:r>
              <a:rPr lang="en-GB" dirty="0"/>
              <a:t>(e.g. </a:t>
            </a:r>
            <a:r>
              <a:rPr lang="en-GB" b="1" dirty="0" err="1"/>
              <a:t>maprotiline</a:t>
            </a:r>
            <a:r>
              <a:rPr lang="en-GB" b="1" dirty="0"/>
              <a:t>, </a:t>
            </a:r>
            <a:r>
              <a:rPr lang="en-GB" b="1" dirty="0" err="1"/>
              <a:t>reboxetine</a:t>
            </a:r>
            <a:r>
              <a:rPr lang="en-GB" dirty="0"/>
              <a:t>). </a:t>
            </a:r>
          </a:p>
          <a:p>
            <a:endParaRPr lang="en-GB" dirty="0"/>
          </a:p>
        </p:txBody>
      </p:sp>
      <p:sp>
        <p:nvSpPr>
          <p:cNvPr id="5" name="Slide Number Placeholder 4"/>
          <p:cNvSpPr>
            <a:spLocks noGrp="1"/>
          </p:cNvSpPr>
          <p:nvPr>
            <p:ph type="sldNum" sz="quarter" idx="12"/>
          </p:nvPr>
        </p:nvSpPr>
        <p:spPr/>
        <p:txBody>
          <a:bodyPr/>
          <a:lstStyle/>
          <a:p>
            <a:fld id="{A9A16595-DC56-4919-B042-B2AA3E6553A2}" type="slidenum">
              <a:rPr lang="en-GB" smtClean="0"/>
              <a:pPr/>
              <a:t>42</a:t>
            </a:fld>
            <a:endParaRPr lang="en-GB"/>
          </a:p>
        </p:txBody>
      </p:sp>
      <p:sp>
        <p:nvSpPr>
          <p:cNvPr id="8" name="Title 1"/>
          <p:cNvSpPr>
            <a:spLocks noGrp="1"/>
          </p:cNvSpPr>
          <p:nvPr>
            <p:ph type="title"/>
          </p:nvPr>
        </p:nvSpPr>
        <p:spPr>
          <a:xfrm>
            <a:off x="500034" y="500042"/>
            <a:ext cx="8229600" cy="714380"/>
          </a:xfrm>
        </p:spPr>
        <p:txBody>
          <a:bodyPr>
            <a:normAutofit/>
          </a:bodyPr>
          <a:lstStyle/>
          <a:p>
            <a:pPr algn="ctr"/>
            <a:r>
              <a:rPr lang="en-GB" sz="4000" dirty="0">
                <a:effectLst>
                  <a:outerShdw blurRad="38100" dist="38100" dir="2700000" algn="tl">
                    <a:srgbClr val="000000">
                      <a:alpha val="43137"/>
                    </a:srgbClr>
                  </a:outerShdw>
                </a:effectLst>
              </a:rPr>
              <a:t>Antidepressant Drugs: Classification</a:t>
            </a:r>
          </a:p>
        </p:txBody>
      </p:sp>
      <p:sp>
        <p:nvSpPr>
          <p:cNvPr id="6" name="Date Placeholder 5"/>
          <p:cNvSpPr>
            <a:spLocks noGrp="1"/>
          </p:cNvSpPr>
          <p:nvPr>
            <p:ph type="dt" sz="half" idx="10"/>
          </p:nvPr>
        </p:nvSpPr>
        <p:spPr/>
        <p:txBody>
          <a:bodyPr/>
          <a:lstStyle/>
          <a:p>
            <a:fld id="{23D94AED-5439-4600-B4C0-FD3B94FD5696}" type="datetime5">
              <a:rPr lang="en-US" smtClean="0"/>
              <a:t>12-Oct-22</a:t>
            </a:fld>
            <a:endParaRPr lang="en-GB"/>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514350" indent="-514350" algn="just">
              <a:buFont typeface="+mj-lt"/>
              <a:buAutoNum type="arabicPeriod" startAt="2"/>
            </a:pPr>
            <a:r>
              <a:rPr lang="en-GB" sz="2800" b="1" u="sng" dirty="0"/>
              <a:t>Mono-amine </a:t>
            </a:r>
            <a:r>
              <a:rPr lang="en-GB" sz="2800" b="1" u="sng" dirty="0" err="1"/>
              <a:t>Oxidase</a:t>
            </a:r>
            <a:r>
              <a:rPr lang="en-GB" sz="2800" b="1" u="sng" dirty="0"/>
              <a:t> Inhibitors (MAOI)</a:t>
            </a:r>
            <a:r>
              <a:rPr lang="en-GB" b="1" dirty="0"/>
              <a:t> e.g. </a:t>
            </a:r>
            <a:r>
              <a:rPr lang="en-GB" b="1" dirty="0" err="1"/>
              <a:t>Tranylcypromine</a:t>
            </a:r>
            <a:r>
              <a:rPr lang="en-GB" b="1" dirty="0"/>
              <a:t>, </a:t>
            </a:r>
            <a:r>
              <a:rPr lang="en-GB" b="1" dirty="0" err="1"/>
              <a:t>Moclobemide</a:t>
            </a:r>
            <a:r>
              <a:rPr lang="en-GB" b="1" dirty="0"/>
              <a:t>, </a:t>
            </a:r>
            <a:r>
              <a:rPr lang="en-GB" b="1" dirty="0" err="1"/>
              <a:t>Phenylzine</a:t>
            </a:r>
            <a:r>
              <a:rPr lang="en-GB" b="1" dirty="0"/>
              <a:t>: </a:t>
            </a:r>
          </a:p>
          <a:p>
            <a:pPr marL="514350" indent="-149225" algn="just">
              <a:buNone/>
            </a:pPr>
            <a:r>
              <a:rPr lang="en-GB" sz="1800" i="1" dirty="0"/>
              <a:t>	These drugs inhibit </a:t>
            </a:r>
            <a:r>
              <a:rPr lang="en-GB" sz="1800" b="1" i="1" dirty="0">
                <a:solidFill>
                  <a:srgbClr val="FF0000"/>
                </a:solidFill>
              </a:rPr>
              <a:t>MAO type A enzyme</a:t>
            </a:r>
            <a:r>
              <a:rPr lang="en-GB" sz="1800" i="1" dirty="0"/>
              <a:t>, thus inhibiting metabolism of biogenic amines (NE &amp; 5-HT) stores available for release in neuronal synaptic cleft.</a:t>
            </a:r>
          </a:p>
          <a:p>
            <a:pPr algn="just">
              <a:buNone/>
            </a:pPr>
            <a:endParaRPr lang="en-GB" b="1" dirty="0"/>
          </a:p>
          <a:p>
            <a:pPr marL="514350" indent="-514350" algn="just">
              <a:buFont typeface="+mj-lt"/>
              <a:buAutoNum type="arabicPeriod" startAt="3"/>
            </a:pPr>
            <a:r>
              <a:rPr lang="en-GB" sz="2800" b="1" u="sng" dirty="0"/>
              <a:t>Miscellaneous</a:t>
            </a:r>
            <a:r>
              <a:rPr lang="en-GB" sz="2800" b="1" dirty="0"/>
              <a:t>:</a:t>
            </a:r>
            <a:r>
              <a:rPr lang="en-GB" b="1" dirty="0"/>
              <a:t> </a:t>
            </a:r>
            <a:r>
              <a:rPr lang="en-GB" b="1" dirty="0" err="1"/>
              <a:t>Presynaptic</a:t>
            </a:r>
            <a:r>
              <a:rPr lang="en-GB" b="1" dirty="0"/>
              <a:t> adrenergic </a:t>
            </a:r>
            <a:r>
              <a:rPr lang="el-GR" b="1" dirty="0"/>
              <a:t>α</a:t>
            </a:r>
            <a:r>
              <a:rPr lang="en-GB" b="1" baseline="-25000" dirty="0"/>
              <a:t>2</a:t>
            </a:r>
            <a:r>
              <a:rPr lang="en-GB" b="1" dirty="0"/>
              <a:t> receptor blockers e.g. </a:t>
            </a:r>
            <a:r>
              <a:rPr lang="en-GB" b="1" dirty="0" err="1"/>
              <a:t>Mianserine</a:t>
            </a:r>
            <a:r>
              <a:rPr lang="en-GB" b="1" dirty="0"/>
              <a:t>, </a:t>
            </a:r>
            <a:r>
              <a:rPr lang="en-GB" b="1" dirty="0" err="1"/>
              <a:t>Trazodone</a:t>
            </a:r>
            <a:r>
              <a:rPr lang="en-GB" b="1" dirty="0"/>
              <a:t> </a:t>
            </a:r>
          </a:p>
          <a:p>
            <a:pPr marL="514350" indent="-514350" algn="just">
              <a:buNone/>
            </a:pPr>
            <a:r>
              <a:rPr lang="en-GB" sz="1600" b="1" i="1" dirty="0"/>
              <a:t>	(</a:t>
            </a:r>
            <a:r>
              <a:rPr lang="en-GB" sz="1600" i="1" dirty="0"/>
              <a:t>blockade of these receptors results in increased release of biogenic amines into the synaptic cleft).</a:t>
            </a:r>
          </a:p>
        </p:txBody>
      </p:sp>
      <p:sp>
        <p:nvSpPr>
          <p:cNvPr id="4" name="Slide Number Placeholder 3"/>
          <p:cNvSpPr>
            <a:spLocks noGrp="1"/>
          </p:cNvSpPr>
          <p:nvPr>
            <p:ph type="sldNum" sz="quarter" idx="12"/>
          </p:nvPr>
        </p:nvSpPr>
        <p:spPr/>
        <p:txBody>
          <a:bodyPr/>
          <a:lstStyle/>
          <a:p>
            <a:fld id="{A9A16595-DC56-4919-B042-B2AA3E6553A2}" type="slidenum">
              <a:rPr lang="en-GB" smtClean="0"/>
              <a:pPr/>
              <a:t>43</a:t>
            </a:fld>
            <a:endParaRPr lang="en-GB"/>
          </a:p>
        </p:txBody>
      </p:sp>
      <p:sp>
        <p:nvSpPr>
          <p:cNvPr id="5" name="Date Placeholder 4"/>
          <p:cNvSpPr>
            <a:spLocks noGrp="1"/>
          </p:cNvSpPr>
          <p:nvPr>
            <p:ph type="dt" sz="half" idx="10"/>
          </p:nvPr>
        </p:nvSpPr>
        <p:spPr/>
        <p:txBody>
          <a:bodyPr/>
          <a:lstStyle/>
          <a:p>
            <a:fld id="{BAD49996-959C-454B-9FF7-445957640686}" type="datetime5">
              <a:rPr lang="en-US" smtClean="0"/>
              <a:t>12-Oct-22</a:t>
            </a:fld>
            <a:endParaRPr lang="en-GB"/>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17943303"/>
              </p:ext>
            </p:extLst>
          </p:nvPr>
        </p:nvGraphicFramePr>
        <p:xfrm>
          <a:off x="428596" y="1285860"/>
          <a:ext cx="8143932" cy="4500594"/>
        </p:xfrm>
        <a:graphic>
          <a:graphicData uri="http://schemas.openxmlformats.org/drawingml/2006/table">
            <a:tbl>
              <a:tblPr firstRow="1" bandRow="1">
                <a:tableStyleId>{5C22544A-7EE6-4342-B048-85BDC9FD1C3A}</a:tableStyleId>
              </a:tblPr>
              <a:tblGrid>
                <a:gridCol w="2337256">
                  <a:extLst>
                    <a:ext uri="{9D8B030D-6E8A-4147-A177-3AD203B41FA5}">
                      <a16:colId xmlns:a16="http://schemas.microsoft.com/office/drawing/2014/main" val="20000"/>
                    </a:ext>
                  </a:extLst>
                </a:gridCol>
                <a:gridCol w="2465114">
                  <a:extLst>
                    <a:ext uri="{9D8B030D-6E8A-4147-A177-3AD203B41FA5}">
                      <a16:colId xmlns:a16="http://schemas.microsoft.com/office/drawing/2014/main" val="20001"/>
                    </a:ext>
                  </a:extLst>
                </a:gridCol>
                <a:gridCol w="3341562">
                  <a:extLst>
                    <a:ext uri="{9D8B030D-6E8A-4147-A177-3AD203B41FA5}">
                      <a16:colId xmlns:a16="http://schemas.microsoft.com/office/drawing/2014/main" val="20002"/>
                    </a:ext>
                  </a:extLst>
                </a:gridCol>
              </a:tblGrid>
              <a:tr h="459501">
                <a:tc>
                  <a:txBody>
                    <a:bodyPr/>
                    <a:lstStyle/>
                    <a:p>
                      <a:r>
                        <a:rPr lang="en-GB" dirty="0"/>
                        <a:t>Drug Name</a:t>
                      </a:r>
                    </a:p>
                  </a:txBody>
                  <a:tcPr/>
                </a:tc>
                <a:tc>
                  <a:txBody>
                    <a:bodyPr/>
                    <a:lstStyle/>
                    <a:p>
                      <a:r>
                        <a:rPr lang="en-GB" dirty="0"/>
                        <a:t>Clinical</a:t>
                      </a:r>
                      <a:r>
                        <a:rPr lang="en-GB" baseline="0" dirty="0"/>
                        <a:t> Uses</a:t>
                      </a:r>
                      <a:endParaRPr lang="en-GB" dirty="0"/>
                    </a:p>
                  </a:txBody>
                  <a:tcPr/>
                </a:tc>
                <a:tc>
                  <a:txBody>
                    <a:bodyPr/>
                    <a:lstStyle/>
                    <a:p>
                      <a:r>
                        <a:rPr lang="en-GB" dirty="0"/>
                        <a:t>Adverse Effects</a:t>
                      </a:r>
                    </a:p>
                  </a:txBody>
                  <a:tcPr/>
                </a:tc>
                <a:extLst>
                  <a:ext uri="{0D108BD9-81ED-4DB2-BD59-A6C34878D82A}">
                    <a16:rowId xmlns:a16="http://schemas.microsoft.com/office/drawing/2014/main" val="10000"/>
                  </a:ext>
                </a:extLst>
              </a:tr>
              <a:tr h="566508">
                <a:tc gridSpan="3">
                  <a:txBody>
                    <a:bodyPr/>
                    <a:lstStyle/>
                    <a:p>
                      <a:r>
                        <a:rPr lang="en-GB" sz="2400" b="1" dirty="0" err="1">
                          <a:solidFill>
                            <a:srgbClr val="C00000"/>
                          </a:solidFill>
                          <a:effectLst>
                            <a:outerShdw blurRad="38100" dist="38100" dir="2700000" algn="tl">
                              <a:srgbClr val="000000">
                                <a:alpha val="43137"/>
                              </a:srgbClr>
                            </a:outerShdw>
                          </a:effectLst>
                        </a:rPr>
                        <a:t>Tricyclic</a:t>
                      </a:r>
                      <a:r>
                        <a:rPr lang="en-GB" sz="2400" b="1" dirty="0">
                          <a:solidFill>
                            <a:srgbClr val="C00000"/>
                          </a:solidFill>
                          <a:effectLst>
                            <a:outerShdw blurRad="38100" dist="38100" dir="2700000" algn="tl">
                              <a:srgbClr val="000000">
                                <a:alpha val="43137"/>
                              </a:srgbClr>
                            </a:outerShdw>
                          </a:effectLst>
                        </a:rPr>
                        <a:t> Antidepressants (TCAs)</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359620">
                <a:tc>
                  <a:txBody>
                    <a:bodyPr/>
                    <a:lstStyle/>
                    <a:p>
                      <a:r>
                        <a:rPr lang="en-GB" b="1" dirty="0" err="1"/>
                        <a:t>Amitryptyline</a:t>
                      </a:r>
                      <a:endParaRPr lang="en-GB" b="1" dirty="0"/>
                    </a:p>
                  </a:txBody>
                  <a:tcPr/>
                </a:tc>
                <a:tc>
                  <a:txBody>
                    <a:bodyPr/>
                    <a:lstStyle/>
                    <a:p>
                      <a:r>
                        <a:rPr lang="en-GB" dirty="0"/>
                        <a:t>Depression; Adjuvant analgesia</a:t>
                      </a:r>
                    </a:p>
                  </a:txBody>
                  <a:tcPr/>
                </a:tc>
                <a:tc>
                  <a:txBody>
                    <a:bodyPr/>
                    <a:lstStyle/>
                    <a:p>
                      <a:r>
                        <a:rPr lang="en-GB" sz="1600" i="1" dirty="0"/>
                        <a:t>Sedation,</a:t>
                      </a:r>
                      <a:r>
                        <a:rPr lang="en-GB" sz="1600" i="1" baseline="0" dirty="0"/>
                        <a:t> </a:t>
                      </a:r>
                      <a:r>
                        <a:rPr lang="en-GB" sz="1600" i="1" dirty="0"/>
                        <a:t>Orthostatic</a:t>
                      </a:r>
                      <a:r>
                        <a:rPr lang="en-GB" sz="1600" i="1" baseline="0" dirty="0"/>
                        <a:t> hypotension, </a:t>
                      </a:r>
                      <a:r>
                        <a:rPr lang="en-GB" sz="1600" i="1" baseline="0" dirty="0" err="1"/>
                        <a:t>Anticholinergic</a:t>
                      </a:r>
                      <a:r>
                        <a:rPr lang="en-GB" sz="1600" i="1" baseline="0" dirty="0"/>
                        <a:t> effects (e.g. Dry mouth, etc), </a:t>
                      </a:r>
                      <a:r>
                        <a:rPr lang="en-GB" sz="1600" i="1" baseline="0" dirty="0" err="1"/>
                        <a:t>Lethergy</a:t>
                      </a:r>
                      <a:r>
                        <a:rPr lang="en-GB" sz="1600" i="1" baseline="0" dirty="0"/>
                        <a:t>, Constipation, etc</a:t>
                      </a:r>
                      <a:r>
                        <a:rPr lang="en-GB" i="1" baseline="0" dirty="0"/>
                        <a:t> </a:t>
                      </a:r>
                      <a:endParaRPr lang="en-GB" i="1" dirty="0"/>
                    </a:p>
                  </a:txBody>
                  <a:tcPr/>
                </a:tc>
                <a:extLst>
                  <a:ext uri="{0D108BD9-81ED-4DB2-BD59-A6C34878D82A}">
                    <a16:rowId xmlns:a16="http://schemas.microsoft.com/office/drawing/2014/main" val="10002"/>
                  </a:ext>
                </a:extLst>
              </a:tr>
              <a:tr h="1321853">
                <a:tc>
                  <a:txBody>
                    <a:bodyPr/>
                    <a:lstStyle/>
                    <a:p>
                      <a:r>
                        <a:rPr lang="en-GB" b="1" dirty="0" err="1"/>
                        <a:t>Imipramine</a:t>
                      </a:r>
                      <a:endParaRPr lang="en-GB" b="1" dirty="0"/>
                    </a:p>
                  </a:txBody>
                  <a:tcPr/>
                </a:tc>
                <a:tc>
                  <a:txBody>
                    <a:bodyPr/>
                    <a:lstStyle/>
                    <a:p>
                      <a:r>
                        <a:rPr lang="en-GB" dirty="0"/>
                        <a:t>Depression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i="1" dirty="0"/>
                        <a:t>Sedation,</a:t>
                      </a:r>
                      <a:r>
                        <a:rPr lang="en-GB" sz="1600" i="1" baseline="0" dirty="0"/>
                        <a:t> </a:t>
                      </a:r>
                      <a:r>
                        <a:rPr lang="en-GB" sz="1600" i="1" dirty="0"/>
                        <a:t>Orthostatic</a:t>
                      </a:r>
                      <a:r>
                        <a:rPr lang="en-GB" sz="1600" i="1" baseline="0" dirty="0"/>
                        <a:t> hypotension, </a:t>
                      </a:r>
                      <a:r>
                        <a:rPr lang="en-GB" sz="1600" i="1" baseline="0" dirty="0" err="1"/>
                        <a:t>Anticholinergic</a:t>
                      </a:r>
                      <a:r>
                        <a:rPr lang="en-GB" sz="1600" i="1" baseline="0" dirty="0"/>
                        <a:t> effects (e.g. Dry mouth, etc), </a:t>
                      </a:r>
                      <a:r>
                        <a:rPr lang="en-GB" sz="1600" i="1" baseline="0" dirty="0" err="1"/>
                        <a:t>Lethergy</a:t>
                      </a:r>
                      <a:r>
                        <a:rPr lang="en-GB" sz="1600" i="1" baseline="0" dirty="0"/>
                        <a:t>, Constipation, etc </a:t>
                      </a:r>
                      <a:endParaRPr lang="en-GB" sz="1600" i="1" dirty="0"/>
                    </a:p>
                  </a:txBody>
                  <a:tcPr/>
                </a:tc>
                <a:extLst>
                  <a:ext uri="{0D108BD9-81ED-4DB2-BD59-A6C34878D82A}">
                    <a16:rowId xmlns:a16="http://schemas.microsoft.com/office/drawing/2014/main" val="10003"/>
                  </a:ext>
                </a:extLst>
              </a:tr>
              <a:tr h="793112">
                <a:tc>
                  <a:txBody>
                    <a:bodyPr/>
                    <a:lstStyle/>
                    <a:p>
                      <a:r>
                        <a:rPr lang="en-GB" b="1" dirty="0" err="1"/>
                        <a:t>Clomipramine</a:t>
                      </a:r>
                      <a:endParaRPr lang="en-GB" b="1" dirty="0"/>
                    </a:p>
                  </a:txBody>
                  <a:tcPr/>
                </a:tc>
                <a:tc>
                  <a:txBody>
                    <a:bodyPr/>
                    <a:lstStyle/>
                    <a:p>
                      <a:r>
                        <a:rPr lang="en-GB" dirty="0"/>
                        <a:t>Obsessive Compulsive Disorder</a:t>
                      </a:r>
                    </a:p>
                  </a:txBody>
                  <a:tcPr/>
                </a:tc>
                <a:tc>
                  <a:txBody>
                    <a:bodyPr/>
                    <a:lstStyle/>
                    <a:p>
                      <a:endParaRPr lang="en-GB" sz="1600" i="1" dirty="0"/>
                    </a:p>
                    <a:p>
                      <a:r>
                        <a:rPr lang="en-GB" sz="1600" i="1" dirty="0"/>
                        <a:t>Similar to </a:t>
                      </a:r>
                      <a:r>
                        <a:rPr lang="en-GB" sz="1600" i="1" dirty="0" err="1"/>
                        <a:t>Imipramine</a:t>
                      </a:r>
                      <a:endParaRPr lang="en-GB" sz="1600" i="1"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A9A16595-DC56-4919-B042-B2AA3E6553A2}" type="slidenum">
              <a:rPr lang="en-GB" smtClean="0"/>
              <a:pPr/>
              <a:t>44</a:t>
            </a:fld>
            <a:endParaRPr lang="en-GB"/>
          </a:p>
        </p:txBody>
      </p:sp>
      <p:sp>
        <p:nvSpPr>
          <p:cNvPr id="5" name="Title 1"/>
          <p:cNvSpPr>
            <a:spLocks noGrp="1"/>
          </p:cNvSpPr>
          <p:nvPr>
            <p:ph type="title"/>
          </p:nvPr>
        </p:nvSpPr>
        <p:spPr>
          <a:xfrm>
            <a:off x="457200" y="428604"/>
            <a:ext cx="8229600" cy="785818"/>
          </a:xfrm>
        </p:spPr>
        <p:txBody>
          <a:bodyPr>
            <a:normAutofit/>
          </a:bodyPr>
          <a:lstStyle/>
          <a:p>
            <a:pPr algn="ctr"/>
            <a:r>
              <a:rPr lang="en-GB" sz="4000" dirty="0">
                <a:effectLst>
                  <a:outerShdw blurRad="38100" dist="38100" dir="2700000" algn="tl">
                    <a:srgbClr val="000000">
                      <a:alpha val="43137"/>
                    </a:srgbClr>
                  </a:outerShdw>
                </a:effectLst>
              </a:rPr>
              <a:t>Antidepressant Drugs</a:t>
            </a:r>
          </a:p>
        </p:txBody>
      </p:sp>
      <p:sp>
        <p:nvSpPr>
          <p:cNvPr id="7" name="TextBox 6"/>
          <p:cNvSpPr txBox="1"/>
          <p:nvPr/>
        </p:nvSpPr>
        <p:spPr>
          <a:xfrm>
            <a:off x="428596" y="6000768"/>
            <a:ext cx="6718314" cy="338554"/>
          </a:xfrm>
          <a:prstGeom prst="rect">
            <a:avLst/>
          </a:prstGeom>
          <a:noFill/>
        </p:spPr>
        <p:txBody>
          <a:bodyPr wrap="none" rtlCol="0">
            <a:spAutoFit/>
          </a:bodyPr>
          <a:lstStyle/>
          <a:p>
            <a:r>
              <a:rPr lang="en-GB" sz="1600" b="1" dirty="0"/>
              <a:t>Other TCA’s: </a:t>
            </a:r>
            <a:r>
              <a:rPr lang="en-GB" sz="1600" b="1" dirty="0" err="1"/>
              <a:t>Desipramine</a:t>
            </a:r>
            <a:r>
              <a:rPr lang="en-GB" sz="1600" b="1" dirty="0"/>
              <a:t>, </a:t>
            </a:r>
            <a:r>
              <a:rPr lang="en-GB" sz="1600" b="1" dirty="0" err="1"/>
              <a:t>Doxepine</a:t>
            </a:r>
            <a:r>
              <a:rPr lang="en-GB" sz="1600" b="1" dirty="0"/>
              <a:t>, </a:t>
            </a:r>
            <a:r>
              <a:rPr lang="en-GB" sz="1600" b="1" dirty="0" err="1"/>
              <a:t>Nortriptyline</a:t>
            </a:r>
            <a:r>
              <a:rPr lang="en-GB" sz="1600" b="1" dirty="0"/>
              <a:t>, </a:t>
            </a:r>
            <a:r>
              <a:rPr lang="en-GB" sz="1600" b="1" dirty="0" err="1"/>
              <a:t>Amoxapine</a:t>
            </a:r>
            <a:r>
              <a:rPr lang="en-GB" sz="1600" b="1" dirty="0"/>
              <a:t>, etc</a:t>
            </a:r>
          </a:p>
        </p:txBody>
      </p:sp>
      <p:sp>
        <p:nvSpPr>
          <p:cNvPr id="8" name="Date Placeholder 7"/>
          <p:cNvSpPr>
            <a:spLocks noGrp="1"/>
          </p:cNvSpPr>
          <p:nvPr>
            <p:ph type="dt" sz="half" idx="10"/>
          </p:nvPr>
        </p:nvSpPr>
        <p:spPr/>
        <p:txBody>
          <a:bodyPr/>
          <a:lstStyle/>
          <a:p>
            <a:fld id="{46D1AFEE-4711-4D14-B1A9-6CD907496390}" type="datetime5">
              <a:rPr lang="en-US" smtClean="0"/>
              <a:t>12-Oct-22</a:t>
            </a:fld>
            <a:endParaRPr lang="en-GB"/>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85719" y="1285860"/>
          <a:ext cx="8501123" cy="4572032"/>
        </p:xfrm>
        <a:graphic>
          <a:graphicData uri="http://schemas.openxmlformats.org/drawingml/2006/table">
            <a:tbl>
              <a:tblPr firstRow="1" bandRow="1">
                <a:tableStyleId>{5C22544A-7EE6-4342-B048-85BDC9FD1C3A}</a:tableStyleId>
              </a:tblPr>
              <a:tblGrid>
                <a:gridCol w="2733423">
                  <a:extLst>
                    <a:ext uri="{9D8B030D-6E8A-4147-A177-3AD203B41FA5}">
                      <a16:colId xmlns:a16="http://schemas.microsoft.com/office/drawing/2014/main" val="20000"/>
                    </a:ext>
                  </a:extLst>
                </a:gridCol>
                <a:gridCol w="2460080">
                  <a:extLst>
                    <a:ext uri="{9D8B030D-6E8A-4147-A177-3AD203B41FA5}">
                      <a16:colId xmlns:a16="http://schemas.microsoft.com/office/drawing/2014/main" val="20001"/>
                    </a:ext>
                  </a:extLst>
                </a:gridCol>
                <a:gridCol w="3307620">
                  <a:extLst>
                    <a:ext uri="{9D8B030D-6E8A-4147-A177-3AD203B41FA5}">
                      <a16:colId xmlns:a16="http://schemas.microsoft.com/office/drawing/2014/main" val="20002"/>
                    </a:ext>
                  </a:extLst>
                </a:gridCol>
              </a:tblGrid>
              <a:tr h="528936">
                <a:tc>
                  <a:txBody>
                    <a:bodyPr/>
                    <a:lstStyle/>
                    <a:p>
                      <a:r>
                        <a:rPr lang="en-GB" dirty="0"/>
                        <a:t>Drug Name</a:t>
                      </a:r>
                    </a:p>
                  </a:txBody>
                  <a:tcPr/>
                </a:tc>
                <a:tc>
                  <a:txBody>
                    <a:bodyPr/>
                    <a:lstStyle/>
                    <a:p>
                      <a:r>
                        <a:rPr lang="en-GB" dirty="0"/>
                        <a:t>Clinical</a:t>
                      </a:r>
                      <a:r>
                        <a:rPr lang="en-GB" baseline="0" dirty="0"/>
                        <a:t> Uses</a:t>
                      </a:r>
                      <a:endParaRPr lang="en-GB" dirty="0"/>
                    </a:p>
                  </a:txBody>
                  <a:tcPr/>
                </a:tc>
                <a:tc>
                  <a:txBody>
                    <a:bodyPr/>
                    <a:lstStyle/>
                    <a:p>
                      <a:r>
                        <a:rPr lang="en-GB" dirty="0"/>
                        <a:t>Adverse Effects</a:t>
                      </a:r>
                    </a:p>
                  </a:txBody>
                  <a:tcPr/>
                </a:tc>
                <a:extLst>
                  <a:ext uri="{0D108BD9-81ED-4DB2-BD59-A6C34878D82A}">
                    <a16:rowId xmlns:a16="http://schemas.microsoft.com/office/drawing/2014/main" val="10000"/>
                  </a:ext>
                </a:extLst>
              </a:tr>
              <a:tr h="652112">
                <a:tc gridSpan="3">
                  <a:txBody>
                    <a:bodyPr/>
                    <a:lstStyle/>
                    <a:p>
                      <a:r>
                        <a:rPr lang="en-GB" sz="2400" b="1" dirty="0">
                          <a:solidFill>
                            <a:srgbClr val="C00000"/>
                          </a:solidFill>
                          <a:effectLst>
                            <a:outerShdw blurRad="38100" dist="38100" dir="2700000" algn="tl">
                              <a:srgbClr val="000000">
                                <a:alpha val="43137"/>
                              </a:srgbClr>
                            </a:outerShdw>
                          </a:effectLst>
                        </a:rPr>
                        <a:t>MAOI’s</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695492">
                <a:tc>
                  <a:txBody>
                    <a:bodyPr/>
                    <a:lstStyle/>
                    <a:p>
                      <a:r>
                        <a:rPr kumimoji="0" lang="en-GB" sz="1800" b="1" kern="1200" baseline="0" dirty="0" err="1">
                          <a:solidFill>
                            <a:schemeClr val="dk1"/>
                          </a:solidFill>
                          <a:latin typeface="+mn-lt"/>
                          <a:ea typeface="+mn-ea"/>
                          <a:cs typeface="+mn-cs"/>
                        </a:rPr>
                        <a:t>Tranylcypromine</a:t>
                      </a:r>
                      <a:endParaRPr lang="en-GB" b="1" dirty="0"/>
                    </a:p>
                  </a:txBody>
                  <a:tcPr/>
                </a:tc>
                <a:tc>
                  <a:txBody>
                    <a:bodyPr/>
                    <a:lstStyle/>
                    <a:p>
                      <a:r>
                        <a:rPr lang="en-GB" dirty="0"/>
                        <a:t>Atypical &amp; Neurotic Depression </a:t>
                      </a:r>
                    </a:p>
                  </a:txBody>
                  <a:tcPr/>
                </a:tc>
                <a:tc>
                  <a:txBody>
                    <a:bodyPr/>
                    <a:lstStyle/>
                    <a:p>
                      <a:r>
                        <a:rPr lang="en-GB" i="1" dirty="0"/>
                        <a:t>Orthostatic hypotension, vertigo, constipation,</a:t>
                      </a:r>
                      <a:r>
                        <a:rPr lang="en-GB" i="1" baseline="0" dirty="0"/>
                        <a:t> hypertensive crisis, </a:t>
                      </a:r>
                      <a:r>
                        <a:rPr lang="en-GB" i="1" baseline="0" dirty="0" err="1"/>
                        <a:t>anticholinergic</a:t>
                      </a:r>
                      <a:r>
                        <a:rPr lang="en-GB" i="1" baseline="0" dirty="0"/>
                        <a:t> symptoms, etc</a:t>
                      </a:r>
                      <a:endParaRPr lang="en-GB" i="1" dirty="0"/>
                    </a:p>
                  </a:txBody>
                  <a:tcPr/>
                </a:tc>
                <a:extLst>
                  <a:ext uri="{0D108BD9-81ED-4DB2-BD59-A6C34878D82A}">
                    <a16:rowId xmlns:a16="http://schemas.microsoft.com/office/drawing/2014/main" val="10002"/>
                  </a:ext>
                </a:extLst>
              </a:tr>
              <a:tr h="1695492">
                <a:tc>
                  <a:txBody>
                    <a:bodyPr/>
                    <a:lstStyle/>
                    <a:p>
                      <a:r>
                        <a:rPr lang="en-GB" b="1" dirty="0" err="1"/>
                        <a:t>Phenylzine</a:t>
                      </a:r>
                      <a:endParaRPr lang="en-GB" b="1" dirty="0"/>
                    </a:p>
                  </a:txBody>
                  <a:tcPr/>
                </a:tc>
                <a:tc>
                  <a:txBody>
                    <a:bodyPr/>
                    <a:lstStyle/>
                    <a:p>
                      <a:r>
                        <a:rPr lang="en-GB" dirty="0"/>
                        <a:t>Neurotic &amp; Atypical Depression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a:t>Orthostatic hypotension, vertigo, constipation,</a:t>
                      </a:r>
                      <a:r>
                        <a:rPr lang="en-GB" i="1" baseline="0" dirty="0"/>
                        <a:t> hypertensive crisis, </a:t>
                      </a:r>
                      <a:r>
                        <a:rPr lang="en-GB" i="1" baseline="0" dirty="0" err="1"/>
                        <a:t>anticholinergic</a:t>
                      </a:r>
                      <a:r>
                        <a:rPr lang="en-GB" i="1" baseline="0" dirty="0"/>
                        <a:t> symptoms, etc</a:t>
                      </a:r>
                      <a:endParaRPr lang="en-GB" i="1" dirty="0"/>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A9A16595-DC56-4919-B042-B2AA3E6553A2}" type="slidenum">
              <a:rPr lang="en-GB" smtClean="0"/>
              <a:pPr/>
              <a:t>45</a:t>
            </a:fld>
            <a:endParaRPr lang="en-GB"/>
          </a:p>
        </p:txBody>
      </p:sp>
      <p:sp>
        <p:nvSpPr>
          <p:cNvPr id="5" name="Title 1"/>
          <p:cNvSpPr>
            <a:spLocks noGrp="1"/>
          </p:cNvSpPr>
          <p:nvPr>
            <p:ph type="title"/>
          </p:nvPr>
        </p:nvSpPr>
        <p:spPr>
          <a:xfrm>
            <a:off x="457200" y="428604"/>
            <a:ext cx="8229600" cy="785818"/>
          </a:xfrm>
        </p:spPr>
        <p:txBody>
          <a:bodyPr>
            <a:normAutofit/>
          </a:bodyPr>
          <a:lstStyle/>
          <a:p>
            <a:pPr algn="ctr"/>
            <a:r>
              <a:rPr lang="en-GB" sz="4000" dirty="0">
                <a:effectLst>
                  <a:outerShdw blurRad="38100" dist="38100" dir="2700000" algn="tl">
                    <a:srgbClr val="000000">
                      <a:alpha val="43137"/>
                    </a:srgbClr>
                  </a:outerShdw>
                </a:effectLst>
              </a:rPr>
              <a:t>Antidepressant Drugs</a:t>
            </a:r>
          </a:p>
        </p:txBody>
      </p:sp>
      <p:sp>
        <p:nvSpPr>
          <p:cNvPr id="7" name="TextBox 6"/>
          <p:cNvSpPr txBox="1"/>
          <p:nvPr/>
        </p:nvSpPr>
        <p:spPr>
          <a:xfrm>
            <a:off x="428596" y="6000768"/>
            <a:ext cx="3460756" cy="338554"/>
          </a:xfrm>
          <a:prstGeom prst="rect">
            <a:avLst/>
          </a:prstGeom>
          <a:noFill/>
        </p:spPr>
        <p:txBody>
          <a:bodyPr wrap="none" rtlCol="0">
            <a:spAutoFit/>
          </a:bodyPr>
          <a:lstStyle/>
          <a:p>
            <a:r>
              <a:rPr lang="en-GB" sz="1600" b="1" dirty="0"/>
              <a:t>Other MAOI’s: </a:t>
            </a:r>
            <a:r>
              <a:rPr lang="en-GB" sz="1600" b="1" dirty="0" err="1"/>
              <a:t>Meclobemide</a:t>
            </a:r>
            <a:r>
              <a:rPr lang="en-GB" sz="1600" b="1" dirty="0"/>
              <a:t>, etc</a:t>
            </a:r>
          </a:p>
        </p:txBody>
      </p:sp>
      <p:sp>
        <p:nvSpPr>
          <p:cNvPr id="8" name="Date Placeholder 7"/>
          <p:cNvSpPr>
            <a:spLocks noGrp="1"/>
          </p:cNvSpPr>
          <p:nvPr>
            <p:ph type="dt" sz="half" idx="10"/>
          </p:nvPr>
        </p:nvSpPr>
        <p:spPr/>
        <p:txBody>
          <a:bodyPr/>
          <a:lstStyle/>
          <a:p>
            <a:fld id="{B813DC18-4C8B-4C14-A11E-09D11D6FA7F4}" type="datetime5">
              <a:rPr lang="en-US" smtClean="0"/>
              <a:t>12-Oct-22</a:t>
            </a:fld>
            <a:endParaRPr lang="en-GB"/>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0034" y="1285860"/>
          <a:ext cx="8001056" cy="4572033"/>
        </p:xfrm>
        <a:graphic>
          <a:graphicData uri="http://schemas.openxmlformats.org/drawingml/2006/table">
            <a:tbl>
              <a:tblPr firstRow="1" bandRow="1">
                <a:tableStyleId>{5C22544A-7EE6-4342-B048-85BDC9FD1C3A}</a:tableStyleId>
              </a:tblPr>
              <a:tblGrid>
                <a:gridCol w="2296252">
                  <a:extLst>
                    <a:ext uri="{9D8B030D-6E8A-4147-A177-3AD203B41FA5}">
                      <a16:colId xmlns:a16="http://schemas.microsoft.com/office/drawing/2014/main" val="20000"/>
                    </a:ext>
                  </a:extLst>
                </a:gridCol>
                <a:gridCol w="2421866">
                  <a:extLst>
                    <a:ext uri="{9D8B030D-6E8A-4147-A177-3AD203B41FA5}">
                      <a16:colId xmlns:a16="http://schemas.microsoft.com/office/drawing/2014/main" val="20001"/>
                    </a:ext>
                  </a:extLst>
                </a:gridCol>
                <a:gridCol w="3282938">
                  <a:extLst>
                    <a:ext uri="{9D8B030D-6E8A-4147-A177-3AD203B41FA5}">
                      <a16:colId xmlns:a16="http://schemas.microsoft.com/office/drawing/2014/main" val="20002"/>
                    </a:ext>
                  </a:extLst>
                </a:gridCol>
              </a:tblGrid>
              <a:tr h="447998">
                <a:tc>
                  <a:txBody>
                    <a:bodyPr/>
                    <a:lstStyle/>
                    <a:p>
                      <a:r>
                        <a:rPr lang="en-GB" dirty="0"/>
                        <a:t>Drug Name</a:t>
                      </a:r>
                    </a:p>
                  </a:txBody>
                  <a:tcPr/>
                </a:tc>
                <a:tc>
                  <a:txBody>
                    <a:bodyPr/>
                    <a:lstStyle/>
                    <a:p>
                      <a:r>
                        <a:rPr lang="en-GB" dirty="0"/>
                        <a:t>Clinical</a:t>
                      </a:r>
                      <a:r>
                        <a:rPr lang="en-GB" baseline="0" dirty="0"/>
                        <a:t> Uses</a:t>
                      </a:r>
                      <a:endParaRPr lang="en-GB" dirty="0"/>
                    </a:p>
                  </a:txBody>
                  <a:tcPr/>
                </a:tc>
                <a:tc>
                  <a:txBody>
                    <a:bodyPr/>
                    <a:lstStyle/>
                    <a:p>
                      <a:r>
                        <a:rPr lang="en-GB" dirty="0"/>
                        <a:t>Adverse Effects</a:t>
                      </a:r>
                    </a:p>
                  </a:txBody>
                  <a:tcPr/>
                </a:tc>
                <a:extLst>
                  <a:ext uri="{0D108BD9-81ED-4DB2-BD59-A6C34878D82A}">
                    <a16:rowId xmlns:a16="http://schemas.microsoft.com/office/drawing/2014/main" val="10000"/>
                  </a:ext>
                </a:extLst>
              </a:tr>
              <a:tr h="552326">
                <a:tc gridSpan="3">
                  <a:txBody>
                    <a:bodyPr/>
                    <a:lstStyle/>
                    <a:p>
                      <a:r>
                        <a:rPr lang="en-GB" sz="2400" b="1" dirty="0">
                          <a:solidFill>
                            <a:srgbClr val="C00000"/>
                          </a:solidFill>
                          <a:effectLst>
                            <a:outerShdw blurRad="38100" dist="38100" dir="2700000" algn="tl">
                              <a:srgbClr val="000000">
                                <a:alpha val="43137"/>
                              </a:srgbClr>
                            </a:outerShdw>
                          </a:effectLst>
                        </a:rPr>
                        <a:t>SSRI’s</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288761">
                <a:tc>
                  <a:txBody>
                    <a:bodyPr/>
                    <a:lstStyle/>
                    <a:p>
                      <a:r>
                        <a:rPr lang="en-GB" b="1" dirty="0" err="1"/>
                        <a:t>Fluoxetine</a:t>
                      </a:r>
                      <a:endParaRPr lang="en-GB" b="1" dirty="0"/>
                    </a:p>
                  </a:txBody>
                  <a:tcPr/>
                </a:tc>
                <a:tc>
                  <a:txBody>
                    <a:bodyPr/>
                    <a:lstStyle/>
                    <a:p>
                      <a:r>
                        <a:rPr lang="en-GB" dirty="0"/>
                        <a:t>Depression, OCD,</a:t>
                      </a:r>
                      <a:r>
                        <a:rPr lang="en-GB" baseline="0" dirty="0"/>
                        <a:t> Bulimia nervosa, </a:t>
                      </a:r>
                      <a:endParaRPr lang="en-GB" dirty="0"/>
                    </a:p>
                  </a:txBody>
                  <a:tcPr/>
                </a:tc>
                <a:tc>
                  <a:txBody>
                    <a:bodyPr/>
                    <a:lstStyle/>
                    <a:p>
                      <a:r>
                        <a:rPr kumimoji="0" lang="en-GB" sz="1600" i="1" kern="1200" baseline="0" dirty="0">
                          <a:solidFill>
                            <a:schemeClr val="dk1"/>
                          </a:solidFill>
                          <a:latin typeface="+mn-lt"/>
                          <a:ea typeface="+mn-ea"/>
                          <a:cs typeface="+mn-cs"/>
                        </a:rPr>
                        <a:t>Anxiety, nervousness, insomnia, drowsiness, fatigue, asthenia, tremor, sweating, dizziness, sexual dysfunction, anorexia, etc</a:t>
                      </a:r>
                      <a:endParaRPr lang="en-GB" sz="1600" i="1" dirty="0"/>
                    </a:p>
                  </a:txBody>
                  <a:tcPr/>
                </a:tc>
                <a:extLst>
                  <a:ext uri="{0D108BD9-81ED-4DB2-BD59-A6C34878D82A}">
                    <a16:rowId xmlns:a16="http://schemas.microsoft.com/office/drawing/2014/main" val="10002"/>
                  </a:ext>
                </a:extLst>
              </a:tr>
              <a:tr h="1288761">
                <a:tc>
                  <a:txBody>
                    <a:bodyPr/>
                    <a:lstStyle/>
                    <a:p>
                      <a:r>
                        <a:rPr kumimoji="0" lang="en-GB" sz="1800" b="1" kern="1200" baseline="0" dirty="0" err="1">
                          <a:solidFill>
                            <a:schemeClr val="dk1"/>
                          </a:solidFill>
                          <a:latin typeface="+mn-lt"/>
                          <a:ea typeface="+mn-ea"/>
                          <a:cs typeface="+mn-cs"/>
                        </a:rPr>
                        <a:t>Fluvoxamine</a:t>
                      </a:r>
                      <a:endParaRPr lang="en-GB" b="1" dirty="0"/>
                    </a:p>
                  </a:txBody>
                  <a:tcPr/>
                </a:tc>
                <a:tc>
                  <a:txBody>
                    <a:bodyPr/>
                    <a:lstStyle/>
                    <a:p>
                      <a:r>
                        <a:rPr lang="en-GB" dirty="0"/>
                        <a:t>Depression, OCD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i="1" dirty="0"/>
                        <a:t>Headache, insomnia, anxiety,</a:t>
                      </a:r>
                      <a:r>
                        <a:rPr lang="en-GB" sz="1600" i="1" baseline="0" dirty="0"/>
                        <a:t> tremor, dizziness, sexual dysfunction, </a:t>
                      </a:r>
                      <a:r>
                        <a:rPr lang="en-GB" sz="1600" i="1" baseline="0" dirty="0" err="1"/>
                        <a:t>anticholinergic</a:t>
                      </a:r>
                      <a:r>
                        <a:rPr lang="en-GB" sz="1600" i="1" baseline="0" dirty="0"/>
                        <a:t> symptoms, etc.</a:t>
                      </a:r>
                      <a:endParaRPr lang="en-GB" sz="1600" i="1" dirty="0"/>
                    </a:p>
                  </a:txBody>
                  <a:tcPr/>
                </a:tc>
                <a:extLst>
                  <a:ext uri="{0D108BD9-81ED-4DB2-BD59-A6C34878D82A}">
                    <a16:rowId xmlns:a16="http://schemas.microsoft.com/office/drawing/2014/main" val="10003"/>
                  </a:ext>
                </a:extLst>
              </a:tr>
              <a:tr h="994187">
                <a:tc>
                  <a:txBody>
                    <a:bodyPr/>
                    <a:lstStyle/>
                    <a:p>
                      <a:r>
                        <a:rPr lang="en-GB" b="1" dirty="0" err="1"/>
                        <a:t>Sertraline</a:t>
                      </a:r>
                      <a:endParaRPr lang="en-GB" b="1" dirty="0"/>
                    </a:p>
                  </a:txBody>
                  <a:tcPr/>
                </a:tc>
                <a:tc>
                  <a:txBody>
                    <a:bodyPr/>
                    <a:lstStyle/>
                    <a:p>
                      <a:r>
                        <a:rPr lang="en-GB" dirty="0"/>
                        <a:t>Depression, PTSD,</a:t>
                      </a:r>
                      <a:r>
                        <a:rPr lang="en-GB" baseline="0" dirty="0"/>
                        <a:t> OCD, Panic disorders</a:t>
                      </a:r>
                      <a:endParaRPr lang="en-GB" dirty="0"/>
                    </a:p>
                  </a:txBody>
                  <a:tcPr/>
                </a:tc>
                <a:tc>
                  <a:txBody>
                    <a:bodyPr/>
                    <a:lstStyle/>
                    <a:p>
                      <a:r>
                        <a:rPr lang="en-GB" sz="1600" i="1" dirty="0"/>
                        <a:t>Insomnia,</a:t>
                      </a:r>
                      <a:r>
                        <a:rPr lang="en-GB" sz="1600" i="1" baseline="0" dirty="0"/>
                        <a:t> nervousness, anxiety, fatigue, nausea, visual disturbance, headache, etc</a:t>
                      </a:r>
                      <a:endParaRPr lang="en-GB" sz="1600" i="1"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A9A16595-DC56-4919-B042-B2AA3E6553A2}" type="slidenum">
              <a:rPr lang="en-GB" smtClean="0"/>
              <a:pPr/>
              <a:t>46</a:t>
            </a:fld>
            <a:endParaRPr lang="en-GB"/>
          </a:p>
        </p:txBody>
      </p:sp>
      <p:sp>
        <p:nvSpPr>
          <p:cNvPr id="5" name="Title 1"/>
          <p:cNvSpPr>
            <a:spLocks noGrp="1"/>
          </p:cNvSpPr>
          <p:nvPr>
            <p:ph type="title"/>
          </p:nvPr>
        </p:nvSpPr>
        <p:spPr>
          <a:xfrm>
            <a:off x="457200" y="428604"/>
            <a:ext cx="8229600" cy="785818"/>
          </a:xfrm>
        </p:spPr>
        <p:txBody>
          <a:bodyPr>
            <a:normAutofit/>
          </a:bodyPr>
          <a:lstStyle/>
          <a:p>
            <a:pPr algn="ctr"/>
            <a:r>
              <a:rPr lang="en-GB" sz="4000" dirty="0">
                <a:effectLst>
                  <a:outerShdw blurRad="38100" dist="38100" dir="2700000" algn="tl">
                    <a:srgbClr val="000000">
                      <a:alpha val="43137"/>
                    </a:srgbClr>
                  </a:outerShdw>
                </a:effectLst>
              </a:rPr>
              <a:t>Antidepressant Drugs</a:t>
            </a:r>
          </a:p>
        </p:txBody>
      </p:sp>
      <p:sp>
        <p:nvSpPr>
          <p:cNvPr id="7" name="TextBox 6"/>
          <p:cNvSpPr txBox="1"/>
          <p:nvPr/>
        </p:nvSpPr>
        <p:spPr>
          <a:xfrm>
            <a:off x="428596" y="6000768"/>
            <a:ext cx="4119076" cy="338554"/>
          </a:xfrm>
          <a:prstGeom prst="rect">
            <a:avLst/>
          </a:prstGeom>
          <a:noFill/>
        </p:spPr>
        <p:txBody>
          <a:bodyPr wrap="none" rtlCol="0">
            <a:spAutoFit/>
          </a:bodyPr>
          <a:lstStyle/>
          <a:p>
            <a:r>
              <a:rPr lang="en-GB" sz="1600" b="1" dirty="0"/>
              <a:t>Other SSRI’s: </a:t>
            </a:r>
            <a:r>
              <a:rPr lang="en-GB" sz="1600" b="1" dirty="0" err="1"/>
              <a:t>Citaloplam</a:t>
            </a:r>
            <a:r>
              <a:rPr lang="en-GB" sz="1600" b="1" dirty="0"/>
              <a:t>, </a:t>
            </a:r>
            <a:r>
              <a:rPr lang="en-GB" sz="1600" b="1" dirty="0" err="1"/>
              <a:t>Paroxetine</a:t>
            </a:r>
            <a:r>
              <a:rPr lang="en-GB" sz="1600" b="1" dirty="0"/>
              <a:t>, etc</a:t>
            </a:r>
          </a:p>
        </p:txBody>
      </p:sp>
      <p:sp>
        <p:nvSpPr>
          <p:cNvPr id="8" name="Date Placeholder 7"/>
          <p:cNvSpPr>
            <a:spLocks noGrp="1"/>
          </p:cNvSpPr>
          <p:nvPr>
            <p:ph type="dt" sz="half" idx="10"/>
          </p:nvPr>
        </p:nvSpPr>
        <p:spPr/>
        <p:txBody>
          <a:bodyPr/>
          <a:lstStyle/>
          <a:p>
            <a:fld id="{50E80AD1-79CD-4183-885C-71B8EC4D1706}" type="datetime5">
              <a:rPr lang="en-US" smtClean="0"/>
              <a:t>12-Oct-22</a:t>
            </a:fld>
            <a:endParaRPr lang="en-GB"/>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28596" y="1285860"/>
          <a:ext cx="8286808" cy="4572032"/>
        </p:xfrm>
        <a:graphic>
          <a:graphicData uri="http://schemas.openxmlformats.org/drawingml/2006/table">
            <a:tbl>
              <a:tblPr firstRow="1" bandRow="1">
                <a:tableStyleId>{5C22544A-7EE6-4342-B048-85BDC9FD1C3A}</a:tableStyleId>
              </a:tblPr>
              <a:tblGrid>
                <a:gridCol w="2378261">
                  <a:extLst>
                    <a:ext uri="{9D8B030D-6E8A-4147-A177-3AD203B41FA5}">
                      <a16:colId xmlns:a16="http://schemas.microsoft.com/office/drawing/2014/main" val="20000"/>
                    </a:ext>
                  </a:extLst>
                </a:gridCol>
                <a:gridCol w="2508361">
                  <a:extLst>
                    <a:ext uri="{9D8B030D-6E8A-4147-A177-3AD203B41FA5}">
                      <a16:colId xmlns:a16="http://schemas.microsoft.com/office/drawing/2014/main" val="20001"/>
                    </a:ext>
                  </a:extLst>
                </a:gridCol>
                <a:gridCol w="3400186">
                  <a:extLst>
                    <a:ext uri="{9D8B030D-6E8A-4147-A177-3AD203B41FA5}">
                      <a16:colId xmlns:a16="http://schemas.microsoft.com/office/drawing/2014/main" val="20002"/>
                    </a:ext>
                  </a:extLst>
                </a:gridCol>
              </a:tblGrid>
              <a:tr h="451635">
                <a:tc>
                  <a:txBody>
                    <a:bodyPr/>
                    <a:lstStyle/>
                    <a:p>
                      <a:r>
                        <a:rPr lang="en-GB" dirty="0"/>
                        <a:t>Drug Name</a:t>
                      </a:r>
                    </a:p>
                  </a:txBody>
                  <a:tcPr/>
                </a:tc>
                <a:tc>
                  <a:txBody>
                    <a:bodyPr/>
                    <a:lstStyle/>
                    <a:p>
                      <a:r>
                        <a:rPr lang="en-GB" dirty="0"/>
                        <a:t>Clinical</a:t>
                      </a:r>
                      <a:r>
                        <a:rPr lang="en-GB" baseline="0" dirty="0"/>
                        <a:t> Uses</a:t>
                      </a:r>
                      <a:endParaRPr lang="en-GB" dirty="0"/>
                    </a:p>
                  </a:txBody>
                  <a:tcPr/>
                </a:tc>
                <a:tc>
                  <a:txBody>
                    <a:bodyPr/>
                    <a:lstStyle/>
                    <a:p>
                      <a:r>
                        <a:rPr lang="en-GB" dirty="0"/>
                        <a:t>Adverse Effects</a:t>
                      </a:r>
                    </a:p>
                  </a:txBody>
                  <a:tcPr/>
                </a:tc>
                <a:extLst>
                  <a:ext uri="{0D108BD9-81ED-4DB2-BD59-A6C34878D82A}">
                    <a16:rowId xmlns:a16="http://schemas.microsoft.com/office/drawing/2014/main" val="10000"/>
                  </a:ext>
                </a:extLst>
              </a:tr>
              <a:tr h="556810">
                <a:tc gridSpan="3">
                  <a:txBody>
                    <a:bodyPr/>
                    <a:lstStyle/>
                    <a:p>
                      <a:r>
                        <a:rPr lang="en-GB" sz="2400" b="1" dirty="0">
                          <a:solidFill>
                            <a:srgbClr val="C00000"/>
                          </a:solidFill>
                          <a:effectLst>
                            <a:outerShdw blurRad="38100" dist="38100" dir="2700000" algn="tl">
                              <a:srgbClr val="000000">
                                <a:alpha val="43137"/>
                              </a:srgbClr>
                            </a:outerShdw>
                          </a:effectLst>
                        </a:rPr>
                        <a:t>SNRI’s</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002259">
                <a:tc>
                  <a:txBody>
                    <a:bodyPr/>
                    <a:lstStyle/>
                    <a:p>
                      <a:r>
                        <a:rPr kumimoji="0" lang="en-GB" sz="1800" b="1" kern="1200" baseline="0" dirty="0" err="1">
                          <a:solidFill>
                            <a:schemeClr val="dk1"/>
                          </a:solidFill>
                          <a:latin typeface="+mn-lt"/>
                          <a:ea typeface="+mn-ea"/>
                          <a:cs typeface="+mn-cs"/>
                        </a:rPr>
                        <a:t>Maprotiline</a:t>
                      </a:r>
                      <a:endParaRPr lang="en-GB" b="1" dirty="0"/>
                    </a:p>
                  </a:txBody>
                  <a:tcPr/>
                </a:tc>
                <a:tc>
                  <a:txBody>
                    <a:bodyPr/>
                    <a:lstStyle/>
                    <a:p>
                      <a:r>
                        <a:rPr lang="en-GB" dirty="0"/>
                        <a:t>Depression</a:t>
                      </a:r>
                    </a:p>
                  </a:txBody>
                  <a:tcPr/>
                </a:tc>
                <a:tc>
                  <a:txBody>
                    <a:bodyPr/>
                    <a:lstStyle/>
                    <a:p>
                      <a:r>
                        <a:rPr lang="en-GB" sz="1600" i="1" dirty="0"/>
                        <a:t>Hypotension, Sedation, </a:t>
                      </a:r>
                      <a:r>
                        <a:rPr lang="en-GB" sz="1600" i="1" dirty="0" err="1"/>
                        <a:t>Anticholinergic</a:t>
                      </a:r>
                      <a:r>
                        <a:rPr lang="en-GB" sz="1600" i="1" dirty="0"/>
                        <a:t> symptoms,</a:t>
                      </a:r>
                      <a:r>
                        <a:rPr lang="en-GB" sz="1600" i="1" baseline="0" dirty="0"/>
                        <a:t> disturbed concentration, etc</a:t>
                      </a:r>
                      <a:r>
                        <a:rPr lang="en-GB" sz="1600" i="1" dirty="0"/>
                        <a:t> </a:t>
                      </a:r>
                    </a:p>
                  </a:txBody>
                  <a:tcPr/>
                </a:tc>
                <a:extLst>
                  <a:ext uri="{0D108BD9-81ED-4DB2-BD59-A6C34878D82A}">
                    <a16:rowId xmlns:a16="http://schemas.microsoft.com/office/drawing/2014/main" val="10002"/>
                  </a:ext>
                </a:extLst>
              </a:tr>
              <a:tr h="556810">
                <a:tc gridSpan="3">
                  <a:txBody>
                    <a:bodyPr/>
                    <a:lstStyle/>
                    <a:p>
                      <a:r>
                        <a:rPr lang="en-GB" sz="2400" b="1" dirty="0">
                          <a:solidFill>
                            <a:srgbClr val="C00000"/>
                          </a:solidFill>
                        </a:rPr>
                        <a:t>Miscellaneous</a:t>
                      </a:r>
                    </a:p>
                  </a:txBody>
                  <a:tcPr/>
                </a:tc>
                <a:tc hMerge="1">
                  <a:txBody>
                    <a:bodyPr/>
                    <a:lstStyle/>
                    <a:p>
                      <a:endParaRPr lang="en-GB"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extLst>
                  <a:ext uri="{0D108BD9-81ED-4DB2-BD59-A6C34878D82A}">
                    <a16:rowId xmlns:a16="http://schemas.microsoft.com/office/drawing/2014/main" val="10003"/>
                  </a:ext>
                </a:extLst>
              </a:tr>
              <a:tr h="1002259">
                <a:tc>
                  <a:txBody>
                    <a:bodyPr/>
                    <a:lstStyle/>
                    <a:p>
                      <a:r>
                        <a:rPr lang="en-GB" b="1" dirty="0" err="1"/>
                        <a:t>Venlafaxine</a:t>
                      </a:r>
                      <a:endParaRPr lang="en-GB" b="1" dirty="0"/>
                    </a:p>
                  </a:txBody>
                  <a:tcPr/>
                </a:tc>
                <a:tc>
                  <a:txBody>
                    <a:bodyPr/>
                    <a:lstStyle/>
                    <a:p>
                      <a:r>
                        <a:rPr lang="en-GB" dirty="0"/>
                        <a:t>Depression, Anxiety disorders</a:t>
                      </a:r>
                    </a:p>
                  </a:txBody>
                  <a:tcPr/>
                </a:tc>
                <a:tc>
                  <a:txBody>
                    <a:bodyPr/>
                    <a:lstStyle/>
                    <a:p>
                      <a:r>
                        <a:rPr lang="en-GB" sz="1600" i="1" dirty="0"/>
                        <a:t>Abnormal dreams, Hypertension, weakness,</a:t>
                      </a:r>
                      <a:r>
                        <a:rPr lang="en-GB" sz="1600" i="1" baseline="0" dirty="0"/>
                        <a:t> weight loss, </a:t>
                      </a:r>
                      <a:r>
                        <a:rPr lang="en-GB" sz="1600" i="1" baseline="0" dirty="0" err="1"/>
                        <a:t>parathesia</a:t>
                      </a:r>
                      <a:r>
                        <a:rPr lang="en-GB" sz="1600" i="1" baseline="0" dirty="0"/>
                        <a:t>, etc</a:t>
                      </a:r>
                      <a:endParaRPr lang="en-GB" sz="1600" i="1" dirty="0"/>
                    </a:p>
                  </a:txBody>
                  <a:tcPr/>
                </a:tc>
                <a:extLst>
                  <a:ext uri="{0D108BD9-81ED-4DB2-BD59-A6C34878D82A}">
                    <a16:rowId xmlns:a16="http://schemas.microsoft.com/office/drawing/2014/main" val="10004"/>
                  </a:ext>
                </a:extLst>
              </a:tr>
              <a:tr h="1002259">
                <a:tc>
                  <a:txBody>
                    <a:bodyPr/>
                    <a:lstStyle/>
                    <a:p>
                      <a:r>
                        <a:rPr lang="en-GB" b="1" dirty="0" err="1"/>
                        <a:t>Trazodone</a:t>
                      </a:r>
                      <a:endParaRPr lang="en-GB" b="1" dirty="0"/>
                    </a:p>
                  </a:txBody>
                  <a:tcPr/>
                </a:tc>
                <a:tc>
                  <a:txBody>
                    <a:bodyPr/>
                    <a:lstStyle/>
                    <a:p>
                      <a:r>
                        <a:rPr lang="en-GB" dirty="0"/>
                        <a:t>Depression</a:t>
                      </a:r>
                    </a:p>
                  </a:txBody>
                  <a:tcPr/>
                </a:tc>
                <a:tc>
                  <a:txBody>
                    <a:bodyPr/>
                    <a:lstStyle/>
                    <a:p>
                      <a:r>
                        <a:rPr lang="en-GB" sz="1600" i="1" dirty="0" err="1"/>
                        <a:t>Priapism</a:t>
                      </a:r>
                      <a:r>
                        <a:rPr lang="en-GB" sz="1600" i="1" dirty="0"/>
                        <a:t>, hypertension, aggression, skin reaction, anaemia,</a:t>
                      </a:r>
                      <a:r>
                        <a:rPr lang="en-GB" sz="1600" i="1" baseline="0" dirty="0"/>
                        <a:t> </a:t>
                      </a:r>
                      <a:r>
                        <a:rPr lang="en-GB" sz="1600" i="1" baseline="0" dirty="0" err="1"/>
                        <a:t>anticholinergic</a:t>
                      </a:r>
                      <a:r>
                        <a:rPr lang="en-GB" sz="1600" i="1" baseline="0" dirty="0"/>
                        <a:t> symptoms, etc</a:t>
                      </a:r>
                      <a:endParaRPr lang="en-GB" sz="1600" i="1"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A9A16595-DC56-4919-B042-B2AA3E6553A2}" type="slidenum">
              <a:rPr lang="en-GB" smtClean="0"/>
              <a:pPr/>
              <a:t>47</a:t>
            </a:fld>
            <a:endParaRPr lang="en-GB"/>
          </a:p>
        </p:txBody>
      </p:sp>
      <p:sp>
        <p:nvSpPr>
          <p:cNvPr id="5" name="Title 1"/>
          <p:cNvSpPr>
            <a:spLocks noGrp="1"/>
          </p:cNvSpPr>
          <p:nvPr>
            <p:ph type="title"/>
          </p:nvPr>
        </p:nvSpPr>
        <p:spPr>
          <a:xfrm>
            <a:off x="457200" y="428604"/>
            <a:ext cx="8229600" cy="785818"/>
          </a:xfrm>
        </p:spPr>
        <p:txBody>
          <a:bodyPr>
            <a:normAutofit/>
          </a:bodyPr>
          <a:lstStyle/>
          <a:p>
            <a:pPr algn="ctr"/>
            <a:r>
              <a:rPr lang="en-GB" sz="4000" dirty="0">
                <a:effectLst>
                  <a:outerShdw blurRad="38100" dist="38100" dir="2700000" algn="tl">
                    <a:srgbClr val="000000">
                      <a:alpha val="43137"/>
                    </a:srgbClr>
                  </a:outerShdw>
                </a:effectLst>
              </a:rPr>
              <a:t>Antidepressant Drugs</a:t>
            </a:r>
          </a:p>
        </p:txBody>
      </p:sp>
      <p:sp>
        <p:nvSpPr>
          <p:cNvPr id="7" name="TextBox 6"/>
          <p:cNvSpPr txBox="1"/>
          <p:nvPr/>
        </p:nvSpPr>
        <p:spPr>
          <a:xfrm>
            <a:off x="428596" y="6000768"/>
            <a:ext cx="7689028" cy="338554"/>
          </a:xfrm>
          <a:prstGeom prst="rect">
            <a:avLst/>
          </a:prstGeom>
          <a:noFill/>
        </p:spPr>
        <p:txBody>
          <a:bodyPr wrap="none" rtlCol="0">
            <a:spAutoFit/>
          </a:bodyPr>
          <a:lstStyle/>
          <a:p>
            <a:r>
              <a:rPr lang="en-GB" sz="1600" b="1" dirty="0"/>
              <a:t>Other Antidepressants: </a:t>
            </a:r>
            <a:r>
              <a:rPr lang="en-GB" sz="1600" b="1" dirty="0" err="1"/>
              <a:t>Duloxetine</a:t>
            </a:r>
            <a:r>
              <a:rPr lang="en-GB" sz="1600" b="1" dirty="0"/>
              <a:t>, </a:t>
            </a:r>
            <a:r>
              <a:rPr lang="en-GB" sz="1600" b="1" dirty="0" err="1"/>
              <a:t>Nefazodone</a:t>
            </a:r>
            <a:r>
              <a:rPr lang="en-GB" sz="1600" b="1" dirty="0"/>
              <a:t>, </a:t>
            </a:r>
            <a:r>
              <a:rPr lang="en-GB" sz="1600" b="1" dirty="0" err="1"/>
              <a:t>Mirtazepine</a:t>
            </a:r>
            <a:r>
              <a:rPr lang="en-GB" sz="1600" b="1" dirty="0"/>
              <a:t>, </a:t>
            </a:r>
            <a:r>
              <a:rPr lang="en-GB" sz="1600" b="1" dirty="0" err="1"/>
              <a:t>Bupropion</a:t>
            </a:r>
            <a:r>
              <a:rPr lang="en-GB" sz="1600" b="1" dirty="0"/>
              <a:t>, etc</a:t>
            </a:r>
          </a:p>
        </p:txBody>
      </p:sp>
      <p:sp>
        <p:nvSpPr>
          <p:cNvPr id="8" name="Date Placeholder 7"/>
          <p:cNvSpPr>
            <a:spLocks noGrp="1"/>
          </p:cNvSpPr>
          <p:nvPr>
            <p:ph type="dt" sz="half" idx="10"/>
          </p:nvPr>
        </p:nvSpPr>
        <p:spPr/>
        <p:txBody>
          <a:bodyPr/>
          <a:lstStyle/>
          <a:p>
            <a:fld id="{CB0E3C3E-52DF-4FDA-B758-333D28002658}" type="datetime5">
              <a:rPr lang="en-US" smtClean="0"/>
              <a:t>12-Oct-22</a:t>
            </a:fld>
            <a:endParaRPr lang="en-GB"/>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867524"/>
          </a:xfrm>
        </p:spPr>
        <p:txBody>
          <a:bodyPr>
            <a:normAutofit/>
          </a:bodyPr>
          <a:lstStyle/>
          <a:p>
            <a:pPr algn="ctr"/>
            <a:r>
              <a:rPr lang="en-GB" sz="4000" dirty="0">
                <a:effectLst>
                  <a:outerShdw blurRad="38100" dist="38100" dir="2700000" algn="tl">
                    <a:srgbClr val="000000">
                      <a:alpha val="43137"/>
                    </a:srgbClr>
                  </a:outerShdw>
                </a:effectLst>
              </a:rPr>
              <a:t>Contraindications &amp; Interactions</a:t>
            </a:r>
          </a:p>
        </p:txBody>
      </p:sp>
      <p:sp>
        <p:nvSpPr>
          <p:cNvPr id="3" name="Content Placeholder 2"/>
          <p:cNvSpPr>
            <a:spLocks noGrp="1"/>
          </p:cNvSpPr>
          <p:nvPr>
            <p:ph idx="1"/>
          </p:nvPr>
        </p:nvSpPr>
        <p:spPr>
          <a:xfrm>
            <a:off x="457200" y="1285860"/>
            <a:ext cx="8229600" cy="5286412"/>
          </a:xfrm>
        </p:spPr>
        <p:txBody>
          <a:bodyPr>
            <a:normAutofit fontScale="92500"/>
          </a:bodyPr>
          <a:lstStyle/>
          <a:p>
            <a:pPr algn="just"/>
            <a:endParaRPr lang="en-GB" dirty="0"/>
          </a:p>
          <a:p>
            <a:pPr algn="just">
              <a:buFont typeface="Wingdings" panose="05000000000000000000" pitchFamily="2" charset="2"/>
              <a:buChar char="q"/>
            </a:pPr>
            <a:r>
              <a:rPr lang="en-GB" sz="2800" dirty="0"/>
              <a:t>TCA’s: Hypersensitivity, Avoid concurrent use with MAOI’s, Myocardial infarction, Pregnancy &amp; Lactation</a:t>
            </a:r>
          </a:p>
          <a:p>
            <a:pPr algn="just">
              <a:buFont typeface="Wingdings" panose="05000000000000000000" pitchFamily="2" charset="2"/>
              <a:buChar char="q"/>
            </a:pPr>
            <a:r>
              <a:rPr lang="en-GB" sz="2800" i="1" dirty="0"/>
              <a:t>MAOIs + Sympathomimetics </a:t>
            </a:r>
            <a:r>
              <a:rPr lang="en-GB" sz="2800" i="1" dirty="0">
                <a:sym typeface="Wingdings" pitchFamily="2" charset="2"/>
              </a:rPr>
              <a:t> </a:t>
            </a:r>
            <a:r>
              <a:rPr lang="en-GB" sz="2800" i="1" dirty="0"/>
              <a:t>Hypertensive crisis.</a:t>
            </a:r>
          </a:p>
          <a:p>
            <a:pPr algn="just">
              <a:buFont typeface="Wingdings" panose="05000000000000000000" pitchFamily="2" charset="2"/>
              <a:buChar char="q"/>
            </a:pPr>
            <a:r>
              <a:rPr lang="en-GB" sz="2800" i="1" dirty="0"/>
              <a:t>MAOIs + TCA </a:t>
            </a:r>
            <a:r>
              <a:rPr lang="en-GB" sz="2800" i="1" dirty="0">
                <a:sym typeface="Wingdings" pitchFamily="2" charset="2"/>
              </a:rPr>
              <a:t> </a:t>
            </a:r>
            <a:r>
              <a:rPr lang="en-GB" sz="2800" i="1" dirty="0"/>
              <a:t>Hypertensive crisis + Hyperthermia + Convulsions.</a:t>
            </a:r>
          </a:p>
          <a:p>
            <a:pPr algn="just">
              <a:buFont typeface="Wingdings" panose="05000000000000000000" pitchFamily="2" charset="2"/>
              <a:buChar char="q"/>
            </a:pPr>
            <a:r>
              <a:rPr lang="en-GB" sz="2800" i="1" dirty="0"/>
              <a:t>MAOIs + SSRIs </a:t>
            </a:r>
            <a:r>
              <a:rPr lang="en-GB" sz="2800" i="1" dirty="0">
                <a:sym typeface="Wingdings" pitchFamily="2" charset="2"/>
              </a:rPr>
              <a:t> </a:t>
            </a:r>
            <a:r>
              <a:rPr lang="en-GB" sz="2800" i="1" dirty="0"/>
              <a:t>Serotonin syndrome leading to Hyperthermia and Convulsions.</a:t>
            </a:r>
          </a:p>
          <a:p>
            <a:pPr>
              <a:buNone/>
            </a:pPr>
            <a:endParaRPr lang="en-US" sz="1900" i="1" dirty="0"/>
          </a:p>
          <a:p>
            <a:pPr>
              <a:buNone/>
            </a:pPr>
            <a:endParaRPr lang="en-US" sz="1900" i="1" dirty="0"/>
          </a:p>
          <a:p>
            <a:pPr>
              <a:buNone/>
            </a:pPr>
            <a:r>
              <a:rPr lang="en-US" sz="1900" i="1" dirty="0"/>
              <a:t>***MAO inhibition, excess activity at peripheral sympathetic adrenergic terminals may cause a profound increase in BP.</a:t>
            </a:r>
            <a:r>
              <a:rPr lang="en-US" sz="2000" dirty="0"/>
              <a:t> </a:t>
            </a:r>
            <a:r>
              <a:rPr lang="en-US" sz="2000" i="1" dirty="0"/>
              <a:t>Exacerbated if other drugs that increase sympathetic nervous activity are being taken concurrently.</a:t>
            </a:r>
            <a:endParaRPr lang="en-GB" sz="1900" i="1"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48</a:t>
            </a:fld>
            <a:endParaRPr lang="en-GB"/>
          </a:p>
        </p:txBody>
      </p:sp>
      <p:sp>
        <p:nvSpPr>
          <p:cNvPr id="5" name="Date Placeholder 4"/>
          <p:cNvSpPr>
            <a:spLocks noGrp="1"/>
          </p:cNvSpPr>
          <p:nvPr>
            <p:ph type="dt" sz="half" idx="10"/>
          </p:nvPr>
        </p:nvSpPr>
        <p:spPr/>
        <p:txBody>
          <a:bodyPr/>
          <a:lstStyle/>
          <a:p>
            <a:fld id="{C81617FC-10C9-494D-9D36-5AECEE0E485B}" type="datetime5">
              <a:rPr lang="en-US" smtClean="0"/>
              <a:t>12-Oct-22</a:t>
            </a:fld>
            <a:endParaRPr lang="en-GB"/>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endParaRPr lang="en-GB" i="1" dirty="0"/>
          </a:p>
          <a:p>
            <a:pPr algn="just">
              <a:buFont typeface="Wingdings" panose="05000000000000000000" pitchFamily="2" charset="2"/>
              <a:buChar char="q"/>
            </a:pPr>
            <a:r>
              <a:rPr lang="en-GB" sz="3300" i="1" dirty="0"/>
              <a:t>MAOIs + Opioids </a:t>
            </a:r>
            <a:r>
              <a:rPr lang="en-GB" sz="3300" i="1" dirty="0">
                <a:sym typeface="Wingdings" pitchFamily="2" charset="2"/>
              </a:rPr>
              <a:t> R</a:t>
            </a:r>
            <a:r>
              <a:rPr lang="en-GB" sz="3300" i="1" dirty="0"/>
              <a:t>espiratory depression + Hyperthermia + Convulsions</a:t>
            </a:r>
            <a:r>
              <a:rPr lang="en-GB" sz="3300" b="1" i="1" dirty="0"/>
              <a:t>.</a:t>
            </a:r>
          </a:p>
          <a:p>
            <a:pPr algn="just">
              <a:buFont typeface="Wingdings" panose="05000000000000000000" pitchFamily="2" charset="2"/>
              <a:buChar char="q"/>
            </a:pPr>
            <a:r>
              <a:rPr lang="en-GB" sz="3300" dirty="0"/>
              <a:t>Patients on MAOIs should not receive TCA or SSRIs/SNRIs until after 2 weeks from cessation of MAOIs</a:t>
            </a:r>
          </a:p>
          <a:p>
            <a:pPr algn="just">
              <a:buFont typeface="Wingdings" panose="05000000000000000000" pitchFamily="2" charset="2"/>
              <a:buChar char="q"/>
            </a:pPr>
            <a:r>
              <a:rPr lang="en-GB" sz="3300" dirty="0"/>
              <a:t>Patients on MAOIs should avoid Tyramine-rich foods </a:t>
            </a:r>
            <a:r>
              <a:rPr lang="en-GB" sz="3300" i="1" dirty="0"/>
              <a:t>(e.g. Mature cheese, beer, chicken liver, fermented meats, coffee, milk products, </a:t>
            </a:r>
            <a:r>
              <a:rPr lang="en-GB" sz="3300" i="1" dirty="0" err="1"/>
              <a:t>etc</a:t>
            </a:r>
            <a:r>
              <a:rPr lang="en-GB" sz="3300" i="1" dirty="0"/>
              <a:t>)</a:t>
            </a:r>
            <a:r>
              <a:rPr lang="en-GB" sz="3300" dirty="0"/>
              <a:t> </a:t>
            </a:r>
            <a:r>
              <a:rPr lang="en-GB" sz="3300" dirty="0">
                <a:sym typeface="Wingdings" pitchFamily="2" charset="2"/>
              </a:rPr>
              <a:t> Catecholamine-induced Hypertensive crisis</a:t>
            </a:r>
          </a:p>
          <a:p>
            <a:pPr marL="0" indent="0" algn="just">
              <a:buNone/>
            </a:pPr>
            <a:endParaRPr lang="en-GB" sz="2800" dirty="0">
              <a:sym typeface="Wingdings" pitchFamily="2" charset="2"/>
            </a:endParaRPr>
          </a:p>
          <a:p>
            <a:pPr marL="0" indent="0" algn="just">
              <a:buNone/>
            </a:pPr>
            <a:r>
              <a:rPr lang="en-GB" sz="2800" dirty="0">
                <a:sym typeface="Wingdings" pitchFamily="2" charset="2"/>
              </a:rPr>
              <a:t>***</a:t>
            </a:r>
            <a:r>
              <a:rPr lang="en-GB" sz="2100" i="1" dirty="0">
                <a:sym typeface="Wingdings" pitchFamily="2" charset="2"/>
              </a:rPr>
              <a:t>F</a:t>
            </a:r>
            <a:r>
              <a:rPr lang="en-US" sz="2100" i="1" dirty="0"/>
              <a:t>ermented foods contain tyramine, which stimulates the release of endogenous epinephrine and norepinephrine ( cheese effect).</a:t>
            </a:r>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49</a:t>
            </a:fld>
            <a:endParaRPr lang="en-GB"/>
          </a:p>
        </p:txBody>
      </p:sp>
    </p:spTree>
    <p:extLst>
      <p:ext uri="{BB962C8B-B14F-4D97-AF65-F5344CB8AC3E}">
        <p14:creationId xmlns:p14="http://schemas.microsoft.com/office/powerpoint/2010/main" val="298165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Mistral" panose="03090702030407020403" pitchFamily="66" charset="0"/>
              </a:rPr>
              <a:t>The CNS……</a:t>
            </a:r>
            <a:endParaRPr lang="en-US" dirty="0"/>
          </a:p>
        </p:txBody>
      </p:sp>
      <p:pic>
        <p:nvPicPr>
          <p:cNvPr id="6" name="Content Placeholder 5"/>
          <p:cNvPicPr>
            <a:picLocks noGrp="1" noChangeAspect="1"/>
          </p:cNvPicPr>
          <p:nvPr>
            <p:ph idx="1"/>
          </p:nvPr>
        </p:nvPicPr>
        <p:blipFill>
          <a:blip r:embed="rId2"/>
          <a:stretch>
            <a:fillRect/>
          </a:stretch>
        </p:blipFill>
        <p:spPr>
          <a:xfrm>
            <a:off x="2554049" y="2294826"/>
            <a:ext cx="4035902" cy="3670110"/>
          </a:xfrm>
          <a:prstGeom prst="rect">
            <a:avLst/>
          </a:prstGeom>
        </p:spPr>
      </p:pic>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5</a:t>
            </a:fld>
            <a:endParaRPr lang="en-GB"/>
          </a:p>
        </p:txBody>
      </p:sp>
    </p:spTree>
    <p:extLst>
      <p:ext uri="{BB962C8B-B14F-4D97-AF65-F5344CB8AC3E}">
        <p14:creationId xmlns:p14="http://schemas.microsoft.com/office/powerpoint/2010/main" val="612134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6600" b="1" dirty="0">
              <a:latin typeface="Edwardian Script ITC" panose="030303020407070D0804" pitchFamily="66" charset="0"/>
            </a:endParaRPr>
          </a:p>
          <a:p>
            <a:pPr marL="0" indent="0">
              <a:buNone/>
            </a:pPr>
            <a:r>
              <a:rPr lang="en-US" sz="6600" b="1" dirty="0">
                <a:latin typeface="Edwardian Script ITC" panose="030303020407070D0804" pitchFamily="66" charset="0"/>
              </a:rPr>
              <a:t>End of lesson one… </a:t>
            </a:r>
          </a:p>
        </p:txBody>
      </p:sp>
      <p:sp>
        <p:nvSpPr>
          <p:cNvPr id="4" name="Slide Number Placeholder 3"/>
          <p:cNvSpPr>
            <a:spLocks noGrp="1"/>
          </p:cNvSpPr>
          <p:nvPr>
            <p:ph type="sldNum" sz="quarter" idx="12"/>
          </p:nvPr>
        </p:nvSpPr>
        <p:spPr/>
        <p:txBody>
          <a:bodyPr/>
          <a:lstStyle/>
          <a:p>
            <a:pPr>
              <a:defRPr/>
            </a:pPr>
            <a:fld id="{902C8BC4-5721-4FEB-A8C1-24C0C2D53655}" type="slidenum">
              <a:rPr lang="en-IN" smtClean="0"/>
              <a:pPr>
                <a:defRPr/>
              </a:pPr>
              <a:t>50</a:t>
            </a:fld>
            <a:endParaRPr lang="en-IN"/>
          </a:p>
        </p:txBody>
      </p:sp>
    </p:spTree>
    <p:extLst>
      <p:ext uri="{BB962C8B-B14F-4D97-AF65-F5344CB8AC3E}">
        <p14:creationId xmlns:p14="http://schemas.microsoft.com/office/powerpoint/2010/main" val="1647314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126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28596" y="620688"/>
            <a:ext cx="8305800" cy="1928826"/>
          </a:xfrm>
        </p:spPr>
        <p:txBody>
          <a:bodyPr>
            <a:normAutofit/>
          </a:bodyPr>
          <a:lstStyle/>
          <a:p>
            <a:pPr algn="ctr"/>
            <a:r>
              <a:rPr lang="en-GB" b="1" dirty="0">
                <a:solidFill>
                  <a:srgbClr val="FF0000"/>
                </a:solidFill>
                <a:effectLst>
                  <a:outerShdw blurRad="38100" dist="38100" dir="2700000" algn="tl">
                    <a:srgbClr val="000000">
                      <a:alpha val="43137"/>
                    </a:srgbClr>
                  </a:outerShdw>
                </a:effectLst>
              </a:rPr>
              <a:t>ANTIPSYCHOTIC DRUGS</a:t>
            </a:r>
            <a:br>
              <a:rPr lang="en-GB" b="1" dirty="0">
                <a:solidFill>
                  <a:srgbClr val="FF0000"/>
                </a:solidFill>
                <a:effectLst>
                  <a:outerShdw blurRad="38100" dist="38100" dir="2700000" algn="tl">
                    <a:srgbClr val="000000">
                      <a:alpha val="43137"/>
                    </a:srgbClr>
                  </a:outerShdw>
                </a:effectLst>
              </a:rPr>
            </a:br>
            <a:r>
              <a:rPr lang="en-GB" b="1" i="1" dirty="0">
                <a:solidFill>
                  <a:srgbClr val="FF0000"/>
                </a:solidFill>
                <a:effectLst>
                  <a:outerShdw blurRad="38100" dist="38100" dir="2700000" algn="tl">
                    <a:srgbClr val="000000">
                      <a:alpha val="43137"/>
                    </a:srgbClr>
                  </a:outerShdw>
                </a:effectLst>
              </a:rPr>
              <a:t>(Neuroleptics)</a:t>
            </a:r>
          </a:p>
        </p:txBody>
      </p:sp>
      <p:sp>
        <p:nvSpPr>
          <p:cNvPr id="4" name="Slide Number Placeholder 3"/>
          <p:cNvSpPr>
            <a:spLocks noGrp="1"/>
          </p:cNvSpPr>
          <p:nvPr>
            <p:ph type="sldNum" sz="quarter" idx="12"/>
          </p:nvPr>
        </p:nvSpPr>
        <p:spPr/>
        <p:txBody>
          <a:bodyPr/>
          <a:lstStyle/>
          <a:p>
            <a:fld id="{A9A16595-DC56-4919-B042-B2AA3E6553A2}" type="slidenum">
              <a:rPr lang="en-GB" smtClean="0"/>
              <a:pPr/>
              <a:t>52</a:t>
            </a:fld>
            <a:endParaRPr lang="en-GB"/>
          </a:p>
        </p:txBody>
      </p:sp>
      <p:sp>
        <p:nvSpPr>
          <p:cNvPr id="6" name="Date Placeholder 5"/>
          <p:cNvSpPr>
            <a:spLocks noGrp="1"/>
          </p:cNvSpPr>
          <p:nvPr>
            <p:ph type="dt" sz="half" idx="10"/>
          </p:nvPr>
        </p:nvSpPr>
        <p:spPr/>
        <p:txBody>
          <a:bodyPr/>
          <a:lstStyle/>
          <a:p>
            <a:fld id="{584B178D-BA3E-46C4-B79B-658179A957E4}" type="datetime5">
              <a:rPr lang="en-US" smtClean="0"/>
              <a:t>12-Oct-22</a:t>
            </a:fld>
            <a:endParaRPr lang="en-GB"/>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B229-DF7C-EC0C-04F3-E0EF20639A08}"/>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6A13EB23-9050-F6BB-7286-E0943C0FA587}"/>
              </a:ext>
            </a:extLst>
          </p:cNvPr>
          <p:cNvSpPr>
            <a:spLocks noGrp="1"/>
          </p:cNvSpPr>
          <p:nvPr>
            <p:ph idx="1"/>
          </p:nvPr>
        </p:nvSpPr>
        <p:spPr/>
        <p:txBody>
          <a:bodyPr>
            <a:normAutofit fontScale="77500" lnSpcReduction="20000"/>
          </a:bodyPr>
          <a:lstStyle/>
          <a:p>
            <a:pPr algn="l">
              <a:buFont typeface="Wingdings" panose="05000000000000000000" pitchFamily="2" charset="2"/>
              <a:buChar char="q"/>
            </a:pPr>
            <a:endParaRPr lang="en-GB" sz="2400" b="0" i="0" u="none" strike="noStrike" baseline="0" dirty="0"/>
          </a:p>
          <a:p>
            <a:pPr algn="l">
              <a:buFont typeface="Wingdings" panose="05000000000000000000" pitchFamily="2" charset="2"/>
              <a:buChar char="q"/>
            </a:pPr>
            <a:r>
              <a:rPr lang="en-GB" sz="2800" b="0" i="1" u="none" strike="noStrike" baseline="0" dirty="0"/>
              <a:t>Mental health condition. </a:t>
            </a:r>
            <a:r>
              <a:rPr lang="en-US" altLang="zh-CN" sz="2800" i="1" dirty="0"/>
              <a:t>Affects about 1-5% of population</a:t>
            </a:r>
            <a:endParaRPr lang="en-GB" sz="2800" b="0" i="1" u="none" strike="noStrike" baseline="0" dirty="0"/>
          </a:p>
          <a:p>
            <a:pPr algn="l">
              <a:buFont typeface="Wingdings" panose="05000000000000000000" pitchFamily="2" charset="2"/>
              <a:buChar char="q"/>
            </a:pPr>
            <a:r>
              <a:rPr lang="en-GB" sz="2800" i="1" dirty="0"/>
              <a:t>C</a:t>
            </a:r>
            <a:r>
              <a:rPr lang="en-GB" sz="2800" b="0" i="1" u="none" strike="noStrike" baseline="0" dirty="0"/>
              <a:t>haracterized by</a:t>
            </a:r>
          </a:p>
          <a:p>
            <a:pPr algn="l">
              <a:buFont typeface="Wingdings" panose="05000000000000000000" pitchFamily="2" charset="2"/>
              <a:buChar char="Ø"/>
            </a:pPr>
            <a:r>
              <a:rPr lang="en-GB" sz="2800" b="1" i="1" dirty="0"/>
              <a:t>D</a:t>
            </a:r>
            <a:r>
              <a:rPr lang="en-GB" sz="2800" b="1" i="1" u="none" strike="noStrike" baseline="0" dirty="0"/>
              <a:t>elusions</a:t>
            </a:r>
            <a:r>
              <a:rPr lang="en-GB" sz="2800" b="0" i="1" u="none" strike="noStrike" baseline="0" dirty="0"/>
              <a:t> (firm ideas and beliefs not founded in reality),</a:t>
            </a:r>
          </a:p>
          <a:p>
            <a:pPr algn="l">
              <a:buFont typeface="Wingdings" panose="05000000000000000000" pitchFamily="2" charset="2"/>
              <a:buChar char="Ø"/>
            </a:pPr>
            <a:r>
              <a:rPr lang="en-GB" sz="2800" b="1" i="1" dirty="0"/>
              <a:t>H</a:t>
            </a:r>
            <a:r>
              <a:rPr lang="en-GB" sz="2800" b="1" i="1" u="none" strike="noStrike" baseline="0" dirty="0"/>
              <a:t>allucinations</a:t>
            </a:r>
            <a:r>
              <a:rPr lang="en-GB" sz="2800" b="0" i="1" u="none" strike="noStrike" baseline="0" dirty="0"/>
              <a:t> (seeing, hearing, or feeling something that is not there), </a:t>
            </a:r>
          </a:p>
          <a:p>
            <a:pPr algn="l">
              <a:buFont typeface="Wingdings" panose="05000000000000000000" pitchFamily="2" charset="2"/>
              <a:buChar char="Ø"/>
            </a:pPr>
            <a:r>
              <a:rPr lang="en-GB" sz="2800" b="1" i="1" dirty="0"/>
              <a:t>I</a:t>
            </a:r>
            <a:r>
              <a:rPr lang="en-GB" sz="2800" b="1" i="1" u="none" strike="noStrike" baseline="0" dirty="0"/>
              <a:t>llusions</a:t>
            </a:r>
            <a:r>
              <a:rPr lang="en-GB" sz="2800" b="0" i="1" u="none" strike="noStrike" baseline="0" dirty="0"/>
              <a:t> (distorted perceptions of actual sensory stimuli), </a:t>
            </a:r>
          </a:p>
          <a:p>
            <a:pPr marL="0" indent="0" algn="l">
              <a:buNone/>
            </a:pPr>
            <a:r>
              <a:rPr lang="en-GB" sz="2800" b="0" i="1" u="none" strike="noStrike" baseline="0" dirty="0"/>
              <a:t>     disorganized behavior, and a difficulty relating </a:t>
            </a:r>
            <a:r>
              <a:rPr lang="en-US" sz="2800" b="0" i="1" u="none" strike="noStrike" baseline="0" dirty="0"/>
              <a:t>to others.</a:t>
            </a:r>
          </a:p>
          <a:p>
            <a:pPr algn="l">
              <a:buFont typeface="Wingdings" panose="05000000000000000000" pitchFamily="2" charset="2"/>
              <a:buChar char="q"/>
            </a:pPr>
            <a:r>
              <a:rPr lang="en-GB" sz="2800" b="0" i="1" u="none" strike="noStrike" baseline="0" dirty="0"/>
              <a:t>Behavior may range from total inactivity to </a:t>
            </a:r>
            <a:r>
              <a:rPr lang="en-US" sz="2800" b="0" i="1" u="none" strike="noStrike" baseline="0" dirty="0"/>
              <a:t>extreme agitation </a:t>
            </a:r>
            <a:r>
              <a:rPr lang="en-US" sz="2800" i="1" dirty="0"/>
              <a:t>&amp; </a:t>
            </a:r>
            <a:r>
              <a:rPr lang="en-US" sz="2800" b="0" i="1" u="none" strike="noStrike" baseline="0" dirty="0"/>
              <a:t>combativeness.</a:t>
            </a:r>
          </a:p>
          <a:p>
            <a:pPr algn="l">
              <a:buFont typeface="Wingdings" panose="05000000000000000000" pitchFamily="2" charset="2"/>
              <a:buChar char="q"/>
            </a:pPr>
            <a:r>
              <a:rPr lang="en-US" sz="2800" b="1" i="1" dirty="0"/>
              <a:t>P</a:t>
            </a:r>
            <a:r>
              <a:rPr lang="en-US" sz="2800" b="1" i="1" u="none" strike="noStrike" baseline="0" dirty="0"/>
              <a:t>aranoia</a:t>
            </a:r>
            <a:r>
              <a:rPr lang="en-US" sz="2800" b="0" i="1" u="none" strike="noStrike" baseline="0" dirty="0"/>
              <a:t>, extreme suspicion </a:t>
            </a:r>
            <a:r>
              <a:rPr lang="en-GB" sz="2800" i="1" dirty="0"/>
              <a:t>&amp;</a:t>
            </a:r>
            <a:r>
              <a:rPr lang="en-GB" sz="2800" b="0" i="1" u="none" strike="noStrike" baseline="0" dirty="0"/>
              <a:t> delusion that they are being followed, or that others are trying to harm them (in some pts)</a:t>
            </a:r>
          </a:p>
          <a:p>
            <a:pPr algn="l">
              <a:buFont typeface="Wingdings" panose="05000000000000000000" pitchFamily="2" charset="2"/>
              <a:buChar char="q"/>
            </a:pPr>
            <a:endParaRPr lang="en-GB" sz="1800" b="0" i="0" u="none" strike="noStrike" baseline="0" dirty="0">
              <a:latin typeface="MinionPro-Regular"/>
            </a:endParaRPr>
          </a:p>
          <a:p>
            <a:pPr marL="0" indent="0" algn="l">
              <a:buNone/>
            </a:pPr>
            <a:endParaRPr lang="en-ZM" dirty="0"/>
          </a:p>
        </p:txBody>
      </p:sp>
      <p:sp>
        <p:nvSpPr>
          <p:cNvPr id="4" name="Date Placeholder 3">
            <a:extLst>
              <a:ext uri="{FF2B5EF4-FFF2-40B4-BE49-F238E27FC236}">
                <a16:creationId xmlns:a16="http://schemas.microsoft.com/office/drawing/2014/main" id="{D47C8965-A2A7-DA9C-BA87-C34BA0E4F33D}"/>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46E97E84-46C2-3E1D-E115-F9002CAC527F}"/>
              </a:ext>
            </a:extLst>
          </p:cNvPr>
          <p:cNvSpPr>
            <a:spLocks noGrp="1"/>
          </p:cNvSpPr>
          <p:nvPr>
            <p:ph type="sldNum" sz="quarter" idx="12"/>
          </p:nvPr>
        </p:nvSpPr>
        <p:spPr/>
        <p:txBody>
          <a:bodyPr/>
          <a:lstStyle/>
          <a:p>
            <a:fld id="{A9A16595-DC56-4919-B042-B2AA3E6553A2}" type="slidenum">
              <a:rPr lang="en-GB" smtClean="0"/>
              <a:pPr/>
              <a:t>53</a:t>
            </a:fld>
            <a:endParaRPr lang="en-GB"/>
          </a:p>
        </p:txBody>
      </p:sp>
    </p:spTree>
    <p:extLst>
      <p:ext uri="{BB962C8B-B14F-4D97-AF65-F5344CB8AC3E}">
        <p14:creationId xmlns:p14="http://schemas.microsoft.com/office/powerpoint/2010/main" val="716889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D254-FAEA-0DFE-0649-DB791F4BBD7B}"/>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F95AC05B-6BCA-7FEF-9B8B-A20F8DFBB436}"/>
              </a:ext>
            </a:extLst>
          </p:cNvPr>
          <p:cNvSpPr>
            <a:spLocks noGrp="1"/>
          </p:cNvSpPr>
          <p:nvPr>
            <p:ph idx="1"/>
          </p:nvPr>
        </p:nvSpPr>
        <p:spPr/>
        <p:txBody>
          <a:bodyPr>
            <a:normAutofit fontScale="77500" lnSpcReduction="20000"/>
          </a:bodyPr>
          <a:lstStyle/>
          <a:p>
            <a:pPr marL="0" indent="0" algn="l">
              <a:buNone/>
            </a:pPr>
            <a:endParaRPr lang="en-GB" sz="1800" dirty="0">
              <a:latin typeface="MinionPro-Regular"/>
            </a:endParaRPr>
          </a:p>
          <a:p>
            <a:pPr algn="l">
              <a:buFont typeface="Wingdings" panose="05000000000000000000" pitchFamily="2" charset="2"/>
              <a:buChar char="q"/>
            </a:pPr>
            <a:r>
              <a:rPr lang="en-GB" sz="2800" i="1" dirty="0"/>
              <a:t>O</a:t>
            </a:r>
            <a:r>
              <a:rPr lang="en-GB" sz="2800" b="0" i="1" u="none" strike="noStrike" baseline="0" dirty="0"/>
              <a:t>ften viewed as medically </a:t>
            </a:r>
            <a:r>
              <a:rPr lang="en-GB" sz="2800" i="1" dirty="0"/>
              <a:t>&amp; </a:t>
            </a:r>
            <a:r>
              <a:rPr lang="en-GB" sz="2800" b="0" i="1" u="none" strike="noStrike" baseline="0" dirty="0"/>
              <a:t>legally incompetent.</a:t>
            </a:r>
          </a:p>
          <a:p>
            <a:pPr algn="l">
              <a:buFont typeface="Wingdings" panose="05000000000000000000" pitchFamily="2" charset="2"/>
              <a:buChar char="q"/>
            </a:pPr>
            <a:r>
              <a:rPr lang="en-GB" sz="2800" i="1" dirty="0"/>
              <a:t>C</a:t>
            </a:r>
            <a:r>
              <a:rPr lang="en-GB" sz="2800" b="0" i="1" u="none" strike="noStrike" baseline="0" dirty="0"/>
              <a:t>lassified as </a:t>
            </a:r>
            <a:r>
              <a:rPr lang="en-GB" sz="2800" b="1" i="1" u="none" strike="noStrike" baseline="0" dirty="0"/>
              <a:t>acute or chronic</a:t>
            </a:r>
            <a:r>
              <a:rPr lang="en-GB" sz="2800" b="0" i="1" u="none" strike="noStrike" baseline="0" dirty="0"/>
              <a:t>. Acute episodes occur over hours or days, whereas chronic develop over months or years.</a:t>
            </a:r>
          </a:p>
          <a:p>
            <a:pPr algn="l">
              <a:buFont typeface="Wingdings" panose="05000000000000000000" pitchFamily="2" charset="2"/>
              <a:buChar char="q"/>
            </a:pPr>
            <a:r>
              <a:rPr lang="en-GB" sz="2800" i="1" dirty="0"/>
              <a:t>M</a:t>
            </a:r>
            <a:r>
              <a:rPr lang="en-GB" sz="2800" b="0" i="1" u="none" strike="noStrike" baseline="0" dirty="0"/>
              <a:t>ay be attributed to:</a:t>
            </a:r>
          </a:p>
          <a:p>
            <a:pPr marL="0" indent="0" algn="l">
              <a:buNone/>
            </a:pPr>
            <a:r>
              <a:rPr lang="en-GB" sz="2800" b="0" i="1" u="none" strike="noStrike" baseline="0" dirty="0"/>
              <a:t>brain damage,</a:t>
            </a:r>
            <a:r>
              <a:rPr lang="en-US" sz="2800" b="0" i="1" u="none" strike="noStrike" baseline="0" dirty="0"/>
              <a:t>overdoses of certain medications, extreme depression, </a:t>
            </a:r>
            <a:r>
              <a:rPr lang="en-GB" sz="2800" b="0" i="1" u="none" strike="noStrike" baseline="0" dirty="0"/>
              <a:t>chronic alcoholism, and drug addiction, genetic factors .</a:t>
            </a:r>
            <a:r>
              <a:rPr lang="en-GB" sz="2800" b="1" i="1" u="none" strike="noStrike" baseline="0" dirty="0"/>
              <a:t>Vast majority of psychoses have no identifiable cause.</a:t>
            </a:r>
          </a:p>
          <a:p>
            <a:pPr marL="0" indent="0" algn="l">
              <a:buNone/>
            </a:pPr>
            <a:endParaRPr lang="en-GB" sz="2800" b="1" i="1" u="none" strike="noStrike" baseline="0" dirty="0"/>
          </a:p>
          <a:p>
            <a:pPr algn="l">
              <a:buFont typeface="Wingdings" panose="05000000000000000000" pitchFamily="2" charset="2"/>
              <a:buChar char="q"/>
            </a:pPr>
            <a:r>
              <a:rPr lang="en-GB" sz="2800" b="0" i="1" u="none" strike="noStrike" baseline="0" dirty="0"/>
              <a:t>Patients require long-term drug therapy.</a:t>
            </a:r>
          </a:p>
          <a:p>
            <a:pPr algn="l">
              <a:buFont typeface="Wingdings" panose="05000000000000000000" pitchFamily="2" charset="2"/>
              <a:buChar char="q"/>
            </a:pPr>
            <a:r>
              <a:rPr lang="en-GB" sz="2800" b="0" i="1" u="none" strike="noStrike" baseline="0" dirty="0"/>
              <a:t>Family members &amp; social support groups are important sources of help for patients who cannot function without continuous drug therapy.</a:t>
            </a:r>
            <a:endParaRPr lang="en-ZM" sz="2800" i="1" dirty="0"/>
          </a:p>
        </p:txBody>
      </p:sp>
      <p:sp>
        <p:nvSpPr>
          <p:cNvPr id="4" name="Date Placeholder 3">
            <a:extLst>
              <a:ext uri="{FF2B5EF4-FFF2-40B4-BE49-F238E27FC236}">
                <a16:creationId xmlns:a16="http://schemas.microsoft.com/office/drawing/2014/main" id="{1044A8F7-EE32-3E71-DC93-B241008F291C}"/>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97448C7E-A2A2-E116-5B85-87B57AE2D914}"/>
              </a:ext>
            </a:extLst>
          </p:cNvPr>
          <p:cNvSpPr>
            <a:spLocks noGrp="1"/>
          </p:cNvSpPr>
          <p:nvPr>
            <p:ph type="sldNum" sz="quarter" idx="12"/>
          </p:nvPr>
        </p:nvSpPr>
        <p:spPr/>
        <p:txBody>
          <a:bodyPr/>
          <a:lstStyle/>
          <a:p>
            <a:fld id="{A9A16595-DC56-4919-B042-B2AA3E6553A2}" type="slidenum">
              <a:rPr lang="en-GB" smtClean="0"/>
              <a:pPr/>
              <a:t>54</a:t>
            </a:fld>
            <a:endParaRPr lang="en-GB"/>
          </a:p>
        </p:txBody>
      </p:sp>
    </p:spTree>
    <p:extLst>
      <p:ext uri="{BB962C8B-B14F-4D97-AF65-F5344CB8AC3E}">
        <p14:creationId xmlns:p14="http://schemas.microsoft.com/office/powerpoint/2010/main" val="1061438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714356"/>
            <a:ext cx="8229600" cy="775542"/>
          </a:xfrm>
        </p:spPr>
        <p:txBody>
          <a:bodyPr>
            <a:normAutofit/>
          </a:bodyPr>
          <a:lstStyle/>
          <a:p>
            <a:r>
              <a:rPr lang="en-GB" sz="4000" b="1" i="0" u="none" strike="noStrike" baseline="0" dirty="0">
                <a:effectLst>
                  <a:outerShdw blurRad="38100" dist="38100" dir="2700000" algn="tl">
                    <a:srgbClr val="000000">
                      <a:alpha val="43137"/>
                    </a:srgbClr>
                  </a:outerShdw>
                </a:effectLst>
              </a:rPr>
              <a:t>Schizophrenia</a:t>
            </a:r>
            <a:endParaRPr lang="en-GB" sz="40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785926"/>
            <a:ext cx="8229600" cy="4538674"/>
          </a:xfrm>
        </p:spPr>
        <p:txBody>
          <a:bodyPr>
            <a:noAutofit/>
          </a:bodyPr>
          <a:lstStyle/>
          <a:p>
            <a:pPr algn="l">
              <a:buFont typeface="Wingdings" panose="05000000000000000000" pitchFamily="2" charset="2"/>
              <a:buChar char="q"/>
            </a:pPr>
            <a:r>
              <a:rPr lang="en-GB" sz="2800" i="1" dirty="0"/>
              <a:t>T</a:t>
            </a:r>
            <a:r>
              <a:rPr lang="en-GB" sz="2800" b="0" i="1" u="none" strike="noStrike" baseline="0" dirty="0"/>
              <a:t>ype of psychosis characterized by : </a:t>
            </a:r>
          </a:p>
          <a:p>
            <a:pPr algn="l">
              <a:buFont typeface="Wingdings" panose="05000000000000000000" pitchFamily="2" charset="2"/>
              <a:buChar char="Ø"/>
            </a:pPr>
            <a:r>
              <a:rPr lang="en-GB" sz="2800" i="1" dirty="0"/>
              <a:t>A</a:t>
            </a:r>
            <a:r>
              <a:rPr lang="en-GB" sz="2800" b="0" i="1" u="none" strike="noStrike" baseline="0" dirty="0"/>
              <a:t>bnormal thoughts and thought processes,</a:t>
            </a:r>
          </a:p>
          <a:p>
            <a:pPr algn="l">
              <a:buFont typeface="Wingdings" panose="05000000000000000000" pitchFamily="2" charset="2"/>
              <a:buChar char="Ø"/>
            </a:pPr>
            <a:r>
              <a:rPr lang="en-GB" sz="2800" i="1" dirty="0"/>
              <a:t>D</a:t>
            </a:r>
            <a:r>
              <a:rPr lang="en-GB" sz="2800" b="0" i="1" u="none" strike="noStrike" baseline="0" dirty="0"/>
              <a:t>isordered communication, </a:t>
            </a:r>
          </a:p>
          <a:p>
            <a:pPr algn="l">
              <a:buFont typeface="Wingdings" panose="05000000000000000000" pitchFamily="2" charset="2"/>
              <a:buChar char="Ø"/>
            </a:pPr>
            <a:r>
              <a:rPr lang="en-GB" sz="2800" i="1" dirty="0"/>
              <a:t>W</a:t>
            </a:r>
            <a:r>
              <a:rPr lang="en-GB" sz="2800" b="0" i="1" u="none" strike="noStrike" baseline="0" dirty="0"/>
              <a:t>ithdrawal from other people and the outside environment, </a:t>
            </a:r>
          </a:p>
          <a:p>
            <a:pPr algn="l">
              <a:buFont typeface="Wingdings" panose="05000000000000000000" pitchFamily="2" charset="2"/>
              <a:buChar char="Ø"/>
            </a:pPr>
            <a:r>
              <a:rPr lang="en-GB" sz="2800" i="1" dirty="0"/>
              <a:t>H</a:t>
            </a:r>
            <a:r>
              <a:rPr lang="en-GB" sz="2800" b="0" i="1" u="none" strike="noStrike" baseline="0" dirty="0"/>
              <a:t>igh risk for suicide. </a:t>
            </a:r>
          </a:p>
          <a:p>
            <a:pPr algn="l">
              <a:buFont typeface="Wingdings" panose="05000000000000000000" pitchFamily="2" charset="2"/>
              <a:buChar char="q"/>
            </a:pPr>
            <a:r>
              <a:rPr lang="en-GB" sz="2800" b="0" i="1" u="none" strike="noStrike" baseline="0" dirty="0"/>
              <a:t>Several</a:t>
            </a:r>
            <a:r>
              <a:rPr lang="en-GB" sz="2800" i="1" dirty="0"/>
              <a:t> </a:t>
            </a:r>
            <a:r>
              <a:rPr lang="en-GB" sz="2800" b="0" i="1" u="none" strike="noStrike" baseline="0" dirty="0"/>
              <a:t>subtypes of schizophrenic disorders based on clinical </a:t>
            </a:r>
            <a:r>
              <a:rPr lang="en-US" sz="2800" b="0" i="1" u="none" strike="noStrike" baseline="0" dirty="0"/>
              <a:t>presentation.</a:t>
            </a:r>
          </a:p>
          <a:p>
            <a:pPr algn="l">
              <a:buFont typeface="Wingdings" panose="05000000000000000000" pitchFamily="2" charset="2"/>
              <a:buChar char="q"/>
            </a:pPr>
            <a:r>
              <a:rPr lang="en-GB" sz="2800" b="0" i="1" u="none" strike="noStrike" baseline="0" dirty="0"/>
              <a:t>Most common psychotic disorder, affecting 1% to 2% of the population.</a:t>
            </a:r>
            <a:endParaRPr lang="en-GB" sz="2800" i="1" dirty="0"/>
          </a:p>
        </p:txBody>
      </p:sp>
      <p:sp>
        <p:nvSpPr>
          <p:cNvPr id="3" name="Slide Number Placeholder 2"/>
          <p:cNvSpPr>
            <a:spLocks noGrp="1"/>
          </p:cNvSpPr>
          <p:nvPr>
            <p:ph type="sldNum" sz="quarter" idx="12"/>
          </p:nvPr>
        </p:nvSpPr>
        <p:spPr/>
        <p:txBody>
          <a:bodyPr/>
          <a:lstStyle/>
          <a:p>
            <a:fld id="{A9A16595-DC56-4919-B042-B2AA3E6553A2}" type="slidenum">
              <a:rPr lang="en-GB" smtClean="0"/>
              <a:pPr/>
              <a:t>55</a:t>
            </a:fld>
            <a:endParaRPr lang="en-GB"/>
          </a:p>
        </p:txBody>
      </p:sp>
      <p:sp>
        <p:nvSpPr>
          <p:cNvPr id="6" name="Date Placeholder 5"/>
          <p:cNvSpPr>
            <a:spLocks noGrp="1"/>
          </p:cNvSpPr>
          <p:nvPr>
            <p:ph type="dt" sz="half" idx="10"/>
          </p:nvPr>
        </p:nvSpPr>
        <p:spPr/>
        <p:txBody>
          <a:bodyPr/>
          <a:lstStyle/>
          <a:p>
            <a:fld id="{48B7D764-C8A8-439A-B03E-6C913B99385D}" type="datetime5">
              <a:rPr lang="en-US" smtClean="0"/>
              <a:t>12-Oct-22</a:t>
            </a:fld>
            <a:endParaRPr lang="en-GB"/>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477F-77F9-9542-C49A-2CDF0C813795}"/>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DBF45E7A-5FB5-1270-6DDA-66FBDD6A5771}"/>
              </a:ext>
            </a:extLst>
          </p:cNvPr>
          <p:cNvSpPr>
            <a:spLocks noGrp="1"/>
          </p:cNvSpPr>
          <p:nvPr>
            <p:ph idx="1"/>
          </p:nvPr>
        </p:nvSpPr>
        <p:spPr/>
        <p:txBody>
          <a:bodyPr>
            <a:noAutofit/>
          </a:bodyPr>
          <a:lstStyle/>
          <a:p>
            <a:pPr algn="l">
              <a:buFont typeface="Wingdings" panose="05000000000000000000" pitchFamily="2" charset="2"/>
              <a:buChar char="q"/>
            </a:pPr>
            <a:r>
              <a:rPr lang="en-GB" sz="2400" b="1" i="1" u="none" strike="noStrike" baseline="0" dirty="0"/>
              <a:t>Positive symptoms </a:t>
            </a:r>
            <a:r>
              <a:rPr lang="en-GB" sz="2400" i="1" dirty="0"/>
              <a:t>(</a:t>
            </a:r>
            <a:r>
              <a:rPr lang="en-GB" sz="2400" b="0" i="1" u="none" strike="noStrike" baseline="0" dirty="0"/>
              <a:t>add on to normal behavior) ;</a:t>
            </a:r>
          </a:p>
          <a:p>
            <a:pPr algn="l">
              <a:buFont typeface="Wingdings" panose="05000000000000000000" pitchFamily="2" charset="2"/>
              <a:buChar char="Ø"/>
            </a:pPr>
            <a:r>
              <a:rPr lang="en-GB" sz="2400" i="1" dirty="0"/>
              <a:t>H</a:t>
            </a:r>
            <a:r>
              <a:rPr lang="en-GB" sz="2400" b="0" i="1" u="none" strike="noStrike" baseline="0" dirty="0"/>
              <a:t>allucinations, delusions,&amp;  a disorganized thought or speech pattern. </a:t>
            </a:r>
          </a:p>
          <a:p>
            <a:pPr algn="l">
              <a:buFont typeface="Wingdings" panose="05000000000000000000" pitchFamily="2" charset="2"/>
              <a:buChar char="q"/>
            </a:pPr>
            <a:r>
              <a:rPr lang="en-GB" sz="2400" b="1" i="1" u="none" strike="noStrike" baseline="0" dirty="0"/>
              <a:t>Negative symptoms </a:t>
            </a:r>
            <a:r>
              <a:rPr lang="en-GB" sz="2400" b="0" i="1" u="none" strike="noStrike" baseline="0" dirty="0"/>
              <a:t>(subtract from normal behavior).  </a:t>
            </a:r>
            <a:endParaRPr lang="en-GB" sz="2400" i="1" dirty="0"/>
          </a:p>
          <a:p>
            <a:pPr algn="l">
              <a:buFont typeface="Wingdings" panose="05000000000000000000" pitchFamily="2" charset="2"/>
              <a:buChar char="Ø"/>
            </a:pPr>
            <a:r>
              <a:rPr lang="en-GB" sz="2400" b="0" i="1" u="none" strike="noStrike" baseline="0" dirty="0"/>
              <a:t>lack of interest, motivation, responsiveness, or pleasure in daily activities. </a:t>
            </a:r>
          </a:p>
          <a:p>
            <a:pPr algn="l">
              <a:buFont typeface="Wingdings" panose="05000000000000000000" pitchFamily="2" charset="2"/>
              <a:buChar char="Ø"/>
            </a:pPr>
            <a:r>
              <a:rPr lang="en-US" sz="2400" b="0" i="1" u="none" strike="noStrike" baseline="0" dirty="0"/>
              <a:t>Proper diagnosis </a:t>
            </a:r>
            <a:r>
              <a:rPr lang="en-GB" sz="2400" b="0" i="1" u="none" strike="noStrike" baseline="0" dirty="0"/>
              <a:t>of + </a:t>
            </a:r>
            <a:r>
              <a:rPr lang="en-GB" sz="2400" b="0" i="1" u="none" strike="noStrike" baseline="0" dirty="0" err="1"/>
              <a:t>ve</a:t>
            </a:r>
            <a:r>
              <a:rPr lang="en-GB" sz="2400" b="0" i="1" u="none" strike="noStrike" baseline="0" dirty="0"/>
              <a:t>  and –</a:t>
            </a:r>
            <a:r>
              <a:rPr lang="en-GB" sz="2400" b="0" i="1" u="none" strike="noStrike" baseline="0" dirty="0" err="1"/>
              <a:t>ve</a:t>
            </a:r>
            <a:r>
              <a:rPr lang="en-GB" sz="2400" b="0" i="1" u="none" strike="noStrike" baseline="0" dirty="0"/>
              <a:t>  symptoms is important for selection of appropriate antipsychotic drug.</a:t>
            </a:r>
            <a:endParaRPr lang="en-ZM" sz="2400" i="1" dirty="0"/>
          </a:p>
        </p:txBody>
      </p:sp>
      <p:sp>
        <p:nvSpPr>
          <p:cNvPr id="4" name="Date Placeholder 3">
            <a:extLst>
              <a:ext uri="{FF2B5EF4-FFF2-40B4-BE49-F238E27FC236}">
                <a16:creationId xmlns:a16="http://schemas.microsoft.com/office/drawing/2014/main" id="{26CD5324-98B0-03F4-CA36-4DCA27E8C570}"/>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A80171A6-05DE-27E3-6F05-99EBCC5B6695}"/>
              </a:ext>
            </a:extLst>
          </p:cNvPr>
          <p:cNvSpPr>
            <a:spLocks noGrp="1"/>
          </p:cNvSpPr>
          <p:nvPr>
            <p:ph type="sldNum" sz="quarter" idx="12"/>
          </p:nvPr>
        </p:nvSpPr>
        <p:spPr/>
        <p:txBody>
          <a:bodyPr/>
          <a:lstStyle/>
          <a:p>
            <a:fld id="{A9A16595-DC56-4919-B042-B2AA3E6553A2}" type="slidenum">
              <a:rPr lang="en-GB" smtClean="0"/>
              <a:pPr/>
              <a:t>56</a:t>
            </a:fld>
            <a:endParaRPr lang="en-GB"/>
          </a:p>
        </p:txBody>
      </p:sp>
    </p:spTree>
    <p:extLst>
      <p:ext uri="{BB962C8B-B14F-4D97-AF65-F5344CB8AC3E}">
        <p14:creationId xmlns:p14="http://schemas.microsoft.com/office/powerpoint/2010/main" val="2606722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F00D-61F6-7E11-AE3F-EA23E7A2031C}"/>
              </a:ext>
            </a:extLst>
          </p:cNvPr>
          <p:cNvSpPr>
            <a:spLocks noGrp="1"/>
          </p:cNvSpPr>
          <p:nvPr>
            <p:ph type="title"/>
          </p:nvPr>
        </p:nvSpPr>
        <p:spPr/>
        <p:txBody>
          <a:bodyPr>
            <a:normAutofit/>
          </a:bodyPr>
          <a:lstStyle/>
          <a:p>
            <a:r>
              <a:rPr lang="en-GB" sz="3600" dirty="0">
                <a:effectLst>
                  <a:outerShdw blurRad="38100" dist="38100" dir="2700000" algn="tl">
                    <a:srgbClr val="000000">
                      <a:alpha val="43137"/>
                    </a:srgbClr>
                  </a:outerShdw>
                </a:effectLst>
              </a:rPr>
              <a:t>Etiology theories of Psychosis</a:t>
            </a:r>
            <a:endParaRPr lang="en-ZM" sz="3600" dirty="0"/>
          </a:p>
        </p:txBody>
      </p:sp>
      <p:sp>
        <p:nvSpPr>
          <p:cNvPr id="3" name="Content Placeholder 2">
            <a:extLst>
              <a:ext uri="{FF2B5EF4-FFF2-40B4-BE49-F238E27FC236}">
                <a16:creationId xmlns:a16="http://schemas.microsoft.com/office/drawing/2014/main" id="{88028C0C-27E1-BFA6-CC24-E95051FD1361}"/>
              </a:ext>
            </a:extLst>
          </p:cNvPr>
          <p:cNvSpPr>
            <a:spLocks noGrp="1"/>
          </p:cNvSpPr>
          <p:nvPr>
            <p:ph idx="1"/>
          </p:nvPr>
        </p:nvSpPr>
        <p:spPr/>
        <p:txBody>
          <a:bodyPr>
            <a:normAutofit/>
          </a:bodyPr>
          <a:lstStyle/>
          <a:p>
            <a:pPr algn="l">
              <a:buFont typeface="Wingdings" panose="05000000000000000000" pitchFamily="2" charset="2"/>
              <a:buChar char="q"/>
            </a:pPr>
            <a:r>
              <a:rPr lang="en-GB" sz="2400" i="1" dirty="0"/>
              <a:t>Actual c</a:t>
            </a:r>
            <a:r>
              <a:rPr lang="en-GB" sz="2400" b="0" i="1" u="none" strike="noStrike" baseline="0" dirty="0"/>
              <a:t>ause of schizophrenia has not been determined</a:t>
            </a:r>
          </a:p>
          <a:p>
            <a:pPr algn="l">
              <a:buFont typeface="Wingdings" panose="05000000000000000000" pitchFamily="2" charset="2"/>
              <a:buChar char="q"/>
            </a:pPr>
            <a:r>
              <a:rPr lang="en-GB" sz="2400" i="1" dirty="0"/>
              <a:t>S</a:t>
            </a:r>
            <a:r>
              <a:rPr lang="en-GB" sz="2400" b="0" i="1" u="none" strike="noStrike" baseline="0" dirty="0"/>
              <a:t>everal theories have been proposed. </a:t>
            </a:r>
          </a:p>
          <a:p>
            <a:pPr algn="l">
              <a:buFont typeface="Wingdings" panose="05000000000000000000" pitchFamily="2" charset="2"/>
              <a:buChar char="q"/>
            </a:pPr>
            <a:r>
              <a:rPr lang="en-GB" sz="2400" b="1" i="1" dirty="0"/>
              <a:t>Dopamine theory of Psychosis </a:t>
            </a:r>
            <a:r>
              <a:rPr lang="en-GB" sz="2400" i="1" dirty="0"/>
              <a:t>(by Carlson): </a:t>
            </a:r>
          </a:p>
          <a:p>
            <a:pPr algn="just">
              <a:buNone/>
            </a:pPr>
            <a:r>
              <a:rPr lang="en-GB" sz="2400" i="1" dirty="0"/>
              <a:t>	Psychosis is caused by increased dopaminergic hyperactivity &amp; signal transduction in the brain mesolimbic &amp; </a:t>
            </a:r>
            <a:r>
              <a:rPr lang="en-GB" sz="2400" i="1" dirty="0" err="1"/>
              <a:t>mesocortical</a:t>
            </a:r>
            <a:r>
              <a:rPr lang="en-GB" sz="2400" i="1" dirty="0"/>
              <a:t> system.</a:t>
            </a:r>
          </a:p>
          <a:p>
            <a:pPr marL="547688" indent="-273050" algn="just">
              <a:buFont typeface="Wingdings" pitchFamily="2" charset="2"/>
              <a:buChar char="v"/>
            </a:pPr>
            <a:r>
              <a:rPr lang="en-GB" sz="2400" i="1" dirty="0"/>
              <a:t>Dopamine is the main </a:t>
            </a:r>
            <a:r>
              <a:rPr lang="en-GB" sz="2400" i="1" dirty="0" err="1"/>
              <a:t>neurotrasmitter</a:t>
            </a:r>
            <a:r>
              <a:rPr lang="en-GB" sz="2400" i="1" dirty="0"/>
              <a:t> activating dopaminergic receptors in brain mesolimbic system that controls psychological behaviour.</a:t>
            </a:r>
          </a:p>
          <a:p>
            <a:pPr marL="0" indent="0" algn="l">
              <a:buNone/>
            </a:pPr>
            <a:endParaRPr lang="en-GB" sz="2400" b="0" i="1" u="none" strike="noStrike" baseline="0" dirty="0"/>
          </a:p>
          <a:p>
            <a:pPr algn="l">
              <a:buFont typeface="Wingdings" panose="05000000000000000000" pitchFamily="2" charset="2"/>
              <a:buChar char="q"/>
            </a:pPr>
            <a:endParaRPr lang="en-GB" sz="1800" b="0" i="0" u="none" strike="noStrike" baseline="0" dirty="0">
              <a:latin typeface="MinionPro-Regular"/>
            </a:endParaRPr>
          </a:p>
        </p:txBody>
      </p:sp>
      <p:sp>
        <p:nvSpPr>
          <p:cNvPr id="4" name="Date Placeholder 3">
            <a:extLst>
              <a:ext uri="{FF2B5EF4-FFF2-40B4-BE49-F238E27FC236}">
                <a16:creationId xmlns:a16="http://schemas.microsoft.com/office/drawing/2014/main" id="{0FFAB94A-2A4C-0105-532E-9289F212AAC8}"/>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40375CA4-AD0A-5D3E-95AF-018B1DF87EEA}"/>
              </a:ext>
            </a:extLst>
          </p:cNvPr>
          <p:cNvSpPr>
            <a:spLocks noGrp="1"/>
          </p:cNvSpPr>
          <p:nvPr>
            <p:ph type="sldNum" sz="quarter" idx="12"/>
          </p:nvPr>
        </p:nvSpPr>
        <p:spPr/>
        <p:txBody>
          <a:bodyPr/>
          <a:lstStyle/>
          <a:p>
            <a:fld id="{A9A16595-DC56-4919-B042-B2AA3E6553A2}" type="slidenum">
              <a:rPr lang="en-GB" smtClean="0"/>
              <a:pPr/>
              <a:t>57</a:t>
            </a:fld>
            <a:endParaRPr lang="en-GB"/>
          </a:p>
        </p:txBody>
      </p:sp>
    </p:spTree>
    <p:extLst>
      <p:ext uri="{BB962C8B-B14F-4D97-AF65-F5344CB8AC3E}">
        <p14:creationId xmlns:p14="http://schemas.microsoft.com/office/powerpoint/2010/main" val="3076642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714380"/>
          </a:xfrm>
        </p:spPr>
        <p:txBody>
          <a:bodyPr>
            <a:normAutofit/>
          </a:bodyPr>
          <a:lstStyle/>
          <a:p>
            <a:pPr algn="ctr"/>
            <a:endParaRPr lang="en-GB"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28736"/>
            <a:ext cx="8229600" cy="5072098"/>
          </a:xfrm>
        </p:spPr>
        <p:txBody>
          <a:bodyPr>
            <a:normAutofit fontScale="92500" lnSpcReduction="10000"/>
          </a:bodyPr>
          <a:lstStyle/>
          <a:p>
            <a:pPr algn="l">
              <a:buFont typeface="Wingdings" panose="05000000000000000000" pitchFamily="2" charset="2"/>
              <a:buChar char="q"/>
            </a:pPr>
            <a:endParaRPr lang="en-GB" sz="2800" b="1" i="1" dirty="0"/>
          </a:p>
          <a:p>
            <a:pPr algn="l">
              <a:buFont typeface="Wingdings" panose="05000000000000000000" pitchFamily="2" charset="2"/>
              <a:buChar char="q"/>
            </a:pPr>
            <a:r>
              <a:rPr lang="en-GB" sz="2400" b="1" i="1" dirty="0"/>
              <a:t>G</a:t>
            </a:r>
            <a:r>
              <a:rPr lang="en-GB" sz="2400" b="1" i="1" u="none" strike="noStrike" baseline="0" dirty="0"/>
              <a:t>enetic &amp; environmental</a:t>
            </a:r>
            <a:r>
              <a:rPr lang="en-GB" sz="2400" b="0" i="1" u="none" strike="noStrike" baseline="0" dirty="0"/>
              <a:t> </a:t>
            </a:r>
          </a:p>
          <a:p>
            <a:pPr marL="0" indent="0" algn="l">
              <a:buNone/>
            </a:pPr>
            <a:r>
              <a:rPr lang="en-GB" sz="2400" i="1" dirty="0"/>
              <a:t>e.g. P</a:t>
            </a:r>
            <a:r>
              <a:rPr lang="en-GB" sz="2400" b="0" i="1" u="none" strike="noStrike" baseline="0" dirty="0"/>
              <a:t>atients suffering from schizophrenia have family members who have been afflicted with the same disorder. </a:t>
            </a:r>
          </a:p>
          <a:p>
            <a:pPr algn="l">
              <a:buFont typeface="Wingdings" panose="05000000000000000000" pitchFamily="2" charset="2"/>
              <a:buChar char="q"/>
            </a:pPr>
            <a:r>
              <a:rPr lang="en-GB" sz="2400" b="1" i="1" dirty="0"/>
              <a:t>Glutamate</a:t>
            </a:r>
          </a:p>
          <a:p>
            <a:pPr algn="l">
              <a:buFont typeface="Wingdings" panose="05000000000000000000" pitchFamily="2" charset="2"/>
              <a:buChar char="q"/>
            </a:pPr>
            <a:r>
              <a:rPr lang="en-GB" sz="2400" b="0" i="1" u="none" strike="noStrike" baseline="0" dirty="0"/>
              <a:t>Many conditions can cause bizarre behavior, </a:t>
            </a:r>
            <a:r>
              <a:rPr lang="en-GB" sz="2400" i="1" dirty="0"/>
              <a:t> </a:t>
            </a:r>
            <a:r>
              <a:rPr lang="en-GB" sz="2400" b="0" i="1" u="none" strike="noStrike" baseline="0" dirty="0"/>
              <a:t>should be distinguished from schizophrenia. </a:t>
            </a:r>
          </a:p>
          <a:p>
            <a:pPr algn="l">
              <a:buFont typeface="Wingdings" panose="05000000000000000000" pitchFamily="2" charset="2"/>
              <a:buChar char="Ø"/>
            </a:pPr>
            <a:r>
              <a:rPr lang="en-GB" sz="2400" b="0" i="1" u="none" strike="noStrike" baseline="0" dirty="0"/>
              <a:t>Chronic use of amphetamines or cocaine can create a paranoid syndrome.</a:t>
            </a:r>
          </a:p>
          <a:p>
            <a:pPr algn="l">
              <a:buFont typeface="Wingdings" panose="05000000000000000000" pitchFamily="2" charset="2"/>
              <a:buChar char="Ø"/>
            </a:pPr>
            <a:r>
              <a:rPr lang="en-GB" sz="2400" b="0" i="1" u="none" strike="noStrike" baseline="0" dirty="0"/>
              <a:t>Certain complex partial seizures cause unusual symptoms  mistaken for psychoses</a:t>
            </a:r>
          </a:p>
          <a:p>
            <a:pPr algn="l">
              <a:buFont typeface="Wingdings" panose="05000000000000000000" pitchFamily="2" charset="2"/>
              <a:buChar char="Ø"/>
            </a:pPr>
            <a:r>
              <a:rPr lang="en-GB" sz="2400" b="0" i="1" u="none" strike="noStrike" baseline="0" dirty="0"/>
              <a:t>Brain neoplasms, </a:t>
            </a:r>
          </a:p>
          <a:p>
            <a:pPr algn="l">
              <a:buFont typeface="Wingdings" panose="05000000000000000000" pitchFamily="2" charset="2"/>
              <a:buChar char="Ø"/>
            </a:pPr>
            <a:r>
              <a:rPr lang="en-GB" sz="2400" i="1" dirty="0"/>
              <a:t>I</a:t>
            </a:r>
            <a:r>
              <a:rPr lang="en-GB" sz="2400" b="0" i="1" u="none" strike="noStrike" baseline="0" dirty="0"/>
              <a:t>nfections, or hemorrhage can also cause bizarre, psychotic-like symptoms.</a:t>
            </a:r>
            <a:endParaRPr lang="en-GB" sz="2400" b="1" i="1" dirty="0">
              <a:highlight>
                <a:srgbClr val="FFFF00"/>
              </a:highlight>
            </a:endParaRPr>
          </a:p>
          <a:p>
            <a:pPr marL="0" indent="0" algn="just">
              <a:buNone/>
            </a:pPr>
            <a:endParaRPr lang="en-GB"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58</a:t>
            </a:fld>
            <a:endParaRPr lang="en-GB"/>
          </a:p>
        </p:txBody>
      </p:sp>
      <p:sp>
        <p:nvSpPr>
          <p:cNvPr id="5" name="Date Placeholder 4"/>
          <p:cNvSpPr>
            <a:spLocks noGrp="1"/>
          </p:cNvSpPr>
          <p:nvPr>
            <p:ph type="dt" sz="half" idx="10"/>
          </p:nvPr>
        </p:nvSpPr>
        <p:spPr/>
        <p:txBody>
          <a:bodyPr/>
          <a:lstStyle/>
          <a:p>
            <a:fld id="{DDB465D2-35EB-4675-BF34-C1AACA235550}" type="datetime5">
              <a:rPr lang="en-US" smtClean="0"/>
              <a:t>12-Oct-22</a:t>
            </a:fld>
            <a:endParaRPr lang="en-GB"/>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785818"/>
          </a:xfrm>
        </p:spPr>
        <p:txBody>
          <a:bodyPr/>
          <a:lstStyle/>
          <a:p>
            <a:pPr algn="ctr"/>
            <a:r>
              <a:rPr lang="en-GB" sz="4000" b="1" dirty="0">
                <a:effectLst>
                  <a:outerShdw blurRad="38100" dist="38100" dir="2700000" algn="tl">
                    <a:srgbClr val="000000">
                      <a:alpha val="43137"/>
                    </a:srgbClr>
                  </a:outerShdw>
                </a:effectLst>
              </a:rPr>
              <a:t>Antipsychotic drugs</a:t>
            </a:r>
          </a:p>
        </p:txBody>
      </p:sp>
      <p:sp>
        <p:nvSpPr>
          <p:cNvPr id="3" name="Content Placeholder 2"/>
          <p:cNvSpPr>
            <a:spLocks noGrp="1"/>
          </p:cNvSpPr>
          <p:nvPr>
            <p:ph idx="1"/>
          </p:nvPr>
        </p:nvSpPr>
        <p:spPr>
          <a:xfrm>
            <a:off x="457200" y="1500174"/>
            <a:ext cx="8229600" cy="4824426"/>
          </a:xfrm>
        </p:spPr>
        <p:txBody>
          <a:bodyPr>
            <a:normAutofit lnSpcReduction="10000"/>
          </a:bodyPr>
          <a:lstStyle/>
          <a:p>
            <a:pPr algn="just">
              <a:buFont typeface="Wingdings" panose="05000000000000000000" pitchFamily="2" charset="2"/>
              <a:buChar char="q"/>
            </a:pPr>
            <a:endParaRPr lang="en-GB" sz="2400" i="1" dirty="0">
              <a:solidFill>
                <a:srgbClr val="000000"/>
              </a:solidFill>
              <a:ea typeface="黑体" pitchFamily="2" charset="-122"/>
            </a:endParaRPr>
          </a:p>
          <a:p>
            <a:pPr algn="just">
              <a:buFont typeface="Wingdings" panose="05000000000000000000" pitchFamily="2" charset="2"/>
              <a:buChar char="q"/>
            </a:pPr>
            <a:r>
              <a:rPr lang="en-GB" sz="2400" i="1" dirty="0">
                <a:solidFill>
                  <a:srgbClr val="000000"/>
                </a:solidFill>
                <a:ea typeface="黑体" pitchFamily="2" charset="-122"/>
              </a:rPr>
              <a:t>Antipsychotic drugs also called </a:t>
            </a:r>
            <a:r>
              <a:rPr lang="en-GB" sz="2400" b="1" i="1" dirty="0">
                <a:solidFill>
                  <a:srgbClr val="000000"/>
                </a:solidFill>
                <a:ea typeface="黑体" pitchFamily="2" charset="-122"/>
              </a:rPr>
              <a:t>Neuroleptics or </a:t>
            </a:r>
            <a:r>
              <a:rPr lang="en-GB" sz="2400" b="1" i="1" dirty="0" err="1">
                <a:solidFill>
                  <a:srgbClr val="000000"/>
                </a:solidFill>
                <a:ea typeface="黑体" pitchFamily="2" charset="-122"/>
              </a:rPr>
              <a:t>Antischizophrenics</a:t>
            </a:r>
            <a:r>
              <a:rPr lang="en-GB" sz="2400" b="1" i="1" dirty="0">
                <a:solidFill>
                  <a:srgbClr val="000000"/>
                </a:solidFill>
                <a:ea typeface="黑体" pitchFamily="2" charset="-122"/>
              </a:rPr>
              <a:t> </a:t>
            </a:r>
            <a:endParaRPr lang="en-GB" sz="2400" b="1" i="1" dirty="0"/>
          </a:p>
          <a:p>
            <a:pPr marL="0" indent="0" algn="l">
              <a:buNone/>
            </a:pPr>
            <a:r>
              <a:rPr lang="en-GB" sz="2400" b="1" i="1" dirty="0">
                <a:solidFill>
                  <a:srgbClr val="FF0000"/>
                </a:solidFill>
                <a:ea typeface="黑体" pitchFamily="2" charset="-122"/>
              </a:rPr>
              <a:t>MOA </a:t>
            </a:r>
            <a:r>
              <a:rPr lang="en-GB" sz="2400" i="1" dirty="0">
                <a:solidFill>
                  <a:srgbClr val="FF0000"/>
                </a:solidFill>
                <a:ea typeface="黑体" pitchFamily="2" charset="-122"/>
              </a:rPr>
              <a:t>- antagonise/inhibit Dopamine hyperactivity at D receptors in brain centres</a:t>
            </a:r>
            <a:r>
              <a:rPr lang="en-US" sz="2400" i="1" dirty="0">
                <a:solidFill>
                  <a:srgbClr val="FF0000"/>
                </a:solidFill>
                <a:ea typeface="黑体" pitchFamily="2" charset="-122"/>
              </a:rPr>
              <a:t> by </a:t>
            </a:r>
            <a:r>
              <a:rPr lang="en-GB" sz="2400" b="0" i="1" u="none" strike="noStrike" baseline="0" dirty="0">
                <a:solidFill>
                  <a:srgbClr val="FF0000"/>
                </a:solidFill>
              </a:rPr>
              <a:t>occupying D2 receptors, preventing dopamine from stimulating </a:t>
            </a:r>
            <a:r>
              <a:rPr lang="en-US" sz="2400" b="0" i="1" u="none" strike="noStrike" baseline="0" dirty="0">
                <a:solidFill>
                  <a:srgbClr val="FF0000"/>
                </a:solidFill>
              </a:rPr>
              <a:t>the postsynaptic neuron</a:t>
            </a:r>
            <a:endParaRPr lang="en-GB" sz="2400" i="1" dirty="0">
              <a:solidFill>
                <a:srgbClr val="FF0000"/>
              </a:solidFill>
              <a:ea typeface="黑体" pitchFamily="2" charset="-122"/>
            </a:endParaRPr>
          </a:p>
          <a:p>
            <a:pPr algn="just">
              <a:buFont typeface="Wingdings" panose="05000000000000000000" pitchFamily="2" charset="2"/>
              <a:buChar char="q"/>
            </a:pPr>
            <a:r>
              <a:rPr lang="en-GB" sz="2400" i="1" dirty="0">
                <a:solidFill>
                  <a:srgbClr val="000000"/>
                </a:solidFill>
                <a:ea typeface="黑体" pitchFamily="2" charset="-122"/>
              </a:rPr>
              <a:t>Used primarily to treat schizophrenia. (but are also effective in some other psychotic states, e.g. mania and delirium);</a:t>
            </a:r>
          </a:p>
          <a:p>
            <a:pPr algn="just">
              <a:buFont typeface="Wingdings" panose="05000000000000000000" pitchFamily="2" charset="2"/>
              <a:buChar char="q"/>
            </a:pPr>
            <a:r>
              <a:rPr lang="en-GB" sz="2400" b="1" i="1" dirty="0"/>
              <a:t>P</a:t>
            </a:r>
            <a:r>
              <a:rPr lang="en-GB" sz="2400" b="1" i="1" u="none" strike="noStrike" baseline="0" dirty="0"/>
              <a:t>rimary therapeutic goal </a:t>
            </a:r>
            <a:r>
              <a:rPr lang="en-GB" sz="2400" b="0" i="1" u="none" strike="noStrike" baseline="0" dirty="0"/>
              <a:t>for patients with schizophrenia is to reduce psychotic symptoms to a level that allows the patient to </a:t>
            </a:r>
            <a:r>
              <a:rPr lang="en-GB" sz="2400" b="1" i="1" u="none" strike="noStrike" baseline="0" dirty="0"/>
              <a:t>maintain normal social relationships</a:t>
            </a:r>
            <a:r>
              <a:rPr lang="en-GB" sz="2400" b="0" i="1" u="none" strike="noStrike" baseline="0" dirty="0"/>
              <a:t>, </a:t>
            </a:r>
            <a:r>
              <a:rPr lang="en-GB" sz="2400" b="1" i="1" u="none" strike="noStrike" baseline="0" dirty="0"/>
              <a:t>including self-care </a:t>
            </a:r>
            <a:r>
              <a:rPr lang="en-GB" sz="2400" b="0" i="1" u="none" strike="noStrike" baseline="0" dirty="0"/>
              <a:t>and </a:t>
            </a:r>
            <a:r>
              <a:rPr lang="en-GB" sz="2400" b="1" i="1" u="none" strike="noStrike" baseline="0" dirty="0"/>
              <a:t>interacting with other people</a:t>
            </a:r>
            <a:r>
              <a:rPr lang="en-GB" sz="2400" b="0" i="1" u="none" strike="noStrike" baseline="0" dirty="0"/>
              <a:t>. </a:t>
            </a:r>
            <a:endParaRPr lang="en-GB" sz="2400" i="1" dirty="0">
              <a:solidFill>
                <a:srgbClr val="000000"/>
              </a:solidFill>
              <a:ea typeface="黑体" pitchFamily="2" charset="-122"/>
            </a:endParaRPr>
          </a:p>
        </p:txBody>
      </p:sp>
      <p:sp>
        <p:nvSpPr>
          <p:cNvPr id="4" name="Slide Number Placeholder 3"/>
          <p:cNvSpPr>
            <a:spLocks noGrp="1"/>
          </p:cNvSpPr>
          <p:nvPr>
            <p:ph type="sldNum" sz="quarter" idx="12"/>
          </p:nvPr>
        </p:nvSpPr>
        <p:spPr/>
        <p:txBody>
          <a:bodyPr/>
          <a:lstStyle/>
          <a:p>
            <a:fld id="{A9A16595-DC56-4919-B042-B2AA3E6553A2}" type="slidenum">
              <a:rPr lang="en-GB" smtClean="0"/>
              <a:pPr/>
              <a:t>59</a:t>
            </a:fld>
            <a:endParaRPr lang="en-GB"/>
          </a:p>
        </p:txBody>
      </p:sp>
      <p:sp>
        <p:nvSpPr>
          <p:cNvPr id="5" name="Date Placeholder 4"/>
          <p:cNvSpPr>
            <a:spLocks noGrp="1"/>
          </p:cNvSpPr>
          <p:nvPr>
            <p:ph type="dt" sz="half" idx="10"/>
          </p:nvPr>
        </p:nvSpPr>
        <p:spPr/>
        <p:txBody>
          <a:bodyPr/>
          <a:lstStyle/>
          <a:p>
            <a:fld id="{B222B2DA-AF3E-42E6-9259-9FC9E8BC4E89}" type="datetime5">
              <a:rPr lang="en-US" smtClean="0"/>
              <a:t>12-Oct-22</a:t>
            </a:fld>
            <a:endParaRPr lang="en-GB"/>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DD77-D8E8-1911-1D1E-494C1BAA070B}"/>
              </a:ext>
            </a:extLst>
          </p:cNvPr>
          <p:cNvSpPr>
            <a:spLocks noGrp="1"/>
          </p:cNvSpPr>
          <p:nvPr>
            <p:ph type="title"/>
          </p:nvPr>
        </p:nvSpPr>
        <p:spPr>
          <a:xfrm>
            <a:off x="430415" y="1052736"/>
            <a:ext cx="8229600" cy="1143000"/>
          </a:xfrm>
        </p:spPr>
        <p:txBody>
          <a:bodyPr>
            <a:normAutofit/>
          </a:bodyPr>
          <a:lstStyle/>
          <a:p>
            <a:r>
              <a:rPr lang="en-GB" sz="3600" b="1" dirty="0">
                <a:effectLst>
                  <a:outerShdw blurRad="38100" dist="38100" dir="2700000" algn="tl">
                    <a:srgbClr val="000000">
                      <a:alpha val="43137"/>
                    </a:srgbClr>
                  </a:outerShdw>
                </a:effectLst>
              </a:rPr>
              <a:t>CENTRAL NERVOUS </a:t>
            </a:r>
            <a:br>
              <a:rPr lang="en-GB" sz="3600" b="1" dirty="0">
                <a:effectLst>
                  <a:outerShdw blurRad="38100" dist="38100" dir="2700000" algn="tl">
                    <a:srgbClr val="000000">
                      <a:alpha val="43137"/>
                    </a:srgbClr>
                  </a:outerShdw>
                </a:effectLst>
              </a:rPr>
            </a:br>
            <a:r>
              <a:rPr lang="en-GB" sz="3600" b="1" dirty="0">
                <a:effectLst>
                  <a:outerShdw blurRad="38100" dist="38100" dir="2700000" algn="tl">
                    <a:srgbClr val="000000">
                      <a:alpha val="43137"/>
                    </a:srgbClr>
                  </a:outerShdw>
                </a:effectLst>
              </a:rPr>
              <a:t>SYSTEM</a:t>
            </a:r>
            <a:endParaRPr lang="en-ZM" sz="3600" dirty="0"/>
          </a:p>
        </p:txBody>
      </p:sp>
      <p:sp>
        <p:nvSpPr>
          <p:cNvPr id="3" name="Content Placeholder 2">
            <a:extLst>
              <a:ext uri="{FF2B5EF4-FFF2-40B4-BE49-F238E27FC236}">
                <a16:creationId xmlns:a16="http://schemas.microsoft.com/office/drawing/2014/main" id="{B278C9F3-6063-67B2-25A4-DD012240C879}"/>
              </a:ext>
            </a:extLst>
          </p:cNvPr>
          <p:cNvSpPr>
            <a:spLocks noGrp="1"/>
          </p:cNvSpPr>
          <p:nvPr>
            <p:ph sz="half" idx="1"/>
          </p:nvPr>
        </p:nvSpPr>
        <p:spPr/>
        <p:txBody>
          <a:bodyPr/>
          <a:lstStyle/>
          <a:p>
            <a:pPr marL="0" indent="0">
              <a:buNone/>
            </a:pPr>
            <a:endParaRPr lang="en-GB" sz="2400" b="1" i="1" dirty="0">
              <a:solidFill>
                <a:srgbClr val="FF0000"/>
              </a:solidFill>
            </a:endParaRPr>
          </a:p>
          <a:p>
            <a:pPr marL="0" indent="0">
              <a:buNone/>
            </a:pPr>
            <a:endParaRPr lang="en-GB" sz="2400" b="1" i="1" dirty="0">
              <a:solidFill>
                <a:srgbClr val="FF0000"/>
              </a:solidFill>
            </a:endParaRPr>
          </a:p>
          <a:p>
            <a:pPr marL="0" indent="0">
              <a:buNone/>
            </a:pPr>
            <a:r>
              <a:rPr lang="en-GB" sz="2400" b="1" i="1" dirty="0">
                <a:solidFill>
                  <a:srgbClr val="FF0000"/>
                </a:solidFill>
              </a:rPr>
              <a:t>Brain</a:t>
            </a:r>
          </a:p>
          <a:p>
            <a:pPr marL="0" indent="0">
              <a:buNone/>
            </a:pPr>
            <a:r>
              <a:rPr lang="en-GB" sz="2400" b="1" i="1" dirty="0">
                <a:solidFill>
                  <a:srgbClr val="FF0000"/>
                </a:solidFill>
              </a:rPr>
              <a:t>Spinal Cord</a:t>
            </a:r>
          </a:p>
          <a:p>
            <a:pPr marL="0" indent="0">
              <a:buNone/>
            </a:pPr>
            <a:r>
              <a:rPr lang="en-GB" sz="2400" b="1" i="1" dirty="0">
                <a:solidFill>
                  <a:srgbClr val="FF0000"/>
                </a:solidFill>
              </a:rPr>
              <a:t>Neurons (nerve cells</a:t>
            </a:r>
            <a:r>
              <a:rPr lang="en-GB" sz="2000" b="1" i="1" dirty="0">
                <a:solidFill>
                  <a:srgbClr val="FF0000"/>
                </a:solidFill>
              </a:rPr>
              <a:t>)</a:t>
            </a:r>
          </a:p>
          <a:p>
            <a:endParaRPr lang="en-ZM" dirty="0"/>
          </a:p>
        </p:txBody>
      </p:sp>
      <p:sp>
        <p:nvSpPr>
          <p:cNvPr id="5" name="Date Placeholder 4">
            <a:extLst>
              <a:ext uri="{FF2B5EF4-FFF2-40B4-BE49-F238E27FC236}">
                <a16:creationId xmlns:a16="http://schemas.microsoft.com/office/drawing/2014/main" id="{26234922-AB25-77BE-EB13-3E174E0B8E44}"/>
              </a:ext>
            </a:extLst>
          </p:cNvPr>
          <p:cNvSpPr>
            <a:spLocks noGrp="1"/>
          </p:cNvSpPr>
          <p:nvPr>
            <p:ph type="dt" sz="half" idx="10"/>
          </p:nvPr>
        </p:nvSpPr>
        <p:spPr/>
        <p:txBody>
          <a:bodyPr/>
          <a:lstStyle/>
          <a:p>
            <a:fld id="{2A537E35-8FA7-4E15-BD0C-BBB1D36200AA}" type="datetime5">
              <a:rPr lang="en-US" smtClean="0"/>
              <a:t>12-Oct-22</a:t>
            </a:fld>
            <a:endParaRPr lang="en-GB"/>
          </a:p>
        </p:txBody>
      </p:sp>
      <p:sp>
        <p:nvSpPr>
          <p:cNvPr id="6" name="Slide Number Placeholder 5">
            <a:extLst>
              <a:ext uri="{FF2B5EF4-FFF2-40B4-BE49-F238E27FC236}">
                <a16:creationId xmlns:a16="http://schemas.microsoft.com/office/drawing/2014/main" id="{73831A9E-6B17-7EA7-026B-744F0639F45D}"/>
              </a:ext>
            </a:extLst>
          </p:cNvPr>
          <p:cNvSpPr>
            <a:spLocks noGrp="1"/>
          </p:cNvSpPr>
          <p:nvPr>
            <p:ph type="sldNum" sz="quarter" idx="12"/>
          </p:nvPr>
        </p:nvSpPr>
        <p:spPr/>
        <p:txBody>
          <a:bodyPr/>
          <a:lstStyle/>
          <a:p>
            <a:fld id="{A9A16595-DC56-4919-B042-B2AA3E6553A2}" type="slidenum">
              <a:rPr lang="en-GB" smtClean="0"/>
              <a:pPr/>
              <a:t>6</a:t>
            </a:fld>
            <a:endParaRPr lang="en-GB"/>
          </a:p>
        </p:txBody>
      </p:sp>
      <p:pic>
        <p:nvPicPr>
          <p:cNvPr id="4" name="Picture 3">
            <a:extLst>
              <a:ext uri="{FF2B5EF4-FFF2-40B4-BE49-F238E27FC236}">
                <a16:creationId xmlns:a16="http://schemas.microsoft.com/office/drawing/2014/main" id="{F806BBC6-2ABF-39B7-A5E6-29770D4AA991}"/>
              </a:ext>
            </a:extLst>
          </p:cNvPr>
          <p:cNvPicPr>
            <a:picLocks noChangeAspect="1"/>
          </p:cNvPicPr>
          <p:nvPr/>
        </p:nvPicPr>
        <p:blipFill>
          <a:blip r:embed="rId2"/>
          <a:stretch>
            <a:fillRect/>
          </a:stretch>
        </p:blipFill>
        <p:spPr>
          <a:xfrm>
            <a:off x="4648200" y="0"/>
            <a:ext cx="4495800" cy="6857999"/>
          </a:xfrm>
          <a:prstGeom prst="rect">
            <a:avLst/>
          </a:prstGeom>
        </p:spPr>
      </p:pic>
      <p:sp>
        <p:nvSpPr>
          <p:cNvPr id="9" name="Content Placeholder 8">
            <a:extLst>
              <a:ext uri="{FF2B5EF4-FFF2-40B4-BE49-F238E27FC236}">
                <a16:creationId xmlns:a16="http://schemas.microsoft.com/office/drawing/2014/main" id="{BF9CF906-08C5-9125-925C-8EC838F0C31F}"/>
              </a:ext>
            </a:extLst>
          </p:cNvPr>
          <p:cNvSpPr>
            <a:spLocks noGrp="1"/>
          </p:cNvSpPr>
          <p:nvPr>
            <p:ph sz="half" idx="2"/>
          </p:nvPr>
        </p:nvSpPr>
        <p:spPr>
          <a:xfrm>
            <a:off x="5119437" y="2924944"/>
            <a:ext cx="4038600" cy="4434840"/>
          </a:xfrm>
        </p:spPr>
        <p:txBody>
          <a:bodyPr/>
          <a:lstStyle/>
          <a:p>
            <a:endParaRPr lang="en-ZM"/>
          </a:p>
        </p:txBody>
      </p:sp>
    </p:spTree>
    <p:extLst>
      <p:ext uri="{BB962C8B-B14F-4D97-AF65-F5344CB8AC3E}">
        <p14:creationId xmlns:p14="http://schemas.microsoft.com/office/powerpoint/2010/main" val="2203046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775542"/>
          </a:xfrm>
        </p:spPr>
        <p:txBody>
          <a:bodyPr>
            <a:normAutofit/>
          </a:bodyPr>
          <a:lstStyle/>
          <a:p>
            <a:pPr algn="ctr"/>
            <a:r>
              <a:rPr lang="en-GB" sz="4000" dirty="0">
                <a:effectLst>
                  <a:outerShdw blurRad="38100" dist="38100" dir="2700000" algn="tl">
                    <a:srgbClr val="000000">
                      <a:alpha val="43137"/>
                    </a:srgbClr>
                  </a:outerShdw>
                </a:effectLst>
              </a:rPr>
              <a:t>Antipsychotic Drug Classification</a:t>
            </a:r>
          </a:p>
        </p:txBody>
      </p:sp>
      <p:graphicFrame>
        <p:nvGraphicFramePr>
          <p:cNvPr id="5" name="Content Placeholder 4"/>
          <p:cNvGraphicFramePr>
            <a:graphicFrameLocks noGrp="1"/>
          </p:cNvGraphicFramePr>
          <p:nvPr>
            <p:ph idx="1"/>
          </p:nvPr>
        </p:nvGraphicFramePr>
        <p:xfrm>
          <a:off x="457200" y="1285875"/>
          <a:ext cx="8229600" cy="503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9A16595-DC56-4919-B042-B2AA3E6553A2}" type="slidenum">
              <a:rPr lang="en-GB" smtClean="0"/>
              <a:pPr/>
              <a:t>60</a:t>
            </a:fld>
            <a:endParaRPr lang="en-GB"/>
          </a:p>
        </p:txBody>
      </p:sp>
      <p:sp>
        <p:nvSpPr>
          <p:cNvPr id="6" name="Date Placeholder 5"/>
          <p:cNvSpPr>
            <a:spLocks noGrp="1"/>
          </p:cNvSpPr>
          <p:nvPr>
            <p:ph type="dt" sz="half" idx="10"/>
          </p:nvPr>
        </p:nvSpPr>
        <p:spPr/>
        <p:txBody>
          <a:bodyPr/>
          <a:lstStyle/>
          <a:p>
            <a:fld id="{6A37FE4F-FC1A-479D-81A8-4E97530394B8}" type="datetime5">
              <a:rPr lang="en-US" smtClean="0"/>
              <a:t>12-Oct-22</a:t>
            </a:fld>
            <a:endParaRPr lang="en-GB"/>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ANTIPSYCHOTICS</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sz="2400" b="1" u="sng" dirty="0"/>
              <a:t>TYPICAL</a:t>
            </a:r>
            <a:r>
              <a:rPr lang="en-US" b="1" dirty="0"/>
              <a:t> </a:t>
            </a:r>
            <a:r>
              <a:rPr lang="en-US" sz="1800" b="1" i="1" dirty="0"/>
              <a:t>(aka traditional, conventional,1</a:t>
            </a:r>
            <a:r>
              <a:rPr lang="en-US" sz="1800" b="1" i="1" baseline="30000" dirty="0"/>
              <a:t>st</a:t>
            </a:r>
            <a:r>
              <a:rPr lang="en-US" sz="1800" b="1" i="1" dirty="0"/>
              <a:t> gen</a:t>
            </a:r>
            <a:r>
              <a:rPr lang="en-US" b="1" dirty="0"/>
              <a:t>)</a:t>
            </a:r>
          </a:p>
          <a:p>
            <a:endParaRPr lang="en-US" sz="2400" dirty="0"/>
          </a:p>
          <a:p>
            <a:pPr>
              <a:buFont typeface="Wingdings" panose="05000000000000000000" pitchFamily="2" charset="2"/>
              <a:buChar char="q"/>
            </a:pPr>
            <a:r>
              <a:rPr lang="en-US" sz="2400" dirty="0"/>
              <a:t>Strongly block D2 &amp; several types of  D receptors.</a:t>
            </a:r>
          </a:p>
          <a:p>
            <a:pPr>
              <a:buFont typeface="Wingdings" panose="05000000000000000000" pitchFamily="2" charset="2"/>
              <a:buChar char="q"/>
            </a:pPr>
            <a:r>
              <a:rPr lang="en-US" sz="2400" dirty="0"/>
              <a:t>As effective as Atypical</a:t>
            </a:r>
          </a:p>
          <a:p>
            <a:pPr>
              <a:buFont typeface="Wingdings" panose="05000000000000000000" pitchFamily="2" charset="2"/>
              <a:buChar char="q"/>
            </a:pPr>
            <a:r>
              <a:rPr lang="en-US" sz="2400" dirty="0"/>
              <a:t>More side effects (esp. motor)</a:t>
            </a:r>
          </a:p>
          <a:p>
            <a:pPr>
              <a:buFont typeface="Wingdings" panose="05000000000000000000" pitchFamily="2" charset="2"/>
              <a:buChar char="q"/>
            </a:pPr>
            <a:r>
              <a:rPr lang="en-US" sz="2400" dirty="0"/>
              <a:t>Effect less predictable</a:t>
            </a:r>
          </a:p>
          <a:p>
            <a:pPr>
              <a:buFont typeface="Wingdings" panose="05000000000000000000" pitchFamily="2" charset="2"/>
              <a:buChar char="q"/>
            </a:pPr>
            <a:r>
              <a:rPr lang="en-US" sz="2400" dirty="0"/>
              <a:t>Usually 2</a:t>
            </a:r>
            <a:r>
              <a:rPr lang="en-US" sz="2400" baseline="30000" dirty="0"/>
              <a:t>nd</a:t>
            </a:r>
            <a:r>
              <a:rPr lang="en-US" sz="2400" dirty="0"/>
              <a:t> line meds</a:t>
            </a:r>
          </a:p>
          <a:p>
            <a:endParaRPr lang="en-US" sz="2400" dirty="0"/>
          </a:p>
          <a:p>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a:t>    </a:t>
            </a:r>
            <a:r>
              <a:rPr lang="en-US" sz="2400" b="1" u="sng" dirty="0"/>
              <a:t>ATYPICAL</a:t>
            </a:r>
            <a:r>
              <a:rPr lang="en-US" b="1" u="sng" dirty="0"/>
              <a:t> </a:t>
            </a:r>
            <a:r>
              <a:rPr lang="en-US" sz="1600" b="1" i="1" dirty="0"/>
              <a:t>(aka newer agents,2</a:t>
            </a:r>
            <a:r>
              <a:rPr lang="en-US" sz="1600" b="1" i="1" baseline="30000" dirty="0"/>
              <a:t>nd</a:t>
            </a:r>
            <a:r>
              <a:rPr lang="en-US" sz="1600" b="1" i="1" dirty="0"/>
              <a:t> gen)</a:t>
            </a:r>
          </a:p>
          <a:p>
            <a:pPr marL="0" indent="0">
              <a:buNone/>
            </a:pPr>
            <a:endParaRPr lang="en-US" sz="1600" b="1" i="1" dirty="0"/>
          </a:p>
          <a:p>
            <a:pPr marL="0" indent="0">
              <a:buNone/>
            </a:pPr>
            <a:endParaRPr lang="en-US" sz="1600" b="1" i="1" dirty="0"/>
          </a:p>
          <a:p>
            <a:pPr marL="0" indent="0">
              <a:buNone/>
            </a:pPr>
            <a:endParaRPr lang="en-US" sz="1600" b="1" i="1" dirty="0"/>
          </a:p>
          <a:p>
            <a:pPr>
              <a:buFont typeface="Wingdings" panose="05000000000000000000" pitchFamily="2" charset="2"/>
              <a:buChar char="q"/>
            </a:pPr>
            <a:r>
              <a:rPr lang="en-US" sz="2400" dirty="0"/>
              <a:t>Weaker D2 receptor (basal ganglia)blockade </a:t>
            </a:r>
          </a:p>
          <a:p>
            <a:pPr>
              <a:buFont typeface="Wingdings" panose="05000000000000000000" pitchFamily="2" charset="2"/>
              <a:buChar char="q"/>
            </a:pPr>
            <a:r>
              <a:rPr lang="en-US" sz="2400" dirty="0"/>
              <a:t>5HT2 receptor blockade</a:t>
            </a:r>
          </a:p>
          <a:p>
            <a:pPr>
              <a:buFont typeface="Wingdings" panose="05000000000000000000" pitchFamily="2" charset="2"/>
              <a:buChar char="q"/>
            </a:pPr>
            <a:r>
              <a:rPr lang="en-US" sz="2400" dirty="0"/>
              <a:t>As effective as typical</a:t>
            </a:r>
          </a:p>
          <a:p>
            <a:pPr>
              <a:buFont typeface="Wingdings" panose="05000000000000000000" pitchFamily="2" charset="2"/>
              <a:buChar char="q"/>
            </a:pPr>
            <a:r>
              <a:rPr lang="en-US" sz="2400" dirty="0"/>
              <a:t>Better  side effect profile (muscarinic, adrenergic</a:t>
            </a:r>
            <a:r>
              <a:rPr lang="en-US" sz="2400"/>
              <a:t>, histamine </a:t>
            </a:r>
            <a:r>
              <a:rPr lang="en-US" sz="2400" dirty="0"/>
              <a:t>effects)</a:t>
            </a:r>
          </a:p>
          <a:p>
            <a:pPr>
              <a:buFont typeface="Wingdings" panose="05000000000000000000" pitchFamily="2" charset="2"/>
              <a:buChar char="q"/>
            </a:pPr>
            <a:r>
              <a:rPr lang="en-US" sz="2400" dirty="0"/>
              <a:t>More predictable effect</a:t>
            </a:r>
          </a:p>
          <a:p>
            <a:pPr>
              <a:buFont typeface="Wingdings" panose="05000000000000000000" pitchFamily="2" charset="2"/>
              <a:buChar char="q"/>
            </a:pPr>
            <a:r>
              <a:rPr lang="en-US" sz="2400" dirty="0"/>
              <a:t>Preferred 1</a:t>
            </a:r>
            <a:r>
              <a:rPr lang="en-US" sz="2400" baseline="30000" dirty="0"/>
              <a:t>st</a:t>
            </a:r>
            <a:r>
              <a:rPr lang="en-US" sz="2400" dirty="0"/>
              <a:t> line meds</a:t>
            </a:r>
          </a:p>
        </p:txBody>
      </p:sp>
      <p:sp>
        <p:nvSpPr>
          <p:cNvPr id="5" name="Date Placeholder 4"/>
          <p:cNvSpPr>
            <a:spLocks noGrp="1"/>
          </p:cNvSpPr>
          <p:nvPr>
            <p:ph type="dt" sz="half" idx="10"/>
          </p:nvPr>
        </p:nvSpPr>
        <p:spPr/>
        <p:txBody>
          <a:bodyPr/>
          <a:lstStyle/>
          <a:p>
            <a:fld id="{2A537E35-8FA7-4E15-BD0C-BBB1D36200AA}" type="datetime5">
              <a:rPr lang="en-US" smtClean="0"/>
              <a:t>12-Oct-22</a:t>
            </a:fld>
            <a:endParaRPr lang="en-GB"/>
          </a:p>
        </p:txBody>
      </p:sp>
      <p:sp>
        <p:nvSpPr>
          <p:cNvPr id="6" name="Slide Number Placeholder 5"/>
          <p:cNvSpPr>
            <a:spLocks noGrp="1"/>
          </p:cNvSpPr>
          <p:nvPr>
            <p:ph type="sldNum" sz="quarter" idx="12"/>
          </p:nvPr>
        </p:nvSpPr>
        <p:spPr/>
        <p:txBody>
          <a:bodyPr/>
          <a:lstStyle/>
          <a:p>
            <a:fld id="{A9A16595-DC56-4919-B042-B2AA3E6553A2}" type="slidenum">
              <a:rPr lang="en-GB" smtClean="0"/>
              <a:pPr/>
              <a:t>61</a:t>
            </a:fld>
            <a:endParaRPr lang="en-GB"/>
          </a:p>
        </p:txBody>
      </p:sp>
    </p:spTree>
    <p:extLst>
      <p:ext uri="{BB962C8B-B14F-4D97-AF65-F5344CB8AC3E}">
        <p14:creationId xmlns:p14="http://schemas.microsoft.com/office/powerpoint/2010/main" val="22776372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796086"/>
          </a:xfrm>
        </p:spPr>
        <p:txBody>
          <a:bodyPr>
            <a:normAutofit fontScale="90000"/>
          </a:bodyPr>
          <a:lstStyle/>
          <a:p>
            <a:pPr algn="ctr"/>
            <a:r>
              <a:rPr lang="en-GB" sz="4000" dirty="0">
                <a:effectLst>
                  <a:outerShdw blurRad="38100" dist="38100" dir="2700000" algn="tl">
                    <a:srgbClr val="000000">
                      <a:alpha val="43137"/>
                    </a:srgbClr>
                  </a:outerShdw>
                </a:effectLst>
              </a:rPr>
              <a:t>Pharmacological Effects of Dopamine receptor antagonism</a:t>
            </a:r>
          </a:p>
        </p:txBody>
      </p:sp>
      <p:sp>
        <p:nvSpPr>
          <p:cNvPr id="3" name="Content Placeholder 2"/>
          <p:cNvSpPr>
            <a:spLocks noGrp="1"/>
          </p:cNvSpPr>
          <p:nvPr>
            <p:ph idx="1"/>
          </p:nvPr>
        </p:nvSpPr>
        <p:spPr>
          <a:xfrm>
            <a:off x="457200" y="1714488"/>
            <a:ext cx="8229600" cy="4786346"/>
          </a:xfrm>
        </p:spPr>
        <p:txBody>
          <a:bodyPr>
            <a:normAutofit/>
          </a:bodyPr>
          <a:lstStyle/>
          <a:p>
            <a:pPr algn="just">
              <a:buFont typeface="Wingdings" panose="05000000000000000000" pitchFamily="2" charset="2"/>
              <a:buChar char="q"/>
            </a:pPr>
            <a:endParaRPr lang="en-GB" sz="2400" i="1" dirty="0"/>
          </a:p>
          <a:p>
            <a:pPr algn="just">
              <a:buFont typeface="Wingdings" panose="05000000000000000000" pitchFamily="2" charset="2"/>
              <a:buChar char="q"/>
            </a:pPr>
            <a:r>
              <a:rPr lang="en-GB" sz="2400" i="1" dirty="0"/>
              <a:t>Blockade of D2 receptors in brain mesolimbic system </a:t>
            </a:r>
            <a:r>
              <a:rPr lang="en-GB" sz="2400" i="1" dirty="0">
                <a:sym typeface="Wingdings" pitchFamily="2" charset="2"/>
              </a:rPr>
              <a:t> </a:t>
            </a:r>
            <a:r>
              <a:rPr lang="en-GB" sz="2400" b="1" i="1" dirty="0"/>
              <a:t>Antipsychotic effects;</a:t>
            </a:r>
          </a:p>
          <a:p>
            <a:pPr algn="just">
              <a:buFont typeface="Wingdings" panose="05000000000000000000" pitchFamily="2" charset="2"/>
              <a:buChar char="q"/>
            </a:pPr>
            <a:r>
              <a:rPr lang="en-GB" sz="2400" i="1" dirty="0"/>
              <a:t>Blockade of D2 receptors in brain’s chemo-receptor trigger zone (CTZ) </a:t>
            </a:r>
            <a:r>
              <a:rPr lang="en-GB" sz="2400" i="1" dirty="0">
                <a:sym typeface="Wingdings" pitchFamily="2" charset="2"/>
              </a:rPr>
              <a:t> </a:t>
            </a:r>
            <a:r>
              <a:rPr lang="en-GB" sz="2400" b="1" i="1" dirty="0"/>
              <a:t>Anti-emetic effect;</a:t>
            </a:r>
          </a:p>
          <a:p>
            <a:pPr algn="just">
              <a:buFont typeface="Wingdings" panose="05000000000000000000" pitchFamily="2" charset="2"/>
              <a:buChar char="q"/>
            </a:pPr>
            <a:r>
              <a:rPr lang="en-GB" sz="2400" i="1" dirty="0"/>
              <a:t>Blockade of D2 receptors in hypothalamus and pituitary gland </a:t>
            </a:r>
            <a:r>
              <a:rPr lang="en-GB" sz="2400" i="1" dirty="0">
                <a:sym typeface="Wingdings" pitchFamily="2" charset="2"/>
              </a:rPr>
              <a:t></a:t>
            </a:r>
            <a:r>
              <a:rPr lang="en-GB" sz="2400" i="1" dirty="0"/>
              <a:t> </a:t>
            </a:r>
            <a:r>
              <a:rPr lang="en-GB" sz="2400" b="1" i="1" dirty="0"/>
              <a:t>Gynaecomastia, </a:t>
            </a:r>
            <a:r>
              <a:rPr lang="en-GB" sz="2400" b="1" i="1" dirty="0" err="1"/>
              <a:t>Galactorrhea</a:t>
            </a:r>
            <a:r>
              <a:rPr lang="en-GB" sz="2400" b="1" i="1" dirty="0"/>
              <a:t>, Amenorrhea, Infertility and weight gain </a:t>
            </a:r>
            <a:r>
              <a:rPr lang="en-GB" sz="2400" i="1" dirty="0"/>
              <a:t>(adverse effects)</a:t>
            </a:r>
          </a:p>
          <a:p>
            <a:pPr algn="just">
              <a:buNone/>
            </a:pPr>
            <a:endParaRPr lang="en-GB" sz="2000" i="1" dirty="0"/>
          </a:p>
          <a:p>
            <a:endParaRPr lang="en-GB"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62</a:t>
            </a:fld>
            <a:endParaRPr lang="en-GB"/>
          </a:p>
        </p:txBody>
      </p:sp>
      <p:sp>
        <p:nvSpPr>
          <p:cNvPr id="5" name="Date Placeholder 4"/>
          <p:cNvSpPr>
            <a:spLocks noGrp="1"/>
          </p:cNvSpPr>
          <p:nvPr>
            <p:ph type="dt" sz="half" idx="10"/>
          </p:nvPr>
        </p:nvSpPr>
        <p:spPr/>
        <p:txBody>
          <a:bodyPr/>
          <a:lstStyle/>
          <a:p>
            <a:fld id="{E2D59BBA-463E-44A1-8698-A2B1B5731B3F}" type="datetime5">
              <a:rPr lang="en-US" smtClean="0"/>
              <a:t>12-Oct-22</a:t>
            </a:fld>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77500" lnSpcReduction="20000"/>
          </a:bodyPr>
          <a:lstStyle/>
          <a:p>
            <a:pPr algn="just">
              <a:buFont typeface="Wingdings" panose="05000000000000000000" pitchFamily="2" charset="2"/>
              <a:buChar char="q"/>
            </a:pPr>
            <a:r>
              <a:rPr lang="en-GB" sz="2800" i="1" dirty="0"/>
              <a:t>Blockade of D2 receptors in brain basal ganglia </a:t>
            </a:r>
            <a:r>
              <a:rPr lang="en-GB" sz="2800" i="1" dirty="0">
                <a:sym typeface="Wingdings" pitchFamily="2" charset="2"/>
              </a:rPr>
              <a:t> </a:t>
            </a:r>
            <a:r>
              <a:rPr lang="en-GB" sz="2800" b="1" i="1" dirty="0">
                <a:sym typeface="Wingdings" pitchFamily="2" charset="2"/>
              </a:rPr>
              <a:t>E</a:t>
            </a:r>
            <a:r>
              <a:rPr lang="en-GB" sz="2800" b="1" i="1" dirty="0"/>
              <a:t>xtrapyramidal side effects</a:t>
            </a:r>
            <a:r>
              <a:rPr lang="en-GB" sz="2800" i="1" dirty="0"/>
              <a:t> e.g. </a:t>
            </a:r>
          </a:p>
          <a:p>
            <a:pPr marL="0" indent="0" algn="just">
              <a:buNone/>
            </a:pPr>
            <a:endParaRPr lang="en-GB" sz="2800" i="1" dirty="0"/>
          </a:p>
          <a:p>
            <a:pPr algn="just">
              <a:buFont typeface="Wingdings" panose="05000000000000000000" pitchFamily="2" charset="2"/>
              <a:buChar char="Ø"/>
            </a:pPr>
            <a:r>
              <a:rPr lang="en-GB" sz="2800" b="1" i="1" dirty="0"/>
              <a:t>Akathisia </a:t>
            </a:r>
            <a:r>
              <a:rPr lang="en-GB" sz="2800" i="1" dirty="0"/>
              <a:t>(motor restlessness)</a:t>
            </a:r>
          </a:p>
          <a:p>
            <a:pPr algn="just">
              <a:buFont typeface="Wingdings" panose="05000000000000000000" pitchFamily="2" charset="2"/>
              <a:buChar char="Ø"/>
            </a:pPr>
            <a:r>
              <a:rPr lang="en-US" sz="2800" b="1" i="1" dirty="0"/>
              <a:t>Tardive Dyskinesia</a:t>
            </a:r>
            <a:r>
              <a:rPr lang="en-US" sz="2800" i="1" dirty="0"/>
              <a:t>(involuntary and fragmented movements)</a:t>
            </a:r>
          </a:p>
          <a:p>
            <a:pPr algn="just">
              <a:buFont typeface="Wingdings" panose="05000000000000000000" pitchFamily="2" charset="2"/>
              <a:buChar char="Ø"/>
            </a:pPr>
            <a:r>
              <a:rPr lang="en-GB" sz="2800" b="1" i="1" dirty="0"/>
              <a:t>Dystonia </a:t>
            </a:r>
            <a:r>
              <a:rPr lang="en-GB" sz="2800" i="1" dirty="0"/>
              <a:t>(Muscle spasm)</a:t>
            </a:r>
          </a:p>
          <a:p>
            <a:pPr algn="just">
              <a:buFont typeface="Wingdings" panose="05000000000000000000" pitchFamily="2" charset="2"/>
              <a:buChar char="Ø"/>
            </a:pPr>
            <a:r>
              <a:rPr lang="en-US" sz="2800" b="1" i="1" dirty="0" err="1"/>
              <a:t>Pseudoparkinsonism</a:t>
            </a:r>
            <a:r>
              <a:rPr lang="en-US" sz="2800" i="1" dirty="0"/>
              <a:t> (motor symptom in Parkinson disease) </a:t>
            </a:r>
          </a:p>
          <a:p>
            <a:pPr algn="just">
              <a:buFont typeface="Wingdings" panose="05000000000000000000" pitchFamily="2" charset="2"/>
              <a:buChar char="Ø"/>
            </a:pPr>
            <a:r>
              <a:rPr lang="en-US" sz="2800" b="1" i="1" dirty="0"/>
              <a:t>Neuroleptic Malignant Syndrome</a:t>
            </a:r>
            <a:r>
              <a:rPr lang="en-US" sz="2800" i="1" dirty="0"/>
              <a:t> (stupor, rigidity, tremors, &amp; fever)</a:t>
            </a:r>
            <a:endParaRPr lang="en-GB" sz="2800" b="1" i="1" dirty="0"/>
          </a:p>
          <a:p>
            <a:pPr algn="just"/>
            <a:endParaRPr lang="en-GB" b="1" dirty="0"/>
          </a:p>
          <a:p>
            <a:pPr algn="just">
              <a:buNone/>
            </a:pPr>
            <a:r>
              <a:rPr lang="en-GB" b="1" dirty="0"/>
              <a:t>	</a:t>
            </a:r>
            <a:r>
              <a:rPr lang="en-GB" sz="2000" b="1" i="1" dirty="0">
                <a:solidFill>
                  <a:srgbClr val="FF0000"/>
                </a:solidFill>
              </a:rPr>
              <a:t>(N.B. </a:t>
            </a:r>
            <a:r>
              <a:rPr lang="en-GB" sz="2000" i="1" dirty="0">
                <a:solidFill>
                  <a:srgbClr val="FF0000"/>
                </a:solidFill>
              </a:rPr>
              <a:t>Anticholinergic drugs e.g. </a:t>
            </a:r>
            <a:r>
              <a:rPr lang="en-GB" sz="2000" b="1" i="1" dirty="0" err="1">
                <a:solidFill>
                  <a:srgbClr val="FF0000"/>
                </a:solidFill>
              </a:rPr>
              <a:t>Benzhexol</a:t>
            </a:r>
            <a:r>
              <a:rPr lang="en-GB" sz="2000" b="1" i="1" dirty="0">
                <a:solidFill>
                  <a:srgbClr val="FF0000"/>
                </a:solidFill>
              </a:rPr>
              <a:t> or </a:t>
            </a:r>
            <a:r>
              <a:rPr lang="en-GB" sz="2000" b="1" i="1" dirty="0" err="1">
                <a:solidFill>
                  <a:srgbClr val="FF0000"/>
                </a:solidFill>
              </a:rPr>
              <a:t>Benztropine</a:t>
            </a:r>
            <a:r>
              <a:rPr lang="en-GB" sz="2000" i="1" dirty="0">
                <a:solidFill>
                  <a:srgbClr val="FF0000"/>
                </a:solidFill>
              </a:rPr>
              <a:t> given routinely to counteract extrapyramidal side effects)</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A9A16595-DC56-4919-B042-B2AA3E6553A2}" type="slidenum">
              <a:rPr lang="en-GB" smtClean="0"/>
              <a:pPr/>
              <a:t>63</a:t>
            </a:fld>
            <a:endParaRPr lang="en-GB"/>
          </a:p>
        </p:txBody>
      </p:sp>
      <p:sp>
        <p:nvSpPr>
          <p:cNvPr id="5" name="Date Placeholder 4"/>
          <p:cNvSpPr>
            <a:spLocks noGrp="1"/>
          </p:cNvSpPr>
          <p:nvPr>
            <p:ph type="dt" sz="half" idx="10"/>
          </p:nvPr>
        </p:nvSpPr>
        <p:spPr/>
        <p:txBody>
          <a:bodyPr/>
          <a:lstStyle/>
          <a:p>
            <a:fld id="{E2E50089-F466-439D-AB49-A2490979F2BC}" type="datetime5">
              <a:rPr lang="en-US" smtClean="0"/>
              <a:t>12-Oct-22</a:t>
            </a:fld>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332656"/>
            <a:ext cx="8229600" cy="775542"/>
          </a:xfrm>
        </p:spPr>
        <p:txBody>
          <a:bodyPr>
            <a:normAutofit/>
          </a:bodyPr>
          <a:lstStyle/>
          <a:p>
            <a:pPr algn="ctr"/>
            <a:r>
              <a:rPr lang="en-GB" sz="3600" dirty="0">
                <a:effectLst>
                  <a:outerShdw blurRad="38100" dist="38100" dir="2700000" algn="tl">
                    <a:srgbClr val="000000">
                      <a:alpha val="43137"/>
                    </a:srgbClr>
                  </a:outerShdw>
                </a:effectLst>
              </a:rPr>
              <a:t>Antipsychotic drugs (summary)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9611507"/>
              </p:ext>
            </p:extLst>
          </p:nvPr>
        </p:nvGraphicFramePr>
        <p:xfrm>
          <a:off x="285721" y="1285874"/>
          <a:ext cx="8572559" cy="5072083"/>
        </p:xfrm>
        <a:graphic>
          <a:graphicData uri="http://schemas.openxmlformats.org/drawingml/2006/table">
            <a:tbl>
              <a:tblPr firstRow="1" bandRow="1">
                <a:tableStyleId>{5C22544A-7EE6-4342-B048-85BDC9FD1C3A}</a:tableStyleId>
              </a:tblPr>
              <a:tblGrid>
                <a:gridCol w="2671967">
                  <a:extLst>
                    <a:ext uri="{9D8B030D-6E8A-4147-A177-3AD203B41FA5}">
                      <a16:colId xmlns:a16="http://schemas.microsoft.com/office/drawing/2014/main" val="20000"/>
                    </a:ext>
                  </a:extLst>
                </a:gridCol>
                <a:gridCol w="2656060">
                  <a:extLst>
                    <a:ext uri="{9D8B030D-6E8A-4147-A177-3AD203B41FA5}">
                      <a16:colId xmlns:a16="http://schemas.microsoft.com/office/drawing/2014/main" val="20001"/>
                    </a:ext>
                  </a:extLst>
                </a:gridCol>
                <a:gridCol w="3244532">
                  <a:extLst>
                    <a:ext uri="{9D8B030D-6E8A-4147-A177-3AD203B41FA5}">
                      <a16:colId xmlns:a16="http://schemas.microsoft.com/office/drawing/2014/main" val="20002"/>
                    </a:ext>
                  </a:extLst>
                </a:gridCol>
              </a:tblGrid>
              <a:tr h="517849">
                <a:tc>
                  <a:txBody>
                    <a:bodyPr/>
                    <a:lstStyle/>
                    <a:p>
                      <a:r>
                        <a:rPr lang="en-GB" dirty="0"/>
                        <a:t>Drug Name</a:t>
                      </a:r>
                    </a:p>
                  </a:txBody>
                  <a:tcPr/>
                </a:tc>
                <a:tc>
                  <a:txBody>
                    <a:bodyPr/>
                    <a:lstStyle/>
                    <a:p>
                      <a:r>
                        <a:rPr lang="en-GB" dirty="0"/>
                        <a:t>Clinical Uses</a:t>
                      </a:r>
                    </a:p>
                  </a:txBody>
                  <a:tcPr/>
                </a:tc>
                <a:tc>
                  <a:txBody>
                    <a:bodyPr/>
                    <a:lstStyle/>
                    <a:p>
                      <a:r>
                        <a:rPr lang="en-GB" dirty="0"/>
                        <a:t>Adverse Effects</a:t>
                      </a:r>
                    </a:p>
                  </a:txBody>
                  <a:tcPr/>
                </a:tc>
                <a:extLst>
                  <a:ext uri="{0D108BD9-81ED-4DB2-BD59-A6C34878D82A}">
                    <a16:rowId xmlns:a16="http://schemas.microsoft.com/office/drawing/2014/main" val="10000"/>
                  </a:ext>
                </a:extLst>
              </a:tr>
              <a:tr h="638444">
                <a:tc gridSpan="3">
                  <a:txBody>
                    <a:bodyPr/>
                    <a:lstStyle/>
                    <a:p>
                      <a:r>
                        <a:rPr lang="en-GB" sz="2400" b="1" dirty="0">
                          <a:solidFill>
                            <a:srgbClr val="FF0000"/>
                          </a:solidFill>
                        </a:rPr>
                        <a:t>Typical Antipsychotics</a:t>
                      </a:r>
                    </a:p>
                  </a:txBody>
                  <a:tcPr/>
                </a:tc>
                <a:tc hMerge="1">
                  <a:txBody>
                    <a:bodyPr/>
                    <a:lstStyle/>
                    <a:p>
                      <a:pPr>
                        <a:buFont typeface="Arial" pitchFamily="34" charset="0"/>
                        <a:buChar char="•"/>
                      </a:pPr>
                      <a:endParaRPr lang="en-GB" dirty="0"/>
                    </a:p>
                  </a:txBody>
                  <a:tcPr/>
                </a:tc>
                <a:tc hMerge="1">
                  <a:txBody>
                    <a:bodyPr/>
                    <a:lstStyle/>
                    <a:p>
                      <a:endParaRPr lang="en-GB" sz="1600" dirty="0"/>
                    </a:p>
                  </a:txBody>
                  <a:tcPr/>
                </a:tc>
                <a:extLst>
                  <a:ext uri="{0D108BD9-81ED-4DB2-BD59-A6C34878D82A}">
                    <a16:rowId xmlns:a16="http://schemas.microsoft.com/office/drawing/2014/main" val="10001"/>
                  </a:ext>
                </a:extLst>
              </a:tr>
              <a:tr h="1276888">
                <a:tc>
                  <a:txBody>
                    <a:bodyPr/>
                    <a:lstStyle/>
                    <a:p>
                      <a:r>
                        <a:rPr lang="en-GB" b="1" dirty="0"/>
                        <a:t>Chlorpromazine</a:t>
                      </a:r>
                    </a:p>
                  </a:txBody>
                  <a:tcPr/>
                </a:tc>
                <a:tc>
                  <a:txBody>
                    <a:bodyPr/>
                    <a:lstStyle/>
                    <a:p>
                      <a:pPr>
                        <a:buFont typeface="Arial" pitchFamily="34" charset="0"/>
                        <a:buChar char="•"/>
                      </a:pPr>
                      <a:r>
                        <a:rPr kumimoji="0" lang="en-GB" sz="1800" kern="1200" baseline="0" dirty="0">
                          <a:solidFill>
                            <a:schemeClr val="dk1"/>
                          </a:solidFill>
                          <a:latin typeface="+mn-lt"/>
                          <a:ea typeface="+mn-ea"/>
                          <a:cs typeface="+mn-cs"/>
                        </a:rPr>
                        <a:t>Psychotic disorders; </a:t>
                      </a:r>
                    </a:p>
                    <a:p>
                      <a:pPr>
                        <a:buFont typeface="Arial" pitchFamily="34" charset="0"/>
                        <a:buChar char="•"/>
                      </a:pPr>
                      <a:r>
                        <a:rPr kumimoji="0" lang="en-GB" sz="1800" kern="1200" baseline="0" dirty="0">
                          <a:solidFill>
                            <a:schemeClr val="dk1"/>
                          </a:solidFill>
                          <a:latin typeface="+mn-lt"/>
                          <a:ea typeface="+mn-ea"/>
                          <a:cs typeface="+mn-cs"/>
                        </a:rPr>
                        <a:t>CNS-induced nausea &amp; vomiting</a:t>
                      </a:r>
                      <a:endParaRPr lang="en-GB" dirty="0"/>
                    </a:p>
                  </a:txBody>
                  <a:tcPr/>
                </a:tc>
                <a:tc>
                  <a:txBody>
                    <a:bodyPr/>
                    <a:lstStyle/>
                    <a:p>
                      <a:r>
                        <a:rPr kumimoji="0" lang="en-GB" sz="1600" i="1" kern="1200" baseline="0" dirty="0">
                          <a:solidFill>
                            <a:schemeClr val="dk1"/>
                          </a:solidFill>
                          <a:latin typeface="+mn-lt"/>
                          <a:ea typeface="+mn-ea"/>
                          <a:cs typeface="+mn-cs"/>
                        </a:rPr>
                        <a:t>Hypotension, photosensitivity, extrapyramidal side effects, Drowsiness, etc</a:t>
                      </a:r>
                      <a:endParaRPr lang="en-GB" sz="1600" i="1" dirty="0"/>
                    </a:p>
                  </a:txBody>
                  <a:tcPr/>
                </a:tc>
                <a:extLst>
                  <a:ext uri="{0D108BD9-81ED-4DB2-BD59-A6C34878D82A}">
                    <a16:rowId xmlns:a16="http://schemas.microsoft.com/office/drawing/2014/main" val="10002"/>
                  </a:ext>
                </a:extLst>
              </a:tr>
              <a:tr h="1489703">
                <a:tc>
                  <a:txBody>
                    <a:bodyPr/>
                    <a:lstStyle/>
                    <a:p>
                      <a:r>
                        <a:rPr kumimoji="0" lang="en-GB" sz="1800" b="1" kern="1200" baseline="0" dirty="0">
                          <a:solidFill>
                            <a:schemeClr val="dk1"/>
                          </a:solidFill>
                          <a:latin typeface="+mn-lt"/>
                          <a:ea typeface="+mn-ea"/>
                          <a:cs typeface="+mn-cs"/>
                        </a:rPr>
                        <a:t>Haloperidol</a:t>
                      </a:r>
                      <a:endParaRPr lang="en-GB" b="1" dirty="0"/>
                    </a:p>
                  </a:txBody>
                  <a:tcPr/>
                </a:tc>
                <a:tc>
                  <a:txBody>
                    <a:bodyPr/>
                    <a:lstStyle/>
                    <a:p>
                      <a:pPr>
                        <a:buFont typeface="Arial" pitchFamily="34" charset="0"/>
                        <a:buChar char="•"/>
                      </a:pPr>
                      <a:r>
                        <a:rPr lang="en-GB" dirty="0"/>
                        <a:t>Psychotic disorders;</a:t>
                      </a:r>
                      <a:endParaRPr lang="en-GB" baseline="0" dirty="0"/>
                    </a:p>
                    <a:p>
                      <a:pPr>
                        <a:buFont typeface="Arial" pitchFamily="34" charset="0"/>
                        <a:buChar char="•"/>
                      </a:pPr>
                      <a:r>
                        <a:rPr kumimoji="0" lang="en-GB" sz="1800" kern="1200" baseline="0" dirty="0" err="1">
                          <a:solidFill>
                            <a:srgbClr val="FF0000"/>
                          </a:solidFill>
                          <a:latin typeface="+mn-lt"/>
                          <a:ea typeface="+mn-ea"/>
                          <a:cs typeface="+mn-cs"/>
                        </a:rPr>
                        <a:t>Tourette’s</a:t>
                      </a:r>
                      <a:r>
                        <a:rPr kumimoji="0" lang="en-GB" sz="1800" kern="1200" baseline="0" dirty="0">
                          <a:solidFill>
                            <a:srgbClr val="FF0000"/>
                          </a:solidFill>
                          <a:latin typeface="+mn-lt"/>
                          <a:ea typeface="+mn-ea"/>
                          <a:cs typeface="+mn-cs"/>
                        </a:rPr>
                        <a:t> syndrome</a:t>
                      </a:r>
                      <a:endParaRPr lang="en-GB" dirty="0">
                        <a:solidFill>
                          <a:srgbClr val="FF0000"/>
                        </a:solidFill>
                      </a:endParaRPr>
                    </a:p>
                  </a:txBody>
                  <a:tcPr/>
                </a:tc>
                <a:tc>
                  <a:txBody>
                    <a:bodyPr/>
                    <a:lstStyle/>
                    <a:p>
                      <a:r>
                        <a:rPr lang="en-GB" sz="1600" i="1" dirty="0"/>
                        <a:t>Extrapyramidal side effects,</a:t>
                      </a:r>
                      <a:r>
                        <a:rPr lang="en-GB" sz="1600" i="1" baseline="0" dirty="0"/>
                        <a:t> </a:t>
                      </a:r>
                      <a:r>
                        <a:rPr kumimoji="0" lang="en-GB" sz="1600" i="1" kern="1200" baseline="0" dirty="0">
                          <a:solidFill>
                            <a:schemeClr val="dk1"/>
                          </a:solidFill>
                          <a:latin typeface="+mn-lt"/>
                          <a:ea typeface="+mn-ea"/>
                          <a:cs typeface="+mn-cs"/>
                        </a:rPr>
                        <a:t>Hypotension, Drowsiness, etc</a:t>
                      </a:r>
                      <a:endParaRPr lang="en-GB" sz="1600" i="1" dirty="0"/>
                    </a:p>
                  </a:txBody>
                  <a:tcPr/>
                </a:tc>
                <a:extLst>
                  <a:ext uri="{0D108BD9-81ED-4DB2-BD59-A6C34878D82A}">
                    <a16:rowId xmlns:a16="http://schemas.microsoft.com/office/drawing/2014/main" val="10003"/>
                  </a:ext>
                </a:extLst>
              </a:tr>
              <a:tr h="1149199">
                <a:tc>
                  <a:txBody>
                    <a:bodyPr/>
                    <a:lstStyle/>
                    <a:p>
                      <a:r>
                        <a:rPr kumimoji="0" lang="en-GB" sz="1800" b="1" kern="1200" baseline="0" dirty="0" err="1">
                          <a:solidFill>
                            <a:schemeClr val="dk1"/>
                          </a:solidFill>
                          <a:latin typeface="+mn-lt"/>
                          <a:ea typeface="+mn-ea"/>
                          <a:cs typeface="+mn-cs"/>
                        </a:rPr>
                        <a:t>Fluphenazine</a:t>
                      </a:r>
                      <a:endParaRPr lang="en-GB" b="1" dirty="0"/>
                    </a:p>
                  </a:txBody>
                  <a:tcPr/>
                </a:tc>
                <a:tc>
                  <a:txBody>
                    <a:bodyPr/>
                    <a:lstStyle/>
                    <a:p>
                      <a:r>
                        <a:rPr kumimoji="0" lang="en-GB" sz="1800" kern="1200" baseline="0" dirty="0">
                          <a:solidFill>
                            <a:schemeClr val="dk1"/>
                          </a:solidFill>
                          <a:latin typeface="+mn-lt"/>
                          <a:ea typeface="+mn-ea"/>
                          <a:cs typeface="+mn-cs"/>
                        </a:rPr>
                        <a:t>Psychotic disorders</a:t>
                      </a:r>
                      <a:endParaRPr lang="en-GB" dirty="0"/>
                    </a:p>
                  </a:txBody>
                  <a:tcPr/>
                </a:tc>
                <a:tc>
                  <a:txBody>
                    <a:bodyPr/>
                    <a:lstStyle/>
                    <a:p>
                      <a:r>
                        <a:rPr lang="en-GB" sz="1600" i="1" dirty="0"/>
                        <a:t>Extrapyramidal</a:t>
                      </a:r>
                      <a:r>
                        <a:rPr lang="en-GB" sz="1600" i="1" baseline="0" dirty="0"/>
                        <a:t> side effects, drowsiness, hypotension </a:t>
                      </a:r>
                      <a:r>
                        <a:rPr kumimoji="0" lang="en-GB" sz="1600" i="1" kern="1200" baseline="0" dirty="0" err="1">
                          <a:solidFill>
                            <a:schemeClr val="dk1"/>
                          </a:solidFill>
                          <a:latin typeface="+mn-lt"/>
                          <a:ea typeface="+mn-ea"/>
                          <a:cs typeface="+mn-cs"/>
                        </a:rPr>
                        <a:t>etc</a:t>
                      </a:r>
                      <a:endParaRPr lang="en-GB" sz="1600" i="1"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A9A16595-DC56-4919-B042-B2AA3E6553A2}" type="slidenum">
              <a:rPr lang="en-GB" smtClean="0"/>
              <a:pPr/>
              <a:t>64</a:t>
            </a:fld>
            <a:endParaRPr lang="en-GB"/>
          </a:p>
        </p:txBody>
      </p:sp>
      <p:sp>
        <p:nvSpPr>
          <p:cNvPr id="6" name="Date Placeholder 5"/>
          <p:cNvSpPr>
            <a:spLocks noGrp="1"/>
          </p:cNvSpPr>
          <p:nvPr>
            <p:ph type="dt" sz="half" idx="10"/>
          </p:nvPr>
        </p:nvSpPr>
        <p:spPr/>
        <p:txBody>
          <a:bodyPr/>
          <a:lstStyle/>
          <a:p>
            <a:fld id="{851D0CD3-6226-49C9-A4BE-E0A4DAA1B73C}" type="datetime5">
              <a:rPr lang="en-US" smtClean="0"/>
              <a:t>12-Oct-22</a:t>
            </a:fld>
            <a:endParaRPr lang="en-GB"/>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775542"/>
          </a:xfrm>
        </p:spPr>
        <p:txBody>
          <a:bodyPr>
            <a:normAutofit/>
          </a:bodyPr>
          <a:lstStyle/>
          <a:p>
            <a:pPr algn="ctr"/>
            <a:r>
              <a:rPr lang="en-GB" sz="4000" dirty="0">
                <a:effectLst>
                  <a:outerShdw blurRad="38100" dist="38100" dir="2700000" algn="tl">
                    <a:srgbClr val="000000">
                      <a:alpha val="43137"/>
                    </a:srgbClr>
                  </a:outerShdw>
                </a:effectLst>
              </a:rPr>
              <a:t>Antipsychotic drugs (summary)</a:t>
            </a:r>
          </a:p>
        </p:txBody>
      </p:sp>
      <p:graphicFrame>
        <p:nvGraphicFramePr>
          <p:cNvPr id="5" name="Content Placeholder 4"/>
          <p:cNvGraphicFramePr>
            <a:graphicFrameLocks noGrp="1"/>
          </p:cNvGraphicFramePr>
          <p:nvPr>
            <p:ph idx="1"/>
          </p:nvPr>
        </p:nvGraphicFramePr>
        <p:xfrm>
          <a:off x="285721" y="1285874"/>
          <a:ext cx="8429683" cy="4643455"/>
        </p:xfrm>
        <a:graphic>
          <a:graphicData uri="http://schemas.openxmlformats.org/drawingml/2006/table">
            <a:tbl>
              <a:tblPr firstRow="1" bandRow="1">
                <a:tableStyleId>{5C22544A-7EE6-4342-B048-85BDC9FD1C3A}</a:tableStyleId>
              </a:tblPr>
              <a:tblGrid>
                <a:gridCol w="2627434">
                  <a:extLst>
                    <a:ext uri="{9D8B030D-6E8A-4147-A177-3AD203B41FA5}">
                      <a16:colId xmlns:a16="http://schemas.microsoft.com/office/drawing/2014/main" val="20000"/>
                    </a:ext>
                  </a:extLst>
                </a:gridCol>
                <a:gridCol w="2611793">
                  <a:extLst>
                    <a:ext uri="{9D8B030D-6E8A-4147-A177-3AD203B41FA5}">
                      <a16:colId xmlns:a16="http://schemas.microsoft.com/office/drawing/2014/main" val="20001"/>
                    </a:ext>
                  </a:extLst>
                </a:gridCol>
                <a:gridCol w="3190456">
                  <a:extLst>
                    <a:ext uri="{9D8B030D-6E8A-4147-A177-3AD203B41FA5}">
                      <a16:colId xmlns:a16="http://schemas.microsoft.com/office/drawing/2014/main" val="20002"/>
                    </a:ext>
                  </a:extLst>
                </a:gridCol>
              </a:tblGrid>
              <a:tr h="508204">
                <a:tc>
                  <a:txBody>
                    <a:bodyPr/>
                    <a:lstStyle/>
                    <a:p>
                      <a:r>
                        <a:rPr lang="en-GB" dirty="0"/>
                        <a:t>Drug Name</a:t>
                      </a:r>
                    </a:p>
                  </a:txBody>
                  <a:tcPr/>
                </a:tc>
                <a:tc>
                  <a:txBody>
                    <a:bodyPr/>
                    <a:lstStyle/>
                    <a:p>
                      <a:r>
                        <a:rPr lang="en-GB" dirty="0"/>
                        <a:t>Clinical Uses</a:t>
                      </a:r>
                    </a:p>
                  </a:txBody>
                  <a:tcPr/>
                </a:tc>
                <a:tc>
                  <a:txBody>
                    <a:bodyPr/>
                    <a:lstStyle/>
                    <a:p>
                      <a:r>
                        <a:rPr lang="en-GB" dirty="0"/>
                        <a:t>Adverse Effects</a:t>
                      </a:r>
                    </a:p>
                  </a:txBody>
                  <a:tcPr/>
                </a:tc>
                <a:extLst>
                  <a:ext uri="{0D108BD9-81ED-4DB2-BD59-A6C34878D82A}">
                    <a16:rowId xmlns:a16="http://schemas.microsoft.com/office/drawing/2014/main" val="10000"/>
                  </a:ext>
                </a:extLst>
              </a:tr>
              <a:tr h="626553">
                <a:tc gridSpan="3">
                  <a:txBody>
                    <a:bodyPr/>
                    <a:lstStyle/>
                    <a:p>
                      <a:r>
                        <a:rPr lang="en-GB" sz="2400" b="1" dirty="0">
                          <a:solidFill>
                            <a:srgbClr val="FF0000"/>
                          </a:solidFill>
                        </a:rPr>
                        <a:t>Atypical Antipsychotics</a:t>
                      </a:r>
                    </a:p>
                  </a:txBody>
                  <a:tcPr/>
                </a:tc>
                <a:tc hMerge="1">
                  <a:txBody>
                    <a:bodyPr/>
                    <a:lstStyle/>
                    <a:p>
                      <a:pPr>
                        <a:buFont typeface="Arial" pitchFamily="34" charset="0"/>
                        <a:buChar char="•"/>
                      </a:pPr>
                      <a:endParaRPr lang="en-GB" dirty="0"/>
                    </a:p>
                  </a:txBody>
                  <a:tcPr/>
                </a:tc>
                <a:tc hMerge="1">
                  <a:txBody>
                    <a:bodyPr/>
                    <a:lstStyle/>
                    <a:p>
                      <a:endParaRPr lang="en-GB" sz="1600" dirty="0"/>
                    </a:p>
                  </a:txBody>
                  <a:tcPr/>
                </a:tc>
                <a:extLst>
                  <a:ext uri="{0D108BD9-81ED-4DB2-BD59-A6C34878D82A}">
                    <a16:rowId xmlns:a16="http://schemas.microsoft.com/office/drawing/2014/main" val="10001"/>
                  </a:ext>
                </a:extLst>
              </a:tr>
              <a:tr h="1127796">
                <a:tc>
                  <a:txBody>
                    <a:bodyPr/>
                    <a:lstStyle/>
                    <a:p>
                      <a:r>
                        <a:rPr lang="en-GB" b="1" dirty="0" err="1"/>
                        <a:t>Resperidone</a:t>
                      </a:r>
                      <a:endParaRPr lang="en-GB" b="1" dirty="0"/>
                    </a:p>
                  </a:txBody>
                  <a:tcPr/>
                </a:tc>
                <a:tc>
                  <a:txBody>
                    <a:bodyPr/>
                    <a:lstStyle/>
                    <a:p>
                      <a:pPr>
                        <a:buFont typeface="Arial" pitchFamily="34" charset="0"/>
                        <a:buChar char="•"/>
                      </a:pPr>
                      <a:r>
                        <a:rPr kumimoji="0" lang="en-GB" sz="1800" kern="1200" baseline="0" dirty="0">
                          <a:solidFill>
                            <a:schemeClr val="dk1"/>
                          </a:solidFill>
                          <a:latin typeface="+mn-lt"/>
                          <a:ea typeface="+mn-ea"/>
                          <a:cs typeface="+mn-cs"/>
                        </a:rPr>
                        <a:t>Psychotic disorders</a:t>
                      </a:r>
                      <a:endParaRPr lang="en-GB" dirty="0"/>
                    </a:p>
                  </a:txBody>
                  <a:tcPr/>
                </a:tc>
                <a:tc>
                  <a:txBody>
                    <a:bodyPr/>
                    <a:lstStyle/>
                    <a:p>
                      <a:r>
                        <a:rPr kumimoji="0" lang="en-GB" sz="1600" i="1" kern="1200" baseline="0" dirty="0">
                          <a:solidFill>
                            <a:schemeClr val="dk1"/>
                          </a:solidFill>
                          <a:latin typeface="+mn-lt"/>
                          <a:ea typeface="+mn-ea"/>
                          <a:cs typeface="+mn-cs"/>
                        </a:rPr>
                        <a:t>Nervousness, </a:t>
                      </a:r>
                      <a:r>
                        <a:rPr kumimoji="0" lang="en-GB" sz="1600" i="1" kern="1200" baseline="0" dirty="0" err="1">
                          <a:solidFill>
                            <a:schemeClr val="dk1"/>
                          </a:solidFill>
                          <a:latin typeface="+mn-lt"/>
                          <a:ea typeface="+mn-ea"/>
                          <a:cs typeface="+mn-cs"/>
                        </a:rPr>
                        <a:t>akathisia</a:t>
                      </a:r>
                      <a:r>
                        <a:rPr kumimoji="0" lang="en-GB" sz="1600" i="1" kern="1200" baseline="0" dirty="0">
                          <a:solidFill>
                            <a:schemeClr val="dk1"/>
                          </a:solidFill>
                          <a:latin typeface="+mn-lt"/>
                          <a:ea typeface="+mn-ea"/>
                          <a:cs typeface="+mn-cs"/>
                        </a:rPr>
                        <a:t>, Agitation, dizziness, constipation, weight gain, pyrexia, etc</a:t>
                      </a:r>
                      <a:endParaRPr lang="en-GB" sz="1600" i="1" dirty="0"/>
                    </a:p>
                  </a:txBody>
                  <a:tcPr/>
                </a:tc>
                <a:extLst>
                  <a:ext uri="{0D108BD9-81ED-4DB2-BD59-A6C34878D82A}">
                    <a16:rowId xmlns:a16="http://schemas.microsoft.com/office/drawing/2014/main" val="10002"/>
                  </a:ext>
                </a:extLst>
              </a:tr>
              <a:tr h="1127796">
                <a:tc>
                  <a:txBody>
                    <a:bodyPr/>
                    <a:lstStyle/>
                    <a:p>
                      <a:r>
                        <a:rPr lang="en-GB" b="1" dirty="0" err="1"/>
                        <a:t>Clozapine</a:t>
                      </a:r>
                      <a:endParaRPr lang="en-GB" b="1" dirty="0"/>
                    </a:p>
                  </a:txBody>
                  <a:tcPr/>
                </a:tc>
                <a:tc>
                  <a:txBody>
                    <a:bodyPr/>
                    <a:lstStyle/>
                    <a:p>
                      <a:pPr>
                        <a:buFont typeface="Arial" pitchFamily="34" charset="0"/>
                        <a:buChar char="•"/>
                      </a:pPr>
                      <a:r>
                        <a:rPr lang="en-GB" dirty="0"/>
                        <a:t>Refractory schizophrenia</a:t>
                      </a:r>
                    </a:p>
                  </a:txBody>
                  <a:tcPr/>
                </a:tc>
                <a:tc>
                  <a:txBody>
                    <a:bodyPr/>
                    <a:lstStyle/>
                    <a:p>
                      <a:r>
                        <a:rPr kumimoji="0" lang="en-GB" sz="1600" i="1" kern="1200" baseline="0" dirty="0" err="1">
                          <a:solidFill>
                            <a:schemeClr val="dk1"/>
                          </a:solidFill>
                          <a:latin typeface="+mn-lt"/>
                          <a:ea typeface="+mn-ea"/>
                          <a:cs typeface="+mn-cs"/>
                        </a:rPr>
                        <a:t>Akathisia</a:t>
                      </a:r>
                      <a:r>
                        <a:rPr kumimoji="0" lang="en-GB" sz="1600" i="1" kern="1200" baseline="0" dirty="0">
                          <a:solidFill>
                            <a:schemeClr val="dk1"/>
                          </a:solidFill>
                          <a:latin typeface="+mn-lt"/>
                          <a:ea typeface="+mn-ea"/>
                          <a:cs typeface="+mn-cs"/>
                        </a:rPr>
                        <a:t>, seizures, drowsiness, sedation, tachycardia, hypotension, etc</a:t>
                      </a:r>
                      <a:endParaRPr lang="en-GB" sz="1600" i="1" dirty="0"/>
                    </a:p>
                  </a:txBody>
                  <a:tcPr/>
                </a:tc>
                <a:extLst>
                  <a:ext uri="{0D108BD9-81ED-4DB2-BD59-A6C34878D82A}">
                    <a16:rowId xmlns:a16="http://schemas.microsoft.com/office/drawing/2014/main" val="10003"/>
                  </a:ext>
                </a:extLst>
              </a:tr>
              <a:tr h="1253106">
                <a:tc>
                  <a:txBody>
                    <a:bodyPr/>
                    <a:lstStyle/>
                    <a:p>
                      <a:r>
                        <a:rPr kumimoji="0" lang="en-GB" sz="1800" b="1" kern="1200" baseline="0" dirty="0" err="1">
                          <a:solidFill>
                            <a:schemeClr val="dk1"/>
                          </a:solidFill>
                          <a:latin typeface="+mn-lt"/>
                          <a:ea typeface="+mn-ea"/>
                          <a:cs typeface="+mn-cs"/>
                        </a:rPr>
                        <a:t>Olanzapine</a:t>
                      </a:r>
                      <a:endParaRPr lang="en-GB" b="1" dirty="0"/>
                    </a:p>
                  </a:txBody>
                  <a:tcPr/>
                </a:tc>
                <a:tc>
                  <a:txBody>
                    <a:bodyPr/>
                    <a:lstStyle/>
                    <a:p>
                      <a:pPr>
                        <a:buFont typeface="Arial" pitchFamily="34" charset="0"/>
                        <a:buChar char="•"/>
                      </a:pPr>
                      <a:r>
                        <a:rPr kumimoji="0" lang="en-GB" sz="1800" kern="1200" baseline="0" dirty="0">
                          <a:solidFill>
                            <a:schemeClr val="dk1"/>
                          </a:solidFill>
                          <a:latin typeface="+mn-lt"/>
                          <a:ea typeface="+mn-ea"/>
                          <a:cs typeface="+mn-cs"/>
                        </a:rPr>
                        <a:t>Schizophrenia,</a:t>
                      </a:r>
                    </a:p>
                    <a:p>
                      <a:pPr>
                        <a:buFont typeface="Arial" pitchFamily="34" charset="0"/>
                        <a:buChar char="•"/>
                      </a:pPr>
                      <a:r>
                        <a:rPr kumimoji="0" lang="en-GB" sz="1800" kern="1200" baseline="0" dirty="0">
                          <a:solidFill>
                            <a:schemeClr val="dk1"/>
                          </a:solidFill>
                          <a:latin typeface="+mn-lt"/>
                          <a:ea typeface="+mn-ea"/>
                          <a:cs typeface="+mn-cs"/>
                        </a:rPr>
                        <a:t>Manic phase of bipolar disorder</a:t>
                      </a:r>
                      <a:endParaRPr lang="en-GB" dirty="0"/>
                    </a:p>
                  </a:txBody>
                  <a:tcPr/>
                </a:tc>
                <a:tc>
                  <a:txBody>
                    <a:bodyPr/>
                    <a:lstStyle/>
                    <a:p>
                      <a:r>
                        <a:rPr kumimoji="0" lang="en-GB" sz="1800" i="1" kern="1200" baseline="0" dirty="0">
                          <a:solidFill>
                            <a:schemeClr val="dk1"/>
                          </a:solidFill>
                          <a:latin typeface="+mn-lt"/>
                          <a:ea typeface="+mn-ea"/>
                          <a:cs typeface="+mn-cs"/>
                        </a:rPr>
                        <a:t>Nervousness, </a:t>
                      </a:r>
                      <a:r>
                        <a:rPr kumimoji="0" lang="en-GB" sz="1800" i="1" kern="1200" baseline="0" dirty="0" err="1">
                          <a:solidFill>
                            <a:schemeClr val="dk1"/>
                          </a:solidFill>
                          <a:latin typeface="+mn-lt"/>
                          <a:ea typeface="+mn-ea"/>
                          <a:cs typeface="+mn-cs"/>
                        </a:rPr>
                        <a:t>akathisia</a:t>
                      </a:r>
                      <a:r>
                        <a:rPr kumimoji="0" lang="en-GB" sz="1800" i="1" kern="1200" baseline="0" dirty="0">
                          <a:solidFill>
                            <a:schemeClr val="dk1"/>
                          </a:solidFill>
                          <a:latin typeface="+mn-lt"/>
                          <a:ea typeface="+mn-ea"/>
                          <a:cs typeface="+mn-cs"/>
                        </a:rPr>
                        <a:t>, drowsiness,  dizziness, constipation, weight gain, etc</a:t>
                      </a:r>
                      <a:endParaRPr lang="en-GB" sz="1600" i="1"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A9A16595-DC56-4919-B042-B2AA3E6553A2}" type="slidenum">
              <a:rPr lang="en-GB" smtClean="0"/>
              <a:pPr/>
              <a:t>65</a:t>
            </a:fld>
            <a:endParaRPr lang="en-GB"/>
          </a:p>
        </p:txBody>
      </p:sp>
      <p:sp>
        <p:nvSpPr>
          <p:cNvPr id="6" name="TextBox 5"/>
          <p:cNvSpPr txBox="1"/>
          <p:nvPr/>
        </p:nvSpPr>
        <p:spPr>
          <a:xfrm>
            <a:off x="357158" y="6000768"/>
            <a:ext cx="8830815" cy="646331"/>
          </a:xfrm>
          <a:prstGeom prst="rect">
            <a:avLst/>
          </a:prstGeom>
          <a:noFill/>
        </p:spPr>
        <p:txBody>
          <a:bodyPr wrap="square" rtlCol="0">
            <a:spAutoFit/>
          </a:bodyPr>
          <a:lstStyle/>
          <a:p>
            <a:r>
              <a:rPr lang="en-GB" b="1" dirty="0"/>
              <a:t>Other Antipsychotics: </a:t>
            </a:r>
            <a:r>
              <a:rPr lang="en-GB" b="1" i="1" dirty="0"/>
              <a:t>Thiothixene, Lithium, Prochlorperazine, </a:t>
            </a:r>
          </a:p>
          <a:p>
            <a:r>
              <a:rPr lang="en-GB" b="1" i="1" dirty="0" err="1"/>
              <a:t>Quetiapine</a:t>
            </a:r>
            <a:r>
              <a:rPr lang="en-GB" b="1" i="1" dirty="0"/>
              <a:t>, </a:t>
            </a:r>
            <a:r>
              <a:rPr lang="en-GB" b="1" i="1" dirty="0" err="1"/>
              <a:t>Ziprasidone</a:t>
            </a:r>
            <a:r>
              <a:rPr lang="en-GB" b="1" i="1" dirty="0"/>
              <a:t>, </a:t>
            </a:r>
            <a:r>
              <a:rPr lang="en-GB" b="1" i="1" dirty="0" err="1"/>
              <a:t>Trifluoperazine</a:t>
            </a:r>
            <a:r>
              <a:rPr lang="en-GB" b="1" i="1" dirty="0"/>
              <a:t>, </a:t>
            </a:r>
            <a:r>
              <a:rPr lang="en-GB" b="1" i="1" dirty="0" err="1"/>
              <a:t>Pimozide</a:t>
            </a:r>
            <a:r>
              <a:rPr lang="en-GB" b="1" i="1" dirty="0"/>
              <a:t>, </a:t>
            </a:r>
            <a:r>
              <a:rPr lang="en-GB" b="1" i="1" dirty="0" err="1"/>
              <a:t>Loxapine</a:t>
            </a:r>
            <a:r>
              <a:rPr lang="en-GB" b="1" i="1" dirty="0"/>
              <a:t>, etc</a:t>
            </a:r>
          </a:p>
        </p:txBody>
      </p:sp>
      <p:sp>
        <p:nvSpPr>
          <p:cNvPr id="7" name="Date Placeholder 6"/>
          <p:cNvSpPr>
            <a:spLocks noGrp="1"/>
          </p:cNvSpPr>
          <p:nvPr>
            <p:ph type="dt" sz="half" idx="10"/>
          </p:nvPr>
        </p:nvSpPr>
        <p:spPr/>
        <p:txBody>
          <a:bodyPr/>
          <a:lstStyle/>
          <a:p>
            <a:fld id="{A08BFB63-4B07-4A3B-BE40-3B881F0B4642}" type="datetime5">
              <a:rPr lang="en-US" smtClean="0"/>
              <a:t>12-Oct-22</a:t>
            </a:fld>
            <a:endParaRPr lang="en-GB"/>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775542"/>
          </a:xfrm>
        </p:spPr>
        <p:txBody>
          <a:bodyPr>
            <a:normAutofit/>
          </a:bodyPr>
          <a:lstStyle/>
          <a:p>
            <a:pPr algn="ctr"/>
            <a:r>
              <a:rPr lang="en-GB" sz="4000" dirty="0">
                <a:effectLst>
                  <a:outerShdw blurRad="38100" dist="38100" dir="2700000" algn="tl">
                    <a:srgbClr val="000000">
                      <a:alpha val="43137"/>
                    </a:srgbClr>
                  </a:outerShdw>
                </a:effectLst>
              </a:rPr>
              <a:t>Contraindications of Antipsychotics:</a:t>
            </a:r>
          </a:p>
        </p:txBody>
      </p:sp>
      <p:sp>
        <p:nvSpPr>
          <p:cNvPr id="3" name="Content Placeholder 2"/>
          <p:cNvSpPr>
            <a:spLocks noGrp="1"/>
          </p:cNvSpPr>
          <p:nvPr>
            <p:ph idx="1"/>
          </p:nvPr>
        </p:nvSpPr>
        <p:spPr>
          <a:xfrm>
            <a:off x="457200" y="1285860"/>
            <a:ext cx="8229600" cy="5214974"/>
          </a:xfrm>
        </p:spPr>
        <p:txBody>
          <a:bodyPr>
            <a:normAutofit/>
          </a:bodyPr>
          <a:lstStyle/>
          <a:p>
            <a:pPr marL="0" indent="0">
              <a:buNone/>
            </a:pPr>
            <a:endParaRPr lang="en-GB" dirty="0"/>
          </a:p>
          <a:p>
            <a:pPr marL="0" indent="0">
              <a:buNone/>
            </a:pPr>
            <a:endParaRPr lang="en-GB" dirty="0"/>
          </a:p>
          <a:p>
            <a:pPr>
              <a:buFont typeface="Wingdings" panose="05000000000000000000" pitchFamily="2" charset="2"/>
              <a:buChar char="q"/>
            </a:pPr>
            <a:r>
              <a:rPr lang="en-GB" sz="2800" i="1" dirty="0"/>
              <a:t>Known hypersensitivity</a:t>
            </a:r>
          </a:p>
          <a:p>
            <a:pPr>
              <a:buFont typeface="Wingdings" panose="05000000000000000000" pitchFamily="2" charset="2"/>
              <a:buChar char="q"/>
            </a:pPr>
            <a:r>
              <a:rPr lang="en-GB" sz="2800" i="1" dirty="0"/>
              <a:t>Unconscious (comatose) patients</a:t>
            </a:r>
          </a:p>
          <a:p>
            <a:pPr>
              <a:buFont typeface="Wingdings" panose="05000000000000000000" pitchFamily="2" charset="2"/>
              <a:buChar char="q"/>
            </a:pPr>
            <a:r>
              <a:rPr lang="en-GB" sz="2800" i="1" dirty="0"/>
              <a:t>Severely depressed patients</a:t>
            </a:r>
          </a:p>
          <a:p>
            <a:pPr>
              <a:buFont typeface="Wingdings" panose="05000000000000000000" pitchFamily="2" charset="2"/>
              <a:buChar char="q"/>
            </a:pPr>
            <a:r>
              <a:rPr lang="en-GB" sz="2800" i="1" dirty="0"/>
              <a:t>Parkinson’s disease</a:t>
            </a:r>
          </a:p>
          <a:p>
            <a:pPr>
              <a:buFont typeface="Wingdings" panose="05000000000000000000" pitchFamily="2" charset="2"/>
              <a:buChar char="q"/>
            </a:pPr>
            <a:r>
              <a:rPr lang="en-GB" sz="2800" i="1" dirty="0"/>
              <a:t>Liver impairment</a:t>
            </a:r>
          </a:p>
          <a:p>
            <a:pPr marL="0" indent="0">
              <a:buNone/>
            </a:pPr>
            <a:endParaRPr lang="en-GB"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66</a:t>
            </a:fld>
            <a:endParaRPr lang="en-GB"/>
          </a:p>
        </p:txBody>
      </p:sp>
      <p:sp>
        <p:nvSpPr>
          <p:cNvPr id="5" name="Date Placeholder 4"/>
          <p:cNvSpPr>
            <a:spLocks noGrp="1"/>
          </p:cNvSpPr>
          <p:nvPr>
            <p:ph type="dt" sz="half" idx="10"/>
          </p:nvPr>
        </p:nvSpPr>
        <p:spPr/>
        <p:txBody>
          <a:bodyPr/>
          <a:lstStyle/>
          <a:p>
            <a:fld id="{13D91200-29F4-4567-BCD4-93FDC63DAC87}" type="datetime5">
              <a:rPr lang="en-US" smtClean="0"/>
              <a:t>12-Oct-22</a:t>
            </a:fld>
            <a:endParaRPr lang="en-GB"/>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GB" sz="2800" dirty="0"/>
          </a:p>
          <a:p>
            <a:pPr>
              <a:buFont typeface="Wingdings" panose="05000000000000000000" pitchFamily="2" charset="2"/>
              <a:buChar char="q"/>
            </a:pPr>
            <a:r>
              <a:rPr lang="en-GB" sz="2800" i="1" dirty="0"/>
              <a:t>Coronary artery disease, severe hypotension or hypertension.</a:t>
            </a:r>
          </a:p>
          <a:p>
            <a:pPr>
              <a:buFont typeface="Wingdings" panose="05000000000000000000" pitchFamily="2" charset="2"/>
              <a:buChar char="q"/>
            </a:pPr>
            <a:r>
              <a:rPr lang="en-GB" sz="2800" i="1" dirty="0"/>
              <a:t>Lithium is contraindicated in patients hypersensitive to Tartrazine ; Renal or CVD, Natriuresis , Dehydration, Diuretic therapy, Dehydration.</a:t>
            </a:r>
          </a:p>
          <a:p>
            <a:pPr marL="0" indent="0">
              <a:buNone/>
            </a:pPr>
            <a:endParaRPr lang="en-US" dirty="0"/>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67</a:t>
            </a:fld>
            <a:endParaRPr lang="en-GB"/>
          </a:p>
        </p:txBody>
      </p:sp>
    </p:spTree>
    <p:extLst>
      <p:ext uri="{BB962C8B-B14F-4D97-AF65-F5344CB8AC3E}">
        <p14:creationId xmlns:p14="http://schemas.microsoft.com/office/powerpoint/2010/main" val="1915551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704104"/>
          </a:xfrm>
        </p:spPr>
        <p:txBody>
          <a:bodyPr>
            <a:normAutofit/>
          </a:bodyPr>
          <a:lstStyle/>
          <a:p>
            <a:pPr algn="ctr"/>
            <a:r>
              <a:rPr lang="en-GB" sz="3600" dirty="0">
                <a:effectLst>
                  <a:outerShdw blurRad="38100" dist="38100" dir="2700000" algn="tl">
                    <a:srgbClr val="000000">
                      <a:alpha val="43137"/>
                    </a:srgbClr>
                  </a:outerShdw>
                </a:effectLst>
              </a:rPr>
              <a:t>Drug Interactions with Antipsychotics</a:t>
            </a:r>
          </a:p>
        </p:txBody>
      </p:sp>
      <p:sp>
        <p:nvSpPr>
          <p:cNvPr id="3" name="Content Placeholder 2"/>
          <p:cNvSpPr>
            <a:spLocks noGrp="1"/>
          </p:cNvSpPr>
          <p:nvPr>
            <p:ph idx="1"/>
          </p:nvPr>
        </p:nvSpPr>
        <p:spPr>
          <a:xfrm>
            <a:off x="457200" y="1285860"/>
            <a:ext cx="8229600" cy="5143536"/>
          </a:xfrm>
        </p:spPr>
        <p:txBody>
          <a:bodyPr/>
          <a:lstStyle/>
          <a:p>
            <a:pPr algn="just"/>
            <a:endParaRPr lang="en-GB" dirty="0"/>
          </a:p>
          <a:p>
            <a:pPr marL="0" indent="0" algn="just">
              <a:buNone/>
            </a:pPr>
            <a:endParaRPr lang="en-GB" dirty="0"/>
          </a:p>
          <a:p>
            <a:pPr algn="just">
              <a:buFont typeface="Wingdings" panose="05000000000000000000" pitchFamily="2" charset="2"/>
              <a:buChar char="q"/>
            </a:pPr>
            <a:r>
              <a:rPr lang="en-GB" sz="2800" i="1" dirty="0"/>
              <a:t>Antipsychotic + Alcohol </a:t>
            </a:r>
            <a:r>
              <a:rPr lang="en-GB" sz="2800" i="1" dirty="0">
                <a:sym typeface="Wingdings" pitchFamily="2" charset="2"/>
              </a:rPr>
              <a:t> </a:t>
            </a:r>
            <a:r>
              <a:rPr lang="en-GB" sz="2800" i="1" dirty="0"/>
              <a:t>additive CNS depression.</a:t>
            </a:r>
          </a:p>
          <a:p>
            <a:pPr algn="just">
              <a:buFont typeface="Wingdings" panose="05000000000000000000" pitchFamily="2" charset="2"/>
              <a:buChar char="q"/>
            </a:pPr>
            <a:r>
              <a:rPr lang="en-GB" sz="2800" i="1" dirty="0"/>
              <a:t>Clozapine synergistic with other drugs that suppress bone marrow</a:t>
            </a:r>
          </a:p>
          <a:p>
            <a:pPr algn="just">
              <a:buFont typeface="Wingdings" panose="05000000000000000000" pitchFamily="2" charset="2"/>
              <a:buChar char="q"/>
            </a:pPr>
            <a:r>
              <a:rPr lang="en-GB" sz="2800" i="1" dirty="0"/>
              <a:t>Drugs that reduce renal clearance increase risk of Lithium toxicity.</a:t>
            </a:r>
          </a:p>
          <a:p>
            <a:endParaRPr lang="en-GB"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68</a:t>
            </a:fld>
            <a:endParaRPr lang="en-GB"/>
          </a:p>
        </p:txBody>
      </p:sp>
      <p:sp>
        <p:nvSpPr>
          <p:cNvPr id="5" name="Date Placeholder 4"/>
          <p:cNvSpPr>
            <a:spLocks noGrp="1"/>
          </p:cNvSpPr>
          <p:nvPr>
            <p:ph type="dt" sz="half" idx="10"/>
          </p:nvPr>
        </p:nvSpPr>
        <p:spPr/>
        <p:txBody>
          <a:bodyPr/>
          <a:lstStyle/>
          <a:p>
            <a:fld id="{8226B026-B726-4551-9722-83756AE198DB}" type="datetime5">
              <a:rPr lang="en-US" smtClean="0"/>
              <a:t>12-Oct-22</a:t>
            </a:fld>
            <a:endParaRPr lang="en-GB"/>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0949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2821-E504-DF15-8A70-10E5DA39CC92}"/>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709D2F99-E5F5-0F4A-E14A-82D008B98FBD}"/>
              </a:ext>
            </a:extLst>
          </p:cNvPr>
          <p:cNvSpPr>
            <a:spLocks noGrp="1"/>
          </p:cNvSpPr>
          <p:nvPr>
            <p:ph idx="1"/>
          </p:nvPr>
        </p:nvSpPr>
        <p:spPr/>
        <p:txBody>
          <a:bodyPr>
            <a:normAutofit fontScale="25000" lnSpcReduction="20000"/>
          </a:bodyPr>
          <a:lstStyle/>
          <a:p>
            <a:pPr marL="0" indent="0" algn="l">
              <a:buNone/>
            </a:pPr>
            <a:r>
              <a:rPr lang="en-US" sz="9600" dirty="0"/>
              <a:t>CNS - R</a:t>
            </a:r>
            <a:r>
              <a:rPr lang="en-US" sz="9600" b="0" i="0" u="none" strike="noStrike" baseline="0" dirty="0"/>
              <a:t>eceives and processes information, initiates action</a:t>
            </a:r>
            <a:endParaRPr lang="en-US" sz="9600" dirty="0">
              <a:solidFill>
                <a:srgbClr val="FF0000"/>
              </a:solidFill>
            </a:endParaRPr>
          </a:p>
          <a:p>
            <a:pPr algn="l">
              <a:buFont typeface="Wingdings" panose="05000000000000000000" pitchFamily="2" charset="2"/>
              <a:buChar char="q"/>
            </a:pPr>
            <a:r>
              <a:rPr lang="en-US" sz="9600" i="1" dirty="0">
                <a:solidFill>
                  <a:srgbClr val="FF0000"/>
                </a:solidFill>
              </a:rPr>
              <a:t>Brain </a:t>
            </a:r>
            <a:endParaRPr lang="en-US" sz="9600" i="1" dirty="0"/>
          </a:p>
          <a:p>
            <a:pPr algn="l">
              <a:buFont typeface="Wingdings" panose="05000000000000000000" pitchFamily="2" charset="2"/>
              <a:buChar char="Ø"/>
            </a:pPr>
            <a:r>
              <a:rPr lang="en-US" sz="9600" i="1" dirty="0"/>
              <a:t>Controls many functions of the body </a:t>
            </a:r>
            <a:r>
              <a:rPr lang="en-US" sz="9600" i="1" dirty="0" err="1"/>
              <a:t>ie</a:t>
            </a:r>
            <a:r>
              <a:rPr lang="en-US" sz="9600" i="1" dirty="0"/>
              <a:t> movement, thought, learning &amp; awareness</a:t>
            </a:r>
          </a:p>
          <a:p>
            <a:pPr algn="l">
              <a:buFont typeface="Wingdings" panose="05000000000000000000" pitchFamily="2" charset="2"/>
              <a:buChar char="Ø"/>
            </a:pPr>
            <a:r>
              <a:rPr lang="en-US" sz="9600" i="1" dirty="0"/>
              <a:t>R</a:t>
            </a:r>
            <a:r>
              <a:rPr lang="en-US" sz="9600" b="0" i="1" u="none" strike="noStrike" baseline="0" dirty="0"/>
              <a:t>eceives </a:t>
            </a:r>
            <a:r>
              <a:rPr lang="en-US" sz="9600" i="1" dirty="0"/>
              <a:t>&amp;</a:t>
            </a:r>
            <a:r>
              <a:rPr lang="en-US" sz="9600" b="0" i="1" u="none" strike="noStrike" baseline="0" dirty="0"/>
              <a:t> processes sensory information, initiates responses, stores memories, generates thoughts and emotions</a:t>
            </a:r>
            <a:endParaRPr lang="en-US" sz="9600" i="1" dirty="0">
              <a:solidFill>
                <a:srgbClr val="FF0000"/>
              </a:solidFill>
            </a:endParaRPr>
          </a:p>
          <a:p>
            <a:pPr>
              <a:buFont typeface="Wingdings" panose="05000000000000000000" pitchFamily="2" charset="2"/>
              <a:buChar char="q"/>
            </a:pPr>
            <a:r>
              <a:rPr lang="en-US" sz="9600" i="1" dirty="0">
                <a:solidFill>
                  <a:srgbClr val="FF0000"/>
                </a:solidFill>
              </a:rPr>
              <a:t>Spinal cord</a:t>
            </a:r>
          </a:p>
          <a:p>
            <a:pPr algn="l">
              <a:buFont typeface="Wingdings" panose="05000000000000000000" pitchFamily="2" charset="2"/>
              <a:buChar char="Ø"/>
            </a:pPr>
            <a:r>
              <a:rPr lang="en-US" sz="9600" b="0" i="1" u="none" strike="noStrike" baseline="0" dirty="0"/>
              <a:t>Conducts signals to </a:t>
            </a:r>
            <a:r>
              <a:rPr lang="en-US" sz="9600" i="1" dirty="0"/>
              <a:t>&amp;</a:t>
            </a:r>
            <a:r>
              <a:rPr lang="en-US" sz="9600" b="0" i="1" u="none" strike="noStrike" baseline="0" dirty="0"/>
              <a:t> from the brain, controls reflex activities)</a:t>
            </a:r>
          </a:p>
          <a:p>
            <a:pPr algn="l">
              <a:buFont typeface="Wingdings" panose="05000000000000000000" pitchFamily="2" charset="2"/>
              <a:buChar char="q"/>
            </a:pPr>
            <a:r>
              <a:rPr lang="en-US" sz="9600" i="1" dirty="0">
                <a:solidFill>
                  <a:srgbClr val="FF0000"/>
                </a:solidFill>
              </a:rPr>
              <a:t>Neurons (Nerve cells)</a:t>
            </a:r>
          </a:p>
          <a:p>
            <a:pPr algn="l">
              <a:buFont typeface="Wingdings" panose="05000000000000000000" pitchFamily="2" charset="2"/>
              <a:buChar char="Ø"/>
            </a:pPr>
            <a:r>
              <a:rPr lang="en-US" sz="9600" b="0" i="1" u="none" strike="noStrike" baseline="0" dirty="0"/>
              <a:t>Cells that make up the CNS</a:t>
            </a:r>
          </a:p>
          <a:p>
            <a:pPr algn="l">
              <a:buFont typeface="Wingdings" panose="05000000000000000000" pitchFamily="2" charset="2"/>
              <a:buChar char="Ø"/>
            </a:pPr>
            <a:r>
              <a:rPr lang="en-US" sz="9600" i="1" dirty="0"/>
              <a:t>Responsible for communicating information throughout the body</a:t>
            </a:r>
            <a:endParaRPr lang="en-US" sz="9600" b="0" i="1" u="none" strike="noStrike" baseline="0" dirty="0"/>
          </a:p>
          <a:p>
            <a:pPr marL="0" indent="0" algn="l">
              <a:buNone/>
            </a:pPr>
            <a:endParaRPr lang="en-ZM" sz="2800" dirty="0">
              <a:solidFill>
                <a:srgbClr val="FF0000"/>
              </a:solidFill>
            </a:endParaRPr>
          </a:p>
        </p:txBody>
      </p:sp>
      <p:sp>
        <p:nvSpPr>
          <p:cNvPr id="4" name="Date Placeholder 3">
            <a:extLst>
              <a:ext uri="{FF2B5EF4-FFF2-40B4-BE49-F238E27FC236}">
                <a16:creationId xmlns:a16="http://schemas.microsoft.com/office/drawing/2014/main" id="{7AA97CE7-1BD4-2B61-2CDE-7BBE04A007B9}"/>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54CD8668-8A12-CDA8-3403-1CC77BBCA2B8}"/>
              </a:ext>
            </a:extLst>
          </p:cNvPr>
          <p:cNvSpPr>
            <a:spLocks noGrp="1"/>
          </p:cNvSpPr>
          <p:nvPr>
            <p:ph type="sldNum" sz="quarter" idx="12"/>
          </p:nvPr>
        </p:nvSpPr>
        <p:spPr/>
        <p:txBody>
          <a:bodyPr/>
          <a:lstStyle/>
          <a:p>
            <a:fld id="{A9A16595-DC56-4919-B042-B2AA3E6553A2}" type="slidenum">
              <a:rPr lang="en-GB" smtClean="0"/>
              <a:pPr/>
              <a:t>7</a:t>
            </a:fld>
            <a:endParaRPr lang="en-GB"/>
          </a:p>
        </p:txBody>
      </p:sp>
    </p:spTree>
    <p:extLst>
      <p:ext uri="{BB962C8B-B14F-4D97-AF65-F5344CB8AC3E}">
        <p14:creationId xmlns:p14="http://schemas.microsoft.com/office/powerpoint/2010/main" val="1200502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28596" y="548680"/>
            <a:ext cx="8305800" cy="1143000"/>
          </a:xfrm>
        </p:spPr>
        <p:txBody>
          <a:bodyPr/>
          <a:lstStyle/>
          <a:p>
            <a:pPr algn="ctr"/>
            <a:r>
              <a:rPr lang="en-GB" b="1" dirty="0">
                <a:solidFill>
                  <a:srgbClr val="FF0000"/>
                </a:solidFill>
                <a:effectLst>
                  <a:outerShdw blurRad="38100" dist="38100" dir="2700000" algn="tl">
                    <a:srgbClr val="000000">
                      <a:alpha val="43137"/>
                    </a:srgbClr>
                  </a:outerShdw>
                </a:effectLst>
              </a:rPr>
              <a:t>ANTI-EPILEPTIC DRUGS</a:t>
            </a:r>
          </a:p>
        </p:txBody>
      </p:sp>
      <p:sp>
        <p:nvSpPr>
          <p:cNvPr id="4" name="Slide Number Placeholder 3"/>
          <p:cNvSpPr>
            <a:spLocks noGrp="1"/>
          </p:cNvSpPr>
          <p:nvPr>
            <p:ph type="sldNum" sz="quarter" idx="12"/>
          </p:nvPr>
        </p:nvSpPr>
        <p:spPr/>
        <p:txBody>
          <a:bodyPr/>
          <a:lstStyle/>
          <a:p>
            <a:fld id="{A9A16595-DC56-4919-B042-B2AA3E6553A2}" type="slidenum">
              <a:rPr lang="en-GB" smtClean="0"/>
              <a:pPr/>
              <a:t>70</a:t>
            </a:fld>
            <a:endParaRPr lang="en-GB"/>
          </a:p>
        </p:txBody>
      </p:sp>
      <p:sp>
        <p:nvSpPr>
          <p:cNvPr id="6" name="Date Placeholder 5"/>
          <p:cNvSpPr>
            <a:spLocks noGrp="1"/>
          </p:cNvSpPr>
          <p:nvPr>
            <p:ph type="dt" sz="half" idx="10"/>
          </p:nvPr>
        </p:nvSpPr>
        <p:spPr/>
        <p:txBody>
          <a:bodyPr/>
          <a:lstStyle/>
          <a:p>
            <a:fld id="{9C3F4E3E-F110-4205-A759-5F4AA73E401D}" type="datetime5">
              <a:rPr lang="en-US" smtClean="0"/>
              <a:t>12-Oct-22</a:t>
            </a:fld>
            <a:endParaRPr lang="en-GB"/>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357166"/>
            <a:ext cx="8229600" cy="714380"/>
          </a:xfrm>
        </p:spPr>
        <p:txBody>
          <a:bodyPr/>
          <a:lstStyle/>
          <a:p>
            <a:pPr algn="ctr"/>
            <a:r>
              <a:rPr lang="en-GB" sz="4000" dirty="0">
                <a:effectLst>
                  <a:outerShdw blurRad="38100" dist="38100" dir="2700000" algn="tl">
                    <a:srgbClr val="000000">
                      <a:alpha val="43137"/>
                    </a:srgbClr>
                  </a:outerShdw>
                </a:effectLst>
              </a:rPr>
              <a:t>Epilepsy:</a:t>
            </a:r>
          </a:p>
        </p:txBody>
      </p:sp>
      <p:sp>
        <p:nvSpPr>
          <p:cNvPr id="5" name="Content Placeholder 4"/>
          <p:cNvSpPr>
            <a:spLocks noGrp="1"/>
          </p:cNvSpPr>
          <p:nvPr>
            <p:ph idx="1"/>
          </p:nvPr>
        </p:nvSpPr>
        <p:spPr>
          <a:xfrm>
            <a:off x="457200" y="1214422"/>
            <a:ext cx="8229600" cy="5110178"/>
          </a:xfrm>
        </p:spPr>
        <p:txBody>
          <a:bodyPr/>
          <a:lstStyle/>
          <a:p>
            <a:pPr algn="just">
              <a:buFont typeface="Wingdings" panose="05000000000000000000" pitchFamily="2" charset="2"/>
              <a:buChar char="q"/>
            </a:pPr>
            <a:r>
              <a:rPr lang="en-GB" sz="2400" i="1" dirty="0"/>
              <a:t>A chronic disorder characterized by repeated/recurrent attacks of abnormal electrical discharge of cerebral neurons resulting in EEG, sensory, motor, autonomic and physiological changes;</a:t>
            </a:r>
          </a:p>
          <a:p>
            <a:pPr marL="0" indent="0" algn="just">
              <a:buNone/>
            </a:pPr>
            <a:endParaRPr lang="en-GB" sz="2400" i="1" dirty="0"/>
          </a:p>
          <a:p>
            <a:pPr algn="just">
              <a:buFont typeface="Wingdings" panose="05000000000000000000" pitchFamily="2" charset="2"/>
              <a:buChar char="q"/>
            </a:pPr>
            <a:r>
              <a:rPr lang="en-GB" sz="2400" i="1" dirty="0"/>
              <a:t>Each attack is called a </a:t>
            </a:r>
            <a:r>
              <a:rPr lang="en-GB" sz="2400" b="1" i="1" dirty="0"/>
              <a:t>seizure</a:t>
            </a:r>
            <a:r>
              <a:rPr lang="en-GB" sz="2400" i="1" dirty="0"/>
              <a:t> or a </a:t>
            </a:r>
            <a:r>
              <a:rPr lang="en-GB" sz="2400" b="1" i="1" dirty="0"/>
              <a:t>fit</a:t>
            </a:r>
            <a:r>
              <a:rPr lang="en-GB" sz="2400" i="1" dirty="0"/>
              <a:t>;</a:t>
            </a:r>
          </a:p>
          <a:p>
            <a:pPr marL="0" indent="0" algn="just">
              <a:buNone/>
            </a:pPr>
            <a:endParaRPr lang="en-GB" sz="2400" i="1" dirty="0"/>
          </a:p>
          <a:p>
            <a:pPr algn="just">
              <a:buFont typeface="Wingdings" panose="05000000000000000000" pitchFamily="2" charset="2"/>
              <a:buChar char="q"/>
            </a:pPr>
            <a:r>
              <a:rPr lang="en-GB" sz="2400" i="1" dirty="0"/>
              <a:t>Epilepsy affects 0.5 - 1% of population; </a:t>
            </a:r>
            <a:r>
              <a:rPr lang="sr-Cyrl-CS" sz="2400" i="1" dirty="0"/>
              <a:t>second most common neurologic disorder after stroke</a:t>
            </a:r>
            <a:r>
              <a:rPr lang="en-GB" sz="2400" b="1" i="1" dirty="0"/>
              <a:t>.</a:t>
            </a:r>
          </a:p>
          <a:p>
            <a:endParaRPr lang="en-GB" b="1" dirty="0"/>
          </a:p>
          <a:p>
            <a:endParaRPr lang="en-GB" dirty="0"/>
          </a:p>
        </p:txBody>
      </p:sp>
      <p:sp>
        <p:nvSpPr>
          <p:cNvPr id="3" name="Slide Number Placeholder 2"/>
          <p:cNvSpPr>
            <a:spLocks noGrp="1"/>
          </p:cNvSpPr>
          <p:nvPr>
            <p:ph type="sldNum" sz="quarter" idx="12"/>
          </p:nvPr>
        </p:nvSpPr>
        <p:spPr/>
        <p:txBody>
          <a:bodyPr/>
          <a:lstStyle/>
          <a:p>
            <a:fld id="{A9A16595-DC56-4919-B042-B2AA3E6553A2}" type="slidenum">
              <a:rPr lang="en-GB" smtClean="0"/>
              <a:pPr/>
              <a:t>71</a:t>
            </a:fld>
            <a:endParaRPr lang="en-GB"/>
          </a:p>
        </p:txBody>
      </p:sp>
      <p:sp>
        <p:nvSpPr>
          <p:cNvPr id="6" name="Date Placeholder 5"/>
          <p:cNvSpPr>
            <a:spLocks noGrp="1"/>
          </p:cNvSpPr>
          <p:nvPr>
            <p:ph type="dt" sz="half" idx="10"/>
          </p:nvPr>
        </p:nvSpPr>
        <p:spPr/>
        <p:txBody>
          <a:bodyPr/>
          <a:lstStyle/>
          <a:p>
            <a:fld id="{E6A7735C-8862-4C26-B38D-7900A1412AFC}" type="datetime5">
              <a:rPr lang="en-US" smtClean="0"/>
              <a:t>12-Oct-22</a:t>
            </a:fld>
            <a:endParaRPr lang="en-GB"/>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785818"/>
          </a:xfrm>
        </p:spPr>
        <p:txBody>
          <a:bodyPr>
            <a:normAutofit/>
          </a:bodyPr>
          <a:lstStyle/>
          <a:p>
            <a:pPr algn="ctr"/>
            <a:r>
              <a:rPr lang="en-GB" sz="4000" dirty="0">
                <a:effectLst>
                  <a:outerShdw blurRad="38100" dist="38100" dir="2700000" algn="tl">
                    <a:srgbClr val="000000">
                      <a:alpha val="43137"/>
                    </a:srgbClr>
                  </a:outerShdw>
                </a:effectLst>
              </a:rPr>
              <a:t>Causes of Epilepsy</a:t>
            </a:r>
          </a:p>
        </p:txBody>
      </p:sp>
      <p:sp>
        <p:nvSpPr>
          <p:cNvPr id="3" name="Content Placeholder 2"/>
          <p:cNvSpPr>
            <a:spLocks noGrp="1"/>
          </p:cNvSpPr>
          <p:nvPr>
            <p:ph idx="1"/>
          </p:nvPr>
        </p:nvSpPr>
        <p:spPr>
          <a:xfrm>
            <a:off x="457200" y="1428736"/>
            <a:ext cx="8229600" cy="4895864"/>
          </a:xfrm>
        </p:spPr>
        <p:txBody>
          <a:bodyPr>
            <a:normAutofit/>
          </a:bodyPr>
          <a:lstStyle/>
          <a:p>
            <a:pPr algn="just">
              <a:buFont typeface="Wingdings" panose="05000000000000000000" pitchFamily="2" charset="2"/>
              <a:buChar char="q"/>
            </a:pPr>
            <a:r>
              <a:rPr lang="en-GB" sz="2400" i="1" dirty="0"/>
              <a:t>Primary Epilepsy: - No known cause (idiopathic)</a:t>
            </a:r>
          </a:p>
          <a:p>
            <a:pPr marL="571500" indent="-571500" algn="just">
              <a:buFont typeface="+mj-lt"/>
              <a:buAutoNum type="romanUcPeriod"/>
            </a:pPr>
            <a:endParaRPr lang="en-GB" sz="2400" i="1" dirty="0"/>
          </a:p>
          <a:p>
            <a:pPr algn="just">
              <a:buFont typeface="Wingdings" panose="05000000000000000000" pitchFamily="2" charset="2"/>
              <a:buChar char="q"/>
            </a:pPr>
            <a:r>
              <a:rPr lang="en-GB" sz="2400" i="1" dirty="0"/>
              <a:t>Secondary Epilepsy: </a:t>
            </a:r>
          </a:p>
          <a:p>
            <a:pPr marL="706438" indent="-273050" algn="just">
              <a:buFont typeface="Wingdings" pitchFamily="2" charset="2"/>
              <a:buChar char="Ø"/>
            </a:pPr>
            <a:r>
              <a:rPr lang="en-GB" sz="2400" i="1" dirty="0"/>
              <a:t>Local causes: - </a:t>
            </a:r>
            <a:r>
              <a:rPr lang="en-GB" sz="2400" b="1" i="1" dirty="0"/>
              <a:t>Head</a:t>
            </a:r>
            <a:r>
              <a:rPr lang="en-GB" sz="2400" i="1" dirty="0"/>
              <a:t> </a:t>
            </a:r>
            <a:r>
              <a:rPr lang="en-GB" sz="2400" b="1" i="1" dirty="0"/>
              <a:t>trauma, Meningitis, </a:t>
            </a:r>
            <a:r>
              <a:rPr lang="en-GB" sz="2400" b="1" i="1" dirty="0" err="1"/>
              <a:t>Tumors</a:t>
            </a:r>
            <a:r>
              <a:rPr lang="en-GB" sz="2400" b="1" i="1" dirty="0"/>
              <a:t> in the brain;</a:t>
            </a:r>
          </a:p>
          <a:p>
            <a:pPr marL="706438" indent="-273050" algn="just">
              <a:buFont typeface="Wingdings" pitchFamily="2" charset="2"/>
              <a:buChar char="Ø"/>
            </a:pPr>
            <a:r>
              <a:rPr lang="en-GB" sz="2400" i="1" dirty="0"/>
              <a:t>Systemic causes: - </a:t>
            </a:r>
            <a:r>
              <a:rPr lang="en-GB" sz="2400" b="1" i="1" dirty="0" err="1"/>
              <a:t>Hypoglycemia</a:t>
            </a:r>
            <a:r>
              <a:rPr lang="en-GB" sz="2400" b="1" i="1" dirty="0"/>
              <a:t>, </a:t>
            </a:r>
            <a:r>
              <a:rPr lang="en-GB" sz="2400" b="1" i="1" dirty="0" err="1"/>
              <a:t>hypocalcemia</a:t>
            </a:r>
            <a:r>
              <a:rPr lang="en-GB" sz="2400" b="1" i="1" dirty="0"/>
              <a:t>, fevers;</a:t>
            </a:r>
          </a:p>
          <a:p>
            <a:pPr marL="706438" indent="-273050" algn="just">
              <a:buFont typeface="Wingdings" pitchFamily="2" charset="2"/>
              <a:buChar char="Ø"/>
            </a:pPr>
            <a:r>
              <a:rPr lang="en-GB" sz="2400" i="1" dirty="0"/>
              <a:t>Drug-induced: - e.g. </a:t>
            </a:r>
            <a:r>
              <a:rPr lang="en-GB" sz="2400" b="1" i="1" dirty="0"/>
              <a:t>Insulin, </a:t>
            </a:r>
            <a:r>
              <a:rPr lang="en-GB" sz="2400" b="1" i="1" dirty="0" err="1"/>
              <a:t>Tricyclic</a:t>
            </a:r>
            <a:r>
              <a:rPr lang="en-GB" sz="2400" b="1" i="1" dirty="0"/>
              <a:t> Antidepressants, CNS stimulants and Antipsychotics, etc</a:t>
            </a:r>
          </a:p>
        </p:txBody>
      </p:sp>
      <p:sp>
        <p:nvSpPr>
          <p:cNvPr id="4" name="Slide Number Placeholder 3"/>
          <p:cNvSpPr>
            <a:spLocks noGrp="1"/>
          </p:cNvSpPr>
          <p:nvPr>
            <p:ph type="sldNum" sz="quarter" idx="12"/>
          </p:nvPr>
        </p:nvSpPr>
        <p:spPr/>
        <p:txBody>
          <a:bodyPr/>
          <a:lstStyle/>
          <a:p>
            <a:fld id="{A9A16595-DC56-4919-B042-B2AA3E6553A2}" type="slidenum">
              <a:rPr lang="en-GB" smtClean="0"/>
              <a:pPr/>
              <a:t>72</a:t>
            </a:fld>
            <a:endParaRPr lang="en-GB"/>
          </a:p>
        </p:txBody>
      </p:sp>
      <p:sp>
        <p:nvSpPr>
          <p:cNvPr id="5" name="Date Placeholder 4"/>
          <p:cNvSpPr>
            <a:spLocks noGrp="1"/>
          </p:cNvSpPr>
          <p:nvPr>
            <p:ph type="dt" sz="half" idx="10"/>
          </p:nvPr>
        </p:nvSpPr>
        <p:spPr/>
        <p:txBody>
          <a:bodyPr/>
          <a:lstStyle/>
          <a:p>
            <a:fld id="{7F77CDE4-DB54-462F-87F3-F1A29E0A9F4A}" type="datetime5">
              <a:rPr lang="en-US" smtClean="0"/>
              <a:t>12-Oct-22</a:t>
            </a:fld>
            <a:endParaRPr lang="en-GB"/>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785818"/>
          </a:xfrm>
        </p:spPr>
        <p:txBody>
          <a:bodyPr>
            <a:normAutofit/>
          </a:bodyPr>
          <a:lstStyle/>
          <a:p>
            <a:pPr algn="ctr"/>
            <a:r>
              <a:rPr lang="en-GB" sz="4000" dirty="0">
                <a:effectLst>
                  <a:outerShdw blurRad="38100" dist="38100" dir="2700000" algn="tl">
                    <a:srgbClr val="000000">
                      <a:alpha val="43137"/>
                    </a:srgbClr>
                  </a:outerShdw>
                </a:effectLst>
              </a:rPr>
              <a:t>Pathophysiology of Epilepsy</a:t>
            </a:r>
          </a:p>
        </p:txBody>
      </p:sp>
      <p:sp>
        <p:nvSpPr>
          <p:cNvPr id="3" name="Content Placeholder 2"/>
          <p:cNvSpPr>
            <a:spLocks noGrp="1"/>
          </p:cNvSpPr>
          <p:nvPr>
            <p:ph idx="1"/>
          </p:nvPr>
        </p:nvSpPr>
        <p:spPr>
          <a:xfrm>
            <a:off x="457200" y="1500174"/>
            <a:ext cx="8229600" cy="4824426"/>
          </a:xfrm>
        </p:spPr>
        <p:txBody>
          <a:bodyPr/>
          <a:lstStyle/>
          <a:p>
            <a:pPr>
              <a:buFont typeface="Wingdings" panose="05000000000000000000" pitchFamily="2" charset="2"/>
              <a:buChar char="q"/>
            </a:pPr>
            <a:r>
              <a:rPr lang="en-GB" b="1" dirty="0"/>
              <a:t>Hyper-excitability of cerebral neurons in brain region </a:t>
            </a:r>
            <a:r>
              <a:rPr lang="en-GB" dirty="0"/>
              <a:t>manifesting an epileptic foci may be due to:</a:t>
            </a:r>
          </a:p>
          <a:p>
            <a:pPr marL="811213" indent="-331788">
              <a:buFont typeface="+mj-lt"/>
              <a:buAutoNum type="arabicPeriod"/>
              <a:tabLst>
                <a:tab pos="617538" algn="l"/>
              </a:tabLst>
            </a:pPr>
            <a:r>
              <a:rPr lang="en-GB" i="1" dirty="0"/>
              <a:t>Change in brain neurotransmitters or their signal transduction;</a:t>
            </a:r>
          </a:p>
          <a:p>
            <a:pPr marL="811213" indent="-331788">
              <a:buFont typeface="+mj-lt"/>
              <a:buAutoNum type="arabicPeriod"/>
              <a:tabLst>
                <a:tab pos="617538" algn="l"/>
              </a:tabLst>
            </a:pPr>
            <a:r>
              <a:rPr lang="en-GB" i="1" dirty="0"/>
              <a:t>Increased activity of excitatory brain neurotransmitters (e.g. Glutamate);</a:t>
            </a:r>
          </a:p>
          <a:p>
            <a:pPr marL="811213" indent="-331788">
              <a:buFont typeface="+mj-lt"/>
              <a:buAutoNum type="arabicPeriod"/>
              <a:tabLst>
                <a:tab pos="617538" algn="l"/>
              </a:tabLst>
            </a:pPr>
            <a:r>
              <a:rPr lang="en-GB" i="1" dirty="0"/>
              <a:t>Decreased activity of inhibitory brain neurotransmitters (e.g. GABA);</a:t>
            </a:r>
          </a:p>
          <a:p>
            <a:pPr marL="811213" indent="-331788">
              <a:buFont typeface="+mj-lt"/>
              <a:buAutoNum type="arabicPeriod"/>
              <a:tabLst>
                <a:tab pos="617538" algn="l"/>
              </a:tabLst>
            </a:pPr>
            <a:r>
              <a:rPr lang="en-GB" i="1" dirty="0"/>
              <a:t>Increased membrane permeability to ions (e.g. Ca</a:t>
            </a:r>
            <a:r>
              <a:rPr lang="en-GB" i="1" baseline="30000" dirty="0"/>
              <a:t>2+</a:t>
            </a:r>
            <a:r>
              <a:rPr lang="en-GB" i="1" dirty="0"/>
              <a:t>, Na</a:t>
            </a:r>
            <a:r>
              <a:rPr lang="en-GB" i="1" baseline="30000" dirty="0"/>
              <a:t>+</a:t>
            </a:r>
            <a:r>
              <a:rPr lang="en-GB" i="1" dirty="0"/>
              <a:t>).</a:t>
            </a:r>
          </a:p>
        </p:txBody>
      </p:sp>
      <p:sp>
        <p:nvSpPr>
          <p:cNvPr id="4" name="Slide Number Placeholder 3"/>
          <p:cNvSpPr>
            <a:spLocks noGrp="1"/>
          </p:cNvSpPr>
          <p:nvPr>
            <p:ph type="sldNum" sz="quarter" idx="12"/>
          </p:nvPr>
        </p:nvSpPr>
        <p:spPr/>
        <p:txBody>
          <a:bodyPr/>
          <a:lstStyle/>
          <a:p>
            <a:fld id="{A9A16595-DC56-4919-B042-B2AA3E6553A2}" type="slidenum">
              <a:rPr lang="en-GB" smtClean="0"/>
              <a:pPr/>
              <a:t>73</a:t>
            </a:fld>
            <a:endParaRPr lang="en-GB"/>
          </a:p>
        </p:txBody>
      </p:sp>
      <p:sp>
        <p:nvSpPr>
          <p:cNvPr id="5" name="Date Placeholder 4"/>
          <p:cNvSpPr>
            <a:spLocks noGrp="1"/>
          </p:cNvSpPr>
          <p:nvPr>
            <p:ph type="dt" sz="half" idx="10"/>
          </p:nvPr>
        </p:nvSpPr>
        <p:spPr/>
        <p:txBody>
          <a:bodyPr/>
          <a:lstStyle/>
          <a:p>
            <a:fld id="{C0DEF1F8-8D23-4AAA-8AD0-9218268DF499}" type="datetime5">
              <a:rPr lang="en-US" smtClean="0"/>
              <a:t>12-Oct-22</a:t>
            </a:fld>
            <a:endParaRPr lang="en-GB"/>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500042"/>
            <a:ext cx="8229600" cy="704104"/>
          </a:xfrm>
        </p:spPr>
        <p:txBody>
          <a:bodyPr>
            <a:normAutofit/>
          </a:bodyPr>
          <a:lstStyle/>
          <a:p>
            <a:pPr algn="ctr"/>
            <a:r>
              <a:rPr lang="en-GB" sz="4000" dirty="0">
                <a:effectLst>
                  <a:outerShdw blurRad="38100" dist="38100" dir="2700000" algn="tl">
                    <a:srgbClr val="000000">
                      <a:alpha val="43137"/>
                    </a:srgbClr>
                  </a:outerShdw>
                </a:effectLst>
              </a:rPr>
              <a:t>Classification of Epilepsy</a:t>
            </a:r>
          </a:p>
        </p:txBody>
      </p:sp>
      <p:sp>
        <p:nvSpPr>
          <p:cNvPr id="6" name="Text Placeholder 5"/>
          <p:cNvSpPr>
            <a:spLocks noGrp="1"/>
          </p:cNvSpPr>
          <p:nvPr>
            <p:ph type="body" idx="1"/>
          </p:nvPr>
        </p:nvSpPr>
        <p:spPr>
          <a:xfrm>
            <a:off x="428596" y="1285860"/>
            <a:ext cx="4040188" cy="659352"/>
          </a:xfrm>
        </p:spPr>
        <p:txBody>
          <a:bodyPr/>
          <a:lstStyle/>
          <a:p>
            <a:pPr algn="ctr"/>
            <a:r>
              <a:rPr lang="en-GB" sz="2600" u="sng" dirty="0">
                <a:solidFill>
                  <a:srgbClr val="FF0000"/>
                </a:solidFill>
              </a:rPr>
              <a:t>Partial </a:t>
            </a:r>
            <a:r>
              <a:rPr lang="en-GB" sz="2600" i="1" u="sng" dirty="0">
                <a:solidFill>
                  <a:srgbClr val="FF0000"/>
                </a:solidFill>
              </a:rPr>
              <a:t>(Focal)</a:t>
            </a:r>
            <a:r>
              <a:rPr lang="en-GB" sz="2600" u="sng" dirty="0">
                <a:solidFill>
                  <a:srgbClr val="FF0000"/>
                </a:solidFill>
              </a:rPr>
              <a:t> Seizures</a:t>
            </a:r>
          </a:p>
        </p:txBody>
      </p:sp>
      <p:sp>
        <p:nvSpPr>
          <p:cNvPr id="8" name="Text Placeholder 7"/>
          <p:cNvSpPr>
            <a:spLocks noGrp="1"/>
          </p:cNvSpPr>
          <p:nvPr>
            <p:ph type="body" sz="half" idx="3"/>
          </p:nvPr>
        </p:nvSpPr>
        <p:spPr>
          <a:xfrm>
            <a:off x="4643438" y="1285860"/>
            <a:ext cx="4041775" cy="654843"/>
          </a:xfrm>
        </p:spPr>
        <p:txBody>
          <a:bodyPr>
            <a:normAutofit/>
          </a:bodyPr>
          <a:lstStyle/>
          <a:p>
            <a:pPr algn="ctr"/>
            <a:r>
              <a:rPr lang="en-GB" sz="2600" u="sng" dirty="0">
                <a:solidFill>
                  <a:schemeClr val="accent5">
                    <a:lumMod val="50000"/>
                  </a:schemeClr>
                </a:solidFill>
              </a:rPr>
              <a:t>Generalized Seizures</a:t>
            </a:r>
          </a:p>
        </p:txBody>
      </p:sp>
      <p:sp>
        <p:nvSpPr>
          <p:cNvPr id="7" name="Content Placeholder 6"/>
          <p:cNvSpPr>
            <a:spLocks noGrp="1"/>
          </p:cNvSpPr>
          <p:nvPr>
            <p:ph sz="quarter" idx="2"/>
          </p:nvPr>
        </p:nvSpPr>
        <p:spPr>
          <a:xfrm>
            <a:off x="428596" y="2000240"/>
            <a:ext cx="4040188" cy="4500594"/>
          </a:xfrm>
        </p:spPr>
        <p:style>
          <a:lnRef idx="2">
            <a:schemeClr val="accent2"/>
          </a:lnRef>
          <a:fillRef idx="1">
            <a:schemeClr val="lt1"/>
          </a:fillRef>
          <a:effectRef idx="0">
            <a:schemeClr val="accent2"/>
          </a:effectRef>
          <a:fontRef idx="minor">
            <a:schemeClr val="dk1"/>
          </a:fontRef>
        </p:style>
        <p:txBody>
          <a:bodyPr>
            <a:normAutofit/>
          </a:bodyPr>
          <a:lstStyle/>
          <a:p>
            <a:pPr marL="457200" indent="-457200" algn="just">
              <a:buFont typeface="+mj-lt"/>
              <a:buAutoNum type="arabicPeriod"/>
            </a:pPr>
            <a:r>
              <a:rPr lang="en-GB" sz="1800" b="1" dirty="0" err="1"/>
              <a:t>SimplePartial</a:t>
            </a:r>
            <a:r>
              <a:rPr lang="en-GB" sz="1800" b="1" dirty="0"/>
              <a:t> Epilepsy: </a:t>
            </a:r>
            <a:r>
              <a:rPr lang="en-GB" sz="1800" b="1" i="1" dirty="0"/>
              <a:t>- </a:t>
            </a:r>
            <a:r>
              <a:rPr lang="en-GB" sz="1800" i="1" dirty="0"/>
              <a:t>localized motor (convulsions) or sensory disturbances.</a:t>
            </a:r>
          </a:p>
          <a:p>
            <a:pPr marL="457200" indent="-457200" algn="just">
              <a:buFont typeface="+mj-lt"/>
              <a:buAutoNum type="arabicPeriod"/>
            </a:pPr>
            <a:endParaRPr lang="en-GB" sz="1800" dirty="0"/>
          </a:p>
          <a:p>
            <a:pPr marL="457200" indent="-457200" algn="just">
              <a:buFont typeface="+mj-lt"/>
              <a:buAutoNum type="arabicPeriod"/>
            </a:pPr>
            <a:r>
              <a:rPr lang="en-GB" sz="1800" b="1" dirty="0" err="1"/>
              <a:t>ComplexPartial</a:t>
            </a:r>
            <a:r>
              <a:rPr lang="en-GB" sz="1800" b="1" dirty="0"/>
              <a:t> </a:t>
            </a:r>
            <a:r>
              <a:rPr lang="en-GB" sz="1800" b="1" i="1" dirty="0"/>
              <a:t>(Psychomotor)</a:t>
            </a:r>
            <a:r>
              <a:rPr lang="en-GB" sz="1800" b="1" dirty="0"/>
              <a:t> Epilepsy:- </a:t>
            </a:r>
            <a:r>
              <a:rPr lang="en-GB" sz="1800" i="1" dirty="0"/>
              <a:t>attacks of confused behavior with disturbances of consciousness and hallucinations.</a:t>
            </a:r>
          </a:p>
        </p:txBody>
      </p:sp>
      <p:sp>
        <p:nvSpPr>
          <p:cNvPr id="9" name="Content Placeholder 8"/>
          <p:cNvSpPr>
            <a:spLocks noGrp="1"/>
          </p:cNvSpPr>
          <p:nvPr>
            <p:ph sz="quarter" idx="4"/>
          </p:nvPr>
        </p:nvSpPr>
        <p:spPr>
          <a:xfrm>
            <a:off x="4643438" y="2000240"/>
            <a:ext cx="4141817" cy="4500594"/>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457200" indent="-457200" algn="just">
              <a:buFont typeface="+mj-lt"/>
              <a:buAutoNum type="arabicPeriod"/>
            </a:pPr>
            <a:r>
              <a:rPr lang="en-GB" sz="2400" b="1" dirty="0"/>
              <a:t>Tonic-</a:t>
            </a:r>
            <a:r>
              <a:rPr lang="en-GB" sz="2400" b="1" dirty="0" err="1"/>
              <a:t>clonic</a:t>
            </a:r>
            <a:r>
              <a:rPr lang="en-GB" sz="2400" b="1" dirty="0"/>
              <a:t> (Grand-mal) Epilepsy: </a:t>
            </a:r>
            <a:r>
              <a:rPr lang="en-GB" b="1" dirty="0"/>
              <a:t>- </a:t>
            </a:r>
            <a:r>
              <a:rPr lang="en-GB" sz="1700" i="1" dirty="0"/>
              <a:t>convulsions involving the whole body with loss of consciousness</a:t>
            </a:r>
            <a:r>
              <a:rPr lang="en-GB" dirty="0"/>
              <a:t>.</a:t>
            </a:r>
          </a:p>
          <a:p>
            <a:pPr marL="457200" indent="-457200" algn="just">
              <a:buFont typeface="+mj-lt"/>
              <a:buAutoNum type="arabicPeriod"/>
            </a:pPr>
            <a:endParaRPr lang="en-GB" sz="1200" dirty="0"/>
          </a:p>
          <a:p>
            <a:pPr marL="457200" indent="-457200" algn="just">
              <a:buFont typeface="+mj-lt"/>
              <a:buAutoNum type="arabicPeriod"/>
            </a:pPr>
            <a:r>
              <a:rPr lang="en-GB" sz="2400" b="1" dirty="0"/>
              <a:t>Absence Seizures (Petit-mal Epilepsy): </a:t>
            </a:r>
            <a:r>
              <a:rPr lang="en-GB" b="1" dirty="0"/>
              <a:t>-</a:t>
            </a:r>
            <a:r>
              <a:rPr lang="en-GB" sz="1700" b="1" i="1" dirty="0"/>
              <a:t> </a:t>
            </a:r>
            <a:r>
              <a:rPr lang="en-GB" sz="1700" i="1" dirty="0"/>
              <a:t>brief abrupt loss of consciousness (10-15 sec) with blinking of eyelids or staring in children).</a:t>
            </a:r>
          </a:p>
          <a:p>
            <a:pPr marL="457200" indent="-457200" algn="just">
              <a:buFont typeface="+mj-lt"/>
              <a:buAutoNum type="arabicPeriod"/>
            </a:pPr>
            <a:endParaRPr lang="en-GB" sz="1700" i="1" dirty="0"/>
          </a:p>
          <a:p>
            <a:pPr marL="457200" indent="-457200" algn="just">
              <a:buFont typeface="+mj-lt"/>
              <a:buAutoNum type="arabicPeriod"/>
            </a:pPr>
            <a:r>
              <a:rPr lang="en-GB" sz="2400" b="1" dirty="0" err="1"/>
              <a:t>Myoclonic</a:t>
            </a:r>
            <a:r>
              <a:rPr lang="en-GB" sz="2400" b="1" dirty="0"/>
              <a:t> Epilepsy: </a:t>
            </a:r>
            <a:r>
              <a:rPr lang="en-GB" b="1" dirty="0"/>
              <a:t>- </a:t>
            </a:r>
            <a:r>
              <a:rPr lang="en-GB" sz="1700" i="1" dirty="0"/>
              <a:t>Sudden brief single or repetitive muscle contractions without loss of consciousness.</a:t>
            </a:r>
          </a:p>
        </p:txBody>
      </p:sp>
      <p:sp>
        <p:nvSpPr>
          <p:cNvPr id="4" name="Slide Number Placeholder 3"/>
          <p:cNvSpPr>
            <a:spLocks noGrp="1"/>
          </p:cNvSpPr>
          <p:nvPr>
            <p:ph type="sldNum" sz="quarter" idx="12"/>
          </p:nvPr>
        </p:nvSpPr>
        <p:spPr/>
        <p:txBody>
          <a:bodyPr/>
          <a:lstStyle/>
          <a:p>
            <a:fld id="{A9A16595-DC56-4919-B042-B2AA3E6553A2}" type="slidenum">
              <a:rPr lang="en-GB" smtClean="0"/>
              <a:pPr/>
              <a:t>74</a:t>
            </a:fld>
            <a:endParaRPr lang="en-GB"/>
          </a:p>
        </p:txBody>
      </p:sp>
      <p:sp>
        <p:nvSpPr>
          <p:cNvPr id="10" name="Date Placeholder 9"/>
          <p:cNvSpPr>
            <a:spLocks noGrp="1"/>
          </p:cNvSpPr>
          <p:nvPr>
            <p:ph type="dt" sz="half" idx="10"/>
          </p:nvPr>
        </p:nvSpPr>
        <p:spPr/>
        <p:txBody>
          <a:bodyPr/>
          <a:lstStyle/>
          <a:p>
            <a:fld id="{EF1BEDCC-F78E-4757-93D0-9F31A448267C}" type="datetime5">
              <a:rPr lang="en-US" smtClean="0"/>
              <a:t>12-Oct-22</a:t>
            </a:fld>
            <a:endParaRPr lang="en-GB"/>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just">
              <a:buNone/>
            </a:pPr>
            <a:r>
              <a:rPr lang="en-US" sz="3200" dirty="0"/>
              <a:t>                     </a:t>
            </a:r>
            <a:r>
              <a:rPr lang="en-US" sz="3200" b="1" dirty="0">
                <a:solidFill>
                  <a:schemeClr val="bg2">
                    <a:lumMod val="50000"/>
                  </a:schemeClr>
                </a:solidFill>
              </a:rPr>
              <a:t>ANTIEPILEPTICS</a:t>
            </a:r>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75</a:t>
            </a:fld>
            <a:endParaRPr lang="en-GB"/>
          </a:p>
        </p:txBody>
      </p:sp>
    </p:spTree>
    <p:extLst>
      <p:ext uri="{BB962C8B-B14F-4D97-AF65-F5344CB8AC3E}">
        <p14:creationId xmlns:p14="http://schemas.microsoft.com/office/powerpoint/2010/main" val="23074987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65226"/>
            <a:ext cx="8229600" cy="775542"/>
          </a:xfrm>
        </p:spPr>
        <p:txBody>
          <a:bodyPr>
            <a:normAutofit/>
          </a:bodyPr>
          <a:lstStyle/>
          <a:p>
            <a:r>
              <a:rPr lang="en-GB" sz="4000" dirty="0">
                <a:effectLst>
                  <a:outerShdw blurRad="38100" dist="38100" dir="2700000" algn="tl">
                    <a:srgbClr val="000000">
                      <a:alpha val="43137"/>
                    </a:srgbClr>
                  </a:outerShdw>
                </a:effectLst>
              </a:rPr>
              <a:t>Anti-epileptic drugs: Mode of Action</a:t>
            </a:r>
          </a:p>
        </p:txBody>
      </p:sp>
      <p:sp>
        <p:nvSpPr>
          <p:cNvPr id="3" name="Content Placeholder 2"/>
          <p:cNvSpPr>
            <a:spLocks noGrp="1"/>
          </p:cNvSpPr>
          <p:nvPr>
            <p:ph idx="1"/>
          </p:nvPr>
        </p:nvSpPr>
        <p:spPr>
          <a:xfrm>
            <a:off x="457200" y="1714488"/>
            <a:ext cx="8229600" cy="4786346"/>
          </a:xfrm>
        </p:spPr>
        <p:txBody>
          <a:bodyPr>
            <a:normAutofit lnSpcReduction="10000"/>
          </a:bodyPr>
          <a:lstStyle/>
          <a:p>
            <a:pPr algn="just">
              <a:buNone/>
            </a:pPr>
            <a:r>
              <a:rPr lang="en-GB" dirty="0"/>
              <a:t>	Anti-epileptic drugs decrease </a:t>
            </a:r>
            <a:r>
              <a:rPr lang="en-GB" dirty="0" err="1"/>
              <a:t>hyperexcitability</a:t>
            </a:r>
            <a:r>
              <a:rPr lang="en-GB" dirty="0"/>
              <a:t> of cerebral neurons by one of the following mechanisms:</a:t>
            </a:r>
          </a:p>
          <a:p>
            <a:pPr marL="514350" indent="-239713" algn="just">
              <a:buFont typeface="+mj-lt"/>
              <a:buAutoNum type="arabicParenR"/>
            </a:pPr>
            <a:r>
              <a:rPr lang="en-GB" u="sng" dirty="0">
                <a:solidFill>
                  <a:srgbClr val="FF0000"/>
                </a:solidFill>
              </a:rPr>
              <a:t>Change in brain neurotransmitter effects:</a:t>
            </a:r>
          </a:p>
          <a:p>
            <a:pPr marL="514350" indent="-239713" algn="just">
              <a:buFont typeface="Wingdings" pitchFamily="2" charset="2"/>
              <a:buChar char="Ø"/>
            </a:pPr>
            <a:r>
              <a:rPr lang="en-GB" sz="2200" dirty="0"/>
              <a:t>Facilitation of GABA action </a:t>
            </a:r>
            <a:r>
              <a:rPr lang="en-GB" sz="2200" i="1" dirty="0"/>
              <a:t>(e.g. </a:t>
            </a:r>
            <a:r>
              <a:rPr lang="en-GB" sz="2200" b="1" i="1" dirty="0"/>
              <a:t>Barbiturates, Benzodiazepines)</a:t>
            </a:r>
            <a:r>
              <a:rPr lang="en-GB" sz="2200" b="1" dirty="0"/>
              <a:t>;</a:t>
            </a:r>
          </a:p>
          <a:p>
            <a:pPr marL="547688" indent="-273050" algn="just">
              <a:buFont typeface="Wingdings" pitchFamily="2" charset="2"/>
              <a:buChar char="Ø"/>
            </a:pPr>
            <a:r>
              <a:rPr lang="en-GB" sz="2200" dirty="0"/>
              <a:t>Increasing GABA levels by decreasing its breakdown through inhibition of </a:t>
            </a:r>
            <a:r>
              <a:rPr lang="en-GB" sz="2200" b="1" dirty="0" err="1"/>
              <a:t>transaminase</a:t>
            </a:r>
            <a:r>
              <a:rPr lang="en-GB" sz="2200" b="1" dirty="0"/>
              <a:t> enzyme </a:t>
            </a:r>
            <a:r>
              <a:rPr lang="en-GB" sz="2200" i="1" dirty="0"/>
              <a:t>(e.g. </a:t>
            </a:r>
            <a:r>
              <a:rPr lang="en-GB" sz="2200" b="1" i="1" dirty="0" err="1"/>
              <a:t>Valproate</a:t>
            </a:r>
            <a:r>
              <a:rPr lang="en-GB" sz="2200" b="1" i="1" dirty="0"/>
              <a:t> and </a:t>
            </a:r>
            <a:r>
              <a:rPr lang="en-GB" sz="2200" b="1" i="1" dirty="0" err="1"/>
              <a:t>Vigabatrin</a:t>
            </a:r>
            <a:r>
              <a:rPr lang="en-GB" sz="2200" b="1" i="1" dirty="0"/>
              <a:t>)</a:t>
            </a:r>
            <a:r>
              <a:rPr lang="en-GB" sz="2200" b="1" dirty="0"/>
              <a:t>;</a:t>
            </a:r>
          </a:p>
          <a:p>
            <a:pPr marL="547688" indent="-273050" algn="just">
              <a:buFont typeface="Wingdings" pitchFamily="2" charset="2"/>
              <a:buChar char="Ø"/>
            </a:pPr>
            <a:endParaRPr lang="en-GB" sz="1200" b="1" dirty="0"/>
          </a:p>
          <a:p>
            <a:pPr marL="558800" indent="-376238" algn="just">
              <a:buFont typeface="+mj-lt"/>
              <a:buAutoNum type="arabicParenR" startAt="2"/>
            </a:pPr>
            <a:r>
              <a:rPr lang="en-GB" u="sng" dirty="0">
                <a:solidFill>
                  <a:srgbClr val="FF0000"/>
                </a:solidFill>
              </a:rPr>
              <a:t>Decrease neuronal membrane ion permeability</a:t>
            </a:r>
            <a:r>
              <a:rPr lang="en-GB" dirty="0">
                <a:solidFill>
                  <a:srgbClr val="FF0000"/>
                </a:solidFill>
              </a:rPr>
              <a:t>:</a:t>
            </a:r>
          </a:p>
          <a:p>
            <a:pPr marL="547688" indent="-273050" algn="just">
              <a:buFont typeface="Wingdings" pitchFamily="2" charset="2"/>
              <a:buChar char="Ø"/>
            </a:pPr>
            <a:r>
              <a:rPr lang="en-GB" sz="2200" dirty="0"/>
              <a:t>Block Na</a:t>
            </a:r>
            <a:r>
              <a:rPr lang="en-GB" sz="2200" baseline="30000" dirty="0"/>
              <a:t>+</a:t>
            </a:r>
            <a:r>
              <a:rPr lang="en-GB" sz="2200" dirty="0"/>
              <a:t> channels </a:t>
            </a:r>
            <a:r>
              <a:rPr lang="en-GB" sz="2200" i="1" dirty="0"/>
              <a:t>(e.g. </a:t>
            </a:r>
            <a:r>
              <a:rPr lang="en-GB" sz="2200" b="1" i="1" dirty="0"/>
              <a:t>Phenytoin, Carbamazepine and Valproate)</a:t>
            </a:r>
            <a:r>
              <a:rPr lang="en-GB" sz="2200" b="1" dirty="0"/>
              <a:t>;</a:t>
            </a:r>
          </a:p>
          <a:p>
            <a:pPr marL="547688" indent="-273050" algn="just">
              <a:buFont typeface="Wingdings" pitchFamily="2" charset="2"/>
              <a:buChar char="Ø"/>
            </a:pPr>
            <a:r>
              <a:rPr lang="en-GB" sz="2200" dirty="0"/>
              <a:t>Block Ca</a:t>
            </a:r>
            <a:r>
              <a:rPr lang="en-GB" sz="2200" baseline="30000" dirty="0"/>
              <a:t>2+</a:t>
            </a:r>
            <a:r>
              <a:rPr lang="en-GB" sz="2200" dirty="0"/>
              <a:t> channels in the thalamus </a:t>
            </a:r>
            <a:r>
              <a:rPr lang="en-GB" sz="2200" i="1" dirty="0"/>
              <a:t>(e.g. </a:t>
            </a:r>
            <a:r>
              <a:rPr lang="en-GB" sz="2200" b="1" i="1" dirty="0" err="1"/>
              <a:t>Ethosuximide</a:t>
            </a:r>
            <a:r>
              <a:rPr lang="en-GB" sz="2200" b="1" i="1" dirty="0"/>
              <a:t>)</a:t>
            </a:r>
            <a:r>
              <a:rPr lang="en-GB" sz="2200" b="1" dirty="0"/>
              <a:t>.</a:t>
            </a:r>
            <a:endParaRPr lang="en-GB" sz="2200"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76</a:t>
            </a:fld>
            <a:endParaRPr lang="en-GB"/>
          </a:p>
        </p:txBody>
      </p:sp>
      <p:sp>
        <p:nvSpPr>
          <p:cNvPr id="5" name="Date Placeholder 4"/>
          <p:cNvSpPr>
            <a:spLocks noGrp="1"/>
          </p:cNvSpPr>
          <p:nvPr>
            <p:ph type="dt" sz="half" idx="10"/>
          </p:nvPr>
        </p:nvSpPr>
        <p:spPr/>
        <p:txBody>
          <a:bodyPr/>
          <a:lstStyle/>
          <a:p>
            <a:fld id="{592517BB-0834-4CDD-8C4C-8EE3E065627B}" type="datetime5">
              <a:rPr lang="en-US" smtClean="0"/>
              <a:t>12-Oct-22</a:t>
            </a:fld>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85720" y="642938"/>
          <a:ext cx="8572561" cy="5857898"/>
        </p:xfrm>
        <a:graphic>
          <a:graphicData uri="http://schemas.openxmlformats.org/drawingml/2006/table">
            <a:tbl>
              <a:tblPr firstRow="1" bandRow="1">
                <a:tableStyleId>{5C22544A-7EE6-4342-B048-85BDC9FD1C3A}</a:tableStyleId>
              </a:tblPr>
              <a:tblGrid>
                <a:gridCol w="2554748">
                  <a:extLst>
                    <a:ext uri="{9D8B030D-6E8A-4147-A177-3AD203B41FA5}">
                      <a16:colId xmlns:a16="http://schemas.microsoft.com/office/drawing/2014/main" val="20000"/>
                    </a:ext>
                  </a:extLst>
                </a:gridCol>
                <a:gridCol w="2838609">
                  <a:extLst>
                    <a:ext uri="{9D8B030D-6E8A-4147-A177-3AD203B41FA5}">
                      <a16:colId xmlns:a16="http://schemas.microsoft.com/office/drawing/2014/main" val="20001"/>
                    </a:ext>
                  </a:extLst>
                </a:gridCol>
                <a:gridCol w="3179204">
                  <a:extLst>
                    <a:ext uri="{9D8B030D-6E8A-4147-A177-3AD203B41FA5}">
                      <a16:colId xmlns:a16="http://schemas.microsoft.com/office/drawing/2014/main" val="20002"/>
                    </a:ext>
                  </a:extLst>
                </a:gridCol>
              </a:tblGrid>
              <a:tr h="501321">
                <a:tc>
                  <a:txBody>
                    <a:bodyPr/>
                    <a:lstStyle/>
                    <a:p>
                      <a:r>
                        <a:rPr lang="en-GB" dirty="0"/>
                        <a:t>Drug Name</a:t>
                      </a:r>
                    </a:p>
                  </a:txBody>
                  <a:tcPr/>
                </a:tc>
                <a:tc>
                  <a:txBody>
                    <a:bodyPr/>
                    <a:lstStyle/>
                    <a:p>
                      <a:r>
                        <a:rPr lang="en-GB" dirty="0"/>
                        <a:t>Clinical Use</a:t>
                      </a:r>
                    </a:p>
                  </a:txBody>
                  <a:tcPr/>
                </a:tc>
                <a:tc>
                  <a:txBody>
                    <a:bodyPr/>
                    <a:lstStyle/>
                    <a:p>
                      <a:r>
                        <a:rPr lang="en-GB" dirty="0"/>
                        <a:t>Adverse Effects</a:t>
                      </a:r>
                    </a:p>
                  </a:txBody>
                  <a:tcPr/>
                </a:tc>
                <a:extLst>
                  <a:ext uri="{0D108BD9-81ED-4DB2-BD59-A6C34878D82A}">
                    <a16:rowId xmlns:a16="http://schemas.microsoft.com/office/drawing/2014/main" val="10000"/>
                  </a:ext>
                </a:extLst>
              </a:tr>
              <a:tr h="782884">
                <a:tc>
                  <a:txBody>
                    <a:bodyPr/>
                    <a:lstStyle/>
                    <a:p>
                      <a:r>
                        <a:rPr kumimoji="0" lang="en-GB" sz="1800" b="1" kern="1200" baseline="0" dirty="0" err="1">
                          <a:solidFill>
                            <a:schemeClr val="dk1"/>
                          </a:solidFill>
                          <a:latin typeface="+mn-lt"/>
                          <a:ea typeface="+mn-ea"/>
                          <a:cs typeface="+mn-cs"/>
                        </a:rPr>
                        <a:t>Lamotrigine</a:t>
                      </a:r>
                      <a:endParaRPr lang="en-GB" b="1" dirty="0"/>
                    </a:p>
                  </a:txBody>
                  <a:tcPr/>
                </a:tc>
                <a:tc>
                  <a:txBody>
                    <a:bodyPr/>
                    <a:lstStyle/>
                    <a:p>
                      <a:r>
                        <a:rPr lang="en-GB" dirty="0"/>
                        <a:t>Partial</a:t>
                      </a:r>
                      <a:r>
                        <a:rPr lang="en-GB" baseline="0" dirty="0"/>
                        <a:t> seizures</a:t>
                      </a:r>
                      <a:endParaRPr lang="en-GB" dirty="0"/>
                    </a:p>
                  </a:txBody>
                  <a:tcPr/>
                </a:tc>
                <a:tc>
                  <a:txBody>
                    <a:bodyPr/>
                    <a:lstStyle/>
                    <a:p>
                      <a:r>
                        <a:rPr lang="en-GB" sz="1600" i="1" dirty="0"/>
                        <a:t>Insomnia,</a:t>
                      </a:r>
                      <a:r>
                        <a:rPr lang="en-GB" sz="1600" i="1" baseline="0" dirty="0"/>
                        <a:t> somnolence, ataxia, dizziness, </a:t>
                      </a:r>
                      <a:r>
                        <a:rPr lang="en-GB" sz="1600" i="1" baseline="0" dirty="0" err="1"/>
                        <a:t>diplopia</a:t>
                      </a:r>
                      <a:r>
                        <a:rPr lang="en-GB" sz="1600" i="1" baseline="0" dirty="0"/>
                        <a:t>, etc</a:t>
                      </a:r>
                      <a:endParaRPr lang="en-GB" sz="1600" i="1" dirty="0"/>
                    </a:p>
                  </a:txBody>
                  <a:tcPr/>
                </a:tc>
                <a:extLst>
                  <a:ext uri="{0D108BD9-81ED-4DB2-BD59-A6C34878D82A}">
                    <a16:rowId xmlns:a16="http://schemas.microsoft.com/office/drawing/2014/main" val="10001"/>
                  </a:ext>
                </a:extLst>
              </a:tr>
              <a:tr h="1236133">
                <a:tc>
                  <a:txBody>
                    <a:bodyPr/>
                    <a:lstStyle/>
                    <a:p>
                      <a:r>
                        <a:rPr lang="en-GB" b="1" dirty="0" err="1"/>
                        <a:t>Carbamazepine</a:t>
                      </a:r>
                      <a:endParaRPr lang="en-GB" b="1" dirty="0"/>
                    </a:p>
                  </a:txBody>
                  <a:tcPr/>
                </a:tc>
                <a:tc>
                  <a:txBody>
                    <a:bodyPr/>
                    <a:lstStyle/>
                    <a:p>
                      <a:r>
                        <a:rPr lang="en-GB" dirty="0"/>
                        <a:t>Tonic-</a:t>
                      </a:r>
                      <a:r>
                        <a:rPr lang="en-GB" dirty="0" err="1"/>
                        <a:t>clonic</a:t>
                      </a:r>
                      <a:r>
                        <a:rPr lang="en-GB" dirty="0"/>
                        <a:t> seizures, </a:t>
                      </a:r>
                    </a:p>
                    <a:p>
                      <a:r>
                        <a:rPr lang="en-GB" dirty="0"/>
                        <a:t>Mixed seizures, Psychomotor seizures;</a:t>
                      </a:r>
                    </a:p>
                    <a:p>
                      <a:r>
                        <a:rPr lang="en-GB" dirty="0"/>
                        <a:t>Neuropathic pain</a:t>
                      </a:r>
                    </a:p>
                  </a:txBody>
                  <a:tcPr/>
                </a:tc>
                <a:tc>
                  <a:txBody>
                    <a:bodyPr/>
                    <a:lstStyle/>
                    <a:p>
                      <a:r>
                        <a:rPr lang="en-GB" sz="1600" i="1" dirty="0" err="1"/>
                        <a:t>Aplastic</a:t>
                      </a:r>
                      <a:r>
                        <a:rPr lang="en-GB" sz="1600" i="1" dirty="0"/>
                        <a:t> </a:t>
                      </a:r>
                      <a:r>
                        <a:rPr lang="en-GB" sz="1600" i="1" dirty="0" err="1"/>
                        <a:t>anemia</a:t>
                      </a:r>
                      <a:r>
                        <a:rPr lang="en-GB" sz="1600" i="1" dirty="0"/>
                        <a:t>, blood </a:t>
                      </a:r>
                      <a:r>
                        <a:rPr lang="en-GB" sz="1600" i="1" dirty="0" err="1"/>
                        <a:t>dyscrasias</a:t>
                      </a:r>
                      <a:r>
                        <a:rPr lang="en-GB" sz="1600" i="1" dirty="0"/>
                        <a:t>,</a:t>
                      </a:r>
                      <a:r>
                        <a:rPr lang="en-GB" sz="1600" i="1" baseline="0" dirty="0"/>
                        <a:t> dizziness, drowsiness, nausea &amp; vomiting, </a:t>
                      </a:r>
                      <a:r>
                        <a:rPr lang="en-GB" sz="1600" i="1" baseline="0" dirty="0" err="1"/>
                        <a:t>diplopia</a:t>
                      </a:r>
                      <a:r>
                        <a:rPr lang="en-GB" sz="1600" i="1" baseline="0" dirty="0"/>
                        <a:t>, </a:t>
                      </a:r>
                      <a:r>
                        <a:rPr lang="en-GB" sz="1600" i="1" baseline="0" dirty="0" err="1"/>
                        <a:t>hepatotoxicity</a:t>
                      </a:r>
                      <a:endParaRPr lang="en-GB" sz="1600" i="1" dirty="0"/>
                    </a:p>
                  </a:txBody>
                  <a:tcPr/>
                </a:tc>
                <a:extLst>
                  <a:ext uri="{0D108BD9-81ED-4DB2-BD59-A6C34878D82A}">
                    <a16:rowId xmlns:a16="http://schemas.microsoft.com/office/drawing/2014/main" val="10002"/>
                  </a:ext>
                </a:extLst>
              </a:tr>
              <a:tr h="1112520">
                <a:tc>
                  <a:txBody>
                    <a:bodyPr/>
                    <a:lstStyle/>
                    <a:p>
                      <a:r>
                        <a:rPr kumimoji="0" lang="en-GB" sz="1800" b="1" kern="1200" baseline="0" dirty="0" err="1">
                          <a:solidFill>
                            <a:schemeClr val="dk1"/>
                          </a:solidFill>
                          <a:latin typeface="+mn-lt"/>
                          <a:ea typeface="+mn-ea"/>
                          <a:cs typeface="+mn-cs"/>
                        </a:rPr>
                        <a:t>Ethosuximide</a:t>
                      </a:r>
                      <a:endParaRPr lang="en-GB" b="1" dirty="0"/>
                    </a:p>
                  </a:txBody>
                  <a:tcPr/>
                </a:tc>
                <a:tc>
                  <a:txBody>
                    <a:bodyPr/>
                    <a:lstStyle/>
                    <a:p>
                      <a:r>
                        <a:rPr kumimoji="0" lang="en-GB" sz="1800" kern="1200" baseline="0" dirty="0">
                          <a:solidFill>
                            <a:schemeClr val="dk1"/>
                          </a:solidFill>
                          <a:latin typeface="+mn-lt"/>
                          <a:ea typeface="+mn-ea"/>
                          <a:cs typeface="+mn-cs"/>
                        </a:rPr>
                        <a:t>Absence seizures</a:t>
                      </a:r>
                      <a:endParaRPr lang="en-GB" dirty="0"/>
                    </a:p>
                  </a:txBody>
                  <a:tcPr/>
                </a:tc>
                <a:tc>
                  <a:txBody>
                    <a:bodyPr/>
                    <a:lstStyle/>
                    <a:p>
                      <a:r>
                        <a:rPr lang="en-GB" sz="1600" i="1" dirty="0"/>
                        <a:t>Hematologic</a:t>
                      </a:r>
                      <a:r>
                        <a:rPr lang="en-GB" sz="1600" i="1" baseline="0" dirty="0"/>
                        <a:t> disturbances, anorexia, </a:t>
                      </a:r>
                      <a:r>
                        <a:rPr lang="en-GB" sz="1600" i="1" baseline="0" dirty="0" err="1"/>
                        <a:t>urticaria</a:t>
                      </a:r>
                      <a:r>
                        <a:rPr lang="en-GB" sz="1600" i="1" baseline="0" dirty="0"/>
                        <a:t>, drowsiness, ataxia, vomiting, etc</a:t>
                      </a:r>
                      <a:endParaRPr lang="en-GB" sz="1600" i="1" dirty="0"/>
                    </a:p>
                  </a:txBody>
                  <a:tcPr/>
                </a:tc>
                <a:extLst>
                  <a:ext uri="{0D108BD9-81ED-4DB2-BD59-A6C34878D82A}">
                    <a16:rowId xmlns:a16="http://schemas.microsoft.com/office/drawing/2014/main" val="10003"/>
                  </a:ext>
                </a:extLst>
              </a:tr>
              <a:tr h="1112520">
                <a:tc>
                  <a:txBody>
                    <a:bodyPr/>
                    <a:lstStyle/>
                    <a:p>
                      <a:r>
                        <a:rPr lang="en-GB" b="1" dirty="0" err="1"/>
                        <a:t>Valproate</a:t>
                      </a:r>
                      <a:endParaRPr lang="en-GB" b="1" dirty="0"/>
                    </a:p>
                    <a:p>
                      <a:r>
                        <a:rPr lang="en-GB" b="1" dirty="0"/>
                        <a:t>(</a:t>
                      </a:r>
                      <a:r>
                        <a:rPr lang="en-GB" b="1" i="1" dirty="0" err="1"/>
                        <a:t>Valproic</a:t>
                      </a:r>
                      <a:r>
                        <a:rPr lang="en-GB" b="1" i="1" dirty="0"/>
                        <a:t> acid)</a:t>
                      </a:r>
                    </a:p>
                  </a:txBody>
                  <a:tcPr/>
                </a:tc>
                <a:tc>
                  <a:txBody>
                    <a:bodyPr/>
                    <a:lstStyle/>
                    <a:p>
                      <a:r>
                        <a:rPr kumimoji="0" lang="en-GB" sz="1800" kern="1200" baseline="0" dirty="0">
                          <a:solidFill>
                            <a:schemeClr val="dk1"/>
                          </a:solidFill>
                          <a:latin typeface="+mn-lt"/>
                          <a:ea typeface="+mn-ea"/>
                          <a:cs typeface="+mn-cs"/>
                        </a:rPr>
                        <a:t>Tonic-</a:t>
                      </a:r>
                      <a:r>
                        <a:rPr kumimoji="0" lang="en-GB" sz="1800" kern="1200" baseline="0" dirty="0" err="1">
                          <a:solidFill>
                            <a:schemeClr val="dk1"/>
                          </a:solidFill>
                          <a:latin typeface="+mn-lt"/>
                          <a:ea typeface="+mn-ea"/>
                          <a:cs typeface="+mn-cs"/>
                        </a:rPr>
                        <a:t>clonic</a:t>
                      </a:r>
                      <a:r>
                        <a:rPr kumimoji="0" lang="en-GB" sz="1800" kern="1200" baseline="0" dirty="0">
                          <a:solidFill>
                            <a:schemeClr val="dk1"/>
                          </a:solidFill>
                          <a:latin typeface="+mn-lt"/>
                          <a:ea typeface="+mn-ea"/>
                          <a:cs typeface="+mn-cs"/>
                        </a:rPr>
                        <a:t>; </a:t>
                      </a:r>
                    </a:p>
                    <a:p>
                      <a:r>
                        <a:rPr kumimoji="0" lang="en-GB" sz="1800" kern="1200" baseline="0" dirty="0">
                          <a:solidFill>
                            <a:schemeClr val="dk1"/>
                          </a:solidFill>
                          <a:latin typeface="+mn-lt"/>
                          <a:ea typeface="+mn-ea"/>
                          <a:cs typeface="+mn-cs"/>
                        </a:rPr>
                        <a:t>Absence seizures</a:t>
                      </a:r>
                      <a:endParaRPr lang="en-GB" dirty="0"/>
                    </a:p>
                  </a:txBody>
                  <a:tcPr/>
                </a:tc>
                <a:tc>
                  <a:txBody>
                    <a:bodyPr/>
                    <a:lstStyle/>
                    <a:p>
                      <a:r>
                        <a:rPr kumimoji="0" lang="en-GB" sz="1600" i="1" kern="1200" baseline="0" dirty="0">
                          <a:solidFill>
                            <a:schemeClr val="dk1"/>
                          </a:solidFill>
                          <a:latin typeface="+mn-lt"/>
                          <a:ea typeface="+mn-ea"/>
                          <a:cs typeface="+mn-cs"/>
                        </a:rPr>
                        <a:t>Nausea, vomiting, rash, sedation, indigestion, </a:t>
                      </a:r>
                      <a:r>
                        <a:rPr kumimoji="0" lang="en-GB" sz="1600" i="1" kern="1200" baseline="0" dirty="0" err="1">
                          <a:solidFill>
                            <a:schemeClr val="dk1"/>
                          </a:solidFill>
                          <a:latin typeface="+mn-lt"/>
                          <a:ea typeface="+mn-ea"/>
                          <a:cs typeface="+mn-cs"/>
                        </a:rPr>
                        <a:t>nystagmus</a:t>
                      </a:r>
                      <a:r>
                        <a:rPr kumimoji="0" lang="en-GB" sz="1600" i="1" kern="1200" baseline="0" dirty="0">
                          <a:solidFill>
                            <a:schemeClr val="dk1"/>
                          </a:solidFill>
                          <a:latin typeface="+mn-lt"/>
                          <a:ea typeface="+mn-ea"/>
                          <a:cs typeface="+mn-cs"/>
                        </a:rPr>
                        <a:t>, </a:t>
                      </a:r>
                      <a:r>
                        <a:rPr kumimoji="0" lang="en-GB" sz="1600" i="1" kern="1200" baseline="0" dirty="0" err="1">
                          <a:solidFill>
                            <a:schemeClr val="dk1"/>
                          </a:solidFill>
                          <a:latin typeface="+mn-lt"/>
                          <a:ea typeface="+mn-ea"/>
                          <a:cs typeface="+mn-cs"/>
                        </a:rPr>
                        <a:t>diplopia</a:t>
                      </a:r>
                      <a:r>
                        <a:rPr kumimoji="0" lang="en-GB" sz="1600" i="1" kern="1200" baseline="0" dirty="0">
                          <a:solidFill>
                            <a:schemeClr val="dk1"/>
                          </a:solidFill>
                          <a:latin typeface="+mn-lt"/>
                          <a:ea typeface="+mn-ea"/>
                          <a:cs typeface="+mn-cs"/>
                        </a:rPr>
                        <a:t>, etc</a:t>
                      </a:r>
                      <a:endParaRPr lang="en-GB" sz="1600" i="1" dirty="0"/>
                    </a:p>
                  </a:txBody>
                  <a:tcPr/>
                </a:tc>
                <a:extLst>
                  <a:ext uri="{0D108BD9-81ED-4DB2-BD59-A6C34878D82A}">
                    <a16:rowId xmlns:a16="http://schemas.microsoft.com/office/drawing/2014/main" val="10004"/>
                  </a:ext>
                </a:extLst>
              </a:tr>
              <a:tr h="1112520">
                <a:tc>
                  <a:txBody>
                    <a:bodyPr/>
                    <a:lstStyle/>
                    <a:p>
                      <a:r>
                        <a:rPr lang="en-GB" b="1" i="0" dirty="0" err="1"/>
                        <a:t>Phenytoin</a:t>
                      </a:r>
                      <a:endParaRPr lang="en-GB" b="1" i="0" dirty="0"/>
                    </a:p>
                  </a:txBody>
                  <a:tcPr/>
                </a:tc>
                <a:tc>
                  <a:txBody>
                    <a:bodyPr/>
                    <a:lstStyle/>
                    <a:p>
                      <a:r>
                        <a:rPr lang="en-GB" dirty="0"/>
                        <a:t>Partial seizures, </a:t>
                      </a:r>
                    </a:p>
                    <a:p>
                      <a:r>
                        <a:rPr lang="en-GB" dirty="0"/>
                        <a:t>Tonic-</a:t>
                      </a:r>
                      <a:r>
                        <a:rPr lang="en-GB" dirty="0" err="1"/>
                        <a:t>clonic</a:t>
                      </a:r>
                      <a:r>
                        <a:rPr lang="en-GB" dirty="0"/>
                        <a:t> seizures </a:t>
                      </a:r>
                    </a:p>
                  </a:txBody>
                  <a:tcPr/>
                </a:tc>
                <a:tc>
                  <a:txBody>
                    <a:bodyPr/>
                    <a:lstStyle/>
                    <a:p>
                      <a:r>
                        <a:rPr lang="en-GB" sz="1600" i="1" dirty="0"/>
                        <a:t>CNS depression, hypotension, rash, </a:t>
                      </a:r>
                      <a:r>
                        <a:rPr kumimoji="0" lang="en-GB" sz="1600" i="1" kern="1200" baseline="0" dirty="0" err="1">
                          <a:solidFill>
                            <a:schemeClr val="dk1"/>
                          </a:solidFill>
                          <a:latin typeface="+mn-lt"/>
                          <a:ea typeface="+mn-ea"/>
                          <a:cs typeface="+mn-cs"/>
                        </a:rPr>
                        <a:t>nystagmus</a:t>
                      </a:r>
                      <a:r>
                        <a:rPr kumimoji="0" lang="en-GB" sz="1600" i="1" kern="1200" baseline="0" dirty="0">
                          <a:solidFill>
                            <a:schemeClr val="dk1"/>
                          </a:solidFill>
                          <a:latin typeface="+mn-lt"/>
                          <a:ea typeface="+mn-ea"/>
                          <a:cs typeface="+mn-cs"/>
                        </a:rPr>
                        <a:t>, ataxia, gingival hyperplasia, blood </a:t>
                      </a:r>
                      <a:r>
                        <a:rPr kumimoji="0" lang="en-GB" sz="1600" i="1" kern="1200" baseline="0" dirty="0" err="1">
                          <a:solidFill>
                            <a:schemeClr val="dk1"/>
                          </a:solidFill>
                          <a:latin typeface="+mn-lt"/>
                          <a:ea typeface="+mn-ea"/>
                          <a:cs typeface="+mn-cs"/>
                        </a:rPr>
                        <a:t>dyscrasias</a:t>
                      </a:r>
                      <a:r>
                        <a:rPr kumimoji="0" lang="en-GB" sz="1600" i="1" kern="1200" baseline="0" dirty="0">
                          <a:solidFill>
                            <a:schemeClr val="dk1"/>
                          </a:solidFill>
                          <a:latin typeface="+mn-lt"/>
                          <a:ea typeface="+mn-ea"/>
                          <a:cs typeface="+mn-cs"/>
                        </a:rPr>
                        <a:t>, etc</a:t>
                      </a:r>
                      <a:endParaRPr lang="en-GB" sz="1600" i="1"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A9A16595-DC56-4919-B042-B2AA3E6553A2}" type="slidenum">
              <a:rPr lang="en-GB" smtClean="0"/>
              <a:pPr/>
              <a:t>77</a:t>
            </a:fld>
            <a:endParaRPr lang="en-GB"/>
          </a:p>
        </p:txBody>
      </p:sp>
      <p:sp>
        <p:nvSpPr>
          <p:cNvPr id="6" name="Date Placeholder 5"/>
          <p:cNvSpPr>
            <a:spLocks noGrp="1"/>
          </p:cNvSpPr>
          <p:nvPr>
            <p:ph type="dt" sz="half" idx="10"/>
          </p:nvPr>
        </p:nvSpPr>
        <p:spPr/>
        <p:txBody>
          <a:bodyPr/>
          <a:lstStyle/>
          <a:p>
            <a:fld id="{6292CA34-B6C4-41BC-8721-E43E45B1A9A1}" type="datetime5">
              <a:rPr lang="en-US" smtClean="0"/>
              <a:t>12-Oct-22</a:t>
            </a:fld>
            <a:endParaRPr lang="en-GB"/>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57256"/>
          </a:xfrm>
        </p:spPr>
        <p:txBody>
          <a:bodyPr/>
          <a:lstStyle/>
          <a:p>
            <a:pPr algn="ctr"/>
            <a:r>
              <a:rPr lang="en-GB" sz="4000" dirty="0">
                <a:effectLst>
                  <a:outerShdw blurRad="38100" dist="38100" dir="2700000" algn="tl">
                    <a:srgbClr val="000000">
                      <a:alpha val="43137"/>
                    </a:srgbClr>
                  </a:outerShdw>
                </a:effectLst>
              </a:rPr>
              <a:t>Other Anti-epileptic drugs</a:t>
            </a:r>
          </a:p>
        </p:txBody>
      </p:sp>
      <p:sp>
        <p:nvSpPr>
          <p:cNvPr id="3" name="Content Placeholder 2"/>
          <p:cNvSpPr>
            <a:spLocks noGrp="1"/>
          </p:cNvSpPr>
          <p:nvPr>
            <p:ph idx="1"/>
          </p:nvPr>
        </p:nvSpPr>
        <p:spPr>
          <a:xfrm>
            <a:off x="2714612" y="1643050"/>
            <a:ext cx="5972188" cy="4857784"/>
          </a:xfrm>
        </p:spPr>
        <p:txBody>
          <a:bodyPr/>
          <a:lstStyle/>
          <a:p>
            <a:pPr>
              <a:buFont typeface="Wingdings" panose="05000000000000000000" pitchFamily="2" charset="2"/>
              <a:buChar char="q"/>
            </a:pPr>
            <a:r>
              <a:rPr lang="en-GB" i="1" dirty="0"/>
              <a:t>Trimethadione</a:t>
            </a:r>
          </a:p>
          <a:p>
            <a:pPr>
              <a:buFont typeface="Wingdings" panose="05000000000000000000" pitchFamily="2" charset="2"/>
              <a:buChar char="q"/>
            </a:pPr>
            <a:r>
              <a:rPr lang="en-GB" i="1" dirty="0"/>
              <a:t>Clorazepate</a:t>
            </a:r>
          </a:p>
          <a:p>
            <a:pPr>
              <a:buFont typeface="Wingdings" panose="05000000000000000000" pitchFamily="2" charset="2"/>
              <a:buChar char="q"/>
            </a:pPr>
            <a:r>
              <a:rPr lang="en-GB" i="1" dirty="0"/>
              <a:t>Felbamate</a:t>
            </a:r>
          </a:p>
          <a:p>
            <a:pPr>
              <a:buFont typeface="Wingdings" panose="05000000000000000000" pitchFamily="2" charset="2"/>
              <a:buChar char="q"/>
            </a:pPr>
            <a:r>
              <a:rPr lang="en-GB" i="1" dirty="0"/>
              <a:t>Gabapentin</a:t>
            </a:r>
          </a:p>
          <a:p>
            <a:pPr>
              <a:buFont typeface="Wingdings" panose="05000000000000000000" pitchFamily="2" charset="2"/>
              <a:buChar char="q"/>
            </a:pPr>
            <a:r>
              <a:rPr lang="en-GB" i="1" dirty="0"/>
              <a:t>Magnesium </a:t>
            </a:r>
            <a:r>
              <a:rPr lang="en-GB" i="1" dirty="0" err="1"/>
              <a:t>sulfate</a:t>
            </a:r>
            <a:endParaRPr lang="en-GB" i="1" dirty="0"/>
          </a:p>
          <a:p>
            <a:pPr>
              <a:buFont typeface="Wingdings" panose="05000000000000000000" pitchFamily="2" charset="2"/>
              <a:buChar char="q"/>
            </a:pPr>
            <a:r>
              <a:rPr lang="en-GB" i="1" dirty="0"/>
              <a:t>Oxcarbazepine</a:t>
            </a:r>
          </a:p>
          <a:p>
            <a:pPr>
              <a:buFont typeface="Wingdings" panose="05000000000000000000" pitchFamily="2" charset="2"/>
              <a:buChar char="q"/>
            </a:pPr>
            <a:r>
              <a:rPr lang="en-GB" i="1" dirty="0"/>
              <a:t>Primidone</a:t>
            </a:r>
          </a:p>
          <a:p>
            <a:pPr>
              <a:buFont typeface="Wingdings" panose="05000000000000000000" pitchFamily="2" charset="2"/>
              <a:buChar char="q"/>
            </a:pPr>
            <a:r>
              <a:rPr lang="en-GB" i="1" dirty="0" err="1"/>
              <a:t>Zonisamide</a:t>
            </a:r>
            <a:endParaRPr lang="en-GB" i="1" dirty="0"/>
          </a:p>
          <a:p>
            <a:pPr>
              <a:buFont typeface="Wingdings" panose="05000000000000000000" pitchFamily="2" charset="2"/>
              <a:buChar char="q"/>
            </a:pPr>
            <a:r>
              <a:rPr lang="en-GB" i="1" dirty="0"/>
              <a:t>etc</a:t>
            </a:r>
          </a:p>
          <a:p>
            <a:endParaRPr lang="en-GB"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78</a:t>
            </a:fld>
            <a:endParaRPr lang="en-GB"/>
          </a:p>
        </p:txBody>
      </p:sp>
      <p:sp>
        <p:nvSpPr>
          <p:cNvPr id="5" name="Date Placeholder 4"/>
          <p:cNvSpPr>
            <a:spLocks noGrp="1"/>
          </p:cNvSpPr>
          <p:nvPr>
            <p:ph type="dt" sz="half" idx="10"/>
          </p:nvPr>
        </p:nvSpPr>
        <p:spPr/>
        <p:txBody>
          <a:bodyPr/>
          <a:lstStyle/>
          <a:p>
            <a:fld id="{C2F5B2DE-BCE5-4447-90C4-91D986EA22F7}" type="datetime5">
              <a:rPr lang="en-US" smtClean="0"/>
              <a:t>12-Oct-22</a:t>
            </a:fld>
            <a:endParaRPr lang="en-GB"/>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9" name="Content Placeholder 8"/>
          <p:cNvSpPr>
            <a:spLocks noGrp="1"/>
          </p:cNvSpPr>
          <p:nvPr>
            <p:ph idx="1"/>
          </p:nvPr>
        </p:nvSpPr>
        <p:spPr/>
        <p:txBody>
          <a:bodyPr/>
          <a:lstStyle/>
          <a:p>
            <a:pPr marL="0" indent="0" algn="just">
              <a:buNone/>
            </a:pPr>
            <a:r>
              <a:rPr lang="en-GB" b="1" dirty="0">
                <a:solidFill>
                  <a:srgbClr val="C00000"/>
                </a:solidFill>
              </a:rPr>
              <a:t>STATUS EPILETICUS: </a:t>
            </a:r>
            <a:r>
              <a:rPr lang="en-GB" b="1" dirty="0"/>
              <a:t>- </a:t>
            </a:r>
            <a:r>
              <a:rPr lang="en-GB" dirty="0"/>
              <a:t>Continuous successions of acute non-stop seizures (&gt;20 minutes) without any period of recovery.</a:t>
            </a:r>
          </a:p>
          <a:p>
            <a:pPr algn="just">
              <a:buNone/>
            </a:pPr>
            <a:endParaRPr lang="en-GB" dirty="0"/>
          </a:p>
          <a:p>
            <a:pPr algn="just">
              <a:buFont typeface="Wingdings" panose="05000000000000000000" pitchFamily="2" charset="2"/>
              <a:buChar char="q"/>
            </a:pPr>
            <a:r>
              <a:rPr lang="en-GB" b="1" dirty="0"/>
              <a:t>It is a medical emergency</a:t>
            </a:r>
          </a:p>
          <a:p>
            <a:pPr marL="0" indent="0" algn="just">
              <a:buNone/>
            </a:pPr>
            <a:r>
              <a:rPr lang="en-GB" sz="2000" i="1" dirty="0"/>
              <a:t>D.O.C: Diazepam IV, follow up with Phenobarbital IV  </a:t>
            </a:r>
          </a:p>
        </p:txBody>
      </p:sp>
      <p:sp>
        <p:nvSpPr>
          <p:cNvPr id="7" name="Slide Number Placeholder 6"/>
          <p:cNvSpPr>
            <a:spLocks noGrp="1"/>
          </p:cNvSpPr>
          <p:nvPr>
            <p:ph type="sldNum" sz="quarter" idx="12"/>
          </p:nvPr>
        </p:nvSpPr>
        <p:spPr/>
        <p:txBody>
          <a:bodyPr/>
          <a:lstStyle/>
          <a:p>
            <a:fld id="{A9A16595-DC56-4919-B042-B2AA3E6553A2}" type="slidenum">
              <a:rPr lang="en-GB" smtClean="0"/>
              <a:pPr/>
              <a:t>79</a:t>
            </a:fld>
            <a:endParaRPr lang="en-GB"/>
          </a:p>
        </p:txBody>
      </p:sp>
      <p:sp>
        <p:nvSpPr>
          <p:cNvPr id="5" name="Date Placeholder 4"/>
          <p:cNvSpPr>
            <a:spLocks noGrp="1"/>
          </p:cNvSpPr>
          <p:nvPr>
            <p:ph type="dt" sz="half" idx="10"/>
          </p:nvPr>
        </p:nvSpPr>
        <p:spPr/>
        <p:txBody>
          <a:bodyPr/>
          <a:lstStyle/>
          <a:p>
            <a:fld id="{17C18754-D6B8-4529-AC81-69A18BC8370A}" type="datetime5">
              <a:rPr lang="en-US" smtClean="0"/>
              <a:t>12-Oct-22</a:t>
            </a:fld>
            <a:endParaRPr lang="en-GB"/>
          </a:p>
        </p:txBody>
      </p:sp>
    </p:spTree>
    <p:extLst>
      <p:ext uri="{BB962C8B-B14F-4D97-AF65-F5344CB8AC3E}">
        <p14:creationId xmlns:p14="http://schemas.microsoft.com/office/powerpoint/2010/main" val="20728008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28D5-B553-6BFB-E6D2-D1FBA0CA3961}"/>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CNS NEUROTRANSMITTERS</a:t>
            </a:r>
            <a:endParaRPr lang="en-ZM" sz="36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8791DED-E521-705A-5627-7520E0A214DB}"/>
              </a:ext>
            </a:extLst>
          </p:cNvPr>
          <p:cNvSpPr>
            <a:spLocks noGrp="1"/>
          </p:cNvSpPr>
          <p:nvPr>
            <p:ph idx="1"/>
          </p:nvPr>
        </p:nvSpPr>
        <p:spPr/>
        <p:txBody>
          <a:bodyPr>
            <a:normAutofit/>
          </a:bodyPr>
          <a:lstStyle/>
          <a:p>
            <a:pPr algn="l"/>
            <a:r>
              <a:rPr lang="en-GB" sz="2800" i="1" dirty="0"/>
              <a:t>S</a:t>
            </a:r>
            <a:r>
              <a:rPr lang="en-GB" sz="2800" b="0" i="1" dirty="0">
                <a:effectLst/>
              </a:rPr>
              <a:t>ubstances neurons use to communicate with one another and with their target tissu</a:t>
            </a:r>
            <a:r>
              <a:rPr lang="en-GB" sz="2800" i="1" dirty="0"/>
              <a:t>es</a:t>
            </a:r>
            <a:r>
              <a:rPr lang="en-GB" sz="2800" b="0" i="1" dirty="0">
                <a:effectLst/>
              </a:rPr>
              <a:t> in the process of synaptic transmission (neurotransmission). </a:t>
            </a:r>
          </a:p>
          <a:p>
            <a:pPr algn="l"/>
            <a:r>
              <a:rPr lang="en-GB" sz="2800" i="1" dirty="0"/>
              <a:t>S</a:t>
            </a:r>
            <a:r>
              <a:rPr lang="en-GB" sz="2800" b="0" i="1" dirty="0">
                <a:effectLst/>
              </a:rPr>
              <a:t>ynthetized in and released from nerve endings into the synaptic cleft. Bind to receptor proteins in the cellular membrane of the target tissue. The target tissue gets excited, inhibited, or functionally modified in some other way.</a:t>
            </a:r>
          </a:p>
          <a:p>
            <a:pPr algn="l"/>
            <a:r>
              <a:rPr lang="en-GB" sz="2800" b="0" i="1" dirty="0">
                <a:effectLst/>
              </a:rPr>
              <a:t>More than 40 NT in the human nervous system</a:t>
            </a:r>
          </a:p>
          <a:p>
            <a:endParaRPr lang="en-ZM" dirty="0"/>
          </a:p>
        </p:txBody>
      </p:sp>
      <p:sp>
        <p:nvSpPr>
          <p:cNvPr id="4" name="Date Placeholder 3">
            <a:extLst>
              <a:ext uri="{FF2B5EF4-FFF2-40B4-BE49-F238E27FC236}">
                <a16:creationId xmlns:a16="http://schemas.microsoft.com/office/drawing/2014/main" id="{E9AF0081-F2D9-5486-36BA-93879609329E}"/>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3B2097FC-7E37-BE2D-2E13-0DB3384929AD}"/>
              </a:ext>
            </a:extLst>
          </p:cNvPr>
          <p:cNvSpPr>
            <a:spLocks noGrp="1"/>
          </p:cNvSpPr>
          <p:nvPr>
            <p:ph type="sldNum" sz="quarter" idx="12"/>
          </p:nvPr>
        </p:nvSpPr>
        <p:spPr/>
        <p:txBody>
          <a:bodyPr/>
          <a:lstStyle/>
          <a:p>
            <a:fld id="{A9A16595-DC56-4919-B042-B2AA3E6553A2}" type="slidenum">
              <a:rPr lang="en-GB" smtClean="0"/>
              <a:pPr/>
              <a:t>8</a:t>
            </a:fld>
            <a:endParaRPr lang="en-GB"/>
          </a:p>
        </p:txBody>
      </p:sp>
    </p:spTree>
    <p:extLst>
      <p:ext uri="{BB962C8B-B14F-4D97-AF65-F5344CB8AC3E}">
        <p14:creationId xmlns:p14="http://schemas.microsoft.com/office/powerpoint/2010/main" val="30929407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785818"/>
          </a:xfrm>
        </p:spPr>
        <p:txBody>
          <a:bodyPr>
            <a:normAutofit/>
          </a:bodyPr>
          <a:lstStyle/>
          <a:p>
            <a:pPr algn="ctr"/>
            <a:r>
              <a:rPr lang="en-GB" sz="3600" dirty="0">
                <a:effectLst>
                  <a:outerShdw blurRad="38100" dist="38100" dir="2700000" algn="tl">
                    <a:srgbClr val="000000">
                      <a:alpha val="43137"/>
                    </a:srgbClr>
                  </a:outerShdw>
                </a:effectLst>
              </a:rPr>
              <a:t>Contraindications &amp; Interactions</a:t>
            </a:r>
          </a:p>
        </p:txBody>
      </p:sp>
      <p:sp>
        <p:nvSpPr>
          <p:cNvPr id="3" name="Content Placeholder 2"/>
          <p:cNvSpPr>
            <a:spLocks noGrp="1"/>
          </p:cNvSpPr>
          <p:nvPr>
            <p:ph idx="1"/>
          </p:nvPr>
        </p:nvSpPr>
        <p:spPr>
          <a:xfrm>
            <a:off x="457200" y="1285860"/>
            <a:ext cx="8229600" cy="5143536"/>
          </a:xfrm>
        </p:spPr>
        <p:txBody>
          <a:bodyPr/>
          <a:lstStyle/>
          <a:p>
            <a:pPr algn="just">
              <a:buFont typeface="Wingdings" panose="05000000000000000000" pitchFamily="2" charset="2"/>
              <a:buChar char="q"/>
            </a:pPr>
            <a:r>
              <a:rPr lang="en-GB" i="1" dirty="0"/>
              <a:t>Known hypersensitivity;</a:t>
            </a:r>
          </a:p>
          <a:p>
            <a:pPr algn="just">
              <a:buFont typeface="Wingdings" panose="05000000000000000000" pitchFamily="2" charset="2"/>
              <a:buChar char="q"/>
            </a:pPr>
            <a:r>
              <a:rPr lang="en-GB" i="1" dirty="0"/>
              <a:t>Additive CNS depression with other CNS depressant drugs (e.g. alcohol, narcotic analgesics, and antidepressants);</a:t>
            </a:r>
          </a:p>
          <a:p>
            <a:pPr algn="just">
              <a:buFont typeface="Wingdings" panose="05000000000000000000" pitchFamily="2" charset="2"/>
              <a:buChar char="q"/>
            </a:pPr>
            <a:r>
              <a:rPr lang="en-GB" b="1" i="1" dirty="0"/>
              <a:t>Phenytoin</a:t>
            </a:r>
            <a:r>
              <a:rPr lang="en-GB" i="1" dirty="0"/>
              <a:t> contraindicated in pregnancy; in patients with sinus bradycardia, SA node and AV node block, respectively;</a:t>
            </a:r>
          </a:p>
          <a:p>
            <a:pPr algn="just">
              <a:buFont typeface="Wingdings" panose="05000000000000000000" pitchFamily="2" charset="2"/>
              <a:buChar char="q"/>
            </a:pPr>
            <a:r>
              <a:rPr lang="en-GB" b="1" i="1" dirty="0"/>
              <a:t>Carbamazepine</a:t>
            </a:r>
            <a:r>
              <a:rPr lang="en-GB" i="1" dirty="0"/>
              <a:t> and Succinimides (</a:t>
            </a:r>
            <a:r>
              <a:rPr lang="en-GB" i="1" dirty="0" err="1"/>
              <a:t>e.g</a:t>
            </a:r>
            <a:r>
              <a:rPr lang="en-GB" i="1" dirty="0"/>
              <a:t> ethosuximide) contraindicated in patients with bone marrow depression or hepatic or renal impairment and during lactation</a:t>
            </a:r>
          </a:p>
          <a:p>
            <a:endParaRPr lang="en-GB" dirty="0"/>
          </a:p>
          <a:p>
            <a:endParaRPr lang="en-GB" dirty="0"/>
          </a:p>
        </p:txBody>
      </p:sp>
      <p:sp>
        <p:nvSpPr>
          <p:cNvPr id="4" name="Slide Number Placeholder 3"/>
          <p:cNvSpPr>
            <a:spLocks noGrp="1"/>
          </p:cNvSpPr>
          <p:nvPr>
            <p:ph type="sldNum" sz="quarter" idx="12"/>
          </p:nvPr>
        </p:nvSpPr>
        <p:spPr/>
        <p:txBody>
          <a:bodyPr/>
          <a:lstStyle/>
          <a:p>
            <a:fld id="{A9A16595-DC56-4919-B042-B2AA3E6553A2}" type="slidenum">
              <a:rPr lang="en-GB" smtClean="0"/>
              <a:pPr/>
              <a:t>80</a:t>
            </a:fld>
            <a:endParaRPr lang="en-GB"/>
          </a:p>
        </p:txBody>
      </p:sp>
      <p:sp>
        <p:nvSpPr>
          <p:cNvPr id="5" name="Date Placeholder 4"/>
          <p:cNvSpPr>
            <a:spLocks noGrp="1"/>
          </p:cNvSpPr>
          <p:nvPr>
            <p:ph type="dt" sz="half" idx="10"/>
          </p:nvPr>
        </p:nvSpPr>
        <p:spPr/>
        <p:txBody>
          <a:bodyPr/>
          <a:lstStyle/>
          <a:p>
            <a:fld id="{23DE49F2-1E47-4FDF-A8F7-8D0F9638994E}" type="datetime5">
              <a:rPr lang="en-US" smtClean="0"/>
              <a:t>12-Oct-22</a:t>
            </a:fld>
            <a:endParaRPr lang="en-GB"/>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7944-F64C-4224-BEF9-6DB827D905FC}"/>
              </a:ext>
            </a:extLst>
          </p:cNvPr>
          <p:cNvSpPr>
            <a:spLocks noGrp="1"/>
          </p:cNvSpPr>
          <p:nvPr>
            <p:ph type="title"/>
          </p:nvPr>
        </p:nvSpPr>
        <p:spPr>
          <a:xfrm>
            <a:off x="457200" y="260648"/>
            <a:ext cx="8229600" cy="1586440"/>
          </a:xfrm>
        </p:spPr>
        <p:txBody>
          <a:bodyPr>
            <a:noAutofit/>
          </a:bodyPr>
          <a:lstStyle/>
          <a:p>
            <a:br>
              <a:rPr lang="en-US" sz="3600" b="1" dirty="0">
                <a:solidFill>
                  <a:srgbClr val="FF0000"/>
                </a:solidFill>
                <a:effectLst>
                  <a:outerShdw blurRad="38100" dist="38100" dir="2700000" algn="tl">
                    <a:srgbClr val="000000">
                      <a:alpha val="43137"/>
                    </a:srgbClr>
                  </a:outerShdw>
                </a:effectLst>
              </a:rPr>
            </a:br>
            <a:br>
              <a:rPr lang="en-US" sz="3600" b="1" dirty="0">
                <a:solidFill>
                  <a:srgbClr val="FF0000"/>
                </a:solidFill>
                <a:effectLst>
                  <a:outerShdw blurRad="38100" dist="38100" dir="2700000" algn="tl">
                    <a:srgbClr val="000000">
                      <a:alpha val="43137"/>
                    </a:srgbClr>
                  </a:outerShdw>
                </a:effectLst>
              </a:rPr>
            </a:b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DRUGS USED FOR </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PARKINSONISM</a:t>
            </a:r>
            <a:endParaRPr lang="en-ZM" sz="3600" dirty="0"/>
          </a:p>
        </p:txBody>
      </p:sp>
      <p:pic>
        <p:nvPicPr>
          <p:cNvPr id="6" name="Content Placeholder 5">
            <a:extLst>
              <a:ext uri="{FF2B5EF4-FFF2-40B4-BE49-F238E27FC236}">
                <a16:creationId xmlns:a16="http://schemas.microsoft.com/office/drawing/2014/main" id="{E698DBB5-FB66-4DBF-BADB-6CF8A1039718}"/>
              </a:ext>
            </a:extLst>
          </p:cNvPr>
          <p:cNvPicPr>
            <a:picLocks noGrp="1" noChangeAspect="1"/>
          </p:cNvPicPr>
          <p:nvPr>
            <p:ph idx="1"/>
          </p:nvPr>
        </p:nvPicPr>
        <p:blipFill>
          <a:blip r:embed="rId2"/>
          <a:stretch>
            <a:fillRect/>
          </a:stretch>
        </p:blipFill>
        <p:spPr>
          <a:xfrm>
            <a:off x="2411760" y="2276872"/>
            <a:ext cx="5513040" cy="3240360"/>
          </a:xfrm>
          <a:prstGeom prst="rect">
            <a:avLst/>
          </a:prstGeom>
        </p:spPr>
      </p:pic>
      <p:sp>
        <p:nvSpPr>
          <p:cNvPr id="4" name="Date Placeholder 3">
            <a:extLst>
              <a:ext uri="{FF2B5EF4-FFF2-40B4-BE49-F238E27FC236}">
                <a16:creationId xmlns:a16="http://schemas.microsoft.com/office/drawing/2014/main" id="{303F6D4A-6BA9-4D18-B120-8ED1CFBDC9A6}"/>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8E339E41-91B8-4728-AFAE-DE97B452055F}"/>
              </a:ext>
            </a:extLst>
          </p:cNvPr>
          <p:cNvSpPr>
            <a:spLocks noGrp="1"/>
          </p:cNvSpPr>
          <p:nvPr>
            <p:ph type="sldNum" sz="quarter" idx="12"/>
          </p:nvPr>
        </p:nvSpPr>
        <p:spPr/>
        <p:txBody>
          <a:bodyPr/>
          <a:lstStyle/>
          <a:p>
            <a:fld id="{A9A16595-DC56-4919-B042-B2AA3E6553A2}" type="slidenum">
              <a:rPr lang="en-GB" smtClean="0"/>
              <a:pPr/>
              <a:t>81</a:t>
            </a:fld>
            <a:endParaRPr lang="en-GB"/>
          </a:p>
        </p:txBody>
      </p:sp>
    </p:spTree>
    <p:extLst>
      <p:ext uri="{BB962C8B-B14F-4D97-AF65-F5344CB8AC3E}">
        <p14:creationId xmlns:p14="http://schemas.microsoft.com/office/powerpoint/2010/main" val="11567298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Mistral" panose="03090702030407020403" pitchFamily="66" charset="0"/>
              </a:rPr>
              <a:t>Parkinsonism……</a:t>
            </a:r>
            <a:endParaRPr lang="en-US" dirty="0"/>
          </a:p>
        </p:txBody>
      </p:sp>
      <p:pic>
        <p:nvPicPr>
          <p:cNvPr id="6" name="Content Placeholder 5"/>
          <p:cNvPicPr>
            <a:picLocks noGrp="1" noChangeAspect="1"/>
          </p:cNvPicPr>
          <p:nvPr>
            <p:ph idx="1"/>
          </p:nvPr>
        </p:nvPicPr>
        <p:blipFill>
          <a:blip r:embed="rId2"/>
          <a:stretch>
            <a:fillRect/>
          </a:stretch>
        </p:blipFill>
        <p:spPr>
          <a:xfrm>
            <a:off x="2554049" y="2294826"/>
            <a:ext cx="4035902" cy="3670110"/>
          </a:xfrm>
          <a:prstGeom prst="rect">
            <a:avLst/>
          </a:prstGeom>
        </p:spPr>
      </p:pic>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82</a:t>
            </a:fld>
            <a:endParaRPr lang="en-GB"/>
          </a:p>
        </p:txBody>
      </p:sp>
    </p:spTree>
    <p:extLst>
      <p:ext uri="{BB962C8B-B14F-4D97-AF65-F5344CB8AC3E}">
        <p14:creationId xmlns:p14="http://schemas.microsoft.com/office/powerpoint/2010/main" val="31594404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US" b="1" dirty="0"/>
              <a:t>Pathophysiology of Parkinsonism</a:t>
            </a:r>
          </a:p>
        </p:txBody>
      </p:sp>
      <p:sp>
        <p:nvSpPr>
          <p:cNvPr id="3" name="Content Placeholder 2"/>
          <p:cNvSpPr>
            <a:spLocks noGrp="1"/>
          </p:cNvSpPr>
          <p:nvPr>
            <p:ph idx="1"/>
          </p:nvPr>
        </p:nvSpPr>
        <p:spPr>
          <a:xfrm>
            <a:off x="457200" y="1556792"/>
            <a:ext cx="8229600" cy="4767808"/>
          </a:xfrm>
        </p:spPr>
        <p:txBody>
          <a:bodyPr>
            <a:noAutofit/>
          </a:bodyPr>
          <a:lstStyle/>
          <a:p>
            <a:pPr algn="just">
              <a:buFont typeface="Wingdings" panose="05000000000000000000" pitchFamily="2" charset="2"/>
              <a:buChar char="q"/>
            </a:pPr>
            <a:endParaRPr lang="en-US" sz="2800" i="1" dirty="0"/>
          </a:p>
          <a:p>
            <a:pPr algn="just">
              <a:buFont typeface="Wingdings" panose="05000000000000000000" pitchFamily="2" charset="2"/>
              <a:buChar char="q"/>
            </a:pPr>
            <a:r>
              <a:rPr lang="en-US" sz="2800" i="1" dirty="0"/>
              <a:t>Parkinson’s disease is associated with lesions in nigrostriatal dopaminergic system in basal ganglia;</a:t>
            </a:r>
          </a:p>
          <a:p>
            <a:pPr algn="just">
              <a:buFont typeface="Wingdings" panose="05000000000000000000" pitchFamily="2" charset="2"/>
              <a:buChar char="q"/>
            </a:pPr>
            <a:r>
              <a:rPr lang="en-US" sz="2800" i="1" dirty="0"/>
              <a:t>Basal ganglia controls movements by two balanced systems: (</a:t>
            </a:r>
            <a:r>
              <a:rPr lang="en-US" sz="2800" i="1" dirty="0" err="1"/>
              <a:t>i</a:t>
            </a:r>
            <a:r>
              <a:rPr lang="en-US" sz="2800" i="1" dirty="0"/>
              <a:t>) Cholinergic system (excitatory) and (ii) Dopaminergic system (inhibitory)</a:t>
            </a:r>
          </a:p>
          <a:p>
            <a:pPr algn="just">
              <a:buFont typeface="Wingdings" panose="05000000000000000000" pitchFamily="2" charset="2"/>
              <a:buChar char="q"/>
            </a:pPr>
            <a:r>
              <a:rPr lang="en-US" sz="2800" i="1" dirty="0"/>
              <a:t>Degeneration of dopaminergic neurons and/or dysfunction of D2 receptors </a:t>
            </a:r>
            <a:r>
              <a:rPr lang="en-US" sz="2800" i="1" dirty="0">
                <a:sym typeface="Wingdings" panose="05000000000000000000" pitchFamily="2" charset="2"/>
              </a:rPr>
              <a:t> Parkinsonism</a:t>
            </a:r>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83</a:t>
            </a:fld>
            <a:endParaRPr lang="en-GB"/>
          </a:p>
        </p:txBody>
      </p:sp>
    </p:spTree>
    <p:extLst>
      <p:ext uri="{BB962C8B-B14F-4D97-AF65-F5344CB8AC3E}">
        <p14:creationId xmlns:p14="http://schemas.microsoft.com/office/powerpoint/2010/main" val="678942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9029-DB52-7CB3-C633-5693602837E3}"/>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5E8A3ECF-8009-05D4-A215-EAAF82D7B565}"/>
              </a:ext>
            </a:extLst>
          </p:cNvPr>
          <p:cNvSpPr>
            <a:spLocks noGrp="1"/>
          </p:cNvSpPr>
          <p:nvPr>
            <p:ph idx="1"/>
          </p:nvPr>
        </p:nvSpPr>
        <p:spPr/>
        <p:txBody>
          <a:bodyPr>
            <a:normAutofit/>
          </a:bodyPr>
          <a:lstStyle/>
          <a:p>
            <a:pPr algn="l"/>
            <a:endParaRPr lang="en-GB" sz="1800" b="0" i="0" u="none" strike="noStrike" baseline="0" dirty="0">
              <a:latin typeface="MinionPro-Regular"/>
            </a:endParaRPr>
          </a:p>
          <a:p>
            <a:pPr>
              <a:buFont typeface="Wingdings" panose="05000000000000000000" pitchFamily="2" charset="2"/>
              <a:buChar char="q"/>
            </a:pPr>
            <a:r>
              <a:rPr lang="en-US" sz="2800" i="1" dirty="0"/>
              <a:t>In Parkinsonism, the dopaminergic activity in basal ganglia is so reduced that the cholinergic system is dominant</a:t>
            </a:r>
            <a:endParaRPr lang="en-US" sz="2800" i="1" dirty="0">
              <a:sym typeface="Wingdings" panose="05000000000000000000" pitchFamily="2" charset="2"/>
            </a:endParaRPr>
          </a:p>
          <a:p>
            <a:pPr>
              <a:buFont typeface="Wingdings" panose="05000000000000000000" pitchFamily="2" charset="2"/>
              <a:buChar char="q"/>
            </a:pPr>
            <a:r>
              <a:rPr lang="en-GB" sz="2800" b="0" i="1" u="none" strike="noStrike" baseline="0" dirty="0"/>
              <a:t>For this reason, drug therapy for parkinsonism focuses not only on </a:t>
            </a:r>
            <a:r>
              <a:rPr lang="en-GB" sz="2800" b="1" i="1" u="none" strike="noStrike" baseline="0" dirty="0"/>
              <a:t>restoring dopamine function </a:t>
            </a:r>
            <a:r>
              <a:rPr lang="en-GB" sz="2800" b="0" i="1" u="none" strike="noStrike" baseline="0" dirty="0"/>
              <a:t>but also on </a:t>
            </a:r>
            <a:r>
              <a:rPr lang="en-GB" sz="2800" b="1" i="1" u="none" strike="noStrike" baseline="0" dirty="0"/>
              <a:t>blocking the effect of acetylcholine </a:t>
            </a:r>
            <a:r>
              <a:rPr lang="en-GB" sz="2800" b="0" i="1" u="none" strike="noStrike" baseline="0" dirty="0"/>
              <a:t>within the basal ganglia.</a:t>
            </a:r>
            <a:endParaRPr lang="en-ZM" sz="2800" i="1" dirty="0"/>
          </a:p>
        </p:txBody>
      </p:sp>
      <p:sp>
        <p:nvSpPr>
          <p:cNvPr id="4" name="Date Placeholder 3">
            <a:extLst>
              <a:ext uri="{FF2B5EF4-FFF2-40B4-BE49-F238E27FC236}">
                <a16:creationId xmlns:a16="http://schemas.microsoft.com/office/drawing/2014/main" id="{1C357D59-0201-03E8-DFF4-C8FCD76628F7}"/>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528E28CD-1097-A7F8-D8B1-D93C1F59E56C}"/>
              </a:ext>
            </a:extLst>
          </p:cNvPr>
          <p:cNvSpPr>
            <a:spLocks noGrp="1"/>
          </p:cNvSpPr>
          <p:nvPr>
            <p:ph type="sldNum" sz="quarter" idx="12"/>
          </p:nvPr>
        </p:nvSpPr>
        <p:spPr/>
        <p:txBody>
          <a:bodyPr/>
          <a:lstStyle/>
          <a:p>
            <a:fld id="{A9A16595-DC56-4919-B042-B2AA3E6553A2}" type="slidenum">
              <a:rPr lang="en-GB" smtClean="0"/>
              <a:pPr/>
              <a:t>84</a:t>
            </a:fld>
            <a:endParaRPr lang="en-GB"/>
          </a:p>
        </p:txBody>
      </p:sp>
    </p:spTree>
    <p:extLst>
      <p:ext uri="{BB962C8B-B14F-4D97-AF65-F5344CB8AC3E}">
        <p14:creationId xmlns:p14="http://schemas.microsoft.com/office/powerpoint/2010/main" val="4265875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6E09-16F6-4178-A0BC-847147FFA9F5}"/>
              </a:ext>
            </a:extLst>
          </p:cNvPr>
          <p:cNvSpPr>
            <a:spLocks noGrp="1"/>
          </p:cNvSpPr>
          <p:nvPr>
            <p:ph type="title"/>
          </p:nvPr>
        </p:nvSpPr>
        <p:spPr/>
        <p:txBody>
          <a:bodyPr/>
          <a:lstStyle/>
          <a:p>
            <a:endParaRPr lang="en-ZM"/>
          </a:p>
        </p:txBody>
      </p:sp>
      <p:pic>
        <p:nvPicPr>
          <p:cNvPr id="6" name="Content Placeholder 5">
            <a:extLst>
              <a:ext uri="{FF2B5EF4-FFF2-40B4-BE49-F238E27FC236}">
                <a16:creationId xmlns:a16="http://schemas.microsoft.com/office/drawing/2014/main" id="{D56FE546-F600-4B5E-931F-F4C476AF669A}"/>
              </a:ext>
            </a:extLst>
          </p:cNvPr>
          <p:cNvPicPr>
            <a:picLocks noGrp="1" noChangeAspect="1"/>
          </p:cNvPicPr>
          <p:nvPr>
            <p:ph idx="1"/>
          </p:nvPr>
        </p:nvPicPr>
        <p:blipFill>
          <a:blip r:embed="rId2"/>
          <a:stretch>
            <a:fillRect/>
          </a:stretch>
        </p:blipFill>
        <p:spPr>
          <a:xfrm>
            <a:off x="1" y="0"/>
            <a:ext cx="9144000" cy="6857999"/>
          </a:xfrm>
          <a:prstGeom prst="rect">
            <a:avLst/>
          </a:prstGeom>
        </p:spPr>
      </p:pic>
      <p:sp>
        <p:nvSpPr>
          <p:cNvPr id="4" name="Date Placeholder 3">
            <a:extLst>
              <a:ext uri="{FF2B5EF4-FFF2-40B4-BE49-F238E27FC236}">
                <a16:creationId xmlns:a16="http://schemas.microsoft.com/office/drawing/2014/main" id="{797000F6-4E60-4D8D-8844-261BA63AD6E3}"/>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9E3517B4-57B3-4488-A7E4-1D3CB42737C8}"/>
              </a:ext>
            </a:extLst>
          </p:cNvPr>
          <p:cNvSpPr>
            <a:spLocks noGrp="1"/>
          </p:cNvSpPr>
          <p:nvPr>
            <p:ph type="sldNum" sz="quarter" idx="12"/>
          </p:nvPr>
        </p:nvSpPr>
        <p:spPr/>
        <p:txBody>
          <a:bodyPr/>
          <a:lstStyle/>
          <a:p>
            <a:fld id="{A9A16595-DC56-4919-B042-B2AA3E6553A2}" type="slidenum">
              <a:rPr lang="en-GB" smtClean="0"/>
              <a:pPr/>
              <a:t>85</a:t>
            </a:fld>
            <a:endParaRPr lang="en-GB"/>
          </a:p>
        </p:txBody>
      </p:sp>
    </p:spTree>
    <p:extLst>
      <p:ext uri="{BB962C8B-B14F-4D97-AF65-F5344CB8AC3E}">
        <p14:creationId xmlns:p14="http://schemas.microsoft.com/office/powerpoint/2010/main" val="1385930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r>
              <a:rPr lang="en-US" sz="3600" b="1" dirty="0">
                <a:effectLst>
                  <a:outerShdw blurRad="38100" dist="38100" dir="2700000" algn="tl">
                    <a:srgbClr val="000000">
                      <a:alpha val="43137"/>
                    </a:srgbClr>
                  </a:outerShdw>
                </a:effectLst>
              </a:rPr>
              <a:t>Manifestations of Parkinsonism</a:t>
            </a:r>
          </a:p>
        </p:txBody>
      </p:sp>
      <p:sp>
        <p:nvSpPr>
          <p:cNvPr id="3" name="Content Placeholder 2"/>
          <p:cNvSpPr>
            <a:spLocks noGrp="1"/>
          </p:cNvSpPr>
          <p:nvPr>
            <p:ph idx="1"/>
          </p:nvPr>
        </p:nvSpPr>
        <p:spPr>
          <a:xfrm>
            <a:off x="457200" y="1556792"/>
            <a:ext cx="8229600" cy="4968552"/>
          </a:xfrm>
        </p:spPr>
        <p:txBody>
          <a:bodyPr>
            <a:normAutofit/>
          </a:bodyPr>
          <a:lstStyle/>
          <a:p>
            <a:pPr marL="0" indent="0">
              <a:buNone/>
            </a:pPr>
            <a:endParaRPr lang="en-US" i="1" dirty="0"/>
          </a:p>
          <a:p>
            <a:pPr marL="0" indent="0">
              <a:buNone/>
            </a:pPr>
            <a:r>
              <a:rPr lang="en-US" i="1" dirty="0"/>
              <a:t>Parkinsonism is characterized by:</a:t>
            </a:r>
          </a:p>
          <a:p>
            <a:pPr>
              <a:buFont typeface="Wingdings" panose="05000000000000000000" pitchFamily="2" charset="2"/>
              <a:buChar char="q"/>
            </a:pPr>
            <a:r>
              <a:rPr lang="en-US" i="1" dirty="0"/>
              <a:t>Rigidity, </a:t>
            </a:r>
          </a:p>
          <a:p>
            <a:pPr>
              <a:buFont typeface="Wingdings" panose="05000000000000000000" pitchFamily="2" charset="2"/>
              <a:buChar char="q"/>
            </a:pPr>
            <a:r>
              <a:rPr lang="en-US" i="1" dirty="0"/>
              <a:t>Bradykinesia, </a:t>
            </a:r>
          </a:p>
          <a:p>
            <a:pPr>
              <a:buFont typeface="Wingdings" panose="05000000000000000000" pitchFamily="2" charset="2"/>
              <a:buChar char="q"/>
            </a:pPr>
            <a:r>
              <a:rPr lang="en-US" i="1" dirty="0"/>
              <a:t>Static tremors, </a:t>
            </a:r>
          </a:p>
          <a:p>
            <a:pPr>
              <a:buFont typeface="Wingdings" panose="05000000000000000000" pitchFamily="2" charset="2"/>
              <a:buChar char="q"/>
            </a:pPr>
            <a:r>
              <a:rPr lang="en-US" i="1" dirty="0"/>
              <a:t>Postural instability and </a:t>
            </a:r>
          </a:p>
          <a:p>
            <a:pPr>
              <a:buFont typeface="Wingdings" panose="05000000000000000000" pitchFamily="2" charset="2"/>
              <a:buChar char="q"/>
            </a:pPr>
            <a:r>
              <a:rPr lang="en-US" i="1" dirty="0"/>
              <a:t>Mood changes</a:t>
            </a:r>
          </a:p>
          <a:p>
            <a:pPr marL="0" indent="0">
              <a:buNone/>
            </a:pPr>
            <a:endParaRPr lang="en-US" dirty="0"/>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86</a:t>
            </a:fld>
            <a:endParaRPr lang="en-GB"/>
          </a:p>
        </p:txBody>
      </p:sp>
    </p:spTree>
    <p:extLst>
      <p:ext uri="{BB962C8B-B14F-4D97-AF65-F5344CB8AC3E}">
        <p14:creationId xmlns:p14="http://schemas.microsoft.com/office/powerpoint/2010/main" val="34135128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7EC1-0088-D319-4FF8-65AE15B8158C}"/>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ETIOLOGY OF PARKINSONISM</a:t>
            </a:r>
            <a:endParaRPr lang="en-ZM" sz="36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850D573-9A3A-5521-6B1E-1C13869DDD12}"/>
              </a:ext>
            </a:extLst>
          </p:cNvPr>
          <p:cNvSpPr>
            <a:spLocks noGrp="1"/>
          </p:cNvSpPr>
          <p:nvPr>
            <p:ph idx="1"/>
          </p:nvPr>
        </p:nvSpPr>
        <p:spPr/>
        <p:txBody>
          <a:bodyPr>
            <a:normAutofit/>
          </a:bodyPr>
          <a:lstStyle/>
          <a:p>
            <a:pPr>
              <a:buFont typeface="Wingdings" panose="05000000000000000000" pitchFamily="2" charset="2"/>
              <a:buChar char="q"/>
            </a:pPr>
            <a:r>
              <a:rPr lang="en-US" sz="2800" i="1" dirty="0"/>
              <a:t>Parkinsonism usually </a:t>
            </a:r>
            <a:r>
              <a:rPr lang="en-US" sz="2800" b="1" i="1" dirty="0"/>
              <a:t>idiopathic</a:t>
            </a:r>
            <a:endParaRPr lang="en-US" sz="2800" i="1" dirty="0"/>
          </a:p>
          <a:p>
            <a:pPr>
              <a:buFont typeface="Wingdings" panose="05000000000000000000" pitchFamily="2" charset="2"/>
              <a:buChar char="q"/>
            </a:pPr>
            <a:r>
              <a:rPr lang="en-US" sz="2800" b="0" i="1" u="none" strike="noStrike" baseline="0" dirty="0"/>
              <a:t>Genetic - </a:t>
            </a:r>
            <a:r>
              <a:rPr lang="en-GB" sz="2800" i="1" dirty="0"/>
              <a:t>S</a:t>
            </a:r>
            <a:r>
              <a:rPr lang="en-GB" sz="2800" b="0" i="1" u="none" strike="noStrike" baseline="0" dirty="0"/>
              <a:t>ome patients with Parkinson’s symptoms family history of the disorder</a:t>
            </a:r>
          </a:p>
          <a:p>
            <a:pPr>
              <a:buFont typeface="Wingdings" panose="05000000000000000000" pitchFamily="2" charset="2"/>
              <a:buChar char="q"/>
            </a:pPr>
            <a:r>
              <a:rPr lang="en-GB" sz="2800" i="1" dirty="0"/>
              <a:t>E</a:t>
            </a:r>
            <a:r>
              <a:rPr lang="en-GB" sz="2800" b="0" i="1" u="none" strike="noStrike" baseline="0" dirty="0"/>
              <a:t>nvironmental toxins- Potentially harmful </a:t>
            </a:r>
            <a:r>
              <a:rPr lang="fr-FR" sz="2800" b="0" i="1" u="none" strike="noStrike" baseline="0" dirty="0"/>
              <a:t>agents: </a:t>
            </a:r>
            <a:r>
              <a:rPr lang="fr-FR" sz="2800" b="0" i="1" u="none" strike="noStrike" baseline="0" dirty="0" err="1"/>
              <a:t>carbon</a:t>
            </a:r>
            <a:r>
              <a:rPr lang="fr-FR" sz="2800" b="0" i="1" u="none" strike="noStrike" baseline="0" dirty="0"/>
              <a:t> </a:t>
            </a:r>
            <a:r>
              <a:rPr lang="fr-FR" sz="2800" b="0" i="1" u="none" strike="noStrike" baseline="0" dirty="0" err="1"/>
              <a:t>monoxide</a:t>
            </a:r>
            <a:r>
              <a:rPr lang="fr-FR" sz="2800" b="0" i="1" u="none" strike="noStrike" baseline="0" dirty="0"/>
              <a:t>, cyanide, </a:t>
            </a:r>
            <a:r>
              <a:rPr lang="fr-FR" sz="2800" b="0" i="1" u="none" strike="noStrike" baseline="0" dirty="0" err="1"/>
              <a:t>manganese</a:t>
            </a:r>
            <a:r>
              <a:rPr lang="fr-FR" sz="2800" b="0" i="1" u="none" strike="noStrike" baseline="0" dirty="0"/>
              <a:t>,</a:t>
            </a:r>
            <a:r>
              <a:rPr lang="en-GB" sz="2800" b="0" i="1" u="none" strike="noStrike" baseline="0" dirty="0"/>
              <a:t>chlorine, &amp; pesticides. </a:t>
            </a:r>
          </a:p>
          <a:p>
            <a:pPr>
              <a:buFont typeface="Wingdings" panose="05000000000000000000" pitchFamily="2" charset="2"/>
              <a:buChar char="q"/>
            </a:pPr>
            <a:r>
              <a:rPr lang="en-GB" sz="2800" b="0" i="1" u="none" strike="noStrike" baseline="0" dirty="0"/>
              <a:t>Viral infections, head trauma, and stroke</a:t>
            </a:r>
          </a:p>
          <a:p>
            <a:pPr>
              <a:buFont typeface="Wingdings" panose="05000000000000000000" pitchFamily="2" charset="2"/>
              <a:buChar char="q"/>
            </a:pPr>
            <a:r>
              <a:rPr lang="en-GB" sz="2800" i="1" dirty="0"/>
              <a:t>Drugs </a:t>
            </a:r>
            <a:r>
              <a:rPr lang="en-GB" sz="2800" i="1" dirty="0" err="1"/>
              <a:t>e.g</a:t>
            </a:r>
            <a:r>
              <a:rPr lang="en-GB" sz="2800" i="1" dirty="0"/>
              <a:t> antipsychotics</a:t>
            </a:r>
            <a:endParaRPr lang="en-ZM" sz="2800" i="1" dirty="0"/>
          </a:p>
        </p:txBody>
      </p:sp>
      <p:sp>
        <p:nvSpPr>
          <p:cNvPr id="4" name="Date Placeholder 3">
            <a:extLst>
              <a:ext uri="{FF2B5EF4-FFF2-40B4-BE49-F238E27FC236}">
                <a16:creationId xmlns:a16="http://schemas.microsoft.com/office/drawing/2014/main" id="{86AE4F8D-63B1-9911-7308-E1A653D59645}"/>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5423EA93-CD52-F1EC-99BB-5CCE114E4AE1}"/>
              </a:ext>
            </a:extLst>
          </p:cNvPr>
          <p:cNvSpPr>
            <a:spLocks noGrp="1"/>
          </p:cNvSpPr>
          <p:nvPr>
            <p:ph type="sldNum" sz="quarter" idx="12"/>
          </p:nvPr>
        </p:nvSpPr>
        <p:spPr/>
        <p:txBody>
          <a:bodyPr/>
          <a:lstStyle/>
          <a:p>
            <a:fld id="{A9A16595-DC56-4919-B042-B2AA3E6553A2}" type="slidenum">
              <a:rPr lang="en-GB" smtClean="0"/>
              <a:pPr/>
              <a:t>87</a:t>
            </a:fld>
            <a:endParaRPr lang="en-GB"/>
          </a:p>
        </p:txBody>
      </p:sp>
    </p:spTree>
    <p:extLst>
      <p:ext uri="{BB962C8B-B14F-4D97-AF65-F5344CB8AC3E}">
        <p14:creationId xmlns:p14="http://schemas.microsoft.com/office/powerpoint/2010/main" val="191128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36680"/>
          </a:xfrm>
        </p:spPr>
        <p:txBody>
          <a:bodyPr>
            <a:normAutofit/>
          </a:bodyPr>
          <a:lstStyle/>
          <a:p>
            <a:pPr algn="ctr"/>
            <a:r>
              <a:rPr lang="en-US" sz="3600" b="1" dirty="0">
                <a:effectLst>
                  <a:outerShdw blurRad="38100" dist="38100" dir="2700000" algn="tl">
                    <a:srgbClr val="000000">
                      <a:alpha val="43137"/>
                    </a:srgbClr>
                  </a:outerShdw>
                </a:effectLst>
              </a:rPr>
              <a:t>DRUGS USED FOR PARKINSONISM</a:t>
            </a:r>
          </a:p>
        </p:txBody>
      </p:sp>
      <p:sp>
        <p:nvSpPr>
          <p:cNvPr id="3" name="Content Placeholder 2"/>
          <p:cNvSpPr>
            <a:spLocks noGrp="1"/>
          </p:cNvSpPr>
          <p:nvPr>
            <p:ph idx="1"/>
          </p:nvPr>
        </p:nvSpPr>
        <p:spPr>
          <a:xfrm>
            <a:off x="457200" y="1340768"/>
            <a:ext cx="8229600" cy="5184576"/>
          </a:xfrm>
        </p:spPr>
        <p:txBody>
          <a:bodyPr>
            <a:normAutofit/>
          </a:bodyPr>
          <a:lstStyle/>
          <a:p>
            <a:pPr>
              <a:buFont typeface="Wingdings" panose="05000000000000000000" pitchFamily="2" charset="2"/>
              <a:buChar char="q"/>
            </a:pPr>
            <a:endParaRPr lang="en-US" sz="2800" i="1" dirty="0"/>
          </a:p>
          <a:p>
            <a:pPr>
              <a:buFont typeface="Wingdings" panose="05000000000000000000" pitchFamily="2" charset="2"/>
              <a:buChar char="q"/>
            </a:pPr>
            <a:r>
              <a:rPr lang="en-US" sz="2800" i="1" dirty="0"/>
              <a:t>Treatment aims at : </a:t>
            </a:r>
          </a:p>
          <a:p>
            <a:pPr>
              <a:buFontTx/>
              <a:buChar char="-"/>
            </a:pPr>
            <a:r>
              <a:rPr lang="en-US" sz="2800" i="1" dirty="0"/>
              <a:t>Restoring Cholinergic / Dopaminergic balance in   basal ganglia.</a:t>
            </a:r>
          </a:p>
          <a:p>
            <a:pPr>
              <a:buFontTx/>
              <a:buChar char="-"/>
            </a:pPr>
            <a:r>
              <a:rPr lang="en-US" sz="2800" i="1" dirty="0"/>
              <a:t>I</a:t>
            </a:r>
            <a:r>
              <a:rPr lang="en-GB" sz="2800" b="0" i="1" u="none" strike="noStrike" baseline="0" dirty="0" err="1"/>
              <a:t>ncreasing</a:t>
            </a:r>
            <a:r>
              <a:rPr lang="en-GB" sz="2800" b="0" i="1" u="none" strike="noStrike" baseline="0" dirty="0"/>
              <a:t> the ability of  patient to perform normal activities of daily living (ADLs) such as eating, walking, dressing, and bathing.</a:t>
            </a:r>
          </a:p>
          <a:p>
            <a:pPr>
              <a:buFont typeface="Wingdings" panose="05000000000000000000" pitchFamily="2" charset="2"/>
              <a:buChar char="q"/>
            </a:pPr>
            <a:r>
              <a:rPr lang="en-GB" sz="2800" b="0" i="1" u="none" strike="noStrike" baseline="0" dirty="0"/>
              <a:t> Although pharmacotherapy does not cure this disorder, symptoms may be dramatically reduced in some patients.</a:t>
            </a:r>
            <a:endParaRPr lang="en-US" sz="2800" i="1" dirty="0"/>
          </a:p>
          <a:p>
            <a:pPr marL="0" indent="0">
              <a:buNone/>
            </a:pPr>
            <a:endParaRPr lang="en-US" dirty="0"/>
          </a:p>
        </p:txBody>
      </p:sp>
      <p:sp>
        <p:nvSpPr>
          <p:cNvPr id="4" name="Date Placeholder 3"/>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p:cNvSpPr>
            <a:spLocks noGrp="1"/>
          </p:cNvSpPr>
          <p:nvPr>
            <p:ph type="sldNum" sz="quarter" idx="12"/>
          </p:nvPr>
        </p:nvSpPr>
        <p:spPr/>
        <p:txBody>
          <a:bodyPr/>
          <a:lstStyle/>
          <a:p>
            <a:fld id="{A9A16595-DC56-4919-B042-B2AA3E6553A2}" type="slidenum">
              <a:rPr lang="en-GB" smtClean="0"/>
              <a:pPr/>
              <a:t>88</a:t>
            </a:fld>
            <a:endParaRPr lang="en-GB"/>
          </a:p>
        </p:txBody>
      </p:sp>
    </p:spTree>
    <p:extLst>
      <p:ext uri="{BB962C8B-B14F-4D97-AF65-F5344CB8AC3E}">
        <p14:creationId xmlns:p14="http://schemas.microsoft.com/office/powerpoint/2010/main" val="28969877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01C8-B985-59A1-73F4-DCF4B4302EA9}"/>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A38B8907-FB66-BD74-0C6A-BFBD586AAB78}"/>
              </a:ext>
            </a:extLst>
          </p:cNvPr>
          <p:cNvSpPr>
            <a:spLocks noGrp="1"/>
          </p:cNvSpPr>
          <p:nvPr>
            <p:ph idx="1"/>
          </p:nvPr>
        </p:nvSpPr>
        <p:spPr/>
        <p:txBody>
          <a:bodyPr>
            <a:normAutofit fontScale="92500" lnSpcReduction="20000"/>
          </a:bodyPr>
          <a:lstStyle/>
          <a:p>
            <a:pPr marL="0" indent="0">
              <a:buNone/>
            </a:pPr>
            <a:r>
              <a:rPr lang="en-US" sz="2400" b="1" i="1" dirty="0">
                <a:solidFill>
                  <a:srgbClr val="FF0000"/>
                </a:solidFill>
                <a:effectLst>
                  <a:outerShdw blurRad="38100" dist="38100" dir="2700000" algn="tl">
                    <a:srgbClr val="000000">
                      <a:alpha val="43137"/>
                    </a:srgbClr>
                  </a:outerShdw>
                </a:effectLst>
              </a:rPr>
              <a:t>Enhancement of Dopaminergic activity by:</a:t>
            </a:r>
          </a:p>
          <a:p>
            <a:pPr marL="914400" indent="-273050">
              <a:buFont typeface="Wingdings" panose="05000000000000000000" pitchFamily="2" charset="2"/>
              <a:buChar char="v"/>
            </a:pPr>
            <a:r>
              <a:rPr lang="en-US" sz="2400" i="1" dirty="0"/>
              <a:t>Replenishing neuronal dopamine ( e.g. </a:t>
            </a:r>
            <a:r>
              <a:rPr lang="en-US" sz="2400" b="1" i="1" dirty="0"/>
              <a:t>Levodopa</a:t>
            </a:r>
            <a:r>
              <a:rPr lang="en-US" sz="2400" i="1" dirty="0"/>
              <a:t>)</a:t>
            </a:r>
          </a:p>
          <a:p>
            <a:pPr marL="914400" indent="-273050">
              <a:buFont typeface="Wingdings" panose="05000000000000000000" pitchFamily="2" charset="2"/>
              <a:buChar char="v"/>
            </a:pPr>
            <a:r>
              <a:rPr lang="en-US" sz="2400" i="1" dirty="0"/>
              <a:t>Releasing dopamine from stores and inhibit its neuronal uptake (e.g. </a:t>
            </a:r>
            <a:r>
              <a:rPr lang="en-US" sz="2400" b="1" i="1" dirty="0"/>
              <a:t>Amantadine</a:t>
            </a:r>
            <a:r>
              <a:rPr lang="en-US" sz="2400" i="1" dirty="0"/>
              <a:t>)</a:t>
            </a:r>
          </a:p>
          <a:p>
            <a:pPr marL="914400" indent="-273050">
              <a:buFont typeface="Wingdings" panose="05000000000000000000" pitchFamily="2" charset="2"/>
              <a:buChar char="v"/>
            </a:pPr>
            <a:r>
              <a:rPr lang="en-US" sz="2400" i="1" dirty="0"/>
              <a:t>Inhibiting dopamine metabolism by selective MAO-B inhibitor (e.g. </a:t>
            </a:r>
            <a:r>
              <a:rPr lang="en-US" sz="2400" b="1" i="1" dirty="0"/>
              <a:t>Selegiline</a:t>
            </a:r>
            <a:r>
              <a:rPr lang="en-US" sz="2400" i="1" dirty="0"/>
              <a:t>)</a:t>
            </a:r>
          </a:p>
          <a:p>
            <a:pPr marL="914400" indent="-273050">
              <a:buFont typeface="Wingdings" panose="05000000000000000000" pitchFamily="2" charset="2"/>
              <a:buChar char="v"/>
            </a:pPr>
            <a:r>
              <a:rPr lang="en-US" sz="2400" i="1" dirty="0"/>
              <a:t>Dopamine agonists (e.g. </a:t>
            </a:r>
            <a:r>
              <a:rPr lang="en-US" sz="2400" b="1" i="1" dirty="0"/>
              <a:t>Bromocriptine</a:t>
            </a:r>
            <a:r>
              <a:rPr lang="en-US" sz="2400" i="1" dirty="0"/>
              <a:t>).</a:t>
            </a:r>
          </a:p>
          <a:p>
            <a:pPr marL="514350" indent="-514350">
              <a:buFont typeface="+mj-lt"/>
              <a:buAutoNum type="arabicPeriod"/>
            </a:pPr>
            <a:endParaRPr lang="en-US" sz="2400" b="1" i="1" dirty="0"/>
          </a:p>
          <a:p>
            <a:pPr marL="0" indent="0">
              <a:buNone/>
            </a:pPr>
            <a:r>
              <a:rPr lang="en-US" sz="2400" b="1" i="1" dirty="0">
                <a:solidFill>
                  <a:srgbClr val="FF0000"/>
                </a:solidFill>
                <a:effectLst>
                  <a:outerShdw blurRad="38100" dist="38100" dir="2700000" algn="tl">
                    <a:srgbClr val="000000">
                      <a:alpha val="43137"/>
                    </a:srgbClr>
                  </a:outerShdw>
                </a:effectLst>
              </a:rPr>
              <a:t>Inhibiting cholinergic activity using Anticholinergic drugs </a:t>
            </a:r>
            <a:r>
              <a:rPr lang="en-US" sz="2400" b="1" i="1" dirty="0"/>
              <a:t>e.g. Benzhexol </a:t>
            </a:r>
            <a:r>
              <a:rPr lang="en-US" sz="2400" i="1" dirty="0"/>
              <a:t>and </a:t>
            </a:r>
            <a:r>
              <a:rPr lang="en-US" sz="2400" b="1" i="1" dirty="0"/>
              <a:t>Benztropine </a:t>
            </a:r>
          </a:p>
          <a:p>
            <a:pPr marL="914400" indent="-273050">
              <a:buFont typeface="Wingdings" panose="05000000000000000000" pitchFamily="2" charset="2"/>
              <a:buChar char="v"/>
            </a:pPr>
            <a:r>
              <a:rPr lang="en-US" sz="2400" i="1" dirty="0"/>
              <a:t>Relieve rigidity, tremors and sialorrhea of Parkinsonism but they have little effect on bradykinesia. </a:t>
            </a:r>
          </a:p>
          <a:p>
            <a:pPr marL="914400" indent="-273050">
              <a:buFont typeface="Wingdings" panose="05000000000000000000" pitchFamily="2" charset="2"/>
              <a:buChar char="v"/>
            </a:pPr>
            <a:r>
              <a:rPr lang="en-US" sz="2400" i="1" dirty="0"/>
              <a:t>Effective against drug-induced Parkinsonism.</a:t>
            </a:r>
          </a:p>
          <a:p>
            <a:endParaRPr lang="en-ZM" dirty="0"/>
          </a:p>
        </p:txBody>
      </p:sp>
      <p:sp>
        <p:nvSpPr>
          <p:cNvPr id="4" name="Date Placeholder 3">
            <a:extLst>
              <a:ext uri="{FF2B5EF4-FFF2-40B4-BE49-F238E27FC236}">
                <a16:creationId xmlns:a16="http://schemas.microsoft.com/office/drawing/2014/main" id="{873C7226-0096-52B4-6886-FC8CED33EC4B}"/>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843E784D-6769-72E0-C5C7-84D54838AC45}"/>
              </a:ext>
            </a:extLst>
          </p:cNvPr>
          <p:cNvSpPr>
            <a:spLocks noGrp="1"/>
          </p:cNvSpPr>
          <p:nvPr>
            <p:ph type="sldNum" sz="quarter" idx="12"/>
          </p:nvPr>
        </p:nvSpPr>
        <p:spPr/>
        <p:txBody>
          <a:bodyPr/>
          <a:lstStyle/>
          <a:p>
            <a:fld id="{A9A16595-DC56-4919-B042-B2AA3E6553A2}" type="slidenum">
              <a:rPr lang="en-GB" smtClean="0"/>
              <a:pPr/>
              <a:t>89</a:t>
            </a:fld>
            <a:endParaRPr lang="en-GB"/>
          </a:p>
        </p:txBody>
      </p:sp>
    </p:spTree>
    <p:extLst>
      <p:ext uri="{BB962C8B-B14F-4D97-AF65-F5344CB8AC3E}">
        <p14:creationId xmlns:p14="http://schemas.microsoft.com/office/powerpoint/2010/main" val="236096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775542"/>
          </a:xfrm>
        </p:spPr>
        <p:txBody>
          <a:bodyPr>
            <a:normAutofit/>
          </a:bodyPr>
          <a:lstStyle/>
          <a:p>
            <a:r>
              <a:rPr lang="en-GB" sz="4000" dirty="0">
                <a:effectLst>
                  <a:outerShdw blurRad="38100" dist="38100" dir="2700000" algn="tl">
                    <a:srgbClr val="000000">
                      <a:alpha val="43137"/>
                    </a:srgbClr>
                  </a:outerShdw>
                </a:effectLst>
              </a:rPr>
              <a:t>CNS Neurotransmitters</a:t>
            </a:r>
          </a:p>
        </p:txBody>
      </p:sp>
      <p:sp>
        <p:nvSpPr>
          <p:cNvPr id="3" name="Content Placeholder 2"/>
          <p:cNvSpPr>
            <a:spLocks noGrp="1"/>
          </p:cNvSpPr>
          <p:nvPr>
            <p:ph sz="half" idx="1"/>
          </p:nvPr>
        </p:nvSpPr>
        <p:spPr>
          <a:xfrm>
            <a:off x="428596" y="1571612"/>
            <a:ext cx="4038600" cy="4786346"/>
          </a:xfrm>
        </p:spPr>
        <p:txBody>
          <a:bodyPr>
            <a:normAutofit fontScale="92500" lnSpcReduction="10000"/>
          </a:bodyPr>
          <a:lstStyle/>
          <a:p>
            <a:pPr marL="514350" indent="-514350">
              <a:buFont typeface="+mj-lt"/>
              <a:buAutoNum type="arabicPeriod"/>
            </a:pPr>
            <a:r>
              <a:rPr lang="en-GB" dirty="0"/>
              <a:t>Acetylcholine</a:t>
            </a:r>
          </a:p>
          <a:p>
            <a:pPr marL="514350" indent="-514350">
              <a:buFont typeface="+mj-lt"/>
              <a:buAutoNum type="arabicPeriod"/>
            </a:pPr>
            <a:r>
              <a:rPr lang="en-GB" dirty="0">
                <a:solidFill>
                  <a:schemeClr val="tx2"/>
                </a:solidFill>
              </a:rPr>
              <a:t>Catecholamines </a:t>
            </a:r>
            <a:r>
              <a:rPr lang="en-GB" sz="2800" dirty="0">
                <a:solidFill>
                  <a:schemeClr val="tx2"/>
                </a:solidFill>
              </a:rPr>
              <a:t>(</a:t>
            </a:r>
            <a:r>
              <a:rPr lang="en-GB" sz="2800" i="1" dirty="0">
                <a:solidFill>
                  <a:schemeClr val="tx2"/>
                </a:solidFill>
              </a:rPr>
              <a:t>i.e. Dopamine, Norepinephrine and Epinephrine).</a:t>
            </a:r>
          </a:p>
          <a:p>
            <a:pPr marL="514350" indent="-514350">
              <a:buFont typeface="+mj-lt"/>
              <a:buAutoNum type="arabicPeriod"/>
            </a:pPr>
            <a:r>
              <a:rPr lang="en-GB" dirty="0">
                <a:solidFill>
                  <a:schemeClr val="tx2"/>
                </a:solidFill>
              </a:rPr>
              <a:t>Serotonin </a:t>
            </a:r>
            <a:r>
              <a:rPr lang="en-GB" sz="2800" i="1" dirty="0">
                <a:solidFill>
                  <a:schemeClr val="tx2"/>
                </a:solidFill>
              </a:rPr>
              <a:t>(5-Hydroxytryptamine)</a:t>
            </a:r>
            <a:endParaRPr lang="it-IT" dirty="0">
              <a:solidFill>
                <a:schemeClr val="tx2"/>
              </a:solidFill>
            </a:endParaRPr>
          </a:p>
          <a:p>
            <a:pPr marL="514350" indent="-514350">
              <a:buFont typeface="+mj-lt"/>
              <a:buAutoNum type="arabicPeriod"/>
            </a:pPr>
            <a:r>
              <a:rPr lang="it-IT" dirty="0">
                <a:solidFill>
                  <a:srgbClr val="C00000"/>
                </a:solidFill>
              </a:rPr>
              <a:t>Gamma aminobutyric acid (GABA)</a:t>
            </a:r>
          </a:p>
          <a:p>
            <a:pPr marL="514350" indent="-514350">
              <a:buFont typeface="+mj-lt"/>
              <a:buAutoNum type="arabicPeriod"/>
            </a:pPr>
            <a:r>
              <a:rPr lang="it-IT" dirty="0">
                <a:solidFill>
                  <a:srgbClr val="C00000"/>
                </a:solidFill>
              </a:rPr>
              <a:t>Glycine</a:t>
            </a:r>
          </a:p>
          <a:p>
            <a:pPr marL="514350" indent="-514350">
              <a:buFont typeface="+mj-lt"/>
              <a:buAutoNum type="arabicPeriod"/>
            </a:pPr>
            <a:r>
              <a:rPr lang="it-IT" dirty="0">
                <a:solidFill>
                  <a:srgbClr val="C00000"/>
                </a:solidFill>
              </a:rPr>
              <a:t>Aspartate </a:t>
            </a:r>
          </a:p>
          <a:p>
            <a:pPr marL="514350" indent="-514350">
              <a:buFont typeface="+mj-lt"/>
              <a:buAutoNum type="arabicPeriod"/>
            </a:pPr>
            <a:r>
              <a:rPr lang="it-IT" dirty="0">
                <a:solidFill>
                  <a:srgbClr val="C00000"/>
                </a:solidFill>
              </a:rPr>
              <a:t>Glutamate</a:t>
            </a:r>
          </a:p>
        </p:txBody>
      </p:sp>
      <p:sp>
        <p:nvSpPr>
          <p:cNvPr id="4" name="Content Placeholder 3"/>
          <p:cNvSpPr>
            <a:spLocks noGrp="1"/>
          </p:cNvSpPr>
          <p:nvPr>
            <p:ph sz="half" idx="2"/>
          </p:nvPr>
        </p:nvSpPr>
        <p:spPr>
          <a:xfrm>
            <a:off x="4648200" y="1643050"/>
            <a:ext cx="4038600" cy="4711875"/>
          </a:xfrm>
        </p:spPr>
        <p:txBody>
          <a:bodyPr>
            <a:normAutofit fontScale="92500" lnSpcReduction="10000"/>
          </a:bodyPr>
          <a:lstStyle/>
          <a:p>
            <a:pPr marL="514350" indent="-514350">
              <a:buFont typeface="+mj-lt"/>
              <a:buAutoNum type="arabicPeriod" startAt="7"/>
            </a:pPr>
            <a:r>
              <a:rPr lang="en-GB" dirty="0">
                <a:solidFill>
                  <a:srgbClr val="00B050"/>
                </a:solidFill>
              </a:rPr>
              <a:t>Endogenous peptides </a:t>
            </a:r>
            <a:r>
              <a:rPr lang="en-GB" sz="2800" i="1" dirty="0">
                <a:solidFill>
                  <a:srgbClr val="00B050"/>
                </a:solidFill>
              </a:rPr>
              <a:t>(e.g. Opioid peptides, Substance-</a:t>
            </a:r>
            <a:r>
              <a:rPr lang="en-GB" sz="2800" i="1" dirty="0" err="1">
                <a:solidFill>
                  <a:srgbClr val="00B050"/>
                </a:solidFill>
              </a:rPr>
              <a:t>P,endorphins,enkephalins</a:t>
            </a:r>
            <a:r>
              <a:rPr lang="en-GB" sz="2800" i="1" dirty="0">
                <a:solidFill>
                  <a:srgbClr val="00B050"/>
                </a:solidFill>
              </a:rPr>
              <a:t> ,</a:t>
            </a:r>
            <a:r>
              <a:rPr lang="en-GB" sz="2800" i="1" dirty="0" err="1">
                <a:solidFill>
                  <a:srgbClr val="00B050"/>
                </a:solidFill>
              </a:rPr>
              <a:t>dynorphins</a:t>
            </a:r>
            <a:r>
              <a:rPr lang="en-GB" sz="2800" i="1" dirty="0">
                <a:solidFill>
                  <a:srgbClr val="00B050"/>
                </a:solidFill>
              </a:rPr>
              <a:t> </a:t>
            </a:r>
            <a:r>
              <a:rPr lang="en-GB" sz="2800" i="1" dirty="0" err="1">
                <a:solidFill>
                  <a:srgbClr val="00B050"/>
                </a:solidFill>
              </a:rPr>
              <a:t>etc</a:t>
            </a:r>
            <a:r>
              <a:rPr lang="en-GB" sz="2800" i="1" dirty="0">
                <a:solidFill>
                  <a:srgbClr val="00B050"/>
                </a:solidFill>
              </a:rPr>
              <a:t>)</a:t>
            </a:r>
            <a:endParaRPr lang="en-GB" dirty="0">
              <a:solidFill>
                <a:srgbClr val="00B050"/>
              </a:solidFill>
            </a:endParaRPr>
          </a:p>
          <a:p>
            <a:pPr marL="514350" indent="-514350">
              <a:buFont typeface="+mj-lt"/>
              <a:buAutoNum type="arabicPeriod" startAt="7"/>
            </a:pPr>
            <a:r>
              <a:rPr lang="en-GB" dirty="0"/>
              <a:t>Histamine</a:t>
            </a:r>
          </a:p>
          <a:p>
            <a:pPr marL="514350" indent="-514350">
              <a:buFont typeface="+mj-lt"/>
              <a:buAutoNum type="arabicPeriod" startAt="7"/>
            </a:pPr>
            <a:r>
              <a:rPr lang="en-GB" dirty="0"/>
              <a:t>Purines </a:t>
            </a:r>
            <a:r>
              <a:rPr lang="en-GB" sz="2000" i="1" dirty="0"/>
              <a:t>(e.g. Adenosine, ATP)</a:t>
            </a:r>
          </a:p>
          <a:p>
            <a:pPr marL="514350" indent="-514350">
              <a:buNone/>
            </a:pPr>
            <a:endParaRPr lang="en-GB" dirty="0"/>
          </a:p>
        </p:txBody>
      </p:sp>
      <p:sp>
        <p:nvSpPr>
          <p:cNvPr id="5" name="Slide Number Placeholder 4"/>
          <p:cNvSpPr>
            <a:spLocks noGrp="1"/>
          </p:cNvSpPr>
          <p:nvPr>
            <p:ph type="sldNum" sz="quarter" idx="12"/>
          </p:nvPr>
        </p:nvSpPr>
        <p:spPr/>
        <p:txBody>
          <a:bodyPr/>
          <a:lstStyle/>
          <a:p>
            <a:fld id="{A9A16595-DC56-4919-B042-B2AA3E6553A2}" type="slidenum">
              <a:rPr lang="en-GB" smtClean="0"/>
              <a:pPr/>
              <a:t>9</a:t>
            </a:fld>
            <a:endParaRPr lang="en-GB"/>
          </a:p>
        </p:txBody>
      </p:sp>
      <p:sp>
        <p:nvSpPr>
          <p:cNvPr id="6" name="Date Placeholder 5"/>
          <p:cNvSpPr>
            <a:spLocks noGrp="1"/>
          </p:cNvSpPr>
          <p:nvPr>
            <p:ph type="dt" sz="half" idx="10"/>
          </p:nvPr>
        </p:nvSpPr>
        <p:spPr/>
        <p:txBody>
          <a:bodyPr/>
          <a:lstStyle/>
          <a:p>
            <a:fld id="{A014DADB-AB31-4AF4-83B2-7F779E97963C}" type="datetime5">
              <a:rPr lang="en-US" smtClean="0"/>
              <a:t>12-Oct-22</a:t>
            </a:fld>
            <a:endParaRPr lang="en-GB"/>
          </a:p>
        </p:txBody>
      </p:sp>
    </p:spTree>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4CB4-F325-D513-C1A6-4C4B911E9CA1}"/>
              </a:ext>
            </a:extLst>
          </p:cNvPr>
          <p:cNvSpPr>
            <a:spLocks noGrp="1"/>
          </p:cNvSpPr>
          <p:nvPr>
            <p:ph type="title"/>
          </p:nvPr>
        </p:nvSpPr>
        <p:spPr/>
        <p:txBody>
          <a:bodyPr>
            <a:normAutofit fontScale="90000"/>
          </a:bodyPr>
          <a:lstStyle/>
          <a:p>
            <a:r>
              <a:rPr lang="en-US" sz="5400" b="1" i="1" u="none" strike="noStrike" baseline="0" dirty="0">
                <a:solidFill>
                  <a:srgbClr val="000000"/>
                </a:solidFill>
              </a:rPr>
              <a:t>Dopamine receptor agonists</a:t>
            </a:r>
            <a:br>
              <a:rPr lang="en-US" sz="5400" b="1" i="1" u="none" strike="noStrike" baseline="0" dirty="0">
                <a:solidFill>
                  <a:srgbClr val="000000"/>
                </a:solidFill>
              </a:rPr>
            </a:br>
            <a:endParaRPr lang="en-ZM" dirty="0"/>
          </a:p>
        </p:txBody>
      </p:sp>
      <p:sp>
        <p:nvSpPr>
          <p:cNvPr id="3" name="Content Placeholder 2">
            <a:extLst>
              <a:ext uri="{FF2B5EF4-FFF2-40B4-BE49-F238E27FC236}">
                <a16:creationId xmlns:a16="http://schemas.microsoft.com/office/drawing/2014/main" id="{A5BB24A0-6883-2145-BE3A-760FD5084B15}"/>
              </a:ext>
            </a:extLst>
          </p:cNvPr>
          <p:cNvSpPr>
            <a:spLocks noGrp="1"/>
          </p:cNvSpPr>
          <p:nvPr>
            <p:ph idx="1"/>
          </p:nvPr>
        </p:nvSpPr>
        <p:spPr/>
        <p:txBody>
          <a:bodyPr>
            <a:noAutofit/>
          </a:bodyPr>
          <a:lstStyle/>
          <a:p>
            <a:pPr marL="0" indent="0" algn="l">
              <a:buNone/>
            </a:pPr>
            <a:endParaRPr lang="en-US" sz="2800" b="0" i="1" u="none" strike="noStrike" baseline="0" dirty="0">
              <a:solidFill>
                <a:srgbClr val="000000"/>
              </a:solidFill>
            </a:endParaRPr>
          </a:p>
          <a:p>
            <a:pPr marL="0" indent="0" algn="l">
              <a:buNone/>
            </a:pPr>
            <a:r>
              <a:rPr lang="en-US" sz="2800" b="1" i="1" u="none" strike="noStrike" baseline="0" dirty="0">
                <a:solidFill>
                  <a:srgbClr val="000000"/>
                </a:solidFill>
              </a:rPr>
              <a:t>e.g. bromocriptine, cabergoline</a:t>
            </a:r>
            <a:endParaRPr lang="en-US" sz="2800" b="1" i="1" u="none" strike="noStrike" baseline="0" dirty="0">
              <a:solidFill>
                <a:srgbClr val="808080"/>
              </a:solidFill>
            </a:endParaRPr>
          </a:p>
          <a:p>
            <a:pPr marL="0" indent="0" algn="l">
              <a:buNone/>
            </a:pPr>
            <a:endParaRPr lang="en-US" sz="2800" b="1" i="1" u="none" strike="noStrike" baseline="0" dirty="0"/>
          </a:p>
          <a:p>
            <a:pPr marL="0" indent="0" algn="l">
              <a:buNone/>
            </a:pPr>
            <a:r>
              <a:rPr lang="en-US" sz="2800" b="1" i="1" u="none" strike="noStrike" baseline="0" dirty="0"/>
              <a:t>Mechanism of action</a:t>
            </a:r>
          </a:p>
          <a:p>
            <a:pPr marL="0" indent="0" algn="l">
              <a:buNone/>
            </a:pPr>
            <a:r>
              <a:rPr lang="en-GB" sz="2800" b="0" i="1" u="none" strike="noStrike" baseline="0" dirty="0">
                <a:solidFill>
                  <a:srgbClr val="808080"/>
                </a:solidFill>
              </a:rPr>
              <a:t>■ </a:t>
            </a:r>
            <a:r>
              <a:rPr lang="en-GB" sz="2800" b="0" i="1" u="none" strike="noStrike" baseline="0" dirty="0">
                <a:solidFill>
                  <a:srgbClr val="000000"/>
                </a:solidFill>
              </a:rPr>
              <a:t>Stimulation of postsynaptic dopamine D2 receptors in the corpus striatum (part of the basal ganglia).</a:t>
            </a:r>
            <a:endParaRPr lang="en-US" sz="2800" b="0" i="1" u="none" strike="noStrike" baseline="0" dirty="0">
              <a:solidFill>
                <a:srgbClr val="808080"/>
              </a:solidFill>
            </a:endParaRPr>
          </a:p>
        </p:txBody>
      </p:sp>
      <p:sp>
        <p:nvSpPr>
          <p:cNvPr id="4" name="Date Placeholder 3">
            <a:extLst>
              <a:ext uri="{FF2B5EF4-FFF2-40B4-BE49-F238E27FC236}">
                <a16:creationId xmlns:a16="http://schemas.microsoft.com/office/drawing/2014/main" id="{A07F3120-06D3-FDDD-624B-BFE22ECDC02E}"/>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D622ABE7-0AC3-E9CA-8F49-79B9DCE84045}"/>
              </a:ext>
            </a:extLst>
          </p:cNvPr>
          <p:cNvSpPr>
            <a:spLocks noGrp="1"/>
          </p:cNvSpPr>
          <p:nvPr>
            <p:ph type="sldNum" sz="quarter" idx="12"/>
          </p:nvPr>
        </p:nvSpPr>
        <p:spPr/>
        <p:txBody>
          <a:bodyPr/>
          <a:lstStyle/>
          <a:p>
            <a:fld id="{A9A16595-DC56-4919-B042-B2AA3E6553A2}" type="slidenum">
              <a:rPr lang="en-GB" smtClean="0"/>
              <a:pPr/>
              <a:t>90</a:t>
            </a:fld>
            <a:endParaRPr lang="en-GB"/>
          </a:p>
        </p:txBody>
      </p:sp>
    </p:spTree>
    <p:extLst>
      <p:ext uri="{BB962C8B-B14F-4D97-AF65-F5344CB8AC3E}">
        <p14:creationId xmlns:p14="http://schemas.microsoft.com/office/powerpoint/2010/main" val="35252854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5F1-F50A-AB15-4B28-CD3535BADEAE}"/>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E4512753-EB02-1CB6-779F-43B531A3D485}"/>
              </a:ext>
            </a:extLst>
          </p:cNvPr>
          <p:cNvSpPr>
            <a:spLocks noGrp="1"/>
          </p:cNvSpPr>
          <p:nvPr>
            <p:ph idx="1"/>
          </p:nvPr>
        </p:nvSpPr>
        <p:spPr/>
        <p:txBody>
          <a:bodyPr>
            <a:normAutofit fontScale="92500" lnSpcReduction="20000"/>
          </a:bodyPr>
          <a:lstStyle/>
          <a:p>
            <a:pPr marL="0" indent="0" algn="l">
              <a:buNone/>
            </a:pPr>
            <a:r>
              <a:rPr lang="en-US" sz="2800" b="1" i="1" u="none" strike="noStrike" baseline="0" dirty="0"/>
              <a:t>Adverse effects</a:t>
            </a:r>
          </a:p>
          <a:p>
            <a:pPr marL="0" indent="0" algn="l">
              <a:buNone/>
            </a:pPr>
            <a:r>
              <a:rPr lang="en-GB" sz="2800" b="0" i="1" u="none" strike="noStrike" baseline="0" dirty="0">
                <a:solidFill>
                  <a:srgbClr val="808080"/>
                </a:solidFill>
              </a:rPr>
              <a:t>■ </a:t>
            </a:r>
            <a:r>
              <a:rPr lang="en-GB" sz="2800" b="0" i="1" u="none" strike="noStrike" baseline="0" dirty="0">
                <a:solidFill>
                  <a:srgbClr val="000000"/>
                </a:solidFill>
              </a:rPr>
              <a:t>Nausea and vomiting (particularly with apomorphine).</a:t>
            </a:r>
          </a:p>
          <a:p>
            <a:pPr marL="0" indent="0" algn="l">
              <a:buNone/>
            </a:pPr>
            <a:r>
              <a:rPr lang="en-GB" sz="2800" b="0" i="1" u="none" strike="noStrike" baseline="0" dirty="0">
                <a:solidFill>
                  <a:srgbClr val="808080"/>
                </a:solidFill>
              </a:rPr>
              <a:t>■ </a:t>
            </a:r>
            <a:r>
              <a:rPr lang="en-GB" sz="2800" b="0" i="1" u="none" strike="noStrike" baseline="0" dirty="0">
                <a:solidFill>
                  <a:srgbClr val="000000"/>
                </a:solidFill>
              </a:rPr>
              <a:t>Ergot-derived drugs (bromocriptine, cabergoline, pergolide) associated with pulmonary, retroperitoneal and pericardial fibrosis; patients should be monitored for breathing difficulties, signs of cardiac failure and abdominal </a:t>
            </a:r>
            <a:r>
              <a:rPr lang="en-US" sz="2800" b="0" i="1" u="none" strike="noStrike" baseline="0" dirty="0">
                <a:solidFill>
                  <a:srgbClr val="000000"/>
                </a:solidFill>
              </a:rPr>
              <a:t>pain.</a:t>
            </a:r>
          </a:p>
          <a:p>
            <a:pPr marL="0" indent="0" algn="l">
              <a:buNone/>
            </a:pPr>
            <a:r>
              <a:rPr lang="en-GB" sz="2800" b="0" i="1" u="none" strike="noStrike" baseline="0" dirty="0">
                <a:solidFill>
                  <a:srgbClr val="808080"/>
                </a:solidFill>
              </a:rPr>
              <a:t>■ </a:t>
            </a:r>
            <a:r>
              <a:rPr lang="en-GB" sz="2800" b="0" i="1" u="none" strike="noStrike" baseline="0" dirty="0">
                <a:solidFill>
                  <a:srgbClr val="000000"/>
                </a:solidFill>
              </a:rPr>
              <a:t>Drowsiness with sudden onset of sleep.</a:t>
            </a:r>
          </a:p>
          <a:p>
            <a:pPr marL="0" indent="0" algn="l">
              <a:buNone/>
            </a:pPr>
            <a:r>
              <a:rPr lang="en-US" sz="2800" b="0" i="1" u="none" strike="noStrike" baseline="0" dirty="0">
                <a:solidFill>
                  <a:srgbClr val="808080"/>
                </a:solidFill>
              </a:rPr>
              <a:t>■ </a:t>
            </a:r>
            <a:r>
              <a:rPr lang="en-US" sz="2800" b="0" i="1" u="none" strike="noStrike" baseline="0" dirty="0">
                <a:solidFill>
                  <a:srgbClr val="000000"/>
                </a:solidFill>
              </a:rPr>
              <a:t>Hallucinations.</a:t>
            </a:r>
          </a:p>
          <a:p>
            <a:pPr marL="0" indent="0" algn="l">
              <a:buNone/>
            </a:pPr>
            <a:r>
              <a:rPr lang="en-GB" sz="2800" b="0" i="1" u="none" strike="noStrike" baseline="0" dirty="0">
                <a:solidFill>
                  <a:srgbClr val="808080"/>
                </a:solidFill>
              </a:rPr>
              <a:t>■ </a:t>
            </a:r>
            <a:r>
              <a:rPr lang="en-GB" sz="2800" b="0" i="1" u="none" strike="noStrike" baseline="0" dirty="0">
                <a:solidFill>
                  <a:srgbClr val="000000"/>
                </a:solidFill>
              </a:rPr>
              <a:t>Less commonly, psychosis, pathological gambling, increased libido and </a:t>
            </a:r>
            <a:r>
              <a:rPr lang="en-US" sz="2800" b="0" i="1" u="none" strike="noStrike" baseline="0" dirty="0">
                <a:solidFill>
                  <a:srgbClr val="000000"/>
                </a:solidFill>
              </a:rPr>
              <a:t>hypersexuality.</a:t>
            </a:r>
          </a:p>
          <a:p>
            <a:pPr marL="0" indent="0">
              <a:buNone/>
            </a:pPr>
            <a:endParaRPr lang="en-ZM" dirty="0"/>
          </a:p>
        </p:txBody>
      </p:sp>
      <p:sp>
        <p:nvSpPr>
          <p:cNvPr id="4" name="Date Placeholder 3">
            <a:extLst>
              <a:ext uri="{FF2B5EF4-FFF2-40B4-BE49-F238E27FC236}">
                <a16:creationId xmlns:a16="http://schemas.microsoft.com/office/drawing/2014/main" id="{A47FFD37-630D-B621-B049-430995CB6712}"/>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1DC0FD74-8C8B-B142-01AB-DF7D0BE762FF}"/>
              </a:ext>
            </a:extLst>
          </p:cNvPr>
          <p:cNvSpPr>
            <a:spLocks noGrp="1"/>
          </p:cNvSpPr>
          <p:nvPr>
            <p:ph type="sldNum" sz="quarter" idx="12"/>
          </p:nvPr>
        </p:nvSpPr>
        <p:spPr/>
        <p:txBody>
          <a:bodyPr/>
          <a:lstStyle/>
          <a:p>
            <a:fld id="{A9A16595-DC56-4919-B042-B2AA3E6553A2}" type="slidenum">
              <a:rPr lang="en-GB" smtClean="0"/>
              <a:pPr/>
              <a:t>91</a:t>
            </a:fld>
            <a:endParaRPr lang="en-GB"/>
          </a:p>
        </p:txBody>
      </p:sp>
    </p:spTree>
    <p:extLst>
      <p:ext uri="{BB962C8B-B14F-4D97-AF65-F5344CB8AC3E}">
        <p14:creationId xmlns:p14="http://schemas.microsoft.com/office/powerpoint/2010/main" val="26469801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F65F-1BC7-F6BC-50F9-4BC2507A68A3}"/>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024E70B2-D2E6-99A9-44A3-3A12B70DE310}"/>
              </a:ext>
            </a:extLst>
          </p:cNvPr>
          <p:cNvSpPr>
            <a:spLocks noGrp="1"/>
          </p:cNvSpPr>
          <p:nvPr>
            <p:ph idx="1"/>
          </p:nvPr>
        </p:nvSpPr>
        <p:spPr/>
        <p:txBody>
          <a:bodyPr>
            <a:normAutofit/>
          </a:bodyPr>
          <a:lstStyle/>
          <a:p>
            <a:pPr marL="0" indent="0" algn="l">
              <a:buNone/>
            </a:pPr>
            <a:r>
              <a:rPr lang="en-US" sz="2800" b="1" i="1" u="none" strike="noStrike" baseline="0" dirty="0"/>
              <a:t>Clinical context</a:t>
            </a:r>
          </a:p>
          <a:p>
            <a:pPr marL="0" indent="0" algn="l">
              <a:buNone/>
            </a:pPr>
            <a:r>
              <a:rPr lang="en-GB" sz="2800" b="0" i="1" u="none" strike="noStrike" baseline="0" dirty="0">
                <a:solidFill>
                  <a:srgbClr val="808080"/>
                </a:solidFill>
              </a:rPr>
              <a:t>■ </a:t>
            </a:r>
            <a:r>
              <a:rPr lang="en-GB" sz="2800" i="1" dirty="0">
                <a:solidFill>
                  <a:srgbClr val="000000"/>
                </a:solidFill>
              </a:rPr>
              <a:t>Can be used </a:t>
            </a:r>
            <a:r>
              <a:rPr lang="en-GB" sz="2800" b="0" i="1" u="none" strike="noStrike" baseline="0" dirty="0">
                <a:solidFill>
                  <a:srgbClr val="000000"/>
                </a:solidFill>
              </a:rPr>
              <a:t>as first line therapy</a:t>
            </a:r>
            <a:r>
              <a:rPr lang="en-US" sz="2800" b="0" i="1" u="none" strike="noStrike" baseline="0" dirty="0">
                <a:solidFill>
                  <a:srgbClr val="000000"/>
                </a:solidFill>
              </a:rPr>
              <a:t>.</a:t>
            </a:r>
          </a:p>
          <a:p>
            <a:pPr marL="0" indent="0" algn="l">
              <a:buNone/>
            </a:pPr>
            <a:r>
              <a:rPr lang="en-GB" sz="2800" b="0" i="1" u="none" strike="noStrike" baseline="0" dirty="0">
                <a:solidFill>
                  <a:srgbClr val="808080"/>
                </a:solidFill>
              </a:rPr>
              <a:t>■ </a:t>
            </a:r>
            <a:r>
              <a:rPr lang="en-GB" sz="2800" b="0" i="1" u="none" strike="noStrike" baseline="0" dirty="0">
                <a:solidFill>
                  <a:srgbClr val="000000"/>
                </a:solidFill>
              </a:rPr>
              <a:t>The weak dopaminergic agonist </a:t>
            </a:r>
            <a:r>
              <a:rPr lang="en-GB" sz="2800" b="1" i="1" u="none" strike="noStrike" baseline="0" dirty="0">
                <a:solidFill>
                  <a:srgbClr val="000000"/>
                </a:solidFill>
              </a:rPr>
              <a:t>amantadine</a:t>
            </a:r>
            <a:r>
              <a:rPr lang="en-GB" sz="2800" b="0" i="1" u="none" strike="noStrike" baseline="0" dirty="0">
                <a:solidFill>
                  <a:srgbClr val="000000"/>
                </a:solidFill>
              </a:rPr>
              <a:t> can be used in combination therapy to reduce dyskinesia in advanced PD.</a:t>
            </a:r>
            <a:endParaRPr lang="en-ZM" i="1" dirty="0"/>
          </a:p>
          <a:p>
            <a:endParaRPr lang="en-ZM" dirty="0"/>
          </a:p>
        </p:txBody>
      </p:sp>
      <p:sp>
        <p:nvSpPr>
          <p:cNvPr id="4" name="Date Placeholder 3">
            <a:extLst>
              <a:ext uri="{FF2B5EF4-FFF2-40B4-BE49-F238E27FC236}">
                <a16:creationId xmlns:a16="http://schemas.microsoft.com/office/drawing/2014/main" id="{DBB3929C-DD9E-2A83-EAEB-7C1D43A89B8C}"/>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BFF62EFD-CFE4-6B68-D377-CBCEAE52605B}"/>
              </a:ext>
            </a:extLst>
          </p:cNvPr>
          <p:cNvSpPr>
            <a:spLocks noGrp="1"/>
          </p:cNvSpPr>
          <p:nvPr>
            <p:ph type="sldNum" sz="quarter" idx="12"/>
          </p:nvPr>
        </p:nvSpPr>
        <p:spPr/>
        <p:txBody>
          <a:bodyPr/>
          <a:lstStyle/>
          <a:p>
            <a:fld id="{A9A16595-DC56-4919-B042-B2AA3E6553A2}" type="slidenum">
              <a:rPr lang="en-GB" smtClean="0"/>
              <a:pPr/>
              <a:t>92</a:t>
            </a:fld>
            <a:endParaRPr lang="en-GB"/>
          </a:p>
        </p:txBody>
      </p:sp>
    </p:spTree>
    <p:extLst>
      <p:ext uri="{BB962C8B-B14F-4D97-AF65-F5344CB8AC3E}">
        <p14:creationId xmlns:p14="http://schemas.microsoft.com/office/powerpoint/2010/main" val="13049548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7B04-8515-5C0F-75BA-F9640BB14769}"/>
              </a:ext>
            </a:extLst>
          </p:cNvPr>
          <p:cNvSpPr>
            <a:spLocks noGrp="1"/>
          </p:cNvSpPr>
          <p:nvPr>
            <p:ph type="title"/>
          </p:nvPr>
        </p:nvSpPr>
        <p:spPr/>
        <p:txBody>
          <a:bodyPr>
            <a:normAutofit fontScale="90000"/>
          </a:bodyPr>
          <a:lstStyle/>
          <a:p>
            <a:r>
              <a:rPr lang="en-US" sz="5400" b="1" i="0" u="none" strike="noStrike" baseline="0" dirty="0">
                <a:solidFill>
                  <a:srgbClr val="000000"/>
                </a:solidFill>
              </a:rPr>
              <a:t>Levodopa</a:t>
            </a:r>
            <a:br>
              <a:rPr lang="en-US" sz="5400" b="0" i="0" u="none" strike="noStrike" baseline="0" dirty="0">
                <a:solidFill>
                  <a:srgbClr val="808080"/>
                </a:solidFill>
              </a:rPr>
            </a:br>
            <a:endParaRPr lang="en-ZM" dirty="0"/>
          </a:p>
        </p:txBody>
      </p:sp>
      <p:sp>
        <p:nvSpPr>
          <p:cNvPr id="3" name="Content Placeholder 2">
            <a:extLst>
              <a:ext uri="{FF2B5EF4-FFF2-40B4-BE49-F238E27FC236}">
                <a16:creationId xmlns:a16="http://schemas.microsoft.com/office/drawing/2014/main" id="{BC1C5C6C-B02F-AD43-B631-2A37A97D7B09}"/>
              </a:ext>
            </a:extLst>
          </p:cNvPr>
          <p:cNvSpPr>
            <a:spLocks noGrp="1"/>
          </p:cNvSpPr>
          <p:nvPr>
            <p:ph idx="1"/>
          </p:nvPr>
        </p:nvSpPr>
        <p:spPr/>
        <p:txBody>
          <a:bodyPr>
            <a:noAutofit/>
          </a:bodyPr>
          <a:lstStyle/>
          <a:p>
            <a:pPr marL="0" indent="0" algn="l">
              <a:buNone/>
            </a:pPr>
            <a:r>
              <a:rPr lang="en-GB" sz="2400" b="0" i="1" u="none" strike="noStrike" baseline="0" dirty="0">
                <a:solidFill>
                  <a:srgbClr val="808080"/>
                </a:solidFill>
              </a:rPr>
              <a:t>■ </a:t>
            </a:r>
            <a:r>
              <a:rPr lang="en-US" sz="2400" i="1" dirty="0"/>
              <a:t>Replenishing neuronal dopamine</a:t>
            </a:r>
          </a:p>
          <a:p>
            <a:pPr marL="0" indent="0" algn="l">
              <a:buNone/>
            </a:pPr>
            <a:endParaRPr lang="en-US" sz="2400" b="1" i="1" u="none" strike="noStrike" baseline="0" dirty="0"/>
          </a:p>
          <a:p>
            <a:pPr marL="0" indent="0" algn="l">
              <a:buNone/>
            </a:pPr>
            <a:r>
              <a:rPr lang="en-US" sz="2400" b="1" i="1" u="none" strike="noStrike" baseline="0" dirty="0"/>
              <a:t>Mechanism of action</a:t>
            </a:r>
          </a:p>
          <a:p>
            <a:pPr marL="0" indent="0" algn="l">
              <a:buNone/>
            </a:pPr>
            <a:r>
              <a:rPr lang="en-GB" sz="2400" b="0" i="1" u="none" strike="noStrike" baseline="0" dirty="0">
                <a:solidFill>
                  <a:srgbClr val="808080"/>
                </a:solidFill>
              </a:rPr>
              <a:t>■ </a:t>
            </a:r>
            <a:r>
              <a:rPr lang="en-GB" sz="2400" i="1" dirty="0">
                <a:solidFill>
                  <a:srgbClr val="000000"/>
                </a:solidFill>
              </a:rPr>
              <a:t>P</a:t>
            </a:r>
            <a:r>
              <a:rPr lang="en-GB" sz="2400" b="0" i="1" u="none" strike="noStrike" baseline="0" dirty="0">
                <a:solidFill>
                  <a:srgbClr val="000000"/>
                </a:solidFill>
              </a:rPr>
              <a:t>recursor of dopamine (and other catecholamines). In PD, it increases the amount of dopamine available for release from surviving dopaminergic neurones in the basal ganglia. Centrally converted to dopamine.</a:t>
            </a:r>
            <a:endParaRPr lang="en-GB" sz="2400" i="1" dirty="0">
              <a:solidFill>
                <a:srgbClr val="000000"/>
              </a:solidFill>
            </a:endParaRPr>
          </a:p>
          <a:p>
            <a:pPr marL="0" indent="0" algn="l">
              <a:buNone/>
            </a:pPr>
            <a:r>
              <a:rPr lang="en-US" sz="2400" b="1" i="1" u="none" strike="noStrike" baseline="0" dirty="0"/>
              <a:t>Adverse effects</a:t>
            </a:r>
          </a:p>
          <a:p>
            <a:pPr marL="0" indent="0" algn="l">
              <a:buNone/>
            </a:pPr>
            <a:r>
              <a:rPr lang="en-GB" sz="2400" b="0" i="1" u="none" strike="noStrike" baseline="0" dirty="0">
                <a:solidFill>
                  <a:srgbClr val="808080"/>
                </a:solidFill>
              </a:rPr>
              <a:t>■ </a:t>
            </a:r>
            <a:r>
              <a:rPr lang="en-GB" sz="2400" b="0" i="1" u="none" strike="noStrike" baseline="0" dirty="0">
                <a:solidFill>
                  <a:srgbClr val="000000"/>
                </a:solidFill>
              </a:rPr>
              <a:t>Nausea, vomiting and taste disturbances.</a:t>
            </a:r>
          </a:p>
          <a:p>
            <a:pPr marL="0" indent="0" algn="l">
              <a:buNone/>
            </a:pPr>
            <a:r>
              <a:rPr lang="en-US" sz="2400" b="0" i="1" u="none" strike="noStrike" baseline="0" dirty="0">
                <a:solidFill>
                  <a:srgbClr val="808080"/>
                </a:solidFill>
              </a:rPr>
              <a:t>■ </a:t>
            </a:r>
            <a:r>
              <a:rPr lang="en-US" sz="2400" b="0" i="1" u="none" strike="noStrike" baseline="0" dirty="0">
                <a:solidFill>
                  <a:srgbClr val="000000"/>
                </a:solidFill>
              </a:rPr>
              <a:t>Arrhythmias, postural hypotension, fainting</a:t>
            </a:r>
            <a:r>
              <a:rPr lang="en-US" sz="2400" i="1" dirty="0">
                <a:solidFill>
                  <a:srgbClr val="000000"/>
                </a:solidFill>
              </a:rPr>
              <a:t>,</a:t>
            </a:r>
            <a:r>
              <a:rPr lang="en-GB" sz="2400" b="0" i="1" u="none" strike="noStrike" baseline="0" dirty="0">
                <a:solidFill>
                  <a:srgbClr val="000000"/>
                </a:solidFill>
              </a:rPr>
              <a:t>Drowsiness </a:t>
            </a:r>
          </a:p>
          <a:p>
            <a:pPr marL="0" indent="0" algn="l">
              <a:buNone/>
            </a:pPr>
            <a:r>
              <a:rPr lang="en-US" sz="2400" b="0" i="1" u="none" strike="noStrike" baseline="0" dirty="0">
                <a:solidFill>
                  <a:srgbClr val="808080"/>
                </a:solidFill>
              </a:rPr>
              <a:t>■ </a:t>
            </a:r>
            <a:r>
              <a:rPr lang="en-US" sz="2400" b="0" i="1" u="none" strike="noStrike" baseline="0" dirty="0">
                <a:solidFill>
                  <a:srgbClr val="000000"/>
                </a:solidFill>
              </a:rPr>
              <a:t>Dementia, psychosis, hallucinations.</a:t>
            </a:r>
          </a:p>
          <a:p>
            <a:pPr marL="0" indent="0" algn="l">
              <a:buNone/>
            </a:pPr>
            <a:endParaRPr lang="en-GB" sz="2400" b="0" i="1" u="none" strike="noStrike" baseline="0" dirty="0">
              <a:solidFill>
                <a:srgbClr val="000000"/>
              </a:solidFill>
            </a:endParaRPr>
          </a:p>
          <a:p>
            <a:pPr marL="0" indent="0" algn="l">
              <a:buNone/>
            </a:pPr>
            <a:endParaRPr lang="en-GB" sz="2400" b="0" i="1" u="none" strike="noStrike" baseline="0" dirty="0">
              <a:solidFill>
                <a:srgbClr val="000000"/>
              </a:solidFill>
            </a:endParaRPr>
          </a:p>
          <a:p>
            <a:pPr marL="0" indent="0" algn="l">
              <a:buNone/>
            </a:pPr>
            <a:endParaRPr lang="en-ZM" sz="2400" dirty="0"/>
          </a:p>
        </p:txBody>
      </p:sp>
      <p:sp>
        <p:nvSpPr>
          <p:cNvPr id="4" name="Date Placeholder 3">
            <a:extLst>
              <a:ext uri="{FF2B5EF4-FFF2-40B4-BE49-F238E27FC236}">
                <a16:creationId xmlns:a16="http://schemas.microsoft.com/office/drawing/2014/main" id="{C33120EA-86F7-BF53-452B-5E8EA964BA5B}"/>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EA0C3680-FEDB-CA36-AC3D-49E9FCBAC063}"/>
              </a:ext>
            </a:extLst>
          </p:cNvPr>
          <p:cNvSpPr>
            <a:spLocks noGrp="1"/>
          </p:cNvSpPr>
          <p:nvPr>
            <p:ph type="sldNum" sz="quarter" idx="12"/>
          </p:nvPr>
        </p:nvSpPr>
        <p:spPr/>
        <p:txBody>
          <a:bodyPr/>
          <a:lstStyle/>
          <a:p>
            <a:fld id="{A9A16595-DC56-4919-B042-B2AA3E6553A2}" type="slidenum">
              <a:rPr lang="en-GB" smtClean="0"/>
              <a:pPr/>
              <a:t>93</a:t>
            </a:fld>
            <a:endParaRPr lang="en-GB"/>
          </a:p>
        </p:txBody>
      </p:sp>
    </p:spTree>
    <p:extLst>
      <p:ext uri="{BB962C8B-B14F-4D97-AF65-F5344CB8AC3E}">
        <p14:creationId xmlns:p14="http://schemas.microsoft.com/office/powerpoint/2010/main" val="30443637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ACB-6E14-EB6B-A256-31C6A0D3FDB6}"/>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284E0A55-A790-6BCC-30B2-7573E1E2F822}"/>
              </a:ext>
            </a:extLst>
          </p:cNvPr>
          <p:cNvSpPr>
            <a:spLocks noGrp="1"/>
          </p:cNvSpPr>
          <p:nvPr>
            <p:ph idx="1"/>
          </p:nvPr>
        </p:nvSpPr>
        <p:spPr/>
        <p:txBody>
          <a:bodyPr>
            <a:noAutofit/>
          </a:bodyPr>
          <a:lstStyle/>
          <a:p>
            <a:pPr marL="0" indent="0" algn="l">
              <a:buNone/>
            </a:pPr>
            <a:r>
              <a:rPr lang="en-US" sz="2000" b="0" i="1" u="none" strike="noStrike" baseline="0" dirty="0">
                <a:solidFill>
                  <a:srgbClr val="808080"/>
                </a:solidFill>
              </a:rPr>
              <a:t> </a:t>
            </a:r>
          </a:p>
          <a:p>
            <a:pPr marL="0" indent="0" algn="l">
              <a:buNone/>
            </a:pPr>
            <a:endParaRPr lang="en-US" sz="2400" i="1" dirty="0">
              <a:solidFill>
                <a:srgbClr val="808080"/>
              </a:solidFill>
            </a:endParaRPr>
          </a:p>
          <a:p>
            <a:pPr marL="0" indent="0" algn="l">
              <a:buNone/>
            </a:pPr>
            <a:r>
              <a:rPr lang="en-GB" sz="2400" b="0" i="1" u="none" strike="noStrike" baseline="0" dirty="0">
                <a:solidFill>
                  <a:srgbClr val="808080"/>
                </a:solidFill>
              </a:rPr>
              <a:t>■ </a:t>
            </a:r>
            <a:r>
              <a:rPr lang="en-GB" sz="2400" b="0" i="1" u="none" strike="noStrike" baseline="0" dirty="0">
                <a:solidFill>
                  <a:srgbClr val="000000"/>
                </a:solidFill>
              </a:rPr>
              <a:t>Euphoria and abnormal dreams, anxiety </a:t>
            </a:r>
            <a:r>
              <a:rPr lang="en-GB" sz="2400" i="1" dirty="0">
                <a:solidFill>
                  <a:srgbClr val="000000"/>
                </a:solidFill>
              </a:rPr>
              <a:t>&amp; </a:t>
            </a:r>
            <a:r>
              <a:rPr lang="en-GB" sz="2400" b="0" i="1" u="none" strike="noStrike" baseline="0" dirty="0">
                <a:solidFill>
                  <a:srgbClr val="000000"/>
                </a:solidFill>
              </a:rPr>
              <a:t>depression also possible.</a:t>
            </a:r>
          </a:p>
          <a:p>
            <a:pPr marL="0" indent="0" algn="l">
              <a:buNone/>
            </a:pPr>
            <a:r>
              <a:rPr lang="en-GB" sz="2400" b="0" i="1" u="none" strike="noStrike" baseline="0" dirty="0">
                <a:solidFill>
                  <a:srgbClr val="808080"/>
                </a:solidFill>
              </a:rPr>
              <a:t>■ </a:t>
            </a:r>
            <a:r>
              <a:rPr lang="en-GB" sz="2400" b="0" i="1" u="none" strike="noStrike" baseline="0" dirty="0">
                <a:solidFill>
                  <a:srgbClr val="000000"/>
                </a:solidFill>
              </a:rPr>
              <a:t>Dystonia, dyskinesia </a:t>
            </a:r>
            <a:r>
              <a:rPr lang="en-GB" sz="2400" i="1" dirty="0">
                <a:solidFill>
                  <a:srgbClr val="000000"/>
                </a:solidFill>
              </a:rPr>
              <a:t>&amp; </a:t>
            </a:r>
            <a:r>
              <a:rPr lang="en-GB" sz="2400" b="0" i="1" u="none" strike="noStrike" baseline="0" dirty="0">
                <a:solidFill>
                  <a:srgbClr val="000000"/>
                </a:solidFill>
              </a:rPr>
              <a:t>chorea; particular problem in younger patients.</a:t>
            </a:r>
          </a:p>
          <a:p>
            <a:pPr marL="0" indent="0">
              <a:buNone/>
            </a:pPr>
            <a:r>
              <a:rPr lang="en-GB" sz="2400" b="0" i="1" u="none" strike="noStrike" baseline="0" dirty="0">
                <a:solidFill>
                  <a:srgbClr val="808080"/>
                </a:solidFill>
              </a:rPr>
              <a:t>■ </a:t>
            </a:r>
            <a:r>
              <a:rPr lang="en-GB" sz="2400" i="1" dirty="0">
                <a:solidFill>
                  <a:srgbClr val="000000"/>
                </a:solidFill>
              </a:rPr>
              <a:t>Use </a:t>
            </a:r>
            <a:r>
              <a:rPr lang="en-GB" sz="2400" b="0" i="1" u="none" strike="noStrike" baseline="0" dirty="0">
                <a:solidFill>
                  <a:srgbClr val="000000"/>
                </a:solidFill>
              </a:rPr>
              <a:t>with caution in patients with severe cardiovascular, pulmonary or psychiatric disease or endocrine disorders affecting autonomic control (e.g. hyperthyroidism).</a:t>
            </a:r>
          </a:p>
          <a:p>
            <a:pPr marL="0" indent="0" algn="l">
              <a:buNone/>
            </a:pPr>
            <a:endParaRPr lang="en-ZM" sz="2400" i="1" dirty="0"/>
          </a:p>
        </p:txBody>
      </p:sp>
      <p:sp>
        <p:nvSpPr>
          <p:cNvPr id="4" name="Date Placeholder 3">
            <a:extLst>
              <a:ext uri="{FF2B5EF4-FFF2-40B4-BE49-F238E27FC236}">
                <a16:creationId xmlns:a16="http://schemas.microsoft.com/office/drawing/2014/main" id="{D1B43F51-20A7-38EA-8B18-C2107D32DD27}"/>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2CA8D76B-8439-EBE7-BC3D-DE39E462DDF8}"/>
              </a:ext>
            </a:extLst>
          </p:cNvPr>
          <p:cNvSpPr>
            <a:spLocks noGrp="1"/>
          </p:cNvSpPr>
          <p:nvPr>
            <p:ph type="sldNum" sz="quarter" idx="12"/>
          </p:nvPr>
        </p:nvSpPr>
        <p:spPr/>
        <p:txBody>
          <a:bodyPr/>
          <a:lstStyle/>
          <a:p>
            <a:fld id="{A9A16595-DC56-4919-B042-B2AA3E6553A2}" type="slidenum">
              <a:rPr lang="en-GB" smtClean="0"/>
              <a:pPr/>
              <a:t>94</a:t>
            </a:fld>
            <a:endParaRPr lang="en-GB"/>
          </a:p>
        </p:txBody>
      </p:sp>
    </p:spTree>
    <p:extLst>
      <p:ext uri="{BB962C8B-B14F-4D97-AF65-F5344CB8AC3E}">
        <p14:creationId xmlns:p14="http://schemas.microsoft.com/office/powerpoint/2010/main" val="25572289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CE33-17E3-4196-7188-E3B22D428336}"/>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F7C2E691-075F-C479-2E5B-11AA26F96ECB}"/>
              </a:ext>
            </a:extLst>
          </p:cNvPr>
          <p:cNvSpPr>
            <a:spLocks noGrp="1"/>
          </p:cNvSpPr>
          <p:nvPr>
            <p:ph idx="1"/>
          </p:nvPr>
        </p:nvSpPr>
        <p:spPr/>
        <p:txBody>
          <a:bodyPr>
            <a:noAutofit/>
          </a:bodyPr>
          <a:lstStyle/>
          <a:p>
            <a:pPr marL="0" indent="0" algn="l">
              <a:buNone/>
            </a:pPr>
            <a:r>
              <a:rPr lang="en-US" sz="2800" b="1" i="1" u="none" strike="noStrike" baseline="0" dirty="0"/>
              <a:t>Clinical context</a:t>
            </a:r>
          </a:p>
          <a:p>
            <a:pPr marL="0" indent="0" algn="l">
              <a:buNone/>
            </a:pPr>
            <a:r>
              <a:rPr lang="en-GB" sz="2800" b="0" i="1" u="none" strike="noStrike" baseline="0" dirty="0">
                <a:solidFill>
                  <a:srgbClr val="808080"/>
                </a:solidFill>
              </a:rPr>
              <a:t>■ </a:t>
            </a:r>
            <a:r>
              <a:rPr lang="en-GB" sz="2800" b="0" i="1" u="none" strike="noStrike" baseline="0" dirty="0">
                <a:solidFill>
                  <a:srgbClr val="000000"/>
                </a:solidFill>
              </a:rPr>
              <a:t>Levodopa most effective of the first-choice drug options</a:t>
            </a:r>
            <a:r>
              <a:rPr lang="en-US" sz="2800" b="0" i="1" u="none" strike="noStrike" baseline="0" dirty="0">
                <a:solidFill>
                  <a:srgbClr val="000000"/>
                </a:solidFill>
              </a:rPr>
              <a:t>.</a:t>
            </a:r>
          </a:p>
          <a:p>
            <a:pPr marL="0" indent="0" algn="l">
              <a:buNone/>
            </a:pPr>
            <a:r>
              <a:rPr lang="en-GB" sz="2800" b="0" i="1" u="none" strike="noStrike" baseline="0" dirty="0">
                <a:solidFill>
                  <a:srgbClr val="808080"/>
                </a:solidFill>
              </a:rPr>
              <a:t>■ </a:t>
            </a:r>
            <a:r>
              <a:rPr lang="en-GB" sz="2800" i="1" dirty="0">
                <a:solidFill>
                  <a:srgbClr val="000000"/>
                </a:solidFill>
              </a:rPr>
              <a:t>D</a:t>
            </a:r>
            <a:r>
              <a:rPr lang="en-GB" sz="2800" b="0" i="1" u="none" strike="noStrike" baseline="0" dirty="0">
                <a:solidFill>
                  <a:srgbClr val="000000"/>
                </a:solidFill>
              </a:rPr>
              <a:t>ose gradually titrated to minimum effective to help avoid large fluctuations in response.</a:t>
            </a:r>
            <a:endParaRPr lang="en-US" sz="2800" b="0" i="1" u="none" strike="noStrike" baseline="0" dirty="0">
              <a:solidFill>
                <a:srgbClr val="000000"/>
              </a:solidFill>
            </a:endParaRPr>
          </a:p>
          <a:p>
            <a:pPr marL="0" indent="0" algn="l">
              <a:buNone/>
            </a:pPr>
            <a:r>
              <a:rPr lang="en-GB" sz="2800" b="0" i="1" u="none" strike="noStrike" baseline="0" dirty="0">
                <a:solidFill>
                  <a:srgbClr val="808080"/>
                </a:solidFill>
              </a:rPr>
              <a:t>■ </a:t>
            </a:r>
            <a:r>
              <a:rPr lang="en-GB" sz="2800" b="0" i="1" u="none" strike="noStrike" baseline="0" dirty="0">
                <a:solidFill>
                  <a:srgbClr val="000000"/>
                </a:solidFill>
              </a:rPr>
              <a:t>Modified-release preparations may be used to reduce motor side-effects in </a:t>
            </a:r>
            <a:r>
              <a:rPr lang="en-US" sz="2800" b="0" i="1" u="none" strike="noStrike" baseline="0" dirty="0">
                <a:solidFill>
                  <a:srgbClr val="000000"/>
                </a:solidFill>
              </a:rPr>
              <a:t>advanced disease.</a:t>
            </a:r>
            <a:endParaRPr lang="en-ZM" sz="2800" i="1" dirty="0"/>
          </a:p>
        </p:txBody>
      </p:sp>
      <p:sp>
        <p:nvSpPr>
          <p:cNvPr id="4" name="Date Placeholder 3">
            <a:extLst>
              <a:ext uri="{FF2B5EF4-FFF2-40B4-BE49-F238E27FC236}">
                <a16:creationId xmlns:a16="http://schemas.microsoft.com/office/drawing/2014/main" id="{B8965A61-1A22-6274-D6CE-D8E7B29F0B7C}"/>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D5FF3EC9-04DD-C20C-6E3A-242404AB1691}"/>
              </a:ext>
            </a:extLst>
          </p:cNvPr>
          <p:cNvSpPr>
            <a:spLocks noGrp="1"/>
          </p:cNvSpPr>
          <p:nvPr>
            <p:ph type="sldNum" sz="quarter" idx="12"/>
          </p:nvPr>
        </p:nvSpPr>
        <p:spPr/>
        <p:txBody>
          <a:bodyPr/>
          <a:lstStyle/>
          <a:p>
            <a:fld id="{A9A16595-DC56-4919-B042-B2AA3E6553A2}" type="slidenum">
              <a:rPr lang="en-GB" smtClean="0"/>
              <a:pPr/>
              <a:t>95</a:t>
            </a:fld>
            <a:endParaRPr lang="en-GB"/>
          </a:p>
        </p:txBody>
      </p:sp>
    </p:spTree>
    <p:extLst>
      <p:ext uri="{BB962C8B-B14F-4D97-AF65-F5344CB8AC3E}">
        <p14:creationId xmlns:p14="http://schemas.microsoft.com/office/powerpoint/2010/main" val="15741068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6D8D-CB4B-B73F-C86D-21958AAEBF51}"/>
              </a:ext>
            </a:extLst>
          </p:cNvPr>
          <p:cNvSpPr>
            <a:spLocks noGrp="1"/>
          </p:cNvSpPr>
          <p:nvPr>
            <p:ph type="title"/>
          </p:nvPr>
        </p:nvSpPr>
        <p:spPr/>
        <p:txBody>
          <a:bodyPr>
            <a:normAutofit fontScale="90000"/>
          </a:bodyPr>
          <a:lstStyle/>
          <a:p>
            <a:br>
              <a:rPr lang="en-GB" sz="5400" b="1" i="0" u="none" strike="noStrike" baseline="0" dirty="0">
                <a:solidFill>
                  <a:srgbClr val="000000"/>
                </a:solidFill>
                <a:latin typeface="FranklinGothicITCbyBT-Demi"/>
              </a:rPr>
            </a:br>
            <a:br>
              <a:rPr lang="en-GB" sz="5400" b="1" i="0" u="none" strike="noStrike" baseline="0" dirty="0">
                <a:solidFill>
                  <a:srgbClr val="000000"/>
                </a:solidFill>
                <a:latin typeface="FranklinGothicITCbyBT-Demi"/>
              </a:rPr>
            </a:br>
            <a:br>
              <a:rPr lang="en-GB" sz="5400" b="1" i="0" u="none" strike="noStrike" baseline="0" dirty="0">
                <a:solidFill>
                  <a:srgbClr val="000000"/>
                </a:solidFill>
                <a:latin typeface="FranklinGothicITCbyBT-Demi"/>
              </a:rPr>
            </a:br>
            <a:br>
              <a:rPr lang="en-GB" sz="5400" b="1" i="0" u="none" strike="noStrike" baseline="0" dirty="0">
                <a:solidFill>
                  <a:srgbClr val="000000"/>
                </a:solidFill>
                <a:latin typeface="FranklinGothicITCbyBT-Demi"/>
              </a:rPr>
            </a:br>
            <a:br>
              <a:rPr lang="en-GB" sz="5400" b="1" i="0" u="none" strike="noStrike" baseline="0" dirty="0">
                <a:solidFill>
                  <a:srgbClr val="000000"/>
                </a:solidFill>
                <a:latin typeface="FranklinGothicITCbyBT-Demi"/>
              </a:rPr>
            </a:br>
            <a:br>
              <a:rPr lang="en-GB" sz="5400" b="1" i="0" u="none" strike="noStrike" baseline="0" dirty="0">
                <a:solidFill>
                  <a:srgbClr val="000000"/>
                </a:solidFill>
                <a:latin typeface="FranklinGothicITCbyBT-Demi"/>
              </a:rPr>
            </a:br>
            <a:br>
              <a:rPr lang="en-GB" sz="5400" b="1" i="0" u="none" strike="noStrike" baseline="0" dirty="0">
                <a:solidFill>
                  <a:srgbClr val="000000"/>
                </a:solidFill>
                <a:latin typeface="FranklinGothicITCbyBT-Demi"/>
              </a:rPr>
            </a:br>
            <a:br>
              <a:rPr lang="en-GB" sz="5400" b="1" i="0" u="none" strike="noStrike" baseline="0" dirty="0">
                <a:solidFill>
                  <a:srgbClr val="000000"/>
                </a:solidFill>
                <a:latin typeface="FranklinGothicITCbyBT-Demi"/>
              </a:rPr>
            </a:br>
            <a:br>
              <a:rPr lang="en-GB" sz="5400" b="1" i="0" u="none" strike="noStrike" baseline="0" dirty="0">
                <a:solidFill>
                  <a:srgbClr val="000000"/>
                </a:solidFill>
                <a:latin typeface="FranklinGothicITCbyBT-Demi"/>
              </a:rPr>
            </a:br>
            <a:r>
              <a:rPr lang="en-GB" sz="4000" b="1" i="0" u="none" strike="noStrike" baseline="0" dirty="0">
                <a:solidFill>
                  <a:srgbClr val="000000"/>
                </a:solidFill>
                <a:latin typeface="FranklinGothicITCbyBT-Demi"/>
              </a:rPr>
              <a:t>Monoamine oxidase type B inhibitors</a:t>
            </a:r>
            <a:br>
              <a:rPr lang="en-GB" sz="5400" b="1" i="0" u="none" strike="noStrike" baseline="0" dirty="0">
                <a:solidFill>
                  <a:srgbClr val="000000"/>
                </a:solidFill>
                <a:latin typeface="FranklinGothicITCbyBT-Demi"/>
              </a:rPr>
            </a:br>
            <a:endParaRPr lang="en-ZM" dirty="0"/>
          </a:p>
        </p:txBody>
      </p:sp>
      <p:sp>
        <p:nvSpPr>
          <p:cNvPr id="3" name="Content Placeholder 2">
            <a:extLst>
              <a:ext uri="{FF2B5EF4-FFF2-40B4-BE49-F238E27FC236}">
                <a16:creationId xmlns:a16="http://schemas.microsoft.com/office/drawing/2014/main" id="{3769CA08-5B73-8924-1D0B-8F13CD56596E}"/>
              </a:ext>
            </a:extLst>
          </p:cNvPr>
          <p:cNvSpPr>
            <a:spLocks noGrp="1"/>
          </p:cNvSpPr>
          <p:nvPr>
            <p:ph idx="1"/>
          </p:nvPr>
        </p:nvSpPr>
        <p:spPr/>
        <p:txBody>
          <a:bodyPr>
            <a:noAutofit/>
          </a:bodyPr>
          <a:lstStyle/>
          <a:p>
            <a:pPr marL="0" indent="0" algn="l">
              <a:buNone/>
            </a:pPr>
            <a:r>
              <a:rPr lang="en-US" sz="2000" b="0" i="1" u="none" strike="noStrike" baseline="0" dirty="0">
                <a:solidFill>
                  <a:srgbClr val="000000"/>
                </a:solidFill>
              </a:rPr>
              <a:t>e.g. </a:t>
            </a:r>
            <a:r>
              <a:rPr lang="en-US" sz="2000" b="1" i="1" u="none" strike="noStrike" baseline="0" dirty="0" err="1">
                <a:solidFill>
                  <a:srgbClr val="000000"/>
                </a:solidFill>
              </a:rPr>
              <a:t>rasagiline</a:t>
            </a:r>
            <a:r>
              <a:rPr lang="en-US" sz="2000" b="1" i="1" u="none" strike="noStrike" baseline="0" dirty="0">
                <a:solidFill>
                  <a:srgbClr val="000000"/>
                </a:solidFill>
              </a:rPr>
              <a:t>, selegiline</a:t>
            </a:r>
          </a:p>
          <a:p>
            <a:pPr marL="0" indent="0" algn="l">
              <a:buNone/>
            </a:pPr>
            <a:endParaRPr lang="en-US" sz="2000" b="1" i="1" u="none" strike="noStrike" baseline="0" dirty="0">
              <a:solidFill>
                <a:srgbClr val="000000"/>
              </a:solidFill>
            </a:endParaRPr>
          </a:p>
          <a:p>
            <a:pPr marL="0" indent="0" algn="l">
              <a:buNone/>
            </a:pPr>
            <a:r>
              <a:rPr lang="en-US" sz="2000" b="1" i="1" u="none" strike="noStrike" baseline="0" dirty="0"/>
              <a:t>Mechanism of action</a:t>
            </a:r>
          </a:p>
          <a:p>
            <a:pPr marL="0" indent="0" algn="l">
              <a:buNone/>
            </a:pPr>
            <a:r>
              <a:rPr lang="en-GB" sz="2000" b="0" i="1" u="none" strike="noStrike" baseline="0" dirty="0">
                <a:solidFill>
                  <a:srgbClr val="808080"/>
                </a:solidFill>
              </a:rPr>
              <a:t>■ </a:t>
            </a:r>
            <a:r>
              <a:rPr lang="en-GB" sz="2000" b="0" i="1" u="none" strike="noStrike" baseline="0" dirty="0">
                <a:solidFill>
                  <a:srgbClr val="000000"/>
                </a:solidFill>
              </a:rPr>
              <a:t>Preservation of releasable dopamine by inhibiting catabolism in surviving </a:t>
            </a:r>
            <a:r>
              <a:rPr lang="en-US" sz="2000" b="0" i="1" u="none" strike="noStrike" baseline="0" dirty="0">
                <a:solidFill>
                  <a:srgbClr val="000000"/>
                </a:solidFill>
              </a:rPr>
              <a:t>dopaminergic </a:t>
            </a:r>
            <a:r>
              <a:rPr lang="en-US" sz="2000" b="0" i="1" u="none" strike="noStrike" baseline="0" dirty="0" err="1">
                <a:solidFill>
                  <a:srgbClr val="000000"/>
                </a:solidFill>
              </a:rPr>
              <a:t>neurones</a:t>
            </a:r>
            <a:r>
              <a:rPr lang="en-US" sz="2000" b="0" i="1" u="none" strike="noStrike" baseline="0" dirty="0">
                <a:solidFill>
                  <a:srgbClr val="000000"/>
                </a:solidFill>
              </a:rPr>
              <a:t> in the basal ganglia.</a:t>
            </a:r>
          </a:p>
          <a:p>
            <a:pPr marL="0" indent="0" algn="l">
              <a:buNone/>
            </a:pPr>
            <a:r>
              <a:rPr lang="en-GB" sz="2000" b="0" i="1" u="none" strike="noStrike" baseline="0" dirty="0">
                <a:solidFill>
                  <a:srgbClr val="808080"/>
                </a:solidFill>
              </a:rPr>
              <a:t>■ </a:t>
            </a:r>
            <a:r>
              <a:rPr lang="en-GB" sz="2000" b="0" i="1" u="none" strike="noStrike" baseline="0" dirty="0">
                <a:solidFill>
                  <a:srgbClr val="000000"/>
                </a:solidFill>
              </a:rPr>
              <a:t>Selective for type B enzyme so no problematic food interactions</a:t>
            </a:r>
            <a:r>
              <a:rPr lang="en-US" sz="2000" b="0" i="1" u="none" strike="noStrike" baseline="0" dirty="0">
                <a:solidFill>
                  <a:srgbClr val="000000"/>
                </a:solidFill>
              </a:rPr>
              <a:t>.</a:t>
            </a:r>
          </a:p>
          <a:p>
            <a:pPr marL="0" indent="0" algn="l">
              <a:buNone/>
            </a:pPr>
            <a:endParaRPr lang="en-US" sz="2000" b="0" i="1" u="none" strike="noStrike" baseline="0" dirty="0">
              <a:solidFill>
                <a:srgbClr val="808080"/>
              </a:solidFill>
            </a:endParaRPr>
          </a:p>
          <a:p>
            <a:pPr marL="0" indent="0" algn="l">
              <a:buNone/>
            </a:pPr>
            <a:r>
              <a:rPr lang="en-US" sz="2000" b="1" i="1" u="none" strike="noStrike" baseline="0" dirty="0"/>
              <a:t>Adverse effects</a:t>
            </a:r>
          </a:p>
          <a:p>
            <a:pPr marL="0" indent="0" algn="l">
              <a:buNone/>
            </a:pPr>
            <a:r>
              <a:rPr lang="en-US" sz="2000" b="0" i="1" u="none" strike="noStrike" baseline="0" dirty="0">
                <a:solidFill>
                  <a:srgbClr val="808080"/>
                </a:solidFill>
              </a:rPr>
              <a:t>■ </a:t>
            </a:r>
            <a:r>
              <a:rPr lang="en-US" sz="2000" b="0" i="1" u="none" strike="noStrike" baseline="0" dirty="0">
                <a:solidFill>
                  <a:srgbClr val="000000"/>
                </a:solidFill>
              </a:rPr>
              <a:t>Less marked with </a:t>
            </a:r>
            <a:r>
              <a:rPr lang="en-US" sz="2000" b="0" i="1" u="none" strike="noStrike" baseline="0" dirty="0" err="1">
                <a:solidFill>
                  <a:srgbClr val="000000"/>
                </a:solidFill>
              </a:rPr>
              <a:t>rasagiline</a:t>
            </a:r>
            <a:r>
              <a:rPr lang="en-US" sz="2000" b="0" i="1" u="none" strike="noStrike" baseline="0" dirty="0">
                <a:solidFill>
                  <a:srgbClr val="000000"/>
                </a:solidFill>
              </a:rPr>
              <a:t>.</a:t>
            </a:r>
          </a:p>
          <a:p>
            <a:pPr marL="0" indent="0" algn="l">
              <a:buNone/>
            </a:pPr>
            <a:r>
              <a:rPr lang="en-GB" sz="2000" b="0" i="1" u="none" strike="noStrike" baseline="0" dirty="0">
                <a:solidFill>
                  <a:srgbClr val="808080"/>
                </a:solidFill>
              </a:rPr>
              <a:t>■ </a:t>
            </a:r>
            <a:r>
              <a:rPr lang="en-GB" sz="2000" b="0" i="1" u="none" strike="noStrike" baseline="0" dirty="0">
                <a:solidFill>
                  <a:srgbClr val="000000"/>
                </a:solidFill>
              </a:rPr>
              <a:t>Caution necessary with selegiline in gastric or duodenal ulcer patients, cardiovascular disease (particularly postural hypotension) and psychosis.</a:t>
            </a:r>
          </a:p>
          <a:p>
            <a:pPr marL="0" indent="0" algn="l">
              <a:buNone/>
            </a:pPr>
            <a:r>
              <a:rPr lang="en-US" sz="2000" b="0" i="1" u="none" strike="noStrike" baseline="0" dirty="0">
                <a:solidFill>
                  <a:srgbClr val="808080"/>
                </a:solidFill>
              </a:rPr>
              <a:t>■ </a:t>
            </a:r>
            <a:r>
              <a:rPr lang="en-US" sz="2000" b="0" i="1" u="none" strike="noStrike" baseline="0" dirty="0">
                <a:solidFill>
                  <a:srgbClr val="000000"/>
                </a:solidFill>
              </a:rPr>
              <a:t>Nausea, gastrointestinal disturbance.</a:t>
            </a:r>
          </a:p>
        </p:txBody>
      </p:sp>
      <p:sp>
        <p:nvSpPr>
          <p:cNvPr id="4" name="Date Placeholder 3">
            <a:extLst>
              <a:ext uri="{FF2B5EF4-FFF2-40B4-BE49-F238E27FC236}">
                <a16:creationId xmlns:a16="http://schemas.microsoft.com/office/drawing/2014/main" id="{05065FA2-D2A3-A34A-2033-A06AC758E418}"/>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5DA9E36B-0EE4-F9F1-54B0-1D74D6044F94}"/>
              </a:ext>
            </a:extLst>
          </p:cNvPr>
          <p:cNvSpPr>
            <a:spLocks noGrp="1"/>
          </p:cNvSpPr>
          <p:nvPr>
            <p:ph type="sldNum" sz="quarter" idx="12"/>
          </p:nvPr>
        </p:nvSpPr>
        <p:spPr/>
        <p:txBody>
          <a:bodyPr/>
          <a:lstStyle/>
          <a:p>
            <a:fld id="{A9A16595-DC56-4919-B042-B2AA3E6553A2}" type="slidenum">
              <a:rPr lang="en-GB" smtClean="0"/>
              <a:pPr/>
              <a:t>96</a:t>
            </a:fld>
            <a:endParaRPr lang="en-GB"/>
          </a:p>
        </p:txBody>
      </p:sp>
    </p:spTree>
    <p:extLst>
      <p:ext uri="{BB962C8B-B14F-4D97-AF65-F5344CB8AC3E}">
        <p14:creationId xmlns:p14="http://schemas.microsoft.com/office/powerpoint/2010/main" val="5013908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B88F-99D9-488E-C114-38BBB45DA75A}"/>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1C8ABD29-9505-C494-9968-00B5082C74DF}"/>
              </a:ext>
            </a:extLst>
          </p:cNvPr>
          <p:cNvSpPr>
            <a:spLocks noGrp="1"/>
          </p:cNvSpPr>
          <p:nvPr>
            <p:ph idx="1"/>
          </p:nvPr>
        </p:nvSpPr>
        <p:spPr/>
        <p:txBody>
          <a:bodyPr>
            <a:normAutofit fontScale="92500"/>
          </a:bodyPr>
          <a:lstStyle/>
          <a:p>
            <a:pPr marL="0" indent="0" algn="l">
              <a:buNone/>
            </a:pPr>
            <a:r>
              <a:rPr lang="en-GB" sz="2400" b="0" i="1" u="none" strike="noStrike" baseline="0" dirty="0">
                <a:solidFill>
                  <a:srgbClr val="808080"/>
                </a:solidFill>
              </a:rPr>
              <a:t>■ </a:t>
            </a:r>
            <a:r>
              <a:rPr lang="en-GB" sz="2400" b="0" i="1" u="none" strike="noStrike" baseline="0" dirty="0">
                <a:solidFill>
                  <a:srgbClr val="000000"/>
                </a:solidFill>
              </a:rPr>
              <a:t>Postural hypotension, particularly in combination with levodopa.</a:t>
            </a:r>
          </a:p>
          <a:p>
            <a:pPr marL="0" indent="0" algn="l">
              <a:buNone/>
            </a:pPr>
            <a:r>
              <a:rPr lang="en-GB" sz="2400" b="0" i="1" u="none" strike="noStrike" baseline="0" dirty="0">
                <a:solidFill>
                  <a:srgbClr val="808080"/>
                </a:solidFill>
              </a:rPr>
              <a:t>■ </a:t>
            </a:r>
            <a:r>
              <a:rPr lang="en-GB" sz="2400" b="0" i="1" u="none" strike="noStrike" baseline="0" dirty="0">
                <a:solidFill>
                  <a:srgbClr val="000000"/>
                </a:solidFill>
              </a:rPr>
              <a:t>Vertigo, abnormal dreams and hallucinations.</a:t>
            </a:r>
          </a:p>
          <a:p>
            <a:pPr marL="0" indent="0" algn="l">
              <a:buNone/>
            </a:pPr>
            <a:r>
              <a:rPr lang="en-GB" sz="2400" b="0" i="1" u="none" strike="noStrike" baseline="0" dirty="0">
                <a:solidFill>
                  <a:srgbClr val="808080"/>
                </a:solidFill>
              </a:rPr>
              <a:t>■ </a:t>
            </a:r>
            <a:r>
              <a:rPr lang="en-GB" sz="2400" b="0" i="1" u="none" strike="noStrike" baseline="0" dirty="0">
                <a:solidFill>
                  <a:srgbClr val="000000"/>
                </a:solidFill>
              </a:rPr>
              <a:t>Abrupt withdrawal must be avoided.</a:t>
            </a:r>
          </a:p>
          <a:p>
            <a:pPr marL="0" indent="0" algn="l">
              <a:buNone/>
            </a:pPr>
            <a:endParaRPr lang="en-US" sz="2400" b="1" i="1" u="none" strike="noStrike" baseline="0" dirty="0"/>
          </a:p>
          <a:p>
            <a:pPr marL="0" indent="0" algn="l">
              <a:buNone/>
            </a:pPr>
            <a:endParaRPr lang="en-US" sz="2400" b="1" i="1" dirty="0"/>
          </a:p>
          <a:p>
            <a:pPr marL="0" indent="0" algn="l">
              <a:buNone/>
            </a:pPr>
            <a:r>
              <a:rPr lang="en-US" sz="2400" b="1" i="1" u="none" strike="noStrike" baseline="0" dirty="0"/>
              <a:t>Clinical context</a:t>
            </a:r>
          </a:p>
          <a:p>
            <a:pPr marL="0" indent="0" algn="l">
              <a:buNone/>
            </a:pPr>
            <a:r>
              <a:rPr lang="en-GB" sz="2400" b="0" i="1" u="none" strike="noStrike" baseline="0" dirty="0">
                <a:solidFill>
                  <a:srgbClr val="808080"/>
                </a:solidFill>
              </a:rPr>
              <a:t>■ </a:t>
            </a:r>
            <a:r>
              <a:rPr lang="en-GB" sz="2400" b="0" i="1" u="none" strike="noStrike" baseline="0" dirty="0">
                <a:solidFill>
                  <a:srgbClr val="000000"/>
                </a:solidFill>
              </a:rPr>
              <a:t>Used alone in the early stages of PD, </a:t>
            </a:r>
            <a:r>
              <a:rPr lang="en-GB" sz="2400" b="0" i="1" u="none" strike="noStrike" baseline="0" dirty="0" err="1">
                <a:solidFill>
                  <a:srgbClr val="000000"/>
                </a:solidFill>
              </a:rPr>
              <a:t>rasagiline</a:t>
            </a:r>
            <a:r>
              <a:rPr lang="en-GB" sz="2400" b="0" i="1" u="none" strike="noStrike" baseline="0" dirty="0">
                <a:solidFill>
                  <a:srgbClr val="000000"/>
                </a:solidFill>
              </a:rPr>
              <a:t> can delay the need to use </a:t>
            </a:r>
            <a:r>
              <a:rPr lang="en-US" sz="2400" b="0" i="1" u="none" strike="noStrike" baseline="0" dirty="0">
                <a:solidFill>
                  <a:srgbClr val="000000"/>
                </a:solidFill>
              </a:rPr>
              <a:t>levodopa.</a:t>
            </a:r>
          </a:p>
          <a:p>
            <a:pPr marL="0" indent="0" algn="l">
              <a:buNone/>
            </a:pPr>
            <a:r>
              <a:rPr lang="en-US" sz="2400" b="0" i="1" u="none" strike="noStrike" baseline="0" dirty="0">
                <a:solidFill>
                  <a:srgbClr val="808080"/>
                </a:solidFill>
              </a:rPr>
              <a:t>■ </a:t>
            </a:r>
            <a:r>
              <a:rPr lang="en-US" sz="2400" b="0" i="1" u="none" strike="noStrike" baseline="0" dirty="0">
                <a:solidFill>
                  <a:srgbClr val="000000"/>
                </a:solidFill>
              </a:rPr>
              <a:t>Used in combination with levodopa/dopa-decarboxylase inhibitor, </a:t>
            </a:r>
            <a:r>
              <a:rPr lang="en-US" sz="2400" b="0" i="1" u="none" strike="noStrike" baseline="0" dirty="0" err="1">
                <a:solidFill>
                  <a:srgbClr val="000000"/>
                </a:solidFill>
              </a:rPr>
              <a:t>rasagiline</a:t>
            </a:r>
            <a:r>
              <a:rPr lang="en-US" sz="2400" i="1" dirty="0">
                <a:solidFill>
                  <a:srgbClr val="000000"/>
                </a:solidFill>
              </a:rPr>
              <a:t> </a:t>
            </a:r>
            <a:r>
              <a:rPr lang="en-GB" sz="2400" b="0" i="1" u="none" strike="noStrike" baseline="0" dirty="0">
                <a:solidFill>
                  <a:srgbClr val="000000"/>
                </a:solidFill>
              </a:rPr>
              <a:t>smooths out ‘on–off’ and end-of-treatment fluctuations in response.</a:t>
            </a:r>
            <a:endParaRPr lang="en-ZM" sz="2400" i="1" dirty="0"/>
          </a:p>
          <a:p>
            <a:endParaRPr lang="en-ZM" dirty="0"/>
          </a:p>
        </p:txBody>
      </p:sp>
      <p:sp>
        <p:nvSpPr>
          <p:cNvPr id="4" name="Date Placeholder 3">
            <a:extLst>
              <a:ext uri="{FF2B5EF4-FFF2-40B4-BE49-F238E27FC236}">
                <a16:creationId xmlns:a16="http://schemas.microsoft.com/office/drawing/2014/main" id="{FCD59A4E-24F7-C49A-07F5-9B56A0AB9439}"/>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7ADA80A0-7D15-ABFE-283F-939B47049E57}"/>
              </a:ext>
            </a:extLst>
          </p:cNvPr>
          <p:cNvSpPr>
            <a:spLocks noGrp="1"/>
          </p:cNvSpPr>
          <p:nvPr>
            <p:ph type="sldNum" sz="quarter" idx="12"/>
          </p:nvPr>
        </p:nvSpPr>
        <p:spPr/>
        <p:txBody>
          <a:bodyPr/>
          <a:lstStyle/>
          <a:p>
            <a:fld id="{A9A16595-DC56-4919-B042-B2AA3E6553A2}" type="slidenum">
              <a:rPr lang="en-GB" smtClean="0"/>
              <a:pPr/>
              <a:t>97</a:t>
            </a:fld>
            <a:endParaRPr lang="en-GB"/>
          </a:p>
        </p:txBody>
      </p:sp>
    </p:spTree>
    <p:extLst>
      <p:ext uri="{BB962C8B-B14F-4D97-AF65-F5344CB8AC3E}">
        <p14:creationId xmlns:p14="http://schemas.microsoft.com/office/powerpoint/2010/main" val="4368184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BE1F-BC8F-42AF-934A-7E82C3E7F141}"/>
              </a:ext>
            </a:extLst>
          </p:cNvPr>
          <p:cNvSpPr>
            <a:spLocks noGrp="1"/>
          </p:cNvSpPr>
          <p:nvPr>
            <p:ph type="title"/>
          </p:nvPr>
        </p:nvSpPr>
        <p:spPr/>
        <p:txBody>
          <a:bodyPr>
            <a:normAutofit fontScale="90000"/>
          </a:bodyPr>
          <a:lstStyle/>
          <a:p>
            <a:r>
              <a:rPr lang="en-US" sz="5400" b="0" i="0" u="none" strike="noStrike" baseline="0" dirty="0">
                <a:solidFill>
                  <a:srgbClr val="000000"/>
                </a:solidFill>
                <a:latin typeface="FranklinGothicITCbyBT-Demi"/>
              </a:rPr>
              <a:t>Antimuscarinic drugs</a:t>
            </a:r>
            <a:br>
              <a:rPr lang="en-US" sz="5400" b="0" i="0" u="none" strike="noStrike" baseline="0" dirty="0">
                <a:solidFill>
                  <a:srgbClr val="000000"/>
                </a:solidFill>
                <a:latin typeface="FranklinGothicITCbyBT-Demi"/>
              </a:rPr>
            </a:br>
            <a:endParaRPr lang="en-ZM" dirty="0"/>
          </a:p>
        </p:txBody>
      </p:sp>
      <p:sp>
        <p:nvSpPr>
          <p:cNvPr id="3" name="Content Placeholder 2">
            <a:extLst>
              <a:ext uri="{FF2B5EF4-FFF2-40B4-BE49-F238E27FC236}">
                <a16:creationId xmlns:a16="http://schemas.microsoft.com/office/drawing/2014/main" id="{48B382B1-4C0C-545D-B2FD-3A0E667615C7}"/>
              </a:ext>
            </a:extLst>
          </p:cNvPr>
          <p:cNvSpPr>
            <a:spLocks noGrp="1"/>
          </p:cNvSpPr>
          <p:nvPr>
            <p:ph idx="1"/>
          </p:nvPr>
        </p:nvSpPr>
        <p:spPr/>
        <p:txBody>
          <a:bodyPr>
            <a:noAutofit/>
          </a:bodyPr>
          <a:lstStyle/>
          <a:p>
            <a:pPr marL="0" indent="0" algn="l">
              <a:buNone/>
            </a:pPr>
            <a:r>
              <a:rPr lang="en-US" sz="2400" b="1" i="1" u="none" strike="noStrike" baseline="0" dirty="0">
                <a:solidFill>
                  <a:srgbClr val="000000"/>
                </a:solidFill>
              </a:rPr>
              <a:t>e.g. benztropine, orphenadrine,  trihexyphenidyl (benzhexol)</a:t>
            </a:r>
            <a:endParaRPr lang="en-US" sz="2400" b="1" i="1" u="none" strike="noStrike" baseline="0" dirty="0">
              <a:solidFill>
                <a:srgbClr val="808080"/>
              </a:solidFill>
            </a:endParaRPr>
          </a:p>
          <a:p>
            <a:pPr marL="0" indent="0" algn="l">
              <a:buNone/>
            </a:pPr>
            <a:r>
              <a:rPr lang="en-US" sz="2400" b="1" i="1" u="none" strike="noStrike" baseline="0" dirty="0">
                <a:solidFill>
                  <a:srgbClr val="FF0000"/>
                </a:solidFill>
              </a:rPr>
              <a:t>Mode of action</a:t>
            </a:r>
          </a:p>
          <a:p>
            <a:pPr marL="0" indent="0" algn="l">
              <a:buNone/>
            </a:pPr>
            <a:r>
              <a:rPr lang="en-GB" sz="2400" b="0" i="1" u="none" strike="noStrike" baseline="0" dirty="0">
                <a:solidFill>
                  <a:srgbClr val="808080"/>
                </a:solidFill>
              </a:rPr>
              <a:t>■ </a:t>
            </a:r>
            <a:r>
              <a:rPr lang="en-GB" sz="2400" b="0" i="1" u="none" strike="noStrike" baseline="0" dirty="0">
                <a:solidFill>
                  <a:srgbClr val="000000"/>
                </a:solidFill>
              </a:rPr>
              <a:t>Reduce the relatively excessive cholinergic tone in the presence of reduced </a:t>
            </a:r>
            <a:r>
              <a:rPr lang="en-US" sz="2400" b="0" i="1" u="none" strike="noStrike" baseline="0" dirty="0">
                <a:solidFill>
                  <a:srgbClr val="000000"/>
                </a:solidFill>
              </a:rPr>
              <a:t>dopaminergic drive.</a:t>
            </a:r>
          </a:p>
          <a:p>
            <a:pPr marL="0" indent="0" algn="l">
              <a:buNone/>
            </a:pPr>
            <a:r>
              <a:rPr lang="en-US" sz="2400" b="1" i="1" u="none" strike="noStrike" baseline="0" dirty="0"/>
              <a:t>Adverse effects</a:t>
            </a:r>
          </a:p>
          <a:p>
            <a:pPr marL="0" indent="0" algn="l">
              <a:buNone/>
            </a:pPr>
            <a:r>
              <a:rPr lang="en-GB" sz="2400" b="0" i="1" u="none" strike="noStrike" baseline="0" dirty="0">
                <a:solidFill>
                  <a:srgbClr val="808080"/>
                </a:solidFill>
              </a:rPr>
              <a:t>■ </a:t>
            </a:r>
            <a:r>
              <a:rPr lang="en-GB" sz="2400" b="0" i="1" u="none" strike="noStrike" baseline="0" dirty="0" err="1">
                <a:solidFill>
                  <a:srgbClr val="000000"/>
                </a:solidFill>
              </a:rPr>
              <a:t>Antiparasympathetic</a:t>
            </a:r>
            <a:r>
              <a:rPr lang="en-GB" sz="2400" b="0" i="1" u="none" strike="noStrike" baseline="0" dirty="0">
                <a:solidFill>
                  <a:srgbClr val="000000"/>
                </a:solidFill>
              </a:rPr>
              <a:t> nervous system effects: dry mouth, urinary retention, </a:t>
            </a:r>
            <a:r>
              <a:rPr lang="en-US" sz="2400" b="0" i="1" u="none" strike="noStrike" baseline="0" dirty="0">
                <a:solidFill>
                  <a:srgbClr val="000000"/>
                </a:solidFill>
              </a:rPr>
              <a:t>constipation, blurred vision.</a:t>
            </a:r>
          </a:p>
          <a:p>
            <a:pPr marL="0" indent="0" algn="l">
              <a:buNone/>
            </a:pPr>
            <a:r>
              <a:rPr lang="en-US" sz="2400" b="0" i="1" u="none" strike="noStrike" baseline="0" dirty="0">
                <a:solidFill>
                  <a:srgbClr val="808080"/>
                </a:solidFill>
              </a:rPr>
              <a:t>■ </a:t>
            </a:r>
            <a:r>
              <a:rPr lang="en-US" sz="2400" b="0" i="1" u="none" strike="noStrike" baseline="0" dirty="0">
                <a:solidFill>
                  <a:srgbClr val="000000"/>
                </a:solidFill>
              </a:rPr>
              <a:t>Confusion, memory impairment, hallucinations.</a:t>
            </a:r>
          </a:p>
          <a:p>
            <a:pPr marL="0" indent="0" algn="l">
              <a:buNone/>
            </a:pPr>
            <a:r>
              <a:rPr lang="en-GB" sz="2400" b="0" i="1" u="none" strike="noStrike" baseline="0" dirty="0">
                <a:solidFill>
                  <a:srgbClr val="808080"/>
                </a:solidFill>
              </a:rPr>
              <a:t>■ </a:t>
            </a:r>
            <a:r>
              <a:rPr lang="en-GB" sz="2400" b="0" i="1" u="none" strike="noStrike" baseline="0" dirty="0">
                <a:solidFill>
                  <a:srgbClr val="000000"/>
                </a:solidFill>
              </a:rPr>
              <a:t>Reduced skills in motor task performance (e.g. driving).</a:t>
            </a:r>
          </a:p>
          <a:p>
            <a:pPr marL="0" indent="0">
              <a:buNone/>
            </a:pPr>
            <a:r>
              <a:rPr lang="en-GB" sz="2400" b="0" i="1" u="none" strike="noStrike" baseline="0" dirty="0">
                <a:solidFill>
                  <a:srgbClr val="808080"/>
                </a:solidFill>
              </a:rPr>
              <a:t>■ </a:t>
            </a:r>
            <a:r>
              <a:rPr lang="en-GB" sz="2400" b="0" i="1" u="none" strike="noStrike" baseline="0" dirty="0">
                <a:solidFill>
                  <a:srgbClr val="000000"/>
                </a:solidFill>
              </a:rPr>
              <a:t>Caution is required in cardiovascular disease, psychosis and narrow-angle </a:t>
            </a:r>
            <a:r>
              <a:rPr lang="en-US" sz="2400" b="0" i="1" u="none" strike="noStrike" baseline="0" dirty="0">
                <a:solidFill>
                  <a:srgbClr val="000000"/>
                </a:solidFill>
              </a:rPr>
              <a:t>glaucoma.</a:t>
            </a:r>
          </a:p>
          <a:p>
            <a:pPr marL="0" indent="0" algn="l">
              <a:buNone/>
            </a:pPr>
            <a:endParaRPr lang="en-US" sz="1600" b="0" i="0" u="none" strike="noStrike" baseline="0" dirty="0">
              <a:solidFill>
                <a:srgbClr val="808080"/>
              </a:solidFill>
            </a:endParaRPr>
          </a:p>
        </p:txBody>
      </p:sp>
      <p:sp>
        <p:nvSpPr>
          <p:cNvPr id="4" name="Date Placeholder 3">
            <a:extLst>
              <a:ext uri="{FF2B5EF4-FFF2-40B4-BE49-F238E27FC236}">
                <a16:creationId xmlns:a16="http://schemas.microsoft.com/office/drawing/2014/main" id="{FF2C4B33-E6B1-2775-3129-4268055378BE}"/>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45A7F0FC-EEF7-8D0A-F1B5-9CA41A7B1D4E}"/>
              </a:ext>
            </a:extLst>
          </p:cNvPr>
          <p:cNvSpPr>
            <a:spLocks noGrp="1"/>
          </p:cNvSpPr>
          <p:nvPr>
            <p:ph type="sldNum" sz="quarter" idx="12"/>
          </p:nvPr>
        </p:nvSpPr>
        <p:spPr/>
        <p:txBody>
          <a:bodyPr/>
          <a:lstStyle/>
          <a:p>
            <a:fld id="{A9A16595-DC56-4919-B042-B2AA3E6553A2}" type="slidenum">
              <a:rPr lang="en-GB" smtClean="0"/>
              <a:pPr/>
              <a:t>98</a:t>
            </a:fld>
            <a:endParaRPr lang="en-GB"/>
          </a:p>
        </p:txBody>
      </p:sp>
    </p:spTree>
    <p:extLst>
      <p:ext uri="{BB962C8B-B14F-4D97-AF65-F5344CB8AC3E}">
        <p14:creationId xmlns:p14="http://schemas.microsoft.com/office/powerpoint/2010/main" val="26091315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1E72-3FBD-7381-C6F3-1AB05E882FB4}"/>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B7583213-02D4-56F1-CFD3-7C52C96AFA8F}"/>
              </a:ext>
            </a:extLst>
          </p:cNvPr>
          <p:cNvSpPr>
            <a:spLocks noGrp="1"/>
          </p:cNvSpPr>
          <p:nvPr>
            <p:ph idx="1"/>
          </p:nvPr>
        </p:nvSpPr>
        <p:spPr/>
        <p:txBody>
          <a:bodyPr/>
          <a:lstStyle/>
          <a:p>
            <a:pPr marL="0" indent="0" algn="l">
              <a:buNone/>
            </a:pPr>
            <a:r>
              <a:rPr lang="en-US" sz="2800" b="1" i="1" u="none" strike="noStrike" baseline="0" dirty="0"/>
              <a:t>Clinical context</a:t>
            </a:r>
          </a:p>
          <a:p>
            <a:pPr marL="0" indent="0" algn="l">
              <a:buNone/>
            </a:pPr>
            <a:r>
              <a:rPr lang="en-GB" sz="2800" b="0" i="1" u="none" strike="noStrike" baseline="0" dirty="0">
                <a:solidFill>
                  <a:srgbClr val="808080"/>
                </a:solidFill>
              </a:rPr>
              <a:t>■ </a:t>
            </a:r>
            <a:r>
              <a:rPr lang="en-GB" sz="2800" b="0" i="1" u="none" strike="noStrike" baseline="0" dirty="0">
                <a:solidFill>
                  <a:srgbClr val="000000"/>
                </a:solidFill>
              </a:rPr>
              <a:t>Some positive effects on tremor and rigidity but no relief of bradykinesia.</a:t>
            </a:r>
          </a:p>
          <a:p>
            <a:pPr marL="0" indent="0" algn="l">
              <a:buNone/>
            </a:pPr>
            <a:r>
              <a:rPr lang="en-GB" sz="2800" b="0" i="1" u="none" strike="noStrike" baseline="0" dirty="0">
                <a:solidFill>
                  <a:srgbClr val="808080"/>
                </a:solidFill>
              </a:rPr>
              <a:t>■ </a:t>
            </a:r>
            <a:r>
              <a:rPr lang="en-GB" sz="2800" b="0" i="1" u="none" strike="noStrike" baseline="0" dirty="0">
                <a:solidFill>
                  <a:srgbClr val="000000"/>
                </a:solidFill>
              </a:rPr>
              <a:t>May be useful in drug-induced parkinsonism but not as effective as dopaminergic drugs, so little place in PD therapy, particularly given their </a:t>
            </a:r>
            <a:r>
              <a:rPr lang="en-US" sz="2800" b="0" i="1" u="none" strike="noStrike" baseline="0" dirty="0">
                <a:solidFill>
                  <a:srgbClr val="000000"/>
                </a:solidFill>
              </a:rPr>
              <a:t>negative effects on cognition.</a:t>
            </a:r>
            <a:endParaRPr lang="en-ZM" sz="2800" i="1" dirty="0"/>
          </a:p>
          <a:p>
            <a:pPr marL="0" indent="0">
              <a:buNone/>
            </a:pPr>
            <a:endParaRPr lang="en-ZM" dirty="0"/>
          </a:p>
        </p:txBody>
      </p:sp>
      <p:sp>
        <p:nvSpPr>
          <p:cNvPr id="4" name="Date Placeholder 3">
            <a:extLst>
              <a:ext uri="{FF2B5EF4-FFF2-40B4-BE49-F238E27FC236}">
                <a16:creationId xmlns:a16="http://schemas.microsoft.com/office/drawing/2014/main" id="{AB8A1E84-C96B-4BCC-51E8-A52CBE69C0BA}"/>
              </a:ext>
            </a:extLst>
          </p:cNvPr>
          <p:cNvSpPr>
            <a:spLocks noGrp="1"/>
          </p:cNvSpPr>
          <p:nvPr>
            <p:ph type="dt" sz="half" idx="10"/>
          </p:nvPr>
        </p:nvSpPr>
        <p:spPr/>
        <p:txBody>
          <a:bodyPr/>
          <a:lstStyle/>
          <a:p>
            <a:fld id="{0A5F2BAC-F8C0-4A5D-B3AB-127D6907A05A}" type="datetime5">
              <a:rPr lang="en-US" smtClean="0"/>
              <a:t>12-Oct-22</a:t>
            </a:fld>
            <a:endParaRPr lang="en-GB"/>
          </a:p>
        </p:txBody>
      </p:sp>
      <p:sp>
        <p:nvSpPr>
          <p:cNvPr id="5" name="Slide Number Placeholder 4">
            <a:extLst>
              <a:ext uri="{FF2B5EF4-FFF2-40B4-BE49-F238E27FC236}">
                <a16:creationId xmlns:a16="http://schemas.microsoft.com/office/drawing/2014/main" id="{7F9AAD70-30E0-BCD5-FDB2-35CFB36AD0C4}"/>
              </a:ext>
            </a:extLst>
          </p:cNvPr>
          <p:cNvSpPr>
            <a:spLocks noGrp="1"/>
          </p:cNvSpPr>
          <p:nvPr>
            <p:ph type="sldNum" sz="quarter" idx="12"/>
          </p:nvPr>
        </p:nvSpPr>
        <p:spPr/>
        <p:txBody>
          <a:bodyPr/>
          <a:lstStyle/>
          <a:p>
            <a:fld id="{A9A16595-DC56-4919-B042-B2AA3E6553A2}" type="slidenum">
              <a:rPr lang="en-GB" smtClean="0"/>
              <a:pPr/>
              <a:t>99</a:t>
            </a:fld>
            <a:endParaRPr lang="en-GB"/>
          </a:p>
        </p:txBody>
      </p:sp>
    </p:spTree>
    <p:extLst>
      <p:ext uri="{BB962C8B-B14F-4D97-AF65-F5344CB8AC3E}">
        <p14:creationId xmlns:p14="http://schemas.microsoft.com/office/powerpoint/2010/main" val="3435820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5894</TotalTime>
  <Words>6902</Words>
  <Application>Microsoft Office PowerPoint</Application>
  <PresentationFormat>On-screen Show (4:3)</PresentationFormat>
  <Paragraphs>1056</Paragraphs>
  <Slides>127</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127</vt:i4>
      </vt:variant>
    </vt:vector>
  </HeadingPairs>
  <TitlesOfParts>
    <vt:vector size="140" baseType="lpstr">
      <vt:lpstr>Arial</vt:lpstr>
      <vt:lpstr>Bradley Hand ITC</vt:lpstr>
      <vt:lpstr>Calibri</vt:lpstr>
      <vt:lpstr>Constantia</vt:lpstr>
      <vt:lpstr>Edwardian Script ITC</vt:lpstr>
      <vt:lpstr>FranklinGothicITCbyBT-Demi</vt:lpstr>
      <vt:lpstr>Melior</vt:lpstr>
      <vt:lpstr>MinionPro-Regular</vt:lpstr>
      <vt:lpstr>Mistral</vt:lpstr>
      <vt:lpstr>Times New Roman</vt:lpstr>
      <vt:lpstr>Wingdings</vt:lpstr>
      <vt:lpstr>Wingdings 2</vt:lpstr>
      <vt:lpstr>Flow</vt:lpstr>
      <vt:lpstr>BMS 3140 </vt:lpstr>
      <vt:lpstr>CENTRAL NERVOUS SYSTEM  PHARMACOLOGY</vt:lpstr>
      <vt:lpstr>Learning Objectives:</vt:lpstr>
      <vt:lpstr>             Goal of biomedical science in  neuropharmacology  </vt:lpstr>
      <vt:lpstr>The CNS……</vt:lpstr>
      <vt:lpstr>CENTRAL NERVOUS  SYSTEM</vt:lpstr>
      <vt:lpstr>PowerPoint Presentation</vt:lpstr>
      <vt:lpstr>CNS NEUROTRANSMITTERS</vt:lpstr>
      <vt:lpstr>CNS Neurotransmitters</vt:lpstr>
      <vt:lpstr>PowerPoint Presentation</vt:lpstr>
      <vt:lpstr>CNS DRUGS</vt:lpstr>
      <vt:lpstr>Psychotropic Drugs</vt:lpstr>
      <vt:lpstr>PowerPoint Presentation</vt:lpstr>
      <vt:lpstr>SEDATIVE-HYPNOTIC DRUGS</vt:lpstr>
      <vt:lpstr>PowerPoint Presentation</vt:lpstr>
      <vt:lpstr>PowerPoint Presentation</vt:lpstr>
      <vt:lpstr>Types of anxiety disorders</vt:lpstr>
      <vt:lpstr>PowerPoint Presentation</vt:lpstr>
      <vt:lpstr>PowerPoint Presentation</vt:lpstr>
      <vt:lpstr>PowerPoint Presentation</vt:lpstr>
      <vt:lpstr>PowerPoint Presentation</vt:lpstr>
      <vt:lpstr>Benzodiazepines</vt:lpstr>
      <vt:lpstr>Mechanism of action</vt:lpstr>
      <vt:lpstr>Benzodiazepines: Pharmacological effects</vt:lpstr>
      <vt:lpstr>Benzodiazepines: Therapeutic Uses</vt:lpstr>
      <vt:lpstr>Adverse effects of Benzodiazepine drugs </vt:lpstr>
      <vt:lpstr>Benzodiazepine antagonist</vt:lpstr>
      <vt:lpstr>Barbiturates - Mechanism of action </vt:lpstr>
      <vt:lpstr>BZD VS BARBITURATE BINDING</vt:lpstr>
      <vt:lpstr>Sedative-Hypnotics: Barbiturates</vt:lpstr>
      <vt:lpstr>Sedative-Hypnotics: Other agents</vt:lpstr>
      <vt:lpstr>Guidelines for therapy with Sedative-hypnotics</vt:lpstr>
      <vt:lpstr>PowerPoint Presentation</vt:lpstr>
      <vt:lpstr>Contraindications</vt:lpstr>
      <vt:lpstr>PowerPoint Presentation</vt:lpstr>
      <vt:lpstr>ANTIDEPRESSANT DRUGS</vt:lpstr>
      <vt:lpstr>Depression……</vt:lpstr>
      <vt:lpstr>What is Depression?</vt:lpstr>
      <vt:lpstr>Manifestations of Depression</vt:lpstr>
      <vt:lpstr>Types of Depression</vt:lpstr>
      <vt:lpstr>Etiology theories</vt:lpstr>
      <vt:lpstr>Antidepressant Drugs: Classification</vt:lpstr>
      <vt:lpstr>PowerPoint Presentation</vt:lpstr>
      <vt:lpstr>Antidepressant Drugs</vt:lpstr>
      <vt:lpstr>Antidepressant Drugs</vt:lpstr>
      <vt:lpstr>Antidepressant Drugs</vt:lpstr>
      <vt:lpstr>Antidepressant Drugs</vt:lpstr>
      <vt:lpstr>Contraindications &amp; Interactions</vt:lpstr>
      <vt:lpstr>PowerPoint Presentation</vt:lpstr>
      <vt:lpstr>PowerPoint Presentation</vt:lpstr>
      <vt:lpstr>PowerPoint Presentation</vt:lpstr>
      <vt:lpstr>ANTIPSYCHOTIC DRUGS (Neuroleptics)</vt:lpstr>
      <vt:lpstr>PowerPoint Presentation</vt:lpstr>
      <vt:lpstr>PowerPoint Presentation</vt:lpstr>
      <vt:lpstr>Schizophrenia</vt:lpstr>
      <vt:lpstr>PowerPoint Presentation</vt:lpstr>
      <vt:lpstr>Etiology theories of Psychosis</vt:lpstr>
      <vt:lpstr>PowerPoint Presentation</vt:lpstr>
      <vt:lpstr>Antipsychotic drugs</vt:lpstr>
      <vt:lpstr>Antipsychotic Drug Classification</vt:lpstr>
      <vt:lpstr>ANTIPSYCHOTICS</vt:lpstr>
      <vt:lpstr>Pharmacological Effects of Dopamine receptor antagonism</vt:lpstr>
      <vt:lpstr>PowerPoint Presentation</vt:lpstr>
      <vt:lpstr>Antipsychotic drugs (summary)</vt:lpstr>
      <vt:lpstr>Antipsychotic drugs (summary)</vt:lpstr>
      <vt:lpstr>Contraindications of Antipsychotics:</vt:lpstr>
      <vt:lpstr>PowerPoint Presentation</vt:lpstr>
      <vt:lpstr>Drug Interactions with Antipsychotics</vt:lpstr>
      <vt:lpstr>PowerPoint Presentation</vt:lpstr>
      <vt:lpstr>ANTI-EPILEPTIC DRUGS</vt:lpstr>
      <vt:lpstr>Epilepsy:</vt:lpstr>
      <vt:lpstr>Causes of Epilepsy</vt:lpstr>
      <vt:lpstr>Pathophysiology of Epilepsy</vt:lpstr>
      <vt:lpstr>Classification of Epilepsy</vt:lpstr>
      <vt:lpstr>PowerPoint Presentation</vt:lpstr>
      <vt:lpstr>Anti-epileptic drugs: Mode of Action</vt:lpstr>
      <vt:lpstr>PowerPoint Presentation</vt:lpstr>
      <vt:lpstr>Other Anti-epileptic drugs</vt:lpstr>
      <vt:lpstr>PowerPoint Presentation</vt:lpstr>
      <vt:lpstr>Contraindications &amp; Interactions</vt:lpstr>
      <vt:lpstr>   DRUGS USED FOR  PARKINSONISM</vt:lpstr>
      <vt:lpstr>Parkinsonism……</vt:lpstr>
      <vt:lpstr>Pathophysiology of Parkinsonism</vt:lpstr>
      <vt:lpstr>PowerPoint Presentation</vt:lpstr>
      <vt:lpstr>PowerPoint Presentation</vt:lpstr>
      <vt:lpstr>Manifestations of Parkinsonism</vt:lpstr>
      <vt:lpstr>ETIOLOGY OF PARKINSONISM</vt:lpstr>
      <vt:lpstr>DRUGS USED FOR PARKINSONISM</vt:lpstr>
      <vt:lpstr>PowerPoint Presentation</vt:lpstr>
      <vt:lpstr>Dopamine receptor agonists </vt:lpstr>
      <vt:lpstr>PowerPoint Presentation</vt:lpstr>
      <vt:lpstr>PowerPoint Presentation</vt:lpstr>
      <vt:lpstr>Levodopa </vt:lpstr>
      <vt:lpstr>PowerPoint Presentation</vt:lpstr>
      <vt:lpstr>PowerPoint Presentation</vt:lpstr>
      <vt:lpstr>         Monoamine oxidase type B inhibitors </vt:lpstr>
      <vt:lpstr>PowerPoint Presentation</vt:lpstr>
      <vt:lpstr>Antimuscarinic drugs </vt:lpstr>
      <vt:lpstr>PowerPoint Presentation</vt:lpstr>
      <vt:lpstr>Catechol-O-methyltransferase inhibitors </vt:lpstr>
      <vt:lpstr>Comparison between two major treatments for Parkinsonism</vt:lpstr>
      <vt:lpstr>ANAESTHETIC DRUGS</vt:lpstr>
      <vt:lpstr>Anaesthesia……</vt:lpstr>
      <vt:lpstr>PowerPoint Presentation</vt:lpstr>
      <vt:lpstr>LOCAL ANAESTHETICS </vt:lpstr>
      <vt:lpstr>PowerPoint Presentation</vt:lpstr>
      <vt:lpstr>PowerPoint Presentation</vt:lpstr>
      <vt:lpstr>PowerPoint Presentation</vt:lpstr>
      <vt:lpstr>General anaesthetics</vt:lpstr>
      <vt:lpstr>PowerPoint Presentation</vt:lpstr>
      <vt:lpstr>BALANCED ANAESTHESIA</vt:lpstr>
      <vt:lpstr>MECHANISM OF ANAESTHTICS </vt:lpstr>
      <vt:lpstr>PowerPoint Presentation</vt:lpstr>
      <vt:lpstr>PowerPoint Presentation</vt:lpstr>
      <vt:lpstr>STAGES OF GENERAL ANESTHESIA</vt:lpstr>
      <vt:lpstr>PowerPoint Presentation</vt:lpstr>
      <vt:lpstr>Classification of General Anaesthetic Drugs</vt:lpstr>
      <vt:lpstr>PowerPoint Presentation</vt:lpstr>
      <vt:lpstr>Pharmacological Effects</vt:lpstr>
      <vt:lpstr>Adverse Effects of General Anaesthetics</vt:lpstr>
      <vt:lpstr>IDEAL GA AGENT</vt:lpstr>
      <vt:lpstr>PowerPoint Presentation</vt:lpstr>
      <vt:lpstr>Balanced anaesthesia (Combination therapy)</vt:lpstr>
      <vt:lpstr>Regimen for Balanced Anaesthesia</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 (CNS) PHARMACOLOGY</dc:title>
  <dc:creator>CHICHO</dc:creator>
  <cp:lastModifiedBy>hp</cp:lastModifiedBy>
  <cp:revision>191</cp:revision>
  <dcterms:created xsi:type="dcterms:W3CDTF">2013-04-17T13:40:42Z</dcterms:created>
  <dcterms:modified xsi:type="dcterms:W3CDTF">2022-10-12T08:49:45Z</dcterms:modified>
</cp:coreProperties>
</file>