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3A7F89-10CD-46A8-B601-C1BB7BC47EF1}" type="datetimeFigureOut">
              <a:rPr lang="en-US" smtClean="0"/>
              <a:t>04-Apr-22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C9A68-B217-4C1C-88D6-EE50B2268A30}" type="slidenum">
              <a:rPr lang="en-US" smtClean="0"/>
              <a:t>‹#›</a:t>
            </a:fld>
            <a:endParaRPr lang="en-US"/>
          </a:p>
        </p:txBody>
      </p:sp>
    </p:spTree>
    <p:extLst>
      <p:ext uri="{BB962C8B-B14F-4D97-AF65-F5344CB8AC3E}">
        <p14:creationId xmlns:p14="http://schemas.microsoft.com/office/powerpoint/2010/main" val="575946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A7F89-10CD-46A8-B601-C1BB7BC47EF1}" type="datetimeFigureOut">
              <a:rPr lang="en-US" smtClean="0"/>
              <a:t>04-Apr-22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C9A68-B217-4C1C-88D6-EE50B2268A30}" type="slidenum">
              <a:rPr lang="en-US" smtClean="0"/>
              <a:t>‹#›</a:t>
            </a:fld>
            <a:endParaRPr lang="en-US"/>
          </a:p>
        </p:txBody>
      </p:sp>
    </p:spTree>
    <p:extLst>
      <p:ext uri="{BB962C8B-B14F-4D97-AF65-F5344CB8AC3E}">
        <p14:creationId xmlns:p14="http://schemas.microsoft.com/office/powerpoint/2010/main" val="1026069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A7F89-10CD-46A8-B601-C1BB7BC47EF1}" type="datetimeFigureOut">
              <a:rPr lang="en-US" smtClean="0"/>
              <a:t>04-Apr-22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C9A68-B217-4C1C-88D6-EE50B2268A30}" type="slidenum">
              <a:rPr lang="en-US" smtClean="0"/>
              <a:t>‹#›</a:t>
            </a:fld>
            <a:endParaRPr lang="en-US"/>
          </a:p>
        </p:txBody>
      </p:sp>
    </p:spTree>
    <p:extLst>
      <p:ext uri="{BB962C8B-B14F-4D97-AF65-F5344CB8AC3E}">
        <p14:creationId xmlns:p14="http://schemas.microsoft.com/office/powerpoint/2010/main" val="2892083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A7F89-10CD-46A8-B601-C1BB7BC47EF1}" type="datetimeFigureOut">
              <a:rPr lang="en-US" smtClean="0"/>
              <a:t>04-Apr-22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C9A68-B217-4C1C-88D6-EE50B2268A30}" type="slidenum">
              <a:rPr lang="en-US" smtClean="0"/>
              <a:t>‹#›</a:t>
            </a:fld>
            <a:endParaRPr lang="en-US"/>
          </a:p>
        </p:txBody>
      </p:sp>
    </p:spTree>
    <p:extLst>
      <p:ext uri="{BB962C8B-B14F-4D97-AF65-F5344CB8AC3E}">
        <p14:creationId xmlns:p14="http://schemas.microsoft.com/office/powerpoint/2010/main" val="377682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3A7F89-10CD-46A8-B601-C1BB7BC47EF1}" type="datetimeFigureOut">
              <a:rPr lang="en-US" smtClean="0"/>
              <a:t>04-Apr-22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C9A68-B217-4C1C-88D6-EE50B2268A30}" type="slidenum">
              <a:rPr lang="en-US" smtClean="0"/>
              <a:t>‹#›</a:t>
            </a:fld>
            <a:endParaRPr lang="en-US"/>
          </a:p>
        </p:txBody>
      </p:sp>
    </p:spTree>
    <p:extLst>
      <p:ext uri="{BB962C8B-B14F-4D97-AF65-F5344CB8AC3E}">
        <p14:creationId xmlns:p14="http://schemas.microsoft.com/office/powerpoint/2010/main" val="835151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3A7F89-10CD-46A8-B601-C1BB7BC47EF1}" type="datetimeFigureOut">
              <a:rPr lang="en-US" smtClean="0"/>
              <a:t>04-Apr-22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0C9A68-B217-4C1C-88D6-EE50B2268A30}" type="slidenum">
              <a:rPr lang="en-US" smtClean="0"/>
              <a:t>‹#›</a:t>
            </a:fld>
            <a:endParaRPr lang="en-US"/>
          </a:p>
        </p:txBody>
      </p:sp>
    </p:spTree>
    <p:extLst>
      <p:ext uri="{BB962C8B-B14F-4D97-AF65-F5344CB8AC3E}">
        <p14:creationId xmlns:p14="http://schemas.microsoft.com/office/powerpoint/2010/main" val="1080939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3A7F89-10CD-46A8-B601-C1BB7BC47EF1}" type="datetimeFigureOut">
              <a:rPr lang="en-US" smtClean="0"/>
              <a:t>04-Apr-22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0C9A68-B217-4C1C-88D6-EE50B2268A30}" type="slidenum">
              <a:rPr lang="en-US" smtClean="0"/>
              <a:t>‹#›</a:t>
            </a:fld>
            <a:endParaRPr lang="en-US"/>
          </a:p>
        </p:txBody>
      </p:sp>
    </p:spTree>
    <p:extLst>
      <p:ext uri="{BB962C8B-B14F-4D97-AF65-F5344CB8AC3E}">
        <p14:creationId xmlns:p14="http://schemas.microsoft.com/office/powerpoint/2010/main" val="3213193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3A7F89-10CD-46A8-B601-C1BB7BC47EF1}" type="datetimeFigureOut">
              <a:rPr lang="en-US" smtClean="0"/>
              <a:t>04-Apr-22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0C9A68-B217-4C1C-88D6-EE50B2268A30}" type="slidenum">
              <a:rPr lang="en-US" smtClean="0"/>
              <a:t>‹#›</a:t>
            </a:fld>
            <a:endParaRPr lang="en-US"/>
          </a:p>
        </p:txBody>
      </p:sp>
    </p:spTree>
    <p:extLst>
      <p:ext uri="{BB962C8B-B14F-4D97-AF65-F5344CB8AC3E}">
        <p14:creationId xmlns:p14="http://schemas.microsoft.com/office/powerpoint/2010/main" val="78620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3A7F89-10CD-46A8-B601-C1BB7BC47EF1}" type="datetimeFigureOut">
              <a:rPr lang="en-US" smtClean="0"/>
              <a:t>04-Apr-22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0C9A68-B217-4C1C-88D6-EE50B2268A30}" type="slidenum">
              <a:rPr lang="en-US" smtClean="0"/>
              <a:t>‹#›</a:t>
            </a:fld>
            <a:endParaRPr lang="en-US"/>
          </a:p>
        </p:txBody>
      </p:sp>
    </p:spTree>
    <p:extLst>
      <p:ext uri="{BB962C8B-B14F-4D97-AF65-F5344CB8AC3E}">
        <p14:creationId xmlns:p14="http://schemas.microsoft.com/office/powerpoint/2010/main" val="248648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3A7F89-10CD-46A8-B601-C1BB7BC47EF1}" type="datetimeFigureOut">
              <a:rPr lang="en-US" smtClean="0"/>
              <a:t>04-Apr-22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0C9A68-B217-4C1C-88D6-EE50B2268A30}" type="slidenum">
              <a:rPr lang="en-US" smtClean="0"/>
              <a:t>‹#›</a:t>
            </a:fld>
            <a:endParaRPr lang="en-US"/>
          </a:p>
        </p:txBody>
      </p:sp>
    </p:spTree>
    <p:extLst>
      <p:ext uri="{BB962C8B-B14F-4D97-AF65-F5344CB8AC3E}">
        <p14:creationId xmlns:p14="http://schemas.microsoft.com/office/powerpoint/2010/main" val="3714769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3A7F89-10CD-46A8-B601-C1BB7BC47EF1}" type="datetimeFigureOut">
              <a:rPr lang="en-US" smtClean="0"/>
              <a:t>04-Apr-22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0C9A68-B217-4C1C-88D6-EE50B2268A30}" type="slidenum">
              <a:rPr lang="en-US" smtClean="0"/>
              <a:t>‹#›</a:t>
            </a:fld>
            <a:endParaRPr lang="en-US"/>
          </a:p>
        </p:txBody>
      </p:sp>
    </p:spTree>
    <p:extLst>
      <p:ext uri="{BB962C8B-B14F-4D97-AF65-F5344CB8AC3E}">
        <p14:creationId xmlns:p14="http://schemas.microsoft.com/office/powerpoint/2010/main" val="1829982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A7F89-10CD-46A8-B601-C1BB7BC47EF1}" type="datetimeFigureOut">
              <a:rPr lang="en-US" smtClean="0"/>
              <a:t>04-Apr-22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0C9A68-B217-4C1C-88D6-EE50B2268A30}" type="slidenum">
              <a:rPr lang="en-US" smtClean="0"/>
              <a:t>‹#›</a:t>
            </a:fld>
            <a:endParaRPr lang="en-US"/>
          </a:p>
        </p:txBody>
      </p:sp>
    </p:spTree>
    <p:extLst>
      <p:ext uri="{BB962C8B-B14F-4D97-AF65-F5344CB8AC3E}">
        <p14:creationId xmlns:p14="http://schemas.microsoft.com/office/powerpoint/2010/main" val="1019193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4.TOXIC AGENTS: CHEMICAL TERATOGENS</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sz="2400" dirty="0" smtClean="0"/>
              <a:t>Definition &amp; historical background</a:t>
            </a:r>
          </a:p>
          <a:p>
            <a:pPr marL="685800" lvl="1">
              <a:buFont typeface="Wingdings" panose="05000000000000000000" pitchFamily="2" charset="2"/>
              <a:buChar char="Ø"/>
            </a:pPr>
            <a:r>
              <a:rPr lang="en-US" sz="2400" dirty="0" smtClean="0"/>
              <a:t>A teratogen </a:t>
            </a:r>
            <a:r>
              <a:rPr lang="en-US" sz="2400" dirty="0"/>
              <a:t>refers to any </a:t>
            </a:r>
            <a:r>
              <a:rPr lang="en-US" sz="2400" dirty="0" smtClean="0"/>
              <a:t>substance, whether </a:t>
            </a:r>
            <a:r>
              <a:rPr lang="en-US" sz="2400" dirty="0"/>
              <a:t>drug, </a:t>
            </a:r>
            <a:r>
              <a:rPr lang="en-US" sz="2400" dirty="0" smtClean="0"/>
              <a:t>chemical, biochemical, biological </a:t>
            </a:r>
            <a:r>
              <a:rPr lang="en-US" sz="2400" dirty="0"/>
              <a:t>or physical agent giving rise </a:t>
            </a:r>
            <a:r>
              <a:rPr lang="en-US" sz="2400" dirty="0" smtClean="0"/>
              <a:t>to birth defects.</a:t>
            </a:r>
          </a:p>
          <a:p>
            <a:pPr marL="685800" lvl="1">
              <a:buFont typeface="Wingdings" panose="05000000000000000000" pitchFamily="2" charset="2"/>
              <a:buChar char="Ø"/>
            </a:pPr>
            <a:r>
              <a:rPr lang="en-US" sz="2400" dirty="0" smtClean="0"/>
              <a:t>And </a:t>
            </a:r>
            <a:r>
              <a:rPr lang="en-US" sz="2400" dirty="0"/>
              <a:t>Teratology is </a:t>
            </a:r>
            <a:r>
              <a:rPr lang="en-US" sz="2400" dirty="0" smtClean="0"/>
              <a:t>a science concerned with investigations </a:t>
            </a:r>
            <a:r>
              <a:rPr lang="en-US" sz="2400" dirty="0"/>
              <a:t>of birth defects, and is </a:t>
            </a:r>
            <a:r>
              <a:rPr lang="en-US" sz="2400" dirty="0" smtClean="0"/>
              <a:t>one of </a:t>
            </a:r>
            <a:r>
              <a:rPr lang="en-US" sz="2400" dirty="0"/>
              <a:t>the oldest sciences (its root going </a:t>
            </a:r>
            <a:r>
              <a:rPr lang="en-US" sz="2400" dirty="0" smtClean="0"/>
              <a:t>back to </a:t>
            </a:r>
            <a:r>
              <a:rPr lang="en-US" sz="2400" dirty="0"/>
              <a:t>early primitive times</a:t>
            </a:r>
            <a:r>
              <a:rPr lang="en-US" sz="2400" dirty="0" smtClean="0"/>
              <a:t>).</a:t>
            </a:r>
          </a:p>
          <a:p>
            <a:pPr marL="685800" lvl="1">
              <a:buFont typeface="Wingdings" panose="05000000000000000000" pitchFamily="2" charset="2"/>
              <a:buChar char="Ø"/>
            </a:pPr>
            <a:r>
              <a:rPr lang="en-US" sz="2400" dirty="0"/>
              <a:t>Abnormal or malformed births </a:t>
            </a:r>
            <a:r>
              <a:rPr lang="en-US" sz="2400" dirty="0" smtClean="0"/>
              <a:t>were associated </a:t>
            </a:r>
            <a:r>
              <a:rPr lang="en-US" sz="2400" dirty="0"/>
              <a:t>with myths, wizardry, </a:t>
            </a:r>
            <a:r>
              <a:rPr lang="en-US" sz="2400" dirty="0" smtClean="0"/>
              <a:t>awe, curiosity</a:t>
            </a:r>
            <a:r>
              <a:rPr lang="en-US" sz="2400" dirty="0"/>
              <a:t>, and horror.</a:t>
            </a:r>
            <a:endParaRPr lang="en-US" sz="2400" dirty="0" smtClean="0"/>
          </a:p>
          <a:p>
            <a:pPr marL="400050" lvl="1" indent="0">
              <a:buNone/>
            </a:pPr>
            <a:endParaRPr lang="en-US" dirty="0"/>
          </a:p>
        </p:txBody>
      </p:sp>
    </p:spTree>
    <p:extLst>
      <p:ext uri="{BB962C8B-B14F-4D97-AF65-F5344CB8AC3E}">
        <p14:creationId xmlns:p14="http://schemas.microsoft.com/office/powerpoint/2010/main" val="41760738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71500" indent="-571500">
              <a:buFont typeface="Wingdings" panose="05000000000000000000" pitchFamily="2" charset="2"/>
              <a:buChar char="q"/>
            </a:pPr>
            <a:r>
              <a:rPr lang="en-US" dirty="0" smtClean="0"/>
              <a:t>4.3.1REPRODUCTIVE HAZARDS, TERATOGENIC AGENTS AND PREGNANCY </a:t>
            </a:r>
            <a:r>
              <a:rPr lang="en-US" dirty="0"/>
              <a:t/>
            </a:r>
            <a:br>
              <a:rPr lang="en-US" dirty="0"/>
            </a:b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endParaRPr lang="en-US" dirty="0"/>
          </a:p>
          <a:p>
            <a:pPr>
              <a:buFont typeface="Wingdings" panose="05000000000000000000" pitchFamily="2" charset="2"/>
              <a:buChar char="q"/>
            </a:pPr>
            <a:r>
              <a:rPr lang="en-US" dirty="0"/>
              <a:t> </a:t>
            </a:r>
            <a:r>
              <a:rPr lang="en-US" sz="2600" b="1" dirty="0">
                <a:solidFill>
                  <a:srgbClr val="FF0000"/>
                </a:solidFill>
                <a:effectLst>
                  <a:outerShdw blurRad="38100" dist="38100" dir="2700000" algn="tl">
                    <a:srgbClr val="000000">
                      <a:alpha val="43137"/>
                    </a:srgbClr>
                  </a:outerShdw>
                </a:effectLst>
              </a:rPr>
              <a:t>Substances or agents </a:t>
            </a:r>
            <a:r>
              <a:rPr lang="en-US" sz="2600" dirty="0"/>
              <a:t>that affect the reproductive health of women or men or the ability of couples to have healthy children are called </a:t>
            </a:r>
            <a:r>
              <a:rPr lang="en-US" sz="2600" b="1" dirty="0">
                <a:solidFill>
                  <a:srgbClr val="FF0000"/>
                </a:solidFill>
                <a:effectLst>
                  <a:outerShdw blurRad="38100" dist="38100" dir="2700000" algn="tl">
                    <a:srgbClr val="000000">
                      <a:alpha val="43137"/>
                    </a:srgbClr>
                  </a:outerShdw>
                </a:effectLst>
              </a:rPr>
              <a:t>reproductive hazards</a:t>
            </a:r>
            <a:r>
              <a:rPr lang="en-US" sz="2600" dirty="0"/>
              <a:t>. A teratogen is a substance which interferes with embryonic or fetal development and women of child bearing potential should take care to avoid exposure. </a:t>
            </a:r>
            <a:endParaRPr lang="en-US" sz="2600" dirty="0" smtClean="0"/>
          </a:p>
          <a:p>
            <a:pPr>
              <a:buFont typeface="Wingdings" panose="05000000000000000000" pitchFamily="2" charset="2"/>
              <a:buChar char="q"/>
            </a:pPr>
            <a:r>
              <a:rPr lang="en-US" sz="2600" b="1" dirty="0" smtClean="0">
                <a:solidFill>
                  <a:srgbClr val="FF0000"/>
                </a:solidFill>
                <a:effectLst>
                  <a:outerShdw blurRad="38100" dist="38100" dir="2700000" algn="tl">
                    <a:srgbClr val="000000">
                      <a:alpha val="43137"/>
                    </a:srgbClr>
                  </a:outerShdw>
                </a:effectLst>
              </a:rPr>
              <a:t>A </a:t>
            </a:r>
            <a:r>
              <a:rPr lang="en-US" sz="2600" b="1" dirty="0" err="1">
                <a:solidFill>
                  <a:srgbClr val="FF0000"/>
                </a:solidFill>
                <a:effectLst>
                  <a:outerShdw blurRad="38100" dist="38100" dir="2700000" algn="tl">
                    <a:srgbClr val="000000">
                      <a:alpha val="43137"/>
                    </a:srgbClr>
                  </a:outerShdw>
                </a:effectLst>
              </a:rPr>
              <a:t>fetotoxin</a:t>
            </a:r>
            <a:r>
              <a:rPr lang="en-US" sz="2600" b="1" dirty="0">
                <a:solidFill>
                  <a:srgbClr val="FF0000"/>
                </a:solidFill>
                <a:effectLst>
                  <a:outerShdw blurRad="38100" dist="38100" dir="2700000" algn="tl">
                    <a:srgbClr val="000000">
                      <a:alpha val="43137"/>
                    </a:srgbClr>
                  </a:outerShdw>
                </a:effectLst>
              </a:rPr>
              <a:t> </a:t>
            </a:r>
            <a:r>
              <a:rPr lang="en-US" sz="2600" dirty="0"/>
              <a:t>is a substance that can poison or cause degenerative effects in a developing fetus or embryo. Radiation, some chemicals, certain drugs, cigarettes, some viruses, and alcohol are other examples of </a:t>
            </a:r>
            <a:r>
              <a:rPr lang="en-US" sz="2600" b="1" dirty="0">
                <a:solidFill>
                  <a:srgbClr val="FF0000"/>
                </a:solidFill>
                <a:effectLst>
                  <a:outerShdw blurRad="38100" dist="38100" dir="2700000" algn="tl">
                    <a:srgbClr val="000000">
                      <a:alpha val="43137"/>
                    </a:srgbClr>
                  </a:outerShdw>
                </a:effectLst>
              </a:rPr>
              <a:t>reproductive hazards</a:t>
            </a:r>
            <a:r>
              <a:rPr lang="en-US" sz="2600" dirty="0"/>
              <a:t>.</a:t>
            </a:r>
          </a:p>
        </p:txBody>
      </p:sp>
    </p:spTree>
    <p:extLst>
      <p:ext uri="{BB962C8B-B14F-4D97-AF65-F5344CB8AC3E}">
        <p14:creationId xmlns:p14="http://schemas.microsoft.com/office/powerpoint/2010/main" val="3546269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sz="2400" dirty="0"/>
          </a:p>
          <a:p>
            <a:pPr>
              <a:buFont typeface="Wingdings" panose="05000000000000000000" pitchFamily="2" charset="2"/>
              <a:buChar char="q"/>
            </a:pPr>
            <a:r>
              <a:rPr lang="en-US" sz="2400" dirty="0" smtClean="0"/>
              <a:t>A </a:t>
            </a:r>
            <a:r>
              <a:rPr lang="en-US" sz="2400" b="1" dirty="0">
                <a:solidFill>
                  <a:srgbClr val="FF0000"/>
                </a:solidFill>
                <a:effectLst>
                  <a:outerShdw blurRad="38100" dist="38100" dir="2700000" algn="tl">
                    <a:srgbClr val="000000">
                      <a:alpha val="43137"/>
                    </a:srgbClr>
                  </a:outerShdw>
                </a:effectLst>
              </a:rPr>
              <a:t>reproductive hazard </a:t>
            </a:r>
            <a:r>
              <a:rPr lang="en-US" sz="2400" dirty="0"/>
              <a:t>may cause one or more health effects, depending on the time and duration of the exposure. For example, exposure to harmful substances during the </a:t>
            </a:r>
            <a:r>
              <a:rPr lang="en-US" sz="2400" b="1" dirty="0">
                <a:solidFill>
                  <a:srgbClr val="FF0000"/>
                </a:solidFill>
                <a:effectLst>
                  <a:outerShdw blurRad="38100" dist="38100" dir="2700000" algn="tl">
                    <a:srgbClr val="000000">
                      <a:alpha val="43137"/>
                    </a:srgbClr>
                  </a:outerShdw>
                </a:effectLst>
              </a:rPr>
              <a:t>first 3 months of pregnancy </a:t>
            </a:r>
            <a:r>
              <a:rPr lang="en-US" sz="2400" dirty="0"/>
              <a:t>may cause a birth defect or </a:t>
            </a:r>
            <a:r>
              <a:rPr lang="en-US" sz="2400" b="1" dirty="0">
                <a:solidFill>
                  <a:srgbClr val="FF0000"/>
                </a:solidFill>
                <a:effectLst>
                  <a:outerShdw blurRad="38100" dist="38100" dir="2700000" algn="tl">
                    <a:srgbClr val="000000">
                      <a:alpha val="43137"/>
                    </a:srgbClr>
                  </a:outerShdw>
                </a:effectLst>
              </a:rPr>
              <a:t>a miscarriage</a:t>
            </a:r>
            <a:r>
              <a:rPr lang="en-US" sz="2400" dirty="0"/>
              <a:t>. During the last 6 months of pregnancy, exposure to reproductive hazards could slow the growth of </a:t>
            </a:r>
            <a:r>
              <a:rPr lang="en-US" sz="2400" b="1" dirty="0">
                <a:solidFill>
                  <a:srgbClr val="FF0000"/>
                </a:solidFill>
                <a:effectLst>
                  <a:outerShdw blurRad="38100" dist="38100" dir="2700000" algn="tl">
                    <a:srgbClr val="000000">
                      <a:alpha val="43137"/>
                    </a:srgbClr>
                  </a:outerShdw>
                </a:effectLst>
              </a:rPr>
              <a:t>the fetus</a:t>
            </a:r>
            <a:r>
              <a:rPr lang="en-US" sz="2400" dirty="0"/>
              <a:t>, affect the development </a:t>
            </a:r>
            <a:r>
              <a:rPr lang="en-US" sz="2400" b="1" dirty="0">
                <a:solidFill>
                  <a:srgbClr val="FF0000"/>
                </a:solidFill>
                <a:effectLst>
                  <a:outerShdw blurRad="38100" dist="38100" dir="2700000" algn="tl">
                    <a:srgbClr val="000000">
                      <a:alpha val="43137"/>
                    </a:srgbClr>
                  </a:outerShdw>
                </a:effectLst>
              </a:rPr>
              <a:t>of its brain</a:t>
            </a:r>
            <a:r>
              <a:rPr lang="en-US" sz="2400" dirty="0"/>
              <a:t>, or </a:t>
            </a:r>
            <a:r>
              <a:rPr lang="en-US" sz="2400" b="1" dirty="0">
                <a:solidFill>
                  <a:srgbClr val="FF0000"/>
                </a:solidFill>
                <a:effectLst>
                  <a:outerShdw blurRad="38100" dist="38100" dir="2700000" algn="tl">
                    <a:srgbClr val="000000">
                      <a:alpha val="43137"/>
                    </a:srgbClr>
                  </a:outerShdw>
                </a:effectLst>
              </a:rPr>
              <a:t>cause premature labor</a:t>
            </a:r>
            <a:r>
              <a:rPr lang="en-US" sz="2400" dirty="0"/>
              <a:t>.</a:t>
            </a:r>
          </a:p>
        </p:txBody>
      </p:sp>
    </p:spTree>
    <p:extLst>
      <p:ext uri="{BB962C8B-B14F-4D97-AF65-F5344CB8AC3E}">
        <p14:creationId xmlns:p14="http://schemas.microsoft.com/office/powerpoint/2010/main" val="2266951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pPr>
              <a:buFont typeface="Wingdings" panose="05000000000000000000" pitchFamily="2" charset="2"/>
              <a:buChar char="q"/>
            </a:pPr>
            <a:r>
              <a:rPr lang="en-US" sz="2400" b="1" dirty="0" smtClean="0">
                <a:solidFill>
                  <a:srgbClr val="FF0000"/>
                </a:solidFill>
                <a:effectLst>
                  <a:outerShdw blurRad="38100" dist="38100" dir="2700000" algn="tl">
                    <a:srgbClr val="000000">
                      <a:alpha val="43137"/>
                    </a:srgbClr>
                  </a:outerShdw>
                </a:effectLst>
              </a:rPr>
              <a:t>Reproductive </a:t>
            </a:r>
            <a:r>
              <a:rPr lang="en-US" sz="2400" b="1" dirty="0">
                <a:solidFill>
                  <a:srgbClr val="FF0000"/>
                </a:solidFill>
                <a:effectLst>
                  <a:outerShdw blurRad="38100" dist="38100" dir="2700000" algn="tl">
                    <a:srgbClr val="000000">
                      <a:alpha val="43137"/>
                    </a:srgbClr>
                  </a:outerShdw>
                </a:effectLst>
              </a:rPr>
              <a:t>hazards </a:t>
            </a:r>
            <a:r>
              <a:rPr lang="en-US" sz="2400" dirty="0"/>
              <a:t>may not affect every person or every pregnancy in the same way. Whether a woman or fetus is harmed depends on </a:t>
            </a:r>
            <a:r>
              <a:rPr lang="en-US" sz="2400" b="1" dirty="0">
                <a:solidFill>
                  <a:srgbClr val="FF0000"/>
                </a:solidFill>
                <a:effectLst>
                  <a:outerShdw blurRad="38100" dist="38100" dir="2700000" algn="tl">
                    <a:srgbClr val="000000">
                      <a:alpha val="43137"/>
                    </a:srgbClr>
                  </a:outerShdw>
                </a:effectLst>
              </a:rPr>
              <a:t>how much of the hazard </a:t>
            </a:r>
            <a:r>
              <a:rPr lang="en-US" sz="2400" dirty="0"/>
              <a:t>they </a:t>
            </a:r>
            <a:r>
              <a:rPr lang="en-US" sz="2400" b="1" dirty="0">
                <a:solidFill>
                  <a:srgbClr val="FF0000"/>
                </a:solidFill>
                <a:effectLst>
                  <a:outerShdw blurRad="38100" dist="38100" dir="2700000" algn="tl">
                    <a:srgbClr val="000000">
                      <a:alpha val="43137"/>
                    </a:srgbClr>
                  </a:outerShdw>
                </a:effectLst>
              </a:rPr>
              <a:t>are exposed to</a:t>
            </a:r>
            <a:r>
              <a:rPr lang="en-US" sz="2400" dirty="0"/>
              <a:t>, </a:t>
            </a:r>
            <a:r>
              <a:rPr lang="en-US" sz="2400" b="1" dirty="0">
                <a:solidFill>
                  <a:srgbClr val="FF0000"/>
                </a:solidFill>
                <a:effectLst>
                  <a:outerShdw blurRad="38100" dist="38100" dir="2700000" algn="tl">
                    <a:srgbClr val="000000">
                      <a:alpha val="43137"/>
                    </a:srgbClr>
                  </a:outerShdw>
                </a:effectLst>
              </a:rPr>
              <a:t>when they are exposed</a:t>
            </a:r>
            <a:r>
              <a:rPr lang="en-US" sz="2400" dirty="0"/>
              <a:t>, </a:t>
            </a:r>
            <a:r>
              <a:rPr lang="en-US" sz="2400" b="1" dirty="0">
                <a:solidFill>
                  <a:srgbClr val="FF0000"/>
                </a:solidFill>
                <a:effectLst>
                  <a:outerShdw blurRad="38100" dist="38100" dir="2700000" algn="tl">
                    <a:srgbClr val="000000">
                      <a:alpha val="43137"/>
                    </a:srgbClr>
                  </a:outerShdw>
                </a:effectLst>
              </a:rPr>
              <a:t>how long they are exposed</a:t>
            </a:r>
            <a:r>
              <a:rPr lang="en-US" sz="2400" dirty="0"/>
              <a:t>, and </a:t>
            </a:r>
            <a:r>
              <a:rPr lang="en-US" sz="2400" b="1" dirty="0">
                <a:solidFill>
                  <a:srgbClr val="FF0000"/>
                </a:solidFill>
                <a:effectLst>
                  <a:outerShdw blurRad="38100" dist="38100" dir="2700000" algn="tl">
                    <a:srgbClr val="000000">
                      <a:alpha val="43137"/>
                    </a:srgbClr>
                  </a:outerShdw>
                </a:effectLst>
              </a:rPr>
              <a:t>how they are exposed</a:t>
            </a:r>
            <a:r>
              <a:rPr lang="en-US" sz="2400" dirty="0"/>
              <a:t>.</a:t>
            </a:r>
          </a:p>
        </p:txBody>
      </p:sp>
    </p:spTree>
    <p:extLst>
      <p:ext uri="{BB962C8B-B14F-4D97-AF65-F5344CB8AC3E}">
        <p14:creationId xmlns:p14="http://schemas.microsoft.com/office/powerpoint/2010/main" val="3789487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4.1 CAUSES OF ABNORMAL BIRTHS OR BIRTH DEFECTS:</a:t>
            </a:r>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latin typeface="+mj-lt"/>
              </a:rPr>
              <a:t>The causes of abnormal births or birth defects are many:</a:t>
            </a:r>
          </a:p>
          <a:p>
            <a:pPr marL="685800" lvl="1">
              <a:buFont typeface="Wingdings" panose="05000000000000000000" pitchFamily="2" charset="2"/>
              <a:buChar char="q"/>
            </a:pPr>
            <a:r>
              <a:rPr lang="en-US" sz="2400" dirty="0" smtClean="0">
                <a:latin typeface="+mj-lt"/>
              </a:rPr>
              <a:t>In </a:t>
            </a:r>
            <a:r>
              <a:rPr lang="en-US" sz="2400" dirty="0">
                <a:latin typeface="+mj-lt"/>
              </a:rPr>
              <a:t>experimental animals </a:t>
            </a:r>
            <a:r>
              <a:rPr lang="en-US" sz="2400" dirty="0" smtClean="0">
                <a:latin typeface="+mj-lt"/>
              </a:rPr>
              <a:t>birth defects have been linked </a:t>
            </a:r>
            <a:r>
              <a:rPr lang="en-US" sz="2400" dirty="0">
                <a:latin typeface="+mj-lt"/>
              </a:rPr>
              <a:t>to </a:t>
            </a:r>
            <a:r>
              <a:rPr lang="en-US" sz="2400" dirty="0" smtClean="0">
                <a:latin typeface="+mj-lt"/>
              </a:rPr>
              <a:t>environmental conditions (</a:t>
            </a:r>
            <a:r>
              <a:rPr lang="en-US" sz="2400" dirty="0">
                <a:latin typeface="+mj-lt"/>
              </a:rPr>
              <a:t>temperature, microbial toxins</a:t>
            </a:r>
            <a:r>
              <a:rPr lang="en-US" sz="2400" dirty="0" smtClean="0">
                <a:latin typeface="+mj-lt"/>
              </a:rPr>
              <a:t>, drugs</a:t>
            </a:r>
            <a:r>
              <a:rPr lang="en-US" sz="2400" dirty="0">
                <a:latin typeface="+mj-lt"/>
              </a:rPr>
              <a:t>)</a:t>
            </a:r>
          </a:p>
          <a:p>
            <a:pPr marL="685800" lvl="1">
              <a:buFont typeface="Wingdings" panose="05000000000000000000" pitchFamily="2" charset="2"/>
              <a:buChar char="q"/>
            </a:pPr>
            <a:r>
              <a:rPr lang="en-US" sz="2400" dirty="0" smtClean="0">
                <a:latin typeface="+mj-lt"/>
              </a:rPr>
              <a:t>Embryos </a:t>
            </a:r>
            <a:r>
              <a:rPr lang="en-US" sz="2400" dirty="0">
                <a:latin typeface="+mj-lt"/>
              </a:rPr>
              <a:t>of animals, including humans(1960s) were </a:t>
            </a:r>
            <a:r>
              <a:rPr lang="en-US" sz="2400" dirty="0" smtClean="0">
                <a:latin typeface="+mj-lt"/>
              </a:rPr>
              <a:t>found to </a:t>
            </a:r>
            <a:r>
              <a:rPr lang="en-US" sz="2400" dirty="0">
                <a:latin typeface="+mj-lt"/>
              </a:rPr>
              <a:t>be susceptible to common environmental influences </a:t>
            </a:r>
            <a:r>
              <a:rPr lang="en-US" sz="2400" dirty="0" err="1" smtClean="0">
                <a:latin typeface="+mj-lt"/>
              </a:rPr>
              <a:t>e.g.nutritional</a:t>
            </a:r>
            <a:r>
              <a:rPr lang="en-US" sz="2400" dirty="0" smtClean="0">
                <a:latin typeface="+mj-lt"/>
              </a:rPr>
              <a:t> </a:t>
            </a:r>
            <a:r>
              <a:rPr lang="en-US" sz="2400" dirty="0">
                <a:latin typeface="+mj-lt"/>
              </a:rPr>
              <a:t>deficiencies &amp; intrauterine infections.</a:t>
            </a:r>
          </a:p>
        </p:txBody>
      </p:sp>
    </p:spTree>
    <p:extLst>
      <p:ext uri="{BB962C8B-B14F-4D97-AF65-F5344CB8AC3E}">
        <p14:creationId xmlns:p14="http://schemas.microsoft.com/office/powerpoint/2010/main" val="830965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Font typeface="Wingdings" panose="05000000000000000000" pitchFamily="2" charset="2"/>
              <a:buChar char="q"/>
            </a:pPr>
            <a:r>
              <a:rPr lang="en-US" sz="2400" dirty="0">
                <a:latin typeface="+mj-lt"/>
              </a:rPr>
              <a:t>For example in West Germany(1956) the introduction </a:t>
            </a:r>
            <a:r>
              <a:rPr lang="en-US" sz="2400" dirty="0" smtClean="0">
                <a:latin typeface="+mj-lt"/>
              </a:rPr>
              <a:t>of the </a:t>
            </a:r>
            <a:r>
              <a:rPr lang="en-US" sz="2400" b="1" dirty="0">
                <a:solidFill>
                  <a:srgbClr val="FF0000"/>
                </a:solidFill>
                <a:effectLst>
                  <a:outerShdw blurRad="38100" dist="38100" dir="2700000" algn="tl">
                    <a:srgbClr val="000000">
                      <a:alpha val="43137"/>
                    </a:srgbClr>
                  </a:outerShdw>
                </a:effectLst>
                <a:latin typeface="+mj-lt"/>
              </a:rPr>
              <a:t>drug thalidomide </a:t>
            </a:r>
            <a:r>
              <a:rPr lang="en-US" sz="2400" dirty="0">
                <a:latin typeface="+mj-lt"/>
              </a:rPr>
              <a:t>by </a:t>
            </a:r>
            <a:r>
              <a:rPr lang="en-US" sz="2400" dirty="0" err="1">
                <a:latin typeface="+mj-lt"/>
              </a:rPr>
              <a:t>Chemie</a:t>
            </a:r>
            <a:r>
              <a:rPr lang="en-US" sz="2400" dirty="0">
                <a:latin typeface="+mj-lt"/>
              </a:rPr>
              <a:t> </a:t>
            </a:r>
            <a:r>
              <a:rPr lang="en-US" sz="2400" dirty="0" err="1">
                <a:latin typeface="+mj-lt"/>
              </a:rPr>
              <a:t>Grünenthal</a:t>
            </a:r>
            <a:r>
              <a:rPr lang="en-US" sz="2400" dirty="0">
                <a:latin typeface="+mj-lt"/>
              </a:rPr>
              <a:t> </a:t>
            </a:r>
            <a:r>
              <a:rPr lang="en-US" sz="2400" dirty="0" smtClean="0">
                <a:latin typeface="+mj-lt"/>
              </a:rPr>
              <a:t>as sedative/hypnotic </a:t>
            </a:r>
            <a:r>
              <a:rPr lang="en-US" sz="2400" dirty="0">
                <a:latin typeface="+mj-lt"/>
              </a:rPr>
              <a:t>to control vomiting &amp; nausea </a:t>
            </a:r>
            <a:r>
              <a:rPr lang="en-US" sz="2400" dirty="0" smtClean="0">
                <a:latin typeface="+mj-lt"/>
              </a:rPr>
              <a:t>in pregnancy, was </a:t>
            </a:r>
            <a:r>
              <a:rPr lang="en-US" sz="2400" dirty="0">
                <a:latin typeface="+mj-lt"/>
              </a:rPr>
              <a:t>followed in early 1960s by the explosive </a:t>
            </a:r>
            <a:r>
              <a:rPr lang="en-US" sz="2400" dirty="0" smtClean="0">
                <a:latin typeface="+mj-lt"/>
              </a:rPr>
              <a:t>rise of </a:t>
            </a:r>
            <a:r>
              <a:rPr lang="en-US" sz="2400" dirty="0">
                <a:latin typeface="+mj-lt"/>
              </a:rPr>
              <a:t>neonates born with </a:t>
            </a:r>
            <a:r>
              <a:rPr lang="en-US" sz="2400" b="1" dirty="0" err="1">
                <a:solidFill>
                  <a:srgbClr val="FF0000"/>
                </a:solidFill>
                <a:effectLst>
                  <a:outerShdw blurRad="38100" dist="38100" dir="2700000" algn="tl">
                    <a:srgbClr val="000000">
                      <a:alpha val="43137"/>
                    </a:srgbClr>
                  </a:outerShdw>
                </a:effectLst>
                <a:latin typeface="+mj-lt"/>
              </a:rPr>
              <a:t>amelia</a:t>
            </a:r>
            <a:r>
              <a:rPr lang="en-US" sz="2400" dirty="0">
                <a:latin typeface="+mj-lt"/>
              </a:rPr>
              <a:t> (</a:t>
            </a:r>
            <a:r>
              <a:rPr lang="en-US" sz="2400" b="1" dirty="0">
                <a:solidFill>
                  <a:srgbClr val="FF0000"/>
                </a:solidFill>
                <a:effectLst>
                  <a:outerShdw blurRad="38100" dist="38100" dir="2700000" algn="tl">
                    <a:srgbClr val="000000">
                      <a:alpha val="43137"/>
                    </a:srgbClr>
                  </a:outerShdw>
                </a:effectLst>
                <a:latin typeface="+mj-lt"/>
              </a:rPr>
              <a:t>absence of the limbs</a:t>
            </a:r>
            <a:r>
              <a:rPr lang="en-US" sz="2400" dirty="0" smtClean="0">
                <a:latin typeface="+mj-lt"/>
              </a:rPr>
              <a:t>).</a:t>
            </a:r>
          </a:p>
          <a:p>
            <a:pPr>
              <a:buFont typeface="Wingdings" panose="05000000000000000000" pitchFamily="2" charset="2"/>
              <a:buChar char="q"/>
            </a:pPr>
            <a:r>
              <a:rPr lang="en-US" sz="2400" b="1" dirty="0" smtClean="0">
                <a:solidFill>
                  <a:srgbClr val="FF0000"/>
                </a:solidFill>
                <a:effectLst>
                  <a:outerShdw blurRad="38100" dist="38100" dir="2700000" algn="tl">
                    <a:srgbClr val="000000">
                      <a:alpha val="43137"/>
                    </a:srgbClr>
                  </a:outerShdw>
                </a:effectLst>
                <a:latin typeface="+mj-lt"/>
              </a:rPr>
              <a:t>Thalidomide</a:t>
            </a:r>
            <a:r>
              <a:rPr lang="en-US" sz="2400" dirty="0" smtClean="0">
                <a:latin typeface="+mj-lt"/>
              </a:rPr>
              <a:t> </a:t>
            </a:r>
            <a:r>
              <a:rPr lang="en-US" sz="2400" dirty="0">
                <a:latin typeface="+mj-lt"/>
              </a:rPr>
              <a:t>had no apparent toxicity or </a:t>
            </a:r>
            <a:r>
              <a:rPr lang="en-US" sz="2400" dirty="0" smtClean="0">
                <a:latin typeface="+mj-lt"/>
              </a:rPr>
              <a:t>addiction properties </a:t>
            </a:r>
            <a:r>
              <a:rPr lang="en-US" sz="2400" dirty="0">
                <a:latin typeface="+mj-lt"/>
              </a:rPr>
              <a:t>at therapeutic levels</a:t>
            </a:r>
            <a:r>
              <a:rPr lang="en-US" sz="2400" dirty="0" smtClean="0">
                <a:latin typeface="+mj-lt"/>
              </a:rPr>
              <a:t>.</a:t>
            </a:r>
          </a:p>
          <a:p>
            <a:pPr>
              <a:buFont typeface="Wingdings" panose="05000000000000000000" pitchFamily="2" charset="2"/>
              <a:buChar char="q"/>
            </a:pPr>
            <a:r>
              <a:rPr lang="en-US" sz="2400" b="1" dirty="0" smtClean="0">
                <a:solidFill>
                  <a:srgbClr val="FF0000"/>
                </a:solidFill>
                <a:effectLst>
                  <a:outerShdw blurRad="38100" dist="38100" dir="2700000" algn="tl">
                    <a:srgbClr val="000000">
                      <a:alpha val="43137"/>
                    </a:srgbClr>
                  </a:outerShdw>
                </a:effectLst>
                <a:latin typeface="+mj-lt"/>
              </a:rPr>
              <a:t>Thalidomide </a:t>
            </a:r>
            <a:r>
              <a:rPr lang="en-US" sz="2400" dirty="0">
                <a:latin typeface="+mj-lt"/>
              </a:rPr>
              <a:t>was found to </a:t>
            </a:r>
            <a:r>
              <a:rPr lang="en-US" sz="2400" dirty="0" smtClean="0">
                <a:latin typeface="+mj-lt"/>
              </a:rPr>
              <a:t>exhibit biochemical </a:t>
            </a:r>
            <a:r>
              <a:rPr lang="en-US" sz="2400" dirty="0">
                <a:latin typeface="+mj-lt"/>
              </a:rPr>
              <a:t>&amp; cellular mechanisms </a:t>
            </a:r>
            <a:r>
              <a:rPr lang="en-US" sz="2400" dirty="0" smtClean="0">
                <a:latin typeface="+mj-lt"/>
              </a:rPr>
              <a:t>of teratogenicity.</a:t>
            </a:r>
          </a:p>
          <a:p>
            <a:pPr>
              <a:buFont typeface="Wingdings" panose="05000000000000000000" pitchFamily="2" charset="2"/>
              <a:buChar char="q"/>
            </a:pPr>
            <a:r>
              <a:rPr lang="en-US" sz="2400" b="1" dirty="0">
                <a:solidFill>
                  <a:srgbClr val="FF0000"/>
                </a:solidFill>
                <a:effectLst>
                  <a:outerShdw blurRad="38100" dist="38100" dir="2700000" algn="tl">
                    <a:srgbClr val="000000">
                      <a:alpha val="43137"/>
                    </a:srgbClr>
                  </a:outerShdw>
                </a:effectLst>
                <a:latin typeface="+mj-lt"/>
              </a:rPr>
              <a:t>Thalidomide </a:t>
            </a:r>
            <a:r>
              <a:rPr lang="en-US" sz="2400" dirty="0" smtClean="0">
                <a:solidFill>
                  <a:schemeClr val="tx1"/>
                </a:solidFill>
                <a:latin typeface="+mj-lt"/>
              </a:rPr>
              <a:t>was found to </a:t>
            </a:r>
            <a:r>
              <a:rPr lang="en-US" sz="2400" dirty="0" smtClean="0">
                <a:latin typeface="+mj-lt"/>
              </a:rPr>
              <a:t>interfere </a:t>
            </a:r>
            <a:r>
              <a:rPr lang="en-US" sz="2400" dirty="0">
                <a:latin typeface="+mj-lt"/>
              </a:rPr>
              <a:t>with folic </a:t>
            </a:r>
            <a:r>
              <a:rPr lang="en-US" sz="2400" dirty="0" smtClean="0">
                <a:latin typeface="+mj-lt"/>
              </a:rPr>
              <a:t>or glutamic </a:t>
            </a:r>
            <a:r>
              <a:rPr lang="en-US" sz="2400" dirty="0">
                <a:latin typeface="+mj-lt"/>
              </a:rPr>
              <a:t>acid metabolism, </a:t>
            </a:r>
            <a:r>
              <a:rPr lang="en-US" sz="2400" dirty="0" err="1">
                <a:latin typeface="+mj-lt"/>
              </a:rPr>
              <a:t>depurination</a:t>
            </a:r>
            <a:r>
              <a:rPr lang="en-US" sz="2400" dirty="0">
                <a:latin typeface="+mj-lt"/>
              </a:rPr>
              <a:t> </a:t>
            </a:r>
            <a:r>
              <a:rPr lang="en-US" sz="2400" dirty="0" smtClean="0">
                <a:latin typeface="+mj-lt"/>
              </a:rPr>
              <a:t>of DNA </a:t>
            </a:r>
            <a:r>
              <a:rPr lang="en-US" sz="2400" dirty="0">
                <a:latin typeface="+mj-lt"/>
              </a:rPr>
              <a:t>&amp; acylation of polyamines</a:t>
            </a:r>
          </a:p>
        </p:txBody>
      </p:sp>
    </p:spTree>
    <p:extLst>
      <p:ext uri="{BB962C8B-B14F-4D97-AF65-F5344CB8AC3E}">
        <p14:creationId xmlns:p14="http://schemas.microsoft.com/office/powerpoint/2010/main" val="3233460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THALIDOMIDE</a:t>
            </a:r>
            <a:endParaRPr lang="en-US" b="1" dirty="0">
              <a:effectLst>
                <a:outerShdw blurRad="38100" dist="38100" dir="2700000" algn="tl">
                  <a:srgbClr val="000000">
                    <a:alpha val="43137"/>
                  </a:srgbClr>
                </a:outerShdw>
              </a:effectLst>
            </a:endParaRPr>
          </a:p>
        </p:txBody>
      </p:sp>
      <p:pic>
        <p:nvPicPr>
          <p:cNvPr id="7" name="Content Placeholder 6"/>
          <p:cNvPicPr>
            <a:picLocks noGrp="1" noChangeAspect="1"/>
          </p:cNvPicPr>
          <p:nvPr>
            <p:ph idx="1"/>
          </p:nvPr>
        </p:nvPicPr>
        <p:blipFill>
          <a:blip r:embed="rId2"/>
          <a:stretch>
            <a:fillRect/>
          </a:stretch>
        </p:blipFill>
        <p:spPr>
          <a:xfrm>
            <a:off x="677334" y="1787858"/>
            <a:ext cx="8289245" cy="4722124"/>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1392505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sz="2400" dirty="0" smtClean="0">
                <a:latin typeface="+mj-lt"/>
              </a:rPr>
              <a:t>In </a:t>
            </a:r>
            <a:r>
              <a:rPr lang="en-US" sz="2400" dirty="0">
                <a:latin typeface="+mj-lt"/>
              </a:rPr>
              <a:t>addition chronic consumption of </a:t>
            </a:r>
            <a:r>
              <a:rPr lang="en-US" sz="2400" dirty="0" smtClean="0">
                <a:latin typeface="+mj-lt"/>
              </a:rPr>
              <a:t>alcohol during </a:t>
            </a:r>
            <a:r>
              <a:rPr lang="en-US" sz="2400" dirty="0">
                <a:latin typeface="+mj-lt"/>
              </a:rPr>
              <a:t>pregnancy(1973) had been linked </a:t>
            </a:r>
            <a:r>
              <a:rPr lang="en-US" sz="2400" dirty="0" smtClean="0">
                <a:latin typeface="+mj-lt"/>
              </a:rPr>
              <a:t>to </a:t>
            </a:r>
            <a:r>
              <a:rPr lang="en-US" sz="2400" dirty="0" err="1" smtClean="0">
                <a:latin typeface="+mj-lt"/>
              </a:rPr>
              <a:t>foetal</a:t>
            </a:r>
            <a:r>
              <a:rPr lang="en-US" sz="2400" dirty="0" smtClean="0">
                <a:latin typeface="+mj-lt"/>
              </a:rPr>
              <a:t> </a:t>
            </a:r>
            <a:r>
              <a:rPr lang="en-US" sz="2400" dirty="0">
                <a:latin typeface="+mj-lt"/>
              </a:rPr>
              <a:t>alcohol syndrome(FAS):</a:t>
            </a:r>
            <a:r>
              <a:rPr lang="en-US" sz="2400" dirty="0" smtClean="0">
                <a:latin typeface="+mj-lt"/>
              </a:rPr>
              <a:t>intrauterine growth </a:t>
            </a:r>
            <a:r>
              <a:rPr lang="en-US" sz="2400" dirty="0">
                <a:latin typeface="+mj-lt"/>
              </a:rPr>
              <a:t>retardation, psychomotor dysfunction </a:t>
            </a:r>
            <a:r>
              <a:rPr lang="en-US" sz="2400" dirty="0" smtClean="0">
                <a:latin typeface="+mj-lt"/>
              </a:rPr>
              <a:t>&amp; craniofacial </a:t>
            </a:r>
            <a:r>
              <a:rPr lang="en-US" sz="2400" dirty="0">
                <a:latin typeface="+mj-lt"/>
              </a:rPr>
              <a:t>anomalies</a:t>
            </a:r>
            <a:r>
              <a:rPr lang="en-US" sz="2400" dirty="0" smtClean="0">
                <a:latin typeface="+mj-lt"/>
              </a:rPr>
              <a:t>.</a:t>
            </a:r>
          </a:p>
          <a:p>
            <a:pPr>
              <a:buFont typeface="Wingdings" panose="05000000000000000000" pitchFamily="2" charset="2"/>
              <a:buChar char="q"/>
            </a:pPr>
            <a:r>
              <a:rPr lang="en-US" sz="2400" dirty="0" err="1">
                <a:latin typeface="+mj-lt"/>
              </a:rPr>
              <a:t>Diethylstilbesterol</a:t>
            </a:r>
            <a:r>
              <a:rPr lang="en-US" sz="2400" dirty="0">
                <a:latin typeface="+mj-lt"/>
              </a:rPr>
              <a:t>(DES). This drug was </a:t>
            </a:r>
            <a:r>
              <a:rPr lang="en-US" sz="2400" dirty="0" smtClean="0">
                <a:latin typeface="+mj-lt"/>
              </a:rPr>
              <a:t>widely used </a:t>
            </a:r>
            <a:r>
              <a:rPr lang="en-US" sz="2400" dirty="0">
                <a:latin typeface="+mj-lt"/>
              </a:rPr>
              <a:t>in USA mid 1940s to 1970 to </a:t>
            </a:r>
            <a:r>
              <a:rPr lang="en-US" sz="2400" dirty="0" smtClean="0">
                <a:latin typeface="+mj-lt"/>
              </a:rPr>
              <a:t>prevent miscarriage</a:t>
            </a:r>
            <a:r>
              <a:rPr lang="en-US" sz="2400" dirty="0">
                <a:latin typeface="+mj-lt"/>
              </a:rPr>
              <a:t>. The incidence of genital </a:t>
            </a:r>
            <a:r>
              <a:rPr lang="en-US" sz="2400" dirty="0" smtClean="0">
                <a:latin typeface="+mj-lt"/>
              </a:rPr>
              <a:t>cancer peaked </a:t>
            </a:r>
            <a:r>
              <a:rPr lang="en-US" sz="2400" dirty="0">
                <a:latin typeface="+mj-lt"/>
              </a:rPr>
              <a:t>in </a:t>
            </a:r>
            <a:r>
              <a:rPr lang="en-US" sz="2400" dirty="0" smtClean="0">
                <a:latin typeface="+mj-lt"/>
              </a:rPr>
              <a:t>DES-exposed </a:t>
            </a:r>
            <a:r>
              <a:rPr lang="en-US" sz="2400" dirty="0">
                <a:latin typeface="+mj-lt"/>
              </a:rPr>
              <a:t>female offspring at </a:t>
            </a:r>
            <a:r>
              <a:rPr lang="en-US" sz="2400" dirty="0" smtClean="0">
                <a:latin typeface="+mj-lt"/>
              </a:rPr>
              <a:t>the age </a:t>
            </a:r>
            <a:r>
              <a:rPr lang="en-US" sz="2400" dirty="0">
                <a:latin typeface="+mj-lt"/>
              </a:rPr>
              <a:t>of 19. Cell adenocarcinoma of the </a:t>
            </a:r>
            <a:r>
              <a:rPr lang="en-US" sz="2400" dirty="0" smtClean="0">
                <a:latin typeface="+mj-lt"/>
              </a:rPr>
              <a:t>vagina had </a:t>
            </a:r>
            <a:r>
              <a:rPr lang="en-US" sz="2400" dirty="0">
                <a:latin typeface="+mj-lt"/>
              </a:rPr>
              <a:t>never been below the age of 30 until </a:t>
            </a:r>
            <a:r>
              <a:rPr lang="en-US" sz="2400" dirty="0" smtClean="0">
                <a:latin typeface="+mj-lt"/>
              </a:rPr>
              <a:t>that time</a:t>
            </a:r>
            <a:r>
              <a:rPr lang="en-US" sz="2400" dirty="0">
                <a:latin typeface="+mj-lt"/>
              </a:rPr>
              <a:t>.</a:t>
            </a:r>
          </a:p>
        </p:txBody>
      </p:sp>
    </p:spTree>
    <p:extLst>
      <p:ext uri="{BB962C8B-B14F-4D97-AF65-F5344CB8AC3E}">
        <p14:creationId xmlns:p14="http://schemas.microsoft.com/office/powerpoint/2010/main" val="35836772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4.2 REPRODUCTIVE STUDIES FOR SAFETY EVALUATION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pPr>
              <a:buFont typeface="Wingdings" panose="05000000000000000000" pitchFamily="2" charset="2"/>
              <a:buChar char="q"/>
            </a:pPr>
            <a:r>
              <a:rPr lang="en-US" sz="2400" dirty="0"/>
              <a:t>Thomas Shepard(1980,US) compiled a </a:t>
            </a:r>
            <a:r>
              <a:rPr lang="en-US" sz="2400" dirty="0" smtClean="0"/>
              <a:t>catalog of </a:t>
            </a:r>
            <a:r>
              <a:rPr lang="en-US" sz="2400" dirty="0"/>
              <a:t>teratogenic agents. Over 600 </a:t>
            </a:r>
            <a:r>
              <a:rPr lang="en-US" sz="2400" dirty="0" smtClean="0"/>
              <a:t>agents causing </a:t>
            </a:r>
            <a:r>
              <a:rPr lang="en-US" sz="2400" dirty="0"/>
              <a:t>congenital anomalies in lab </a:t>
            </a:r>
            <a:r>
              <a:rPr lang="en-US" sz="2400" dirty="0" smtClean="0"/>
              <a:t>animals were </a:t>
            </a:r>
            <a:r>
              <a:rPr lang="en-US" sz="2400" dirty="0"/>
              <a:t>listed, with only 20 known to </a:t>
            </a:r>
            <a:r>
              <a:rPr lang="en-US" sz="2400" dirty="0" smtClean="0"/>
              <a:t>cause defects </a:t>
            </a:r>
            <a:r>
              <a:rPr lang="en-US" sz="2400" dirty="0"/>
              <a:t>in humans</a:t>
            </a:r>
            <a:r>
              <a:rPr lang="en-US" sz="2400" dirty="0" smtClean="0"/>
              <a:t>.</a:t>
            </a:r>
          </a:p>
          <a:p>
            <a:pPr>
              <a:buFont typeface="Wingdings" panose="05000000000000000000" pitchFamily="2" charset="2"/>
              <a:buChar char="q"/>
            </a:pPr>
            <a:r>
              <a:rPr lang="en-US" sz="2400" dirty="0"/>
              <a:t>Evaluation of drugs, food additives, </a:t>
            </a:r>
            <a:r>
              <a:rPr lang="en-US" sz="2400" dirty="0" smtClean="0"/>
              <a:t>household products</a:t>
            </a:r>
            <a:r>
              <a:rPr lang="en-US" sz="2400" dirty="0"/>
              <a:t>, agrochemicals (pesticides</a:t>
            </a:r>
            <a:r>
              <a:rPr lang="en-US" sz="2400" dirty="0" smtClean="0"/>
              <a:t>):</a:t>
            </a:r>
          </a:p>
          <a:p>
            <a:pPr marL="400050" lvl="1" indent="0">
              <a:buNone/>
            </a:pPr>
            <a:r>
              <a:rPr lang="en-US" sz="2400" dirty="0"/>
              <a:t>o </a:t>
            </a:r>
            <a:r>
              <a:rPr lang="en-US" sz="2400" dirty="0" err="1"/>
              <a:t>Mutligeneration</a:t>
            </a:r>
            <a:r>
              <a:rPr lang="en-US" sz="2400" dirty="0"/>
              <a:t> study–animals continuously exposed to</a:t>
            </a:r>
          </a:p>
          <a:p>
            <a:pPr marL="400050" lvl="1" indent="0">
              <a:buNone/>
            </a:pPr>
            <a:r>
              <a:rPr lang="en-US" sz="2400" dirty="0"/>
              <a:t>test agent in the food or water throughout 3</a:t>
            </a:r>
          </a:p>
          <a:p>
            <a:pPr marL="400050" lvl="1" indent="0">
              <a:buNone/>
            </a:pPr>
            <a:r>
              <a:rPr lang="en-US" sz="2400" dirty="0"/>
              <a:t>generations(fertility, reproductive performance, </a:t>
            </a:r>
            <a:r>
              <a:rPr lang="en-US" sz="2400" dirty="0" smtClean="0"/>
              <a:t>conception rate</a:t>
            </a:r>
            <a:r>
              <a:rPr lang="en-US" sz="2400" dirty="0"/>
              <a:t>, pregnancy, embryos, lactation, </a:t>
            </a:r>
            <a:r>
              <a:rPr lang="en-US" sz="2400" dirty="0" err="1" smtClean="0"/>
              <a:t>offsprings</a:t>
            </a:r>
            <a:r>
              <a:rPr lang="en-US" sz="2400" dirty="0" smtClean="0"/>
              <a:t>, </a:t>
            </a:r>
            <a:r>
              <a:rPr lang="en-US" sz="2400" dirty="0" err="1" smtClean="0"/>
              <a:t>organogenesis,etc</a:t>
            </a:r>
            <a:r>
              <a:rPr lang="en-US" sz="2400" dirty="0"/>
              <a:t>…)</a:t>
            </a:r>
          </a:p>
        </p:txBody>
      </p:sp>
    </p:spTree>
    <p:extLst>
      <p:ext uri="{BB962C8B-B14F-4D97-AF65-F5344CB8AC3E}">
        <p14:creationId xmlns:p14="http://schemas.microsoft.com/office/powerpoint/2010/main" val="3972496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4.3 REPRODUCTIVE TOXIC AGENTS</a:t>
            </a:r>
            <a:endParaRPr lang="en-US" dirty="0"/>
          </a:p>
        </p:txBody>
      </p:sp>
      <p:sp>
        <p:nvSpPr>
          <p:cNvPr id="3" name="Content Placeholder 2"/>
          <p:cNvSpPr>
            <a:spLocks noGrp="1"/>
          </p:cNvSpPr>
          <p:nvPr>
            <p:ph idx="1"/>
          </p:nvPr>
        </p:nvSpPr>
        <p:spPr/>
        <p:txBody>
          <a:bodyPr>
            <a:normAutofit/>
          </a:bodyPr>
          <a:lstStyle/>
          <a:p>
            <a:endParaRPr lang="en-US" sz="2400" dirty="0"/>
          </a:p>
          <a:p>
            <a:pPr>
              <a:buFont typeface="Wingdings" panose="05000000000000000000" pitchFamily="2" charset="2"/>
              <a:buChar char="q"/>
            </a:pPr>
            <a:r>
              <a:rPr lang="en-US" sz="2800" b="1" dirty="0" err="1" smtClean="0"/>
              <a:t>Embryotoxins</a:t>
            </a:r>
            <a:r>
              <a:rPr lang="en-US" sz="2800" b="1" dirty="0" smtClean="0"/>
              <a:t> </a:t>
            </a:r>
            <a:r>
              <a:rPr lang="en-US" sz="2800" dirty="0"/>
              <a:t>- </a:t>
            </a:r>
            <a:r>
              <a:rPr lang="en-US" sz="2800" dirty="0" err="1"/>
              <a:t>Embryotoxins</a:t>
            </a:r>
            <a:r>
              <a:rPr lang="en-US" sz="2800" dirty="0"/>
              <a:t> are, by definition, toxic to embryos. </a:t>
            </a:r>
            <a:r>
              <a:rPr lang="en-US" sz="2800" dirty="0" err="1"/>
              <a:t>Embryotoxins</a:t>
            </a:r>
            <a:r>
              <a:rPr lang="en-US" sz="2800" dirty="0"/>
              <a:t> are agents that may kill, deform, retard the growth, or adversely affect the development of </a:t>
            </a:r>
            <a:r>
              <a:rPr lang="en-US" sz="2800" dirty="0" smtClean="0"/>
              <a:t>specific </a:t>
            </a:r>
            <a:r>
              <a:rPr lang="en-US" sz="2800" dirty="0"/>
              <a:t>functions in the unborn child and cause postnatal functional problems. </a:t>
            </a:r>
            <a:r>
              <a:rPr lang="en-US" sz="2800" dirty="0" err="1"/>
              <a:t>Embryotoxins</a:t>
            </a:r>
            <a:r>
              <a:rPr lang="en-US" sz="2800" dirty="0"/>
              <a:t> include mercury compounds, lead compounds and other heavy metals, and organic compounds such as </a:t>
            </a:r>
            <a:r>
              <a:rPr lang="en-US" sz="2800" dirty="0" err="1"/>
              <a:t>formamide</a:t>
            </a:r>
            <a:r>
              <a:rPr lang="en-US" sz="2800" dirty="0" smtClean="0"/>
              <a:t>.</a:t>
            </a:r>
            <a:endParaRPr lang="en-US" sz="2400" b="1" dirty="0"/>
          </a:p>
          <a:p>
            <a:pPr>
              <a:buFont typeface="Wingdings" panose="05000000000000000000" pitchFamily="2" charset="2"/>
              <a:buChar char="q"/>
            </a:pPr>
            <a:r>
              <a:rPr lang="en-US" sz="2800" b="1" dirty="0" smtClean="0"/>
              <a:t>Teratogens </a:t>
            </a:r>
            <a:r>
              <a:rPr lang="en-US" sz="2800" dirty="0"/>
              <a:t>- Agents that can disturb or cause a malformation in the development of an embryo or fetus. Teratogens may cause a birth defect in the child or cause termination of the pregnancy. </a:t>
            </a:r>
            <a:endParaRPr lang="en-US" sz="2800" dirty="0" smtClean="0"/>
          </a:p>
          <a:p>
            <a:pPr>
              <a:buFont typeface="Wingdings" panose="05000000000000000000" pitchFamily="2" charset="2"/>
              <a:buChar char="q"/>
            </a:pPr>
            <a:endParaRPr lang="en-US" sz="2400" dirty="0"/>
          </a:p>
        </p:txBody>
      </p:sp>
    </p:spTree>
    <p:extLst>
      <p:ext uri="{BB962C8B-B14F-4D97-AF65-F5344CB8AC3E}">
        <p14:creationId xmlns:p14="http://schemas.microsoft.com/office/powerpoint/2010/main" val="2410355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sz="2400" b="1" dirty="0">
                <a:effectLst>
                  <a:outerShdw blurRad="38100" dist="38100" dir="2700000" algn="tl">
                    <a:srgbClr val="000000">
                      <a:alpha val="43137"/>
                    </a:srgbClr>
                  </a:outerShdw>
                </a:effectLst>
              </a:rPr>
              <a:t>Reproductive Toxin </a:t>
            </a:r>
            <a:r>
              <a:rPr lang="en-US" sz="2400" dirty="0"/>
              <a:t>- Any hazardous substance that damages </a:t>
            </a:r>
            <a:r>
              <a:rPr lang="en-US" sz="2400" b="1" dirty="0">
                <a:solidFill>
                  <a:srgbClr val="FF0000"/>
                </a:solidFill>
                <a:effectLst>
                  <a:outerShdw blurRad="38100" dist="38100" dir="2700000" algn="tl">
                    <a:srgbClr val="000000">
                      <a:alpha val="43137"/>
                    </a:srgbClr>
                  </a:outerShdw>
                </a:effectLst>
              </a:rPr>
              <a:t>reproductive organs </a:t>
            </a:r>
            <a:r>
              <a:rPr lang="en-US" sz="2400" dirty="0"/>
              <a:t>and can cause </a:t>
            </a:r>
            <a:r>
              <a:rPr lang="en-US" sz="2400" b="1" dirty="0">
                <a:solidFill>
                  <a:srgbClr val="FF0000"/>
                </a:solidFill>
                <a:effectLst>
                  <a:outerShdw blurRad="38100" dist="38100" dir="2700000" algn="tl">
                    <a:srgbClr val="000000">
                      <a:alpha val="43137"/>
                    </a:srgbClr>
                  </a:outerShdw>
                </a:effectLst>
              </a:rPr>
              <a:t>sterility or birth defects</a:t>
            </a:r>
            <a:r>
              <a:rPr lang="en-US" sz="2400" dirty="0"/>
              <a:t>. The </a:t>
            </a:r>
            <a:r>
              <a:rPr lang="en-US" sz="2400" b="1" dirty="0" smtClean="0">
                <a:solidFill>
                  <a:srgbClr val="FF0000"/>
                </a:solidFill>
                <a:effectLst>
                  <a:outerShdw blurRad="38100" dist="38100" dir="2700000" algn="tl">
                    <a:srgbClr val="000000">
                      <a:alpha val="43137"/>
                    </a:srgbClr>
                  </a:outerShdw>
                </a:effectLst>
              </a:rPr>
              <a:t>OSHA</a:t>
            </a:r>
            <a:r>
              <a:rPr lang="en-US" sz="2400" dirty="0" smtClean="0"/>
              <a:t>(Occupational Safety &amp; Health Administration) </a:t>
            </a:r>
            <a:r>
              <a:rPr lang="en-US" sz="2400" b="1" dirty="0">
                <a:solidFill>
                  <a:srgbClr val="FF0000"/>
                </a:solidFill>
                <a:effectLst>
                  <a:outerShdw blurRad="38100" dist="38100" dir="2700000" algn="tl">
                    <a:srgbClr val="000000">
                      <a:alpha val="43137"/>
                    </a:srgbClr>
                  </a:outerShdw>
                </a:effectLst>
              </a:rPr>
              <a:t>definition</a:t>
            </a:r>
            <a:r>
              <a:rPr lang="en-US" sz="2400" dirty="0"/>
              <a:t> of </a:t>
            </a:r>
            <a:r>
              <a:rPr lang="en-US" sz="2400" b="1" dirty="0">
                <a:solidFill>
                  <a:srgbClr val="FF0000"/>
                </a:solidFill>
                <a:effectLst>
                  <a:outerShdw blurRad="38100" dist="38100" dir="2700000" algn="tl">
                    <a:srgbClr val="000000">
                      <a:alpha val="43137"/>
                    </a:srgbClr>
                  </a:outerShdw>
                </a:effectLst>
              </a:rPr>
              <a:t>reproductive toxins </a:t>
            </a:r>
            <a:r>
              <a:rPr lang="en-US" sz="2400" dirty="0"/>
              <a:t>are chemicals that cause “adverse effects on sexual function and fertility in adult males and females, as well as adverse effects on development of the offspring</a:t>
            </a:r>
            <a:r>
              <a:rPr lang="en-US" sz="2400" dirty="0" smtClean="0"/>
              <a:t>.”</a:t>
            </a:r>
          </a:p>
          <a:p>
            <a:pPr>
              <a:buFont typeface="Wingdings" panose="05000000000000000000" pitchFamily="2" charset="2"/>
              <a:buChar char="q"/>
            </a:pPr>
            <a:r>
              <a:rPr lang="en-US" sz="2400" dirty="0"/>
              <a:t> </a:t>
            </a:r>
            <a:r>
              <a:rPr lang="en-US" sz="2400" b="1" dirty="0">
                <a:effectLst>
                  <a:outerShdw blurRad="38100" dist="38100" dir="2700000" algn="tl">
                    <a:srgbClr val="000000">
                      <a:alpha val="43137"/>
                    </a:srgbClr>
                  </a:outerShdw>
                </a:effectLst>
              </a:rPr>
              <a:t>Mutagens </a:t>
            </a:r>
            <a:r>
              <a:rPr lang="en-US" sz="2400" dirty="0"/>
              <a:t>- Agents that cause change in the </a:t>
            </a:r>
            <a:r>
              <a:rPr lang="en-US" sz="2400" b="1" dirty="0">
                <a:solidFill>
                  <a:srgbClr val="FF0000"/>
                </a:solidFill>
                <a:effectLst>
                  <a:outerShdw blurRad="38100" dist="38100" dir="2700000" algn="tl">
                    <a:srgbClr val="000000">
                      <a:alpha val="43137"/>
                    </a:srgbClr>
                  </a:outerShdw>
                </a:effectLst>
              </a:rPr>
              <a:t>genetic material (DNA) </a:t>
            </a:r>
            <a:r>
              <a:rPr lang="en-US" sz="2400" dirty="0"/>
              <a:t>of an organism and therefore increase the frequency of mutations above the natural background level. These mutations are passed along as the cell divides sometimes leading to defective cells or cancer. Because the mutations may cause cancer, mutagens are typically also carcinogens. </a:t>
            </a:r>
          </a:p>
          <a:p>
            <a:pPr>
              <a:buFont typeface="Wingdings" panose="05000000000000000000" pitchFamily="2" charset="2"/>
              <a:buChar char="q"/>
            </a:pPr>
            <a:r>
              <a:rPr lang="en-US" sz="2400" dirty="0" smtClean="0"/>
              <a:t> </a:t>
            </a:r>
            <a:endParaRPr lang="en-US" sz="2400" dirty="0"/>
          </a:p>
          <a:p>
            <a:pPr>
              <a:buFont typeface="Wingdings" panose="05000000000000000000" pitchFamily="2" charset="2"/>
              <a:buChar char="q"/>
            </a:pPr>
            <a:endParaRPr lang="en-US" dirty="0"/>
          </a:p>
        </p:txBody>
      </p:sp>
    </p:spTree>
    <p:extLst>
      <p:ext uri="{BB962C8B-B14F-4D97-AF65-F5344CB8AC3E}">
        <p14:creationId xmlns:p14="http://schemas.microsoft.com/office/powerpoint/2010/main" val="3795814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sz="2400" dirty="0"/>
          </a:p>
          <a:p>
            <a:pPr>
              <a:buFont typeface="Wingdings" panose="05000000000000000000" pitchFamily="2" charset="2"/>
              <a:buChar char="q"/>
            </a:pPr>
            <a:r>
              <a:rPr lang="en-US" sz="2400" dirty="0" smtClean="0"/>
              <a:t>Not </a:t>
            </a:r>
            <a:r>
              <a:rPr lang="en-US" sz="2400" dirty="0"/>
              <a:t>all mutations are caused by mutagens. Spontaneous </a:t>
            </a:r>
            <a:r>
              <a:rPr lang="en-US" sz="2400" b="1" dirty="0">
                <a:solidFill>
                  <a:srgbClr val="FF0000"/>
                </a:solidFill>
                <a:effectLst>
                  <a:outerShdw blurRad="38100" dist="38100" dir="2700000" algn="tl">
                    <a:srgbClr val="000000">
                      <a:alpha val="43137"/>
                    </a:srgbClr>
                  </a:outerShdw>
                </a:effectLst>
              </a:rPr>
              <a:t>mutations occur due to errors in DNA replication, repair, and recombination</a:t>
            </a:r>
            <a:r>
              <a:rPr lang="en-US" sz="2400" dirty="0"/>
              <a:t>. Chemical mutagens include substances such as ethidium bromide used as a stain for DNA analysis. Because the molecule fits easily in between the strands of DNA it is a potent mutagen. </a:t>
            </a:r>
          </a:p>
        </p:txBody>
      </p:sp>
    </p:spTree>
    <p:extLst>
      <p:ext uri="{BB962C8B-B14F-4D97-AF65-F5344CB8AC3E}">
        <p14:creationId xmlns:p14="http://schemas.microsoft.com/office/powerpoint/2010/main" val="12065906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895</Words>
  <Application>Microsoft Office PowerPoint</Application>
  <PresentationFormat>Widescreen</PresentationFormat>
  <Paragraphs>39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4.TOXIC AGENTS: CHEMICAL TERATOGENS</vt:lpstr>
      <vt:lpstr>4.1 CAUSES OF ABNORMAL BIRTHS OR BIRTH DEFECTS:</vt:lpstr>
      <vt:lpstr>PowerPoint Presentation</vt:lpstr>
      <vt:lpstr>THALIDOMIDE</vt:lpstr>
      <vt:lpstr>PowerPoint Presentation</vt:lpstr>
      <vt:lpstr>4.2 REPRODUCTIVE STUDIES FOR SAFETY EVALUATION</vt:lpstr>
      <vt:lpstr>4.3 REPRODUCTIVE TOXIC AGENTS</vt:lpstr>
      <vt:lpstr>PowerPoint Presentation</vt:lpstr>
      <vt:lpstr>PowerPoint Presentation</vt:lpstr>
      <vt:lpstr>4.3.1REPRODUCTIVE HAZARDS, TERATOGENIC AGENTS AND PREGNANCY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4.TOXIC AGENTS: CHEMICAL TERATOGENS</dc:title>
  <dc:creator>Timothy Kanteng'a</dc:creator>
  <cp:lastModifiedBy>Timothy Kanteng'a</cp:lastModifiedBy>
  <cp:revision>1</cp:revision>
  <dcterms:created xsi:type="dcterms:W3CDTF">2022-04-04T17:32:44Z</dcterms:created>
  <dcterms:modified xsi:type="dcterms:W3CDTF">2022-04-04T17:34:19Z</dcterms:modified>
</cp:coreProperties>
</file>