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61" r:id="rId5"/>
    <p:sldId id="258" r:id="rId6"/>
    <p:sldId id="259" r:id="rId7"/>
    <p:sldId id="262" r:id="rId8"/>
    <p:sldId id="263" r:id="rId9"/>
    <p:sldId id="264" r:id="rId10"/>
    <p:sldId id="266" r:id="rId11"/>
    <p:sldId id="267" r:id="rId12"/>
    <p:sldId id="268" r:id="rId13"/>
    <p:sldId id="269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056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9998C-8084-48CA-9E34-93E378205069}" type="datetimeFigureOut">
              <a:rPr lang="en-ZA" smtClean="0"/>
              <a:t>2022/03/31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A6767-341A-4C45-9645-97ACBB5754F6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40929445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9998C-8084-48CA-9E34-93E378205069}" type="datetimeFigureOut">
              <a:rPr lang="en-ZA" smtClean="0"/>
              <a:t>2022/03/31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A6767-341A-4C45-9645-97ACBB5754F6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0449165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9998C-8084-48CA-9E34-93E378205069}" type="datetimeFigureOut">
              <a:rPr lang="en-ZA" smtClean="0"/>
              <a:t>2022/03/31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A6767-341A-4C45-9645-97ACBB5754F6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1843678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9998C-8084-48CA-9E34-93E378205069}" type="datetimeFigureOut">
              <a:rPr lang="en-ZA" smtClean="0"/>
              <a:t>2022/03/31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A6767-341A-4C45-9645-97ACBB5754F6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41935326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9998C-8084-48CA-9E34-93E378205069}" type="datetimeFigureOut">
              <a:rPr lang="en-ZA" smtClean="0"/>
              <a:t>2022/03/31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A6767-341A-4C45-9645-97ACBB5754F6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6084005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9998C-8084-48CA-9E34-93E378205069}" type="datetimeFigureOut">
              <a:rPr lang="en-ZA" smtClean="0"/>
              <a:t>2022/03/31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A6767-341A-4C45-9645-97ACBB5754F6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6495809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9998C-8084-48CA-9E34-93E378205069}" type="datetimeFigureOut">
              <a:rPr lang="en-ZA" smtClean="0"/>
              <a:t>2022/03/31</a:t>
            </a:fld>
            <a:endParaRPr lang="en-Z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A6767-341A-4C45-9645-97ACBB5754F6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4883355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9998C-8084-48CA-9E34-93E378205069}" type="datetimeFigureOut">
              <a:rPr lang="en-ZA" smtClean="0"/>
              <a:t>2022/03/31</a:t>
            </a:fld>
            <a:endParaRPr lang="en-Z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A6767-341A-4C45-9645-97ACBB5754F6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3212713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9998C-8084-48CA-9E34-93E378205069}" type="datetimeFigureOut">
              <a:rPr lang="en-ZA" smtClean="0"/>
              <a:t>2022/03/31</a:t>
            </a:fld>
            <a:endParaRPr lang="en-Z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A6767-341A-4C45-9645-97ACBB5754F6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0813804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9998C-8084-48CA-9E34-93E378205069}" type="datetimeFigureOut">
              <a:rPr lang="en-ZA" smtClean="0"/>
              <a:t>2022/03/31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A6767-341A-4C45-9645-97ACBB5754F6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9542993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9998C-8084-48CA-9E34-93E378205069}" type="datetimeFigureOut">
              <a:rPr lang="en-ZA" smtClean="0"/>
              <a:t>2022/03/31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A6767-341A-4C45-9645-97ACBB5754F6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2911793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99998C-8084-48CA-9E34-93E378205069}" type="datetimeFigureOut">
              <a:rPr lang="en-ZA" smtClean="0"/>
              <a:t>2022/03/31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9A6767-341A-4C45-9645-97ACBB5754F6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616034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ZA" dirty="0" smtClean="0">
                <a:latin typeface="Trebuchet MS" panose="020B0603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TOXIC AGENTS: SOLVENTS &amp; VAPOURS</a:t>
            </a:r>
            <a:endParaRPr lang="en-ZA" dirty="0">
              <a:latin typeface="Trebuchet MS" panose="020B06030202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520052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2.3 Alcohols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en-ZA" dirty="0" smtClean="0"/>
              <a:t>Ethanol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ZA" dirty="0" smtClean="0"/>
              <a:t>Methanol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7033812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n-ZA" b="1" dirty="0" smtClean="0"/>
              <a:t>2.4 Glycols</a:t>
            </a:r>
            <a:r>
              <a:rPr lang="en-ZA" dirty="0"/>
              <a:t/>
            </a:r>
            <a:br>
              <a:rPr lang="en-ZA" dirty="0"/>
            </a:b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lvl="1" indent="0">
              <a:buNone/>
            </a:pPr>
            <a:r>
              <a:rPr lang="en-ZA" dirty="0"/>
              <a:t>Ethylene Glycol</a:t>
            </a:r>
            <a:endParaRPr lang="en-ZA" sz="2400" dirty="0"/>
          </a:p>
          <a:p>
            <a:pPr marL="457200" lvl="1" indent="0">
              <a:buNone/>
            </a:pPr>
            <a:r>
              <a:rPr lang="en-ZA" dirty="0"/>
              <a:t>Diethylene Glycol</a:t>
            </a:r>
            <a:endParaRPr lang="en-ZA" sz="2400" dirty="0"/>
          </a:p>
          <a:p>
            <a:pPr marL="457200" lvl="1" indent="0">
              <a:buNone/>
            </a:pPr>
            <a:r>
              <a:rPr lang="en-ZA" dirty="0"/>
              <a:t>Propylene Glycol</a:t>
            </a:r>
            <a:endParaRPr lang="en-ZA" sz="2400" dirty="0"/>
          </a:p>
          <a:p>
            <a:pPr marL="0" indent="0">
              <a:buNone/>
            </a:pP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07886411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n-ZA" b="1" dirty="0" smtClean="0"/>
              <a:t>2.5 Glycol</a:t>
            </a:r>
            <a:r>
              <a:rPr lang="en-ZA" b="1" dirty="0"/>
              <a:t> Ethers</a:t>
            </a:r>
            <a:r>
              <a:rPr lang="en-ZA" dirty="0"/>
              <a:t/>
            </a:r>
            <a:br>
              <a:rPr lang="en-ZA" dirty="0"/>
            </a:b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lvl="1" indent="0">
              <a:buNone/>
            </a:pPr>
            <a:r>
              <a:rPr lang="en-ZA" dirty="0"/>
              <a:t>Reproductive </a:t>
            </a:r>
            <a:r>
              <a:rPr lang="en-ZA" dirty="0" smtClean="0"/>
              <a:t>Toxicity</a:t>
            </a:r>
            <a:endParaRPr lang="en-ZA" sz="2400" dirty="0" smtClean="0"/>
          </a:p>
          <a:p>
            <a:pPr marL="457200" lvl="1" indent="0">
              <a:buNone/>
            </a:pPr>
            <a:r>
              <a:rPr lang="en-ZA" dirty="0" smtClean="0"/>
              <a:t>Developmental</a:t>
            </a:r>
            <a:r>
              <a:rPr lang="en-ZA" dirty="0"/>
              <a:t> Toxicity</a:t>
            </a:r>
            <a:endParaRPr lang="en-ZA" sz="2400" dirty="0"/>
          </a:p>
          <a:p>
            <a:pPr marL="457200" lvl="1" indent="0">
              <a:buNone/>
            </a:pPr>
            <a:r>
              <a:rPr lang="en-ZA" dirty="0" err="1"/>
              <a:t>Hematotoxicity</a:t>
            </a:r>
            <a:endParaRPr lang="en-ZA" sz="2400" dirty="0"/>
          </a:p>
          <a:p>
            <a:pPr marL="457200" lvl="1" indent="0">
              <a:buNone/>
            </a:pPr>
            <a:r>
              <a:rPr lang="en-ZA" dirty="0" err="1" smtClean="0"/>
              <a:t>Immunotoxicity</a:t>
            </a:r>
            <a:endParaRPr lang="en-ZA" dirty="0" smtClean="0"/>
          </a:p>
          <a:p>
            <a:pPr marL="457200" lvl="1" indent="0">
              <a:buNone/>
            </a:pPr>
            <a:r>
              <a:rPr lang="en-ZA" dirty="0" smtClean="0"/>
              <a:t>Carcinogenicity</a:t>
            </a:r>
            <a:endParaRPr lang="en-ZA" sz="2400" dirty="0"/>
          </a:p>
          <a:p>
            <a:pPr marL="0" indent="0">
              <a:buNone/>
            </a:pP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520239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n-ZA" b="1" dirty="0" smtClean="0"/>
              <a:t>2.6 Fuels</a:t>
            </a:r>
            <a:r>
              <a:rPr lang="en-ZA" b="1" dirty="0"/>
              <a:t> and Fuel Additives</a:t>
            </a:r>
            <a:r>
              <a:rPr lang="en-ZA" dirty="0"/>
              <a:t/>
            </a:r>
            <a:br>
              <a:rPr lang="en-ZA" dirty="0"/>
            </a:b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en-ZA" dirty="0"/>
              <a:t>Automotive </a:t>
            </a:r>
            <a:r>
              <a:rPr lang="en-ZA" dirty="0" smtClean="0"/>
              <a:t>Gasoline, Methyl</a:t>
            </a:r>
            <a:r>
              <a:rPr lang="en-ZA" dirty="0"/>
              <a:t> </a:t>
            </a:r>
            <a:r>
              <a:rPr lang="en-ZA" i="1" dirty="0" smtClean="0"/>
              <a:t>Tertiary</a:t>
            </a:r>
            <a:r>
              <a:rPr lang="en-ZA" dirty="0" smtClean="0"/>
              <a:t>-Butyl</a:t>
            </a:r>
            <a:r>
              <a:rPr lang="en-ZA" dirty="0"/>
              <a:t> </a:t>
            </a:r>
            <a:r>
              <a:rPr lang="en-ZA" dirty="0" smtClean="0"/>
              <a:t>Ether &amp;</a:t>
            </a:r>
            <a:r>
              <a:rPr lang="en-ZA" sz="2400" dirty="0" smtClean="0"/>
              <a:t> </a:t>
            </a:r>
            <a:r>
              <a:rPr lang="en-ZA" dirty="0" smtClean="0"/>
              <a:t>Jet</a:t>
            </a:r>
            <a:r>
              <a:rPr lang="en-ZA" dirty="0"/>
              <a:t> </a:t>
            </a:r>
            <a:r>
              <a:rPr lang="en-ZA" dirty="0" smtClean="0"/>
              <a:t>Fuel:</a:t>
            </a:r>
            <a:endParaRPr lang="en-ZA" sz="2400" dirty="0"/>
          </a:p>
          <a:p>
            <a:pPr lvl="2"/>
            <a:r>
              <a:rPr lang="en-ZA" i="1" dirty="0"/>
              <a:t>Pulmonary Effects</a:t>
            </a:r>
            <a:endParaRPr lang="en-ZA" sz="2000" dirty="0"/>
          </a:p>
          <a:p>
            <a:pPr lvl="2"/>
            <a:r>
              <a:rPr lang="en-ZA" i="1" dirty="0"/>
              <a:t>Immune Effects</a:t>
            </a:r>
            <a:endParaRPr lang="en-ZA" sz="2000" dirty="0"/>
          </a:p>
          <a:p>
            <a:pPr lvl="2"/>
            <a:r>
              <a:rPr lang="en-ZA" i="1" dirty="0"/>
              <a:t>Dermal Effects</a:t>
            </a:r>
            <a:endParaRPr lang="en-ZA" sz="2000" dirty="0"/>
          </a:p>
          <a:p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9738326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ZA" dirty="0" smtClean="0">
                <a:latin typeface="Trebuchet MS" panose="020B0603020202020204" pitchFamily="34" charset="0"/>
              </a:rPr>
              <a:t>1. Definition </a:t>
            </a:r>
            <a:endParaRPr lang="en-ZA" dirty="0">
              <a:latin typeface="Trebuchet MS" panose="020B0603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>
              <a:buFont typeface="Wingdings" panose="05000000000000000000" pitchFamily="2" charset="2"/>
              <a:buChar char="q"/>
            </a:pPr>
            <a:r>
              <a:rPr lang="en-ZA" dirty="0">
                <a:latin typeface="Trebuchet MS" panose="020B0603020202020204" pitchFamily="34" charset="0"/>
              </a:rPr>
              <a:t>The term</a:t>
            </a:r>
            <a:r>
              <a:rPr lang="en-ZA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 </a:t>
            </a:r>
            <a:r>
              <a:rPr lang="en-ZA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solvent</a:t>
            </a:r>
            <a:r>
              <a:rPr lang="en-ZA" dirty="0">
                <a:latin typeface="Trebuchet MS" panose="020B0603020202020204" pitchFamily="34" charset="0"/>
              </a:rPr>
              <a:t> refers to a class of liquid organic chemicals of variable lipophilicity and volatility, small molecular size, and lack of charge</a:t>
            </a:r>
            <a:r>
              <a:rPr lang="en-ZA" dirty="0" smtClean="0">
                <a:latin typeface="Trebuchet MS" panose="020B0603020202020204" pitchFamily="34" charset="0"/>
              </a:rPr>
              <a:t>.</a:t>
            </a:r>
          </a:p>
          <a:p>
            <a:pPr lvl="0">
              <a:buFont typeface="Wingdings" panose="05000000000000000000" pitchFamily="2" charset="2"/>
              <a:buChar char="q"/>
            </a:pPr>
            <a:r>
              <a:rPr lang="en-ZA" dirty="0" smtClean="0">
                <a:latin typeface="Trebuchet MS" panose="020B0603020202020204" pitchFamily="34" charset="0"/>
              </a:rPr>
              <a:t>In general, the lipophilicity of solvents increases with increasing molecular weight, while volatility decreases.</a:t>
            </a:r>
          </a:p>
          <a:p>
            <a:pPr lvl="0">
              <a:buFont typeface="Wingdings" panose="05000000000000000000" pitchFamily="2" charset="2"/>
              <a:buChar char="q"/>
            </a:pPr>
            <a:r>
              <a:rPr lang="en-ZA" dirty="0" smtClean="0">
                <a:latin typeface="Trebuchet MS" panose="020B0603020202020204" pitchFamily="34" charset="0"/>
              </a:rPr>
              <a:t>Solvents are frequently used to dissolve, dilute, or disperse materials that are insoluble in water.</a:t>
            </a:r>
            <a:endParaRPr lang="en-ZA" dirty="0"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11562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en-ZA" dirty="0" smtClean="0"/>
              <a:t> </a:t>
            </a:r>
            <a:r>
              <a:rPr lang="en-ZA" dirty="0" smtClean="0">
                <a:latin typeface="Trebuchet MS" panose="020B0603020202020204" pitchFamily="34" charset="0"/>
              </a:rPr>
              <a:t>Many, such as </a:t>
            </a:r>
            <a:r>
              <a:rPr lang="en-ZA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naphthas</a:t>
            </a:r>
            <a:r>
              <a:rPr lang="en-ZA" dirty="0" smtClean="0">
                <a:latin typeface="Trebuchet MS" panose="020B0603020202020204" pitchFamily="34" charset="0"/>
              </a:rPr>
              <a:t> and </a:t>
            </a:r>
            <a:r>
              <a:rPr lang="en-ZA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gasoline</a:t>
            </a:r>
            <a:r>
              <a:rPr lang="en-ZA" dirty="0" smtClean="0">
                <a:latin typeface="Trebuchet MS" panose="020B0603020202020204" pitchFamily="34" charset="0"/>
              </a:rPr>
              <a:t>, are complex mixtures consisting of hundreds of compounds. As such, they are widely employed as degreasers</a:t>
            </a:r>
            <a:r>
              <a:rPr lang="en-ZA" dirty="0" smtClean="0"/>
              <a:t>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ZA" dirty="0" smtClean="0"/>
              <a:t> </a:t>
            </a:r>
            <a:r>
              <a:rPr lang="en-ZA" dirty="0">
                <a:latin typeface="Trebuchet MS" panose="020B0603020202020204" pitchFamily="34" charset="0"/>
              </a:rPr>
              <a:t>Solvents </a:t>
            </a:r>
            <a:r>
              <a:rPr lang="en-ZA" dirty="0" smtClean="0">
                <a:latin typeface="Trebuchet MS" panose="020B0603020202020204" pitchFamily="34" charset="0"/>
              </a:rPr>
              <a:t>are readily absorbed across </a:t>
            </a:r>
            <a:r>
              <a:rPr lang="en-ZA" dirty="0">
                <a:latin typeface="Trebuchet MS" panose="020B0603020202020204" pitchFamily="34" charset="0"/>
              </a:rPr>
              <a:t>the lung, skin, and </a:t>
            </a:r>
            <a:r>
              <a:rPr lang="en-ZA" dirty="0" smtClean="0">
                <a:latin typeface="Trebuchet MS" panose="020B0603020202020204" pitchFamily="34" charset="0"/>
              </a:rPr>
              <a:t>from the gastrointestinal </a:t>
            </a:r>
            <a:r>
              <a:rPr lang="en-ZA" dirty="0">
                <a:latin typeface="Trebuchet MS" panose="020B0603020202020204" pitchFamily="34" charset="0"/>
              </a:rPr>
              <a:t>(GI) </a:t>
            </a:r>
            <a:r>
              <a:rPr lang="en-ZA" dirty="0" smtClean="0">
                <a:latin typeface="Trebuchet MS" panose="020B0603020202020204" pitchFamily="34" charset="0"/>
              </a:rPr>
              <a:t>tract.</a:t>
            </a:r>
            <a:endParaRPr lang="en-ZA" dirty="0" smtClean="0">
              <a:latin typeface="Trebuchet MS" panose="020B0603020202020204" pitchFamily="34" charset="0"/>
            </a:endParaRPr>
          </a:p>
          <a:p>
            <a:pPr>
              <a:buFont typeface="Wingdings" panose="05000000000000000000" pitchFamily="2" charset="2"/>
              <a:buChar char="q"/>
            </a:pPr>
            <a:endParaRPr lang="en-ZA" dirty="0" smtClean="0"/>
          </a:p>
          <a:p>
            <a:pPr>
              <a:buFont typeface="Wingdings" panose="05000000000000000000" pitchFamily="2" charset="2"/>
              <a:buChar char="q"/>
            </a:pPr>
            <a:endParaRPr lang="en-ZA" dirty="0" smtClean="0"/>
          </a:p>
          <a:p>
            <a:pPr>
              <a:buFont typeface="Wingdings" panose="05000000000000000000" pitchFamily="2" charset="2"/>
              <a:buChar char="q"/>
            </a:pP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37171197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Font typeface="Wingdings" panose="05000000000000000000" pitchFamily="2" charset="2"/>
              <a:buChar char="q"/>
            </a:pPr>
            <a:r>
              <a:rPr lang="en-ZA" dirty="0" smtClean="0">
                <a:latin typeface="Trebuchet MS" panose="020B0603020202020204" pitchFamily="34" charset="0"/>
              </a:rPr>
              <a:t>Absorption of inhaled volatile organic compounds occurs in the alveoli, with almost instantaneous equilibration with blood in the pulmonary capillaries.</a:t>
            </a:r>
          </a:p>
          <a:p>
            <a:pPr lvl="0">
              <a:buFont typeface="Wingdings" panose="05000000000000000000" pitchFamily="2" charset="2"/>
              <a:buChar char="q"/>
            </a:pPr>
            <a:r>
              <a:rPr lang="en-ZA" dirty="0" smtClean="0">
                <a:latin typeface="Trebuchet MS" panose="020B0603020202020204" pitchFamily="34" charset="0"/>
              </a:rPr>
              <a:t>Most solvents produce some degree of CNS depression.</a:t>
            </a:r>
          </a:p>
          <a:p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42799734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ZA" dirty="0">
                <a:latin typeface="Trebuchet MS" panose="020B0603020202020204" pitchFamily="34" charset="0"/>
              </a:rPr>
              <a:t>Solvents are classified largely according to molecular structure or functional group</a:t>
            </a:r>
            <a:r>
              <a:rPr lang="en-ZA" dirty="0" smtClean="0">
                <a:latin typeface="Trebuchet MS" panose="020B0603020202020204" pitchFamily="34" charset="0"/>
              </a:rPr>
              <a:t>.</a:t>
            </a:r>
            <a:endParaRPr lang="en-ZA" dirty="0">
              <a:latin typeface="Trebuchet MS" panose="020B0603020202020204" pitchFamily="34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en-ZA" dirty="0" smtClean="0">
                <a:latin typeface="Trebuchet MS" panose="020B0603020202020204" pitchFamily="34" charset="0"/>
              </a:rPr>
              <a:t> </a:t>
            </a:r>
            <a:r>
              <a:rPr lang="en-ZA" dirty="0">
                <a:latin typeface="Trebuchet MS" panose="020B0603020202020204" pitchFamily="34" charset="0"/>
              </a:rPr>
              <a:t>Classes of solvents include aliphatic hydrocarbons, many of which are halocarbons, aromatic hydrocarbons, alcohols, ethers, esters/acetates, amides/amines, aldehydes, ketones, and complex mixtures that defy classification</a:t>
            </a:r>
            <a:r>
              <a:rPr lang="en-ZA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852568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ZA" dirty="0">
                <a:latin typeface="Trebuchet MS" panose="020B0603020202020204" pitchFamily="34" charset="0"/>
              </a:rPr>
              <a:t>The main determinants of a solvent’s inherent toxicity are </a:t>
            </a:r>
            <a:r>
              <a:rPr lang="en-ZA" dirty="0" smtClean="0">
                <a:latin typeface="Trebuchet MS" panose="020B0603020202020204" pitchFamily="34" charset="0"/>
              </a:rPr>
              <a:t>:</a:t>
            </a:r>
          </a:p>
          <a:p>
            <a:pPr marL="914400" lvl="1" indent="-514350">
              <a:buAutoNum type="arabicParenBoth"/>
            </a:pPr>
            <a:r>
              <a:rPr lang="en-ZA" dirty="0" smtClean="0">
                <a:latin typeface="Trebuchet MS" panose="020B0603020202020204" pitchFamily="34" charset="0"/>
              </a:rPr>
              <a:t>its </a:t>
            </a:r>
            <a:r>
              <a:rPr lang="en-ZA" dirty="0">
                <a:latin typeface="Trebuchet MS" panose="020B0603020202020204" pitchFamily="34" charset="0"/>
              </a:rPr>
              <a:t>number of carbon atoms; </a:t>
            </a:r>
            <a:endParaRPr lang="en-ZA" dirty="0" smtClean="0">
              <a:latin typeface="Trebuchet MS" panose="020B0603020202020204" pitchFamily="34" charset="0"/>
            </a:endParaRPr>
          </a:p>
          <a:p>
            <a:pPr marL="914400" lvl="1" indent="-514350">
              <a:buAutoNum type="arabicParenBoth"/>
            </a:pPr>
            <a:r>
              <a:rPr lang="en-ZA" dirty="0" smtClean="0">
                <a:latin typeface="Trebuchet MS" panose="020B0603020202020204" pitchFamily="34" charset="0"/>
              </a:rPr>
              <a:t>whether </a:t>
            </a:r>
            <a:r>
              <a:rPr lang="en-ZA" dirty="0">
                <a:latin typeface="Trebuchet MS" panose="020B0603020202020204" pitchFamily="34" charset="0"/>
              </a:rPr>
              <a:t>it is saturated or has double or triple bonds between adjacent carbon atoms; </a:t>
            </a:r>
            <a:endParaRPr lang="en-ZA" dirty="0" smtClean="0">
              <a:latin typeface="Trebuchet MS" panose="020B0603020202020204" pitchFamily="34" charset="0"/>
            </a:endParaRPr>
          </a:p>
          <a:p>
            <a:pPr marL="914400" lvl="1" indent="-514350">
              <a:buAutoNum type="arabicParenBoth"/>
            </a:pPr>
            <a:r>
              <a:rPr lang="en-ZA" dirty="0" smtClean="0">
                <a:latin typeface="Trebuchet MS" panose="020B0603020202020204" pitchFamily="34" charset="0"/>
              </a:rPr>
              <a:t>its </a:t>
            </a:r>
            <a:r>
              <a:rPr lang="en-ZA" dirty="0">
                <a:latin typeface="Trebuchet MS" panose="020B0603020202020204" pitchFamily="34" charset="0"/>
              </a:rPr>
              <a:t>configuration (i.e., straight chain, branched chain, or cyclic); </a:t>
            </a:r>
            <a:endParaRPr lang="en-ZA" dirty="0" smtClean="0">
              <a:latin typeface="Trebuchet MS" panose="020B0603020202020204" pitchFamily="34" charset="0"/>
            </a:endParaRPr>
          </a:p>
          <a:p>
            <a:pPr marL="914400" lvl="1" indent="-514350">
              <a:buAutoNum type="arabicParenBoth"/>
            </a:pPr>
            <a:r>
              <a:rPr lang="en-ZA" dirty="0" smtClean="0">
                <a:latin typeface="Trebuchet MS" panose="020B0603020202020204" pitchFamily="34" charset="0"/>
              </a:rPr>
              <a:t>whether </a:t>
            </a:r>
            <a:r>
              <a:rPr lang="en-ZA" dirty="0">
                <a:latin typeface="Trebuchet MS" panose="020B0603020202020204" pitchFamily="34" charset="0"/>
              </a:rPr>
              <a:t>it is halogenated; and </a:t>
            </a:r>
            <a:endParaRPr lang="en-ZA" dirty="0" smtClean="0">
              <a:latin typeface="Trebuchet MS" panose="020B0603020202020204" pitchFamily="34" charset="0"/>
            </a:endParaRPr>
          </a:p>
          <a:p>
            <a:pPr marL="914400" lvl="1" indent="-514350">
              <a:buAutoNum type="arabicParenBoth"/>
            </a:pPr>
            <a:r>
              <a:rPr lang="en-ZA" dirty="0" smtClean="0">
                <a:latin typeface="Trebuchet MS" panose="020B0603020202020204" pitchFamily="34" charset="0"/>
              </a:rPr>
              <a:t>the </a:t>
            </a:r>
            <a:r>
              <a:rPr lang="en-ZA" dirty="0">
                <a:latin typeface="Trebuchet MS" panose="020B0603020202020204" pitchFamily="34" charset="0"/>
              </a:rPr>
              <a:t>presence of functional groups. Subtle differences in chemical structure can translate into dramatic differences in solvent toxicity.</a:t>
            </a:r>
            <a:endParaRPr lang="en-ZA" dirty="0" smtClean="0"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45423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n-ZA" dirty="0" smtClean="0"/>
              <a:t>2. Potentially</a:t>
            </a:r>
            <a:r>
              <a:rPr lang="en-ZA" dirty="0"/>
              <a:t> Sensitive Subpopulations</a:t>
            </a:r>
            <a:br>
              <a:rPr lang="en-ZA" dirty="0"/>
            </a:b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1">
              <a:buFont typeface="Wingdings" panose="05000000000000000000" pitchFamily="2" charset="2"/>
              <a:buChar char="q"/>
            </a:pPr>
            <a:r>
              <a:rPr lang="en-ZA" dirty="0">
                <a:latin typeface="Trebuchet MS" panose="020B0603020202020204" pitchFamily="34" charset="0"/>
              </a:rPr>
              <a:t>Endogenous Factors</a:t>
            </a:r>
            <a:endParaRPr lang="en-ZA" sz="2400" dirty="0">
              <a:latin typeface="Trebuchet MS" panose="020B0603020202020204" pitchFamily="34" charset="0"/>
            </a:endParaRPr>
          </a:p>
          <a:p>
            <a:pPr lvl="2"/>
            <a:r>
              <a:rPr lang="en-ZA" i="1" dirty="0">
                <a:latin typeface="Trebuchet MS" panose="020B0603020202020204" pitchFamily="34" charset="0"/>
              </a:rPr>
              <a:t>Children</a:t>
            </a:r>
            <a:endParaRPr lang="en-ZA" sz="2000" dirty="0">
              <a:latin typeface="Trebuchet MS" panose="020B0603020202020204" pitchFamily="34" charset="0"/>
            </a:endParaRPr>
          </a:p>
          <a:p>
            <a:pPr lvl="2"/>
            <a:r>
              <a:rPr lang="en-ZA" i="1" dirty="0">
                <a:latin typeface="Trebuchet MS" panose="020B0603020202020204" pitchFamily="34" charset="0"/>
              </a:rPr>
              <a:t>Elderly</a:t>
            </a:r>
            <a:endParaRPr lang="en-ZA" sz="2000" dirty="0">
              <a:latin typeface="Trebuchet MS" panose="020B0603020202020204" pitchFamily="34" charset="0"/>
            </a:endParaRPr>
          </a:p>
          <a:p>
            <a:pPr lvl="2"/>
            <a:r>
              <a:rPr lang="en-ZA" i="1" dirty="0">
                <a:latin typeface="Trebuchet MS" panose="020B0603020202020204" pitchFamily="34" charset="0"/>
              </a:rPr>
              <a:t>Gender</a:t>
            </a:r>
            <a:endParaRPr lang="en-ZA" sz="2000" dirty="0">
              <a:latin typeface="Trebuchet MS" panose="020B0603020202020204" pitchFamily="34" charset="0"/>
            </a:endParaRPr>
          </a:p>
          <a:p>
            <a:pPr lvl="2"/>
            <a:r>
              <a:rPr lang="en-ZA" i="1" dirty="0">
                <a:latin typeface="Trebuchet MS" panose="020B0603020202020204" pitchFamily="34" charset="0"/>
              </a:rPr>
              <a:t>Genetics</a:t>
            </a:r>
            <a:endParaRPr lang="en-ZA" sz="2000" dirty="0">
              <a:latin typeface="Trebuchet MS" panose="020B0603020202020204" pitchFamily="34" charset="0"/>
            </a:endParaRPr>
          </a:p>
          <a:p>
            <a:pPr lvl="1">
              <a:buFont typeface="Wingdings" panose="05000000000000000000" pitchFamily="2" charset="2"/>
              <a:buChar char="q"/>
            </a:pPr>
            <a:r>
              <a:rPr lang="en-ZA" dirty="0">
                <a:latin typeface="Trebuchet MS" panose="020B0603020202020204" pitchFamily="34" charset="0"/>
              </a:rPr>
              <a:t>Exogenous Factors</a:t>
            </a:r>
            <a:endParaRPr lang="en-ZA" sz="2400" dirty="0">
              <a:latin typeface="Trebuchet MS" panose="020B0603020202020204" pitchFamily="34" charset="0"/>
            </a:endParaRPr>
          </a:p>
          <a:p>
            <a:pPr lvl="2"/>
            <a:r>
              <a:rPr lang="en-ZA" i="1" dirty="0">
                <a:latin typeface="Trebuchet MS" panose="020B0603020202020204" pitchFamily="34" charset="0"/>
              </a:rPr>
              <a:t>P450 Inducers</a:t>
            </a:r>
            <a:endParaRPr lang="en-ZA" sz="2000" dirty="0">
              <a:latin typeface="Trebuchet MS" panose="020B0603020202020204" pitchFamily="34" charset="0"/>
            </a:endParaRPr>
          </a:p>
          <a:p>
            <a:pPr lvl="2"/>
            <a:r>
              <a:rPr lang="en-ZA" i="1" dirty="0">
                <a:latin typeface="Trebuchet MS" panose="020B0603020202020204" pitchFamily="34" charset="0"/>
              </a:rPr>
              <a:t>P450 Inhibitors</a:t>
            </a:r>
            <a:endParaRPr lang="en-ZA" sz="2000" dirty="0">
              <a:latin typeface="Trebuchet MS" panose="020B0603020202020204" pitchFamily="34" charset="0"/>
            </a:endParaRPr>
          </a:p>
          <a:p>
            <a:pPr lvl="2"/>
            <a:r>
              <a:rPr lang="en-ZA" i="1" dirty="0">
                <a:latin typeface="Trebuchet MS" panose="020B0603020202020204" pitchFamily="34" charset="0"/>
              </a:rPr>
              <a:t>Lifestyle</a:t>
            </a:r>
            <a:endParaRPr lang="en-ZA" sz="2000" dirty="0">
              <a:latin typeface="Trebuchet MS" panose="020B0603020202020204" pitchFamily="34" charset="0"/>
            </a:endParaRPr>
          </a:p>
          <a:p>
            <a:pPr lvl="2"/>
            <a:r>
              <a:rPr lang="en-ZA" i="1" dirty="0">
                <a:latin typeface="Trebuchet MS" panose="020B0603020202020204" pitchFamily="34" charset="0"/>
              </a:rPr>
              <a:t>Solvent Mixtures</a:t>
            </a:r>
            <a:endParaRPr lang="en-ZA" sz="2000" dirty="0">
              <a:latin typeface="Trebuchet MS" panose="020B0603020202020204" pitchFamily="34" charset="0"/>
            </a:endParaRPr>
          </a:p>
          <a:p>
            <a:pPr lvl="2"/>
            <a:r>
              <a:rPr lang="en-ZA" i="1" dirty="0">
                <a:latin typeface="Trebuchet MS" panose="020B0603020202020204" pitchFamily="34" charset="0"/>
              </a:rPr>
              <a:t>Diseases</a:t>
            </a:r>
            <a:endParaRPr lang="en-ZA" sz="2000" dirty="0">
              <a:latin typeface="Trebuchet MS" panose="020B0603020202020204" pitchFamily="34" charset="0"/>
            </a:endParaRPr>
          </a:p>
          <a:p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37540553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n-ZA" dirty="0" smtClean="0">
                <a:latin typeface="Trebuchet MS" panose="020B0603020202020204" pitchFamily="34" charset="0"/>
              </a:rPr>
              <a:t>2.1 </a:t>
            </a:r>
            <a:r>
              <a:rPr lang="en-ZA" b="1" dirty="0">
                <a:latin typeface="Trebuchet MS" panose="020B0603020202020204" pitchFamily="34" charset="0"/>
              </a:rPr>
              <a:t>Chlorinated Hydrocarbons</a:t>
            </a:r>
            <a:r>
              <a:rPr lang="en-ZA" dirty="0"/>
              <a:t/>
            </a:r>
            <a:br>
              <a:rPr lang="en-ZA" dirty="0"/>
            </a:b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ZA" dirty="0">
                <a:latin typeface="Trebuchet MS" panose="020B0603020202020204" pitchFamily="34" charset="0"/>
              </a:rPr>
              <a:t>Trichloroethylene</a:t>
            </a:r>
          </a:p>
          <a:p>
            <a:pPr lvl="2"/>
            <a:r>
              <a:rPr lang="en-ZA" i="1" dirty="0" smtClean="0">
                <a:latin typeface="Trebuchet MS" panose="020B0603020202020204" pitchFamily="34" charset="0"/>
              </a:rPr>
              <a:t>Carcinogenic</a:t>
            </a:r>
            <a:r>
              <a:rPr lang="en-ZA" i="1" dirty="0">
                <a:latin typeface="Trebuchet MS" panose="020B0603020202020204" pitchFamily="34" charset="0"/>
              </a:rPr>
              <a:t> Action in Target Tissues</a:t>
            </a:r>
            <a:endParaRPr lang="en-ZA" sz="2000" dirty="0">
              <a:latin typeface="Trebuchet MS" panose="020B0603020202020204" pitchFamily="34" charset="0"/>
            </a:endParaRPr>
          </a:p>
          <a:p>
            <a:pPr lvl="2"/>
            <a:r>
              <a:rPr lang="en-ZA" i="1" dirty="0">
                <a:latin typeface="Trebuchet MS" panose="020B0603020202020204" pitchFamily="34" charset="0"/>
              </a:rPr>
              <a:t>Liver Cancer</a:t>
            </a:r>
            <a:endParaRPr lang="en-ZA" sz="2000" dirty="0">
              <a:latin typeface="Trebuchet MS" panose="020B0603020202020204" pitchFamily="34" charset="0"/>
            </a:endParaRPr>
          </a:p>
          <a:p>
            <a:pPr lvl="2"/>
            <a:r>
              <a:rPr lang="en-ZA" i="1" dirty="0">
                <a:latin typeface="Trebuchet MS" panose="020B0603020202020204" pitchFamily="34" charset="0"/>
              </a:rPr>
              <a:t>Lung Cancer</a:t>
            </a:r>
            <a:endParaRPr lang="en-ZA" sz="2000" dirty="0">
              <a:latin typeface="Trebuchet MS" panose="020B0603020202020204" pitchFamily="34" charset="0"/>
            </a:endParaRPr>
          </a:p>
          <a:p>
            <a:pPr lvl="2"/>
            <a:r>
              <a:rPr lang="en-ZA" i="1" dirty="0">
                <a:latin typeface="Trebuchet MS" panose="020B0603020202020204" pitchFamily="34" charset="0"/>
              </a:rPr>
              <a:t>Kidney </a:t>
            </a:r>
            <a:r>
              <a:rPr lang="en-ZA" i="1" dirty="0" smtClean="0">
                <a:latin typeface="Trebuchet MS" panose="020B0603020202020204" pitchFamily="34" charset="0"/>
              </a:rPr>
              <a:t>Cancer</a:t>
            </a:r>
            <a:endParaRPr lang="en-ZA" sz="2000" dirty="0">
              <a:latin typeface="Trebuchet MS" panose="020B0603020202020204" pitchFamily="34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en-ZA" dirty="0" smtClean="0">
                <a:latin typeface="Trebuchet MS" panose="020B0603020202020204" pitchFamily="34" charset="0"/>
              </a:rPr>
              <a:t>Tetrachloroethylene</a:t>
            </a:r>
            <a:endParaRPr lang="en-ZA" sz="3200" dirty="0">
              <a:latin typeface="Trebuchet MS" panose="020B0603020202020204" pitchFamily="34" charset="0"/>
            </a:endParaRPr>
          </a:p>
          <a:p>
            <a:pPr lvl="2"/>
            <a:r>
              <a:rPr lang="en-ZA" i="1" dirty="0">
                <a:latin typeface="Trebuchet MS" panose="020B0603020202020204" pitchFamily="34" charset="0"/>
              </a:rPr>
              <a:t>Metabolism</a:t>
            </a:r>
            <a:endParaRPr lang="en-ZA" sz="2000" dirty="0">
              <a:latin typeface="Trebuchet MS" panose="020B0603020202020204" pitchFamily="34" charset="0"/>
            </a:endParaRPr>
          </a:p>
          <a:p>
            <a:pPr lvl="2"/>
            <a:r>
              <a:rPr lang="en-ZA" i="1" dirty="0" smtClean="0">
                <a:latin typeface="Trebuchet MS" panose="020B0603020202020204" pitchFamily="34" charset="0"/>
              </a:rPr>
              <a:t>Cytotoxic/</a:t>
            </a:r>
            <a:r>
              <a:rPr lang="en-ZA" i="1" dirty="0">
                <a:latin typeface="Trebuchet MS" panose="020B0603020202020204" pitchFamily="34" charset="0"/>
              </a:rPr>
              <a:t> </a:t>
            </a:r>
            <a:r>
              <a:rPr lang="en-ZA" i="1" dirty="0" smtClean="0">
                <a:latin typeface="Trebuchet MS" panose="020B0603020202020204" pitchFamily="34" charset="0"/>
              </a:rPr>
              <a:t>Carcinogenic</a:t>
            </a:r>
            <a:endParaRPr lang="en-ZA" sz="2000" dirty="0">
              <a:latin typeface="Trebuchet MS" panose="020B0603020202020204" pitchFamily="34" charset="0"/>
            </a:endParaRPr>
          </a:p>
          <a:p>
            <a:pPr lvl="2"/>
            <a:r>
              <a:rPr lang="en-ZA" i="1" dirty="0" err="1">
                <a:latin typeface="Trebuchet MS" panose="020B0603020202020204" pitchFamily="34" charset="0"/>
              </a:rPr>
              <a:t>Hepatorenal</a:t>
            </a:r>
            <a:r>
              <a:rPr lang="en-ZA" i="1" dirty="0">
                <a:latin typeface="Trebuchet MS" panose="020B0603020202020204" pitchFamily="34" charset="0"/>
              </a:rPr>
              <a:t> </a:t>
            </a:r>
            <a:r>
              <a:rPr lang="en-ZA" i="1" dirty="0" smtClean="0">
                <a:latin typeface="Trebuchet MS" panose="020B0603020202020204" pitchFamily="34" charset="0"/>
              </a:rPr>
              <a:t>Toxic</a:t>
            </a:r>
            <a:endParaRPr lang="en-ZA" sz="2000" dirty="0">
              <a:latin typeface="Trebuchet MS" panose="020B0603020202020204" pitchFamily="34" charset="0"/>
            </a:endParaRPr>
          </a:p>
          <a:p>
            <a:pPr>
              <a:buFont typeface="Wingdings" panose="05000000000000000000" pitchFamily="2" charset="2"/>
              <a:buChar char="q"/>
            </a:pP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31589008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n-ZA" dirty="0" smtClean="0"/>
              <a:t>2.2 </a:t>
            </a:r>
            <a:r>
              <a:rPr lang="en-ZA" b="1" dirty="0" smtClean="0"/>
              <a:t>Aromatic</a:t>
            </a:r>
            <a:r>
              <a:rPr lang="en-ZA" b="1" dirty="0"/>
              <a:t> Hydrocarbons</a:t>
            </a:r>
            <a:r>
              <a:rPr lang="en-ZA" dirty="0"/>
              <a:t/>
            </a:r>
            <a:br>
              <a:rPr lang="en-ZA" dirty="0"/>
            </a:b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32500" lnSpcReduction="20000"/>
          </a:bodyPr>
          <a:lstStyle/>
          <a:p>
            <a:pPr lvl="1">
              <a:buFont typeface="Wingdings" panose="05000000000000000000" pitchFamily="2" charset="2"/>
              <a:buChar char="q"/>
            </a:pPr>
            <a:r>
              <a:rPr lang="en-ZA" sz="6200" dirty="0" smtClean="0">
                <a:latin typeface="Trebuchet MS" panose="020B0603020202020204" pitchFamily="34" charset="0"/>
              </a:rPr>
              <a:t>Benzene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en-GB" sz="6200" dirty="0" smtClean="0">
                <a:latin typeface="Trebuchet MS" panose="020B0603020202020204" pitchFamily="34" charset="0"/>
              </a:rPr>
              <a:t>Long term exposure causes </a:t>
            </a:r>
            <a:r>
              <a:rPr lang="en-GB" sz="6200" dirty="0">
                <a:latin typeface="Trebuchet MS" panose="020B0603020202020204" pitchFamily="34" charset="0"/>
              </a:rPr>
              <a:t>harmful effects on the bone </a:t>
            </a:r>
            <a:r>
              <a:rPr lang="en-GB" sz="6200" dirty="0" smtClean="0">
                <a:latin typeface="Trebuchet MS" panose="020B0603020202020204" pitchFamily="34" charset="0"/>
              </a:rPr>
              <a:t>marrow(leukaemia) </a:t>
            </a:r>
            <a:r>
              <a:rPr lang="en-GB" sz="6200" dirty="0">
                <a:latin typeface="Trebuchet MS" panose="020B0603020202020204" pitchFamily="34" charset="0"/>
              </a:rPr>
              <a:t>and can cause a decrease in red blood cells, leading to </a:t>
            </a:r>
            <a:r>
              <a:rPr lang="en-GB" sz="6200" dirty="0" err="1">
                <a:latin typeface="Trebuchet MS" panose="020B0603020202020204" pitchFamily="34" charset="0"/>
              </a:rPr>
              <a:t>anemia</a:t>
            </a:r>
            <a:r>
              <a:rPr lang="en-GB" sz="6200" dirty="0" smtClean="0">
                <a:latin typeface="Trebuchet MS" panose="020B0603020202020204" pitchFamily="34" charset="0"/>
              </a:rPr>
              <a:t>.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en-GB" sz="6200" dirty="0" smtClean="0">
                <a:latin typeface="Trebuchet MS" panose="020B0603020202020204" pitchFamily="34" charset="0"/>
              </a:rPr>
              <a:t>It </a:t>
            </a:r>
            <a:r>
              <a:rPr lang="en-GB" sz="6200" dirty="0">
                <a:latin typeface="Trebuchet MS" panose="020B0603020202020204" pitchFamily="34" charset="0"/>
              </a:rPr>
              <a:t>can also cause excessive bleeding 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en-GB" sz="6200" dirty="0" smtClean="0">
                <a:latin typeface="Trebuchet MS" panose="020B0603020202020204" pitchFamily="34" charset="0"/>
              </a:rPr>
              <a:t> Can </a:t>
            </a:r>
            <a:r>
              <a:rPr lang="en-GB" sz="6200" dirty="0">
                <a:latin typeface="Trebuchet MS" panose="020B0603020202020204" pitchFamily="34" charset="0"/>
              </a:rPr>
              <a:t>affect the immune system, increasing the chance for infection</a:t>
            </a:r>
            <a:r>
              <a:rPr lang="en-GB" sz="6200" dirty="0" smtClean="0">
                <a:latin typeface="Trebuchet MS" panose="020B0603020202020204" pitchFamily="34" charset="0"/>
              </a:rPr>
              <a:t>.</a:t>
            </a:r>
            <a:endParaRPr lang="en-ZA" sz="6200" dirty="0">
              <a:latin typeface="Trebuchet MS" panose="020B0603020202020204" pitchFamily="34" charset="0"/>
            </a:endParaRPr>
          </a:p>
          <a:p>
            <a:pPr lvl="1">
              <a:buFont typeface="Wingdings" panose="05000000000000000000" pitchFamily="2" charset="2"/>
              <a:buChar char="q"/>
            </a:pPr>
            <a:r>
              <a:rPr lang="en-ZA" sz="6200" dirty="0" smtClean="0">
                <a:latin typeface="Trebuchet MS" panose="020B0603020202020204" pitchFamily="34" charset="0"/>
              </a:rPr>
              <a:t>Xylene</a:t>
            </a:r>
          </a:p>
          <a:p>
            <a:pPr marL="1200150" lvl="2" indent="-342900">
              <a:buFont typeface="Wingdings" panose="05000000000000000000" pitchFamily="2" charset="2"/>
              <a:buChar char="Ø"/>
            </a:pPr>
            <a:r>
              <a:rPr lang="en-ZA" sz="6200" dirty="0">
                <a:latin typeface="Trebuchet MS" panose="020B0603020202020204" pitchFamily="34" charset="0"/>
              </a:rPr>
              <a:t>Breathing xylene </a:t>
            </a:r>
            <a:r>
              <a:rPr lang="en-ZA" sz="6200" dirty="0" err="1">
                <a:latin typeface="Trebuchet MS" panose="020B0603020202020204" pitchFamily="34" charset="0"/>
              </a:rPr>
              <a:t>vapors</a:t>
            </a:r>
            <a:r>
              <a:rPr lang="en-ZA" sz="6200" dirty="0">
                <a:latin typeface="Trebuchet MS" panose="020B0603020202020204" pitchFamily="34" charset="0"/>
              </a:rPr>
              <a:t> in small amounts can cause headache, dizziness, drowsiness, and nausea. </a:t>
            </a:r>
            <a:endParaRPr lang="en-ZA" sz="6200" dirty="0" smtClean="0">
              <a:latin typeface="Trebuchet MS" panose="020B0603020202020204" pitchFamily="34" charset="0"/>
            </a:endParaRPr>
          </a:p>
          <a:p>
            <a:pPr marL="1200150" lvl="2" indent="-342900">
              <a:buFont typeface="Wingdings" panose="05000000000000000000" pitchFamily="2" charset="2"/>
              <a:buChar char="Ø"/>
            </a:pPr>
            <a:r>
              <a:rPr lang="en-ZA" sz="6200" dirty="0" smtClean="0">
                <a:latin typeface="Trebuchet MS" panose="020B0603020202020204" pitchFamily="34" charset="0"/>
              </a:rPr>
              <a:t>With </a:t>
            </a:r>
            <a:r>
              <a:rPr lang="en-ZA" sz="6200" dirty="0">
                <a:latin typeface="Trebuchet MS" panose="020B0603020202020204" pitchFamily="34" charset="0"/>
              </a:rPr>
              <a:t>more serious exposure, xylene can cause </a:t>
            </a:r>
            <a:r>
              <a:rPr lang="en-ZA" sz="6200" b="1" dirty="0">
                <a:latin typeface="Trebuchet MS" panose="020B0603020202020204" pitchFamily="34" charset="0"/>
              </a:rPr>
              <a:t>sleepiness, stumbling, irregular heartbeat, fainting, or even death</a:t>
            </a:r>
            <a:r>
              <a:rPr lang="en-ZA" sz="6200" dirty="0">
                <a:latin typeface="Trebuchet MS" panose="020B0603020202020204" pitchFamily="34" charset="0"/>
              </a:rPr>
              <a:t>. </a:t>
            </a:r>
            <a:endParaRPr lang="en-ZA" sz="6200" dirty="0" smtClean="0">
              <a:latin typeface="Trebuchet MS" panose="020B0603020202020204" pitchFamily="34" charset="0"/>
            </a:endParaRPr>
          </a:p>
          <a:p>
            <a:pPr marL="1200150" lvl="2" indent="-342900">
              <a:buFont typeface="Wingdings" panose="05000000000000000000" pitchFamily="2" charset="2"/>
              <a:buChar char="Ø"/>
            </a:pPr>
            <a:r>
              <a:rPr lang="en-ZA" sz="6200" dirty="0" smtClean="0">
                <a:latin typeface="Trebuchet MS" panose="020B0603020202020204" pitchFamily="34" charset="0"/>
              </a:rPr>
              <a:t>Xylene </a:t>
            </a:r>
            <a:r>
              <a:rPr lang="en-ZA" sz="6200" dirty="0" err="1">
                <a:latin typeface="Trebuchet MS" panose="020B0603020202020204" pitchFamily="34" charset="0"/>
              </a:rPr>
              <a:t>vapors</a:t>
            </a:r>
            <a:r>
              <a:rPr lang="en-ZA" sz="6200" dirty="0">
                <a:latin typeface="Trebuchet MS" panose="020B0603020202020204" pitchFamily="34" charset="0"/>
              </a:rPr>
              <a:t> are mildly irritating to the skin, eyes, and </a:t>
            </a:r>
            <a:r>
              <a:rPr lang="en-ZA" sz="6200" dirty="0" smtClean="0">
                <a:latin typeface="Trebuchet MS" panose="020B0603020202020204" pitchFamily="34" charset="0"/>
              </a:rPr>
              <a:t>lungs</a:t>
            </a:r>
            <a:endParaRPr lang="en-ZA" sz="6200" dirty="0">
              <a:latin typeface="Trebuchet MS" panose="020B0603020202020204" pitchFamily="34" charset="0"/>
            </a:endParaRPr>
          </a:p>
          <a:p>
            <a:pPr lvl="1">
              <a:buFont typeface="Wingdings" panose="05000000000000000000" pitchFamily="2" charset="2"/>
              <a:buChar char="q"/>
            </a:pPr>
            <a:r>
              <a:rPr lang="en-ZA" sz="6200" dirty="0" smtClean="0">
                <a:latin typeface="Trebuchet MS" panose="020B0603020202020204" pitchFamily="34" charset="0"/>
              </a:rPr>
              <a:t>Ethylbenzene, styrene, toluene</a:t>
            </a:r>
          </a:p>
          <a:p>
            <a:pPr marL="514350" lvl="1" indent="0">
              <a:buNone/>
            </a:pPr>
            <a:endParaRPr lang="en-ZA" dirty="0"/>
          </a:p>
          <a:p>
            <a:pPr marL="457200" lvl="1" indent="0">
              <a:buNone/>
            </a:pPr>
            <a:r>
              <a:rPr lang="en-ZA" dirty="0" smtClean="0"/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10818756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158</TotalTime>
  <Words>303</Words>
  <Application>Microsoft Office PowerPoint</Application>
  <PresentationFormat>On-screen Show (4:3)</PresentationFormat>
  <Paragraphs>70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TOXIC AGENTS: SOLVENTS &amp; VAPOURS</vt:lpstr>
      <vt:lpstr>1. Definition </vt:lpstr>
      <vt:lpstr>PowerPoint Presentation</vt:lpstr>
      <vt:lpstr>PowerPoint Presentation</vt:lpstr>
      <vt:lpstr>PowerPoint Presentation</vt:lpstr>
      <vt:lpstr>PowerPoint Presentation</vt:lpstr>
      <vt:lpstr>2. Potentially Sensitive Subpopulations </vt:lpstr>
      <vt:lpstr>2.1 Chlorinated Hydrocarbons </vt:lpstr>
      <vt:lpstr>2.2 Aromatic Hydrocarbons </vt:lpstr>
      <vt:lpstr>2.3 Alcohols</vt:lpstr>
      <vt:lpstr>2.4 Glycols </vt:lpstr>
      <vt:lpstr>2.5 Glycol Ethers </vt:lpstr>
      <vt:lpstr>2.6 Fuels and Fuel Additives </vt:lpstr>
    </vt:vector>
  </TitlesOfParts>
  <Company>HP Inc.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TOXIC AGENTS: SOLVENTS &amp; VAPOURS</dc:title>
  <dc:creator>mr kantenga</dc:creator>
  <cp:lastModifiedBy>mr kantenga</cp:lastModifiedBy>
  <cp:revision>11</cp:revision>
  <dcterms:created xsi:type="dcterms:W3CDTF">2022-03-31T13:42:41Z</dcterms:created>
  <dcterms:modified xsi:type="dcterms:W3CDTF">2022-03-31T16:21:38Z</dcterms:modified>
</cp:coreProperties>
</file>