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1"/>
  </p:notesMasterIdLst>
  <p:handoutMasterIdLst>
    <p:handoutMasterId r:id="rId62"/>
  </p:handoutMasterIdLst>
  <p:sldIdLst>
    <p:sldId id="411" r:id="rId2"/>
    <p:sldId id="408" r:id="rId3"/>
    <p:sldId id="379" r:id="rId4"/>
    <p:sldId id="381" r:id="rId5"/>
    <p:sldId id="382" r:id="rId6"/>
    <p:sldId id="383" r:id="rId7"/>
    <p:sldId id="384" r:id="rId8"/>
    <p:sldId id="386" r:id="rId9"/>
    <p:sldId id="387" r:id="rId10"/>
    <p:sldId id="389" r:id="rId11"/>
    <p:sldId id="394" r:id="rId12"/>
    <p:sldId id="395" r:id="rId13"/>
    <p:sldId id="396" r:id="rId14"/>
    <p:sldId id="392" r:id="rId15"/>
    <p:sldId id="406" r:id="rId16"/>
    <p:sldId id="401" r:id="rId17"/>
    <p:sldId id="262" r:id="rId18"/>
    <p:sldId id="330" r:id="rId19"/>
    <p:sldId id="378" r:id="rId20"/>
    <p:sldId id="266" r:id="rId21"/>
    <p:sldId id="332" r:id="rId22"/>
    <p:sldId id="267" r:id="rId23"/>
    <p:sldId id="407" r:id="rId24"/>
    <p:sldId id="410" r:id="rId25"/>
    <p:sldId id="402" r:id="rId26"/>
    <p:sldId id="268" r:id="rId27"/>
    <p:sldId id="335" r:id="rId28"/>
    <p:sldId id="277" r:id="rId29"/>
    <p:sldId id="347" r:id="rId30"/>
    <p:sldId id="348" r:id="rId31"/>
    <p:sldId id="349" r:id="rId32"/>
    <p:sldId id="278" r:id="rId33"/>
    <p:sldId id="397" r:id="rId34"/>
    <p:sldId id="350" r:id="rId35"/>
    <p:sldId id="398" r:id="rId36"/>
    <p:sldId id="279" r:id="rId37"/>
    <p:sldId id="351" r:id="rId38"/>
    <p:sldId id="280" r:id="rId39"/>
    <p:sldId id="353" r:id="rId40"/>
    <p:sldId id="281" r:id="rId41"/>
    <p:sldId id="283" r:id="rId42"/>
    <p:sldId id="354" r:id="rId43"/>
    <p:sldId id="288" r:id="rId44"/>
    <p:sldId id="357" r:id="rId45"/>
    <p:sldId id="289" r:id="rId46"/>
    <p:sldId id="399" r:id="rId47"/>
    <p:sldId id="400" r:id="rId48"/>
    <p:sldId id="291" r:id="rId49"/>
    <p:sldId id="292" r:id="rId50"/>
    <p:sldId id="368" r:id="rId51"/>
    <p:sldId id="296" r:id="rId52"/>
    <p:sldId id="297" r:id="rId53"/>
    <p:sldId id="299" r:id="rId54"/>
    <p:sldId id="301" r:id="rId55"/>
    <p:sldId id="375" r:id="rId56"/>
    <p:sldId id="303" r:id="rId57"/>
    <p:sldId id="403" r:id="rId58"/>
    <p:sldId id="404" r:id="rId59"/>
    <p:sldId id="409" r:id="rId6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7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printerSettings" Target="printerSettings/printerSettings1.bin"/><Relationship Id="rId64" Type="http://schemas.openxmlformats.org/officeDocument/2006/relationships/presProps" Target="presProps.xml"/><Relationship Id="rId65" Type="http://schemas.openxmlformats.org/officeDocument/2006/relationships/viewProps" Target="viewProps.xml"/><Relationship Id="rId66" Type="http://schemas.openxmlformats.org/officeDocument/2006/relationships/theme" Target="theme/theme1.xml"/><Relationship Id="rId67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notesMaster" Target="notesMasters/notesMaster1.xml"/><Relationship Id="rId62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0BB306-E3CA-0242-93E9-00435B1E4310}" type="datetimeFigureOut">
              <a:rPr lang="en-US" smtClean="0"/>
              <a:t>18/11/15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9F7FF8-789B-4A47-AB6A-0B8B5B48B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11154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308AB-7864-4443-B402-A20D52D2B38E}" type="datetimeFigureOut">
              <a:rPr lang="en-US" smtClean="0"/>
              <a:t>18/11/15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95130-AA73-F64E-A4EA-ACF78CF60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5882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12BE7-CE1E-4AEC-8AB6-E266782B7ECF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12BE7-CE1E-4AEC-8AB6-E266782B7ECF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2E04D-F9ED-EE41-A2A9-3316555D791A}" type="datetime1">
              <a:rPr lang="en-GB" smtClean="0"/>
              <a:t>18/11/15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127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943-BF34-0F4C-9618-B968CC8DA2AF}" type="datetime1">
              <a:rPr lang="en-GB" smtClean="0"/>
              <a:t>18/11/15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539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0FC2-9ECD-A449-88E9-9971D35EE079}" type="datetime1">
              <a:rPr lang="en-GB" smtClean="0"/>
              <a:t>18/11/15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062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1C60-FCC8-E144-9BEA-9F12F4278A7A}" type="datetime1">
              <a:rPr lang="en-GB" smtClean="0"/>
              <a:t>18/11/15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738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D3621-250B-2E47-AE01-E3DB0299D8D5}" type="datetime1">
              <a:rPr lang="en-GB" smtClean="0"/>
              <a:t>18/11/15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09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FB3F2-8CB3-8E47-9EF5-C3C20E299143}" type="datetime1">
              <a:rPr lang="en-GB" smtClean="0"/>
              <a:t>18/11/15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63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F9F0F-0F50-D24F-ADF2-6F5D8A0D8B21}" type="datetime1">
              <a:rPr lang="en-GB" smtClean="0"/>
              <a:t>18/11/15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040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8EE7-97F3-1D42-BA60-268A02F7F6C2}" type="datetime1">
              <a:rPr lang="en-GB" smtClean="0"/>
              <a:t>18/11/15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55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93915-C425-6C42-9ED8-45E360833F84}" type="datetime1">
              <a:rPr lang="en-GB" smtClean="0"/>
              <a:t>18/11/15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171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660C-9193-924F-9137-85C647324E79}" type="datetime1">
              <a:rPr lang="en-GB" smtClean="0"/>
              <a:t>18/11/15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5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01988-553C-0D40-92EE-1C5A954FEBF3}" type="datetime1">
              <a:rPr lang="en-GB" smtClean="0"/>
              <a:t>18/11/15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543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2E740-9CEC-9C4F-980E-BD59CDDB1F6F}" type="datetime1">
              <a:rPr lang="en-GB" smtClean="0"/>
              <a:t>18/11/15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A5F0D-EDA5-0842-9536-51752A4DF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583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8094" y="4527176"/>
            <a:ext cx="3325906" cy="233082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3742" y="3678516"/>
            <a:ext cx="1510493" cy="57971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8352" y="3575423"/>
            <a:ext cx="8367059" cy="1955800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5400" dirty="0" smtClean="0"/>
              <a:t>Origin</a:t>
            </a:r>
            <a:r>
              <a:rPr lang="en-US" sz="5400" dirty="0"/>
              <a:t>,</a:t>
            </a:r>
            <a:r>
              <a:rPr lang="en-US" sz="5400" dirty="0" smtClean="0"/>
              <a:t> Scope &amp; Principles of Toxicology, &amp; Toxicological Evaluation</a:t>
            </a:r>
            <a:endParaRPr lang="en-US" sz="54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448" y="1743635"/>
            <a:ext cx="7851648" cy="182880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solidFill>
                  <a:srgbClr val="0000FF"/>
                </a:solidFill>
              </a:rPr>
              <a:t>GENERAL PRINCIPLES OF TOXICOLOGY</a:t>
            </a:r>
            <a:endParaRPr lang="en-US" sz="6600" b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2465294" cy="1743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089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Poisons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Compounds may be </a:t>
            </a:r>
            <a:r>
              <a:rPr lang="en-US" dirty="0">
                <a:solidFill>
                  <a:srgbClr val="E46C0A"/>
                </a:solidFill>
              </a:rPr>
              <a:t>toxic under some circumstances but not others </a:t>
            </a:r>
            <a:r>
              <a:rPr lang="en-US" dirty="0"/>
              <a:t>or, perhaps, toxic in combination with another compound but nontoxic alone. 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measurement of toxicity is also </a:t>
            </a:r>
            <a:r>
              <a:rPr lang="en-US" dirty="0">
                <a:solidFill>
                  <a:srgbClr val="E46C0A"/>
                </a:solidFill>
              </a:rPr>
              <a:t>complex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Toxicity </a:t>
            </a:r>
            <a:r>
              <a:rPr lang="en-US" dirty="0"/>
              <a:t>may be acute or chronic</a:t>
            </a:r>
            <a:r>
              <a:rPr lang="en-US" dirty="0" smtClean="0"/>
              <a:t>, and </a:t>
            </a:r>
            <a:r>
              <a:rPr lang="en-US" dirty="0"/>
              <a:t>may vary from one organ to another as well as with age, genetics, gender, diet</a:t>
            </a:r>
            <a:r>
              <a:rPr lang="en-US" dirty="0" smtClean="0"/>
              <a:t>, physiological </a:t>
            </a:r>
            <a:r>
              <a:rPr lang="en-US" dirty="0"/>
              <a:t>condition, or the health status of the organism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012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Exposure to Toxins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Exposure </a:t>
            </a:r>
            <a:r>
              <a:rPr lang="en-US" dirty="0"/>
              <a:t>to toxic agents can occur for various reasons.</a:t>
            </a:r>
          </a:p>
          <a:p>
            <a:endParaRPr lang="en-US" dirty="0" smtClean="0"/>
          </a:p>
          <a:p>
            <a:r>
              <a:rPr lang="en-US" dirty="0" smtClean="0"/>
              <a:t>From </a:t>
            </a:r>
            <a:r>
              <a:rPr lang="en-US" dirty="0"/>
              <a:t>a clinical standpoint, about 50% of poisoning </a:t>
            </a:r>
            <a:r>
              <a:rPr lang="en-US" dirty="0" smtClean="0"/>
              <a:t>cases are </a:t>
            </a:r>
            <a:r>
              <a:rPr lang="en-US" dirty="0">
                <a:solidFill>
                  <a:srgbClr val="E46C0A"/>
                </a:solidFill>
              </a:rPr>
              <a:t>intentional suicide attempts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>
                <a:solidFill>
                  <a:srgbClr val="E46C0A"/>
                </a:solidFill>
              </a:rPr>
              <a:t>Accidental </a:t>
            </a:r>
            <a:r>
              <a:rPr lang="en-US" dirty="0">
                <a:solidFill>
                  <a:srgbClr val="E46C0A"/>
                </a:solidFill>
              </a:rPr>
              <a:t>exposure </a:t>
            </a:r>
            <a:r>
              <a:rPr lang="en-US" dirty="0" smtClean="0"/>
              <a:t>accounts for </a:t>
            </a:r>
            <a:r>
              <a:rPr lang="en-US" dirty="0"/>
              <a:t>about 30% of </a:t>
            </a:r>
            <a:r>
              <a:rPr lang="en-US" dirty="0" smtClean="0"/>
              <a:t>cases and the remaining </a:t>
            </a:r>
            <a:r>
              <a:rPr lang="en-US" dirty="0"/>
              <a:t>cases are </a:t>
            </a:r>
            <a:r>
              <a:rPr lang="en-US" dirty="0" smtClean="0"/>
              <a:t>a result </a:t>
            </a:r>
            <a:r>
              <a:rPr lang="en-US" dirty="0"/>
              <a:t>of </a:t>
            </a:r>
            <a:r>
              <a:rPr lang="en-US" dirty="0">
                <a:solidFill>
                  <a:srgbClr val="E46C0A"/>
                </a:solidFill>
              </a:rPr>
              <a:t>homicide or occupational exposure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54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Exposure to Toxins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Accidental exposure occurs most frequently in children; however, an accidental drug overdose of either therapeutic or illicit drugs is relatively common in adults. </a:t>
            </a:r>
          </a:p>
          <a:p>
            <a:endParaRPr lang="en-US" dirty="0"/>
          </a:p>
          <a:p>
            <a:r>
              <a:rPr lang="en-US" dirty="0" smtClean="0"/>
              <a:t>Occupational exposure primarily occurs in industrial and agricultural settings.</a:t>
            </a:r>
          </a:p>
          <a:p>
            <a:endParaRPr lang="en-US" dirty="0"/>
          </a:p>
          <a:p>
            <a:r>
              <a:rPr lang="en-US" dirty="0"/>
              <a:t>The toxicity of a particular compound may vary with the portal of entry into the body, whether through the alimentary canal, the lungs, or the skin.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8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Routes of Exposure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Toxins </a:t>
            </a:r>
            <a:r>
              <a:rPr lang="en-US" dirty="0"/>
              <a:t>can enter the body via several routes; ingestion</a:t>
            </a:r>
            <a:r>
              <a:rPr lang="en-US" dirty="0" smtClean="0"/>
              <a:t>, inhalation</a:t>
            </a:r>
            <a:r>
              <a:rPr lang="en-US" dirty="0"/>
              <a:t>, and transdermal absorption are the most common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Of these, ingestion is the most often seen in a </a:t>
            </a:r>
            <a:r>
              <a:rPr lang="en-US" dirty="0" smtClean="0"/>
              <a:t>clinical setting.</a:t>
            </a:r>
          </a:p>
          <a:p>
            <a:endParaRPr lang="en-US" dirty="0"/>
          </a:p>
          <a:p>
            <a:r>
              <a:rPr lang="en-US" dirty="0" smtClean="0"/>
              <a:t>For </a:t>
            </a:r>
            <a:r>
              <a:rPr lang="en-US" dirty="0"/>
              <a:t>most toxins to exert a systemic effect, </a:t>
            </a:r>
            <a:r>
              <a:rPr lang="en-US" dirty="0" smtClean="0"/>
              <a:t>they must </a:t>
            </a:r>
            <a:r>
              <a:rPr lang="en-US" dirty="0"/>
              <a:t>be absorbed into circulation.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327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Routes of Exposure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Toxicity may vary as much as </a:t>
            </a:r>
            <a:r>
              <a:rPr lang="en-US" dirty="0" smtClean="0"/>
              <a:t>tenfold with </a:t>
            </a:r>
            <a:r>
              <a:rPr lang="en-US" dirty="0"/>
              <a:t>the route of administration.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Following </a:t>
            </a:r>
            <a:r>
              <a:rPr lang="en-US" dirty="0"/>
              <a:t>exposure there are multiple possible </a:t>
            </a:r>
            <a:r>
              <a:rPr lang="en-US" dirty="0" smtClean="0"/>
              <a:t>routes of </a:t>
            </a:r>
            <a:r>
              <a:rPr lang="en-US" dirty="0"/>
              <a:t>metabolism, both detoxifying and activating, and multiple possible toxic endpoints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Due </a:t>
            </a:r>
            <a:r>
              <a:rPr lang="en-US" dirty="0"/>
              <a:t>to overlapping of mechanisms as well as use </a:t>
            </a:r>
            <a:r>
              <a:rPr lang="en-US" dirty="0" smtClean="0"/>
              <a:t>and chemical classes </a:t>
            </a:r>
            <a:r>
              <a:rPr lang="en-US" dirty="0"/>
              <a:t>of toxicants, clear division into subjects of equal extent or importance </a:t>
            </a:r>
            <a:r>
              <a:rPr lang="en-US" dirty="0" smtClean="0"/>
              <a:t>is not </a:t>
            </a:r>
            <a:r>
              <a:rPr lang="en-US" dirty="0"/>
              <a:t>possible.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773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15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6813176" y="3935507"/>
            <a:ext cx="1873624" cy="696255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Excretion</a:t>
            </a:r>
            <a:endParaRPr lang="en-US" sz="32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3884706" y="3932518"/>
            <a:ext cx="1990165" cy="699245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Storage</a:t>
            </a:r>
            <a:endParaRPr lang="en-US" sz="32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433294" y="3935507"/>
            <a:ext cx="1778001" cy="69625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Toxicity</a:t>
            </a:r>
            <a:endParaRPr lang="en-US" sz="3200" b="1" dirty="0"/>
          </a:p>
        </p:txBody>
      </p:sp>
      <p:sp>
        <p:nvSpPr>
          <p:cNvPr id="13" name="Right Arrow 12"/>
          <p:cNvSpPr/>
          <p:nvPr/>
        </p:nvSpPr>
        <p:spPr>
          <a:xfrm rot="5400000">
            <a:off x="4077447" y="1453776"/>
            <a:ext cx="956235" cy="624542"/>
          </a:xfrm>
          <a:prstGeom prst="rightArrow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5400000">
            <a:off x="4129738" y="427318"/>
            <a:ext cx="851650" cy="624543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 rot="7693647">
            <a:off x="1845586" y="2983887"/>
            <a:ext cx="1547442" cy="60054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 rot="3271434">
            <a:off x="5569468" y="2924014"/>
            <a:ext cx="1675111" cy="5232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Up-Down Arrow 17"/>
          <p:cNvSpPr/>
          <p:nvPr/>
        </p:nvSpPr>
        <p:spPr>
          <a:xfrm>
            <a:off x="4625520" y="2919504"/>
            <a:ext cx="484632" cy="1013013"/>
          </a:xfrm>
          <a:prstGeom prst="up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Up-Down Arrow 19"/>
          <p:cNvSpPr/>
          <p:nvPr/>
        </p:nvSpPr>
        <p:spPr>
          <a:xfrm>
            <a:off x="3229368" y="2919504"/>
            <a:ext cx="508000" cy="2166846"/>
          </a:xfrm>
          <a:prstGeom prst="up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957294" y="2351741"/>
            <a:ext cx="4855881" cy="56776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Absorption &amp; Distribution</a:t>
            </a:r>
            <a:endParaRPr lang="en-US" sz="32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2540000" y="1287929"/>
            <a:ext cx="4013200" cy="567764"/>
          </a:xfrm>
          <a:prstGeom prst="round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Entrance to Body </a:t>
            </a:r>
            <a:endParaRPr lang="en-US" sz="32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2540000" y="194237"/>
            <a:ext cx="3854824" cy="56776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Toxicant Exposure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5846485"/>
            <a:ext cx="9144000" cy="58477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Fate &amp; Effect of Toxicant in the Body</a:t>
            </a:r>
            <a:endParaRPr lang="en-US" sz="3200" b="1" dirty="0">
              <a:latin typeface="Arial"/>
              <a:cs typeface="Arial"/>
            </a:endParaRPr>
          </a:p>
        </p:txBody>
      </p:sp>
      <p:sp>
        <p:nvSpPr>
          <p:cNvPr id="24" name="Right Arrow 23"/>
          <p:cNvSpPr/>
          <p:nvPr/>
        </p:nvSpPr>
        <p:spPr>
          <a:xfrm rot="13328013">
            <a:off x="1746759" y="4802861"/>
            <a:ext cx="1016197" cy="470670"/>
          </a:xfrm>
          <a:prstGeom prst="rightArrow">
            <a:avLst/>
          </a:prstGeom>
          <a:solidFill>
            <a:srgbClr val="D99694"/>
          </a:solidFill>
          <a:ln>
            <a:solidFill>
              <a:srgbClr val="C0504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 rot="17449337">
            <a:off x="4019678" y="4823705"/>
            <a:ext cx="951839" cy="574943"/>
          </a:xfrm>
          <a:prstGeom prst="rightArrow">
            <a:avLst/>
          </a:prstGeom>
          <a:solidFill>
            <a:srgbClr val="D99694"/>
          </a:solidFill>
          <a:ln>
            <a:solidFill>
              <a:srgbClr val="C0504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</a:t>
            </a:r>
            <a:endParaRPr lang="en-US" dirty="0"/>
          </a:p>
        </p:txBody>
      </p:sp>
      <p:sp>
        <p:nvSpPr>
          <p:cNvPr id="26" name="Right Arrow 25"/>
          <p:cNvSpPr/>
          <p:nvPr/>
        </p:nvSpPr>
        <p:spPr>
          <a:xfrm rot="20323424">
            <a:off x="4987770" y="4728504"/>
            <a:ext cx="1895670" cy="523463"/>
          </a:xfrm>
          <a:prstGeom prst="rightArrow">
            <a:avLst/>
          </a:prstGeom>
          <a:solidFill>
            <a:srgbClr val="D99694"/>
          </a:solidFill>
          <a:ln>
            <a:solidFill>
              <a:srgbClr val="C0504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2399553" y="5086351"/>
            <a:ext cx="2844800" cy="56776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Metabolism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434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Types of Toxic Substances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Toxic substances fall into several classes in relation to the way man is exposed to them:</a:t>
            </a:r>
          </a:p>
          <a:p>
            <a:r>
              <a:rPr lang="en-US" sz="2800" dirty="0" smtClean="0"/>
              <a:t>Drugs</a:t>
            </a:r>
          </a:p>
          <a:p>
            <a:r>
              <a:rPr lang="en-US" sz="2800" dirty="0" smtClean="0"/>
              <a:t>Food additives</a:t>
            </a:r>
          </a:p>
          <a:p>
            <a:r>
              <a:rPr lang="en-US" sz="2800" dirty="0" smtClean="0"/>
              <a:t>Pesticides</a:t>
            </a:r>
          </a:p>
          <a:p>
            <a:r>
              <a:rPr lang="en-US" sz="2800" dirty="0" smtClean="0"/>
              <a:t>Industrial chemicals</a:t>
            </a:r>
          </a:p>
          <a:p>
            <a:r>
              <a:rPr lang="en-US" sz="2800" dirty="0" smtClean="0"/>
              <a:t>Environmental pollutants</a:t>
            </a:r>
          </a:p>
          <a:p>
            <a:r>
              <a:rPr lang="en-US" sz="2800" dirty="0" smtClean="0"/>
              <a:t>Natural toxins</a:t>
            </a:r>
          </a:p>
          <a:p>
            <a:r>
              <a:rPr lang="en-US" sz="2800" dirty="0" smtClean="0"/>
              <a:t>Household poisons</a:t>
            </a:r>
          </a:p>
          <a:p>
            <a:pPr marL="0" indent="0">
              <a:buNone/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385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Dose-Response Relationship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concept </a:t>
            </a:r>
            <a:r>
              <a:rPr lang="en-US" dirty="0" smtClean="0"/>
              <a:t>that any </a:t>
            </a:r>
            <a:r>
              <a:rPr lang="en-US" dirty="0"/>
              <a:t>substance has the potential to cause harm if given </a:t>
            </a:r>
            <a:r>
              <a:rPr lang="en-US" dirty="0" smtClean="0"/>
              <a:t>at the </a:t>
            </a:r>
            <a:r>
              <a:rPr lang="en-US" dirty="0"/>
              <a:t>correct dosage (even water) is a central theme in toxicology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Indexes </a:t>
            </a:r>
            <a:r>
              <a:rPr lang="en-US" dirty="0"/>
              <a:t>of the relative toxicity of substances to allow assessment of their potential to cause pathologic </a:t>
            </a:r>
            <a:r>
              <a:rPr lang="en-US" dirty="0" smtClean="0"/>
              <a:t>effects are </a:t>
            </a:r>
            <a:r>
              <a:rPr lang="en-US" dirty="0"/>
              <a:t>available. </a:t>
            </a:r>
          </a:p>
          <a:p>
            <a:endParaRPr lang="en-US" dirty="0"/>
          </a:p>
          <a:p>
            <a:r>
              <a:rPr lang="en-US" dirty="0"/>
              <a:t>Most correlate the dose of a toxin that will result in a harmful </a:t>
            </a:r>
            <a:r>
              <a:rPr lang="en-US" dirty="0" smtClean="0"/>
              <a:t>response and correlates </a:t>
            </a:r>
            <a:r>
              <a:rPr lang="en-US" dirty="0"/>
              <a:t>a single acute oral dose range with the probability of a lethal outcome in an average 70-kg man.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78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Dose-Response Relationship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This is a useful system to compare the relative toxicities of substances. </a:t>
            </a:r>
          </a:p>
          <a:p>
            <a:endParaRPr lang="en-US" dirty="0"/>
          </a:p>
          <a:p>
            <a:r>
              <a:rPr lang="en-US" dirty="0" smtClean="0"/>
              <a:t>The predicted response in this system is </a:t>
            </a:r>
            <a:r>
              <a:rPr lang="en-US" dirty="0" smtClean="0">
                <a:solidFill>
                  <a:srgbClr val="E46C0A"/>
                </a:solidFill>
              </a:rPr>
              <a:t>death</a:t>
            </a:r>
            <a:r>
              <a:rPr lang="en-US" dirty="0" smtClean="0"/>
              <a:t>, which is valid. </a:t>
            </a:r>
          </a:p>
          <a:p>
            <a:endParaRPr lang="en-US" dirty="0"/>
          </a:p>
          <a:p>
            <a:r>
              <a:rPr lang="en-US" dirty="0" smtClean="0"/>
              <a:t>However, most toxins can express pathologic effects other than death at lower degrees of exposure; therefore, other indices have been developed.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354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Toxicity Rating System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19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69303"/>
            <a:ext cx="7467600" cy="408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72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Outline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charset="2"/>
              <a:buChar char="§"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Overview of Toxicology </a:t>
            </a:r>
          </a:p>
          <a:p>
            <a:pPr>
              <a:buFont typeface="Wingdings" charset="2"/>
              <a:buChar char="§"/>
            </a:pP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charset="2"/>
              <a:buChar char="§"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Poisons</a:t>
            </a:r>
          </a:p>
          <a:p>
            <a:pPr>
              <a:buFont typeface="Wingdings" charset="2"/>
              <a:buChar char="§"/>
            </a:pP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charset="2"/>
              <a:buChar char="§"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Dose Response Relationship</a:t>
            </a:r>
          </a:p>
          <a:p>
            <a:pPr>
              <a:buFont typeface="Wingdings" charset="2"/>
              <a:buChar char="§"/>
            </a:pP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charset="2"/>
              <a:buChar char="§"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Mechanism of Toxic Action </a:t>
            </a:r>
          </a:p>
          <a:p>
            <a:pPr>
              <a:buFont typeface="Wingdings" charset="2"/>
              <a:buChar char="§"/>
            </a:pP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charset="2"/>
              <a:buChar char="§"/>
            </a:pPr>
            <a:r>
              <a:rPr lang="en-US" dirty="0">
                <a:solidFill>
                  <a:srgbClr val="E46C0A"/>
                </a:solidFill>
              </a:rPr>
              <a:t>Measurement of Toxicants and Toxicity</a:t>
            </a:r>
          </a:p>
          <a:p>
            <a:pPr>
              <a:buFont typeface="Wingdings" charset="2"/>
              <a:buChar char="§"/>
            </a:pP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charset="2"/>
              <a:buChar char="§"/>
            </a:pPr>
            <a:r>
              <a:rPr lang="en-US" dirty="0" smtClean="0">
                <a:solidFill>
                  <a:srgbClr val="E46C0A"/>
                </a:solidFill>
              </a:rPr>
              <a:t>Applied Toxicology</a:t>
            </a:r>
          </a:p>
          <a:p>
            <a:pPr>
              <a:buFont typeface="Wingdings" charset="2"/>
              <a:buChar char="§"/>
            </a:pPr>
            <a:endParaRPr lang="en-US" dirty="0" smtClean="0">
              <a:solidFill>
                <a:srgbClr val="E46C0A"/>
              </a:solidFill>
            </a:endParaRPr>
          </a:p>
          <a:p>
            <a:pPr>
              <a:buFont typeface="Wingdings" charset="2"/>
              <a:buChar char="§"/>
            </a:pPr>
            <a:r>
              <a:rPr lang="en-US" dirty="0" smtClean="0">
                <a:solidFill>
                  <a:srgbClr val="E46C0A"/>
                </a:solidFill>
              </a:rPr>
              <a:t>Relationship with Other Sciences</a:t>
            </a:r>
          </a:p>
          <a:p>
            <a:pPr>
              <a:buFont typeface="Wingdings" charset="2"/>
              <a:buChar char="§"/>
            </a:pPr>
            <a:endParaRPr lang="en-US" dirty="0" smtClean="0">
              <a:solidFill>
                <a:srgbClr val="E46C0A"/>
              </a:solidFill>
            </a:endParaRPr>
          </a:p>
          <a:p>
            <a:pPr>
              <a:buFont typeface="Wingdings" charset="2"/>
              <a:buChar char="§"/>
            </a:pPr>
            <a:r>
              <a:rPr lang="en-US" dirty="0" smtClean="0">
                <a:solidFill>
                  <a:srgbClr val="E46C0A"/>
                </a:solidFill>
              </a:rPr>
              <a:t>Analysis and Evaluation of Toxicants and Toxicity</a:t>
            </a:r>
          </a:p>
          <a:p>
            <a:pPr>
              <a:buFont typeface="Wingdings" charset="2"/>
              <a:buChar char="§"/>
            </a:pPr>
            <a:endParaRPr lang="en-US" dirty="0">
              <a:solidFill>
                <a:srgbClr val="E46C0A"/>
              </a:solidFill>
            </a:endParaRPr>
          </a:p>
          <a:p>
            <a:pPr>
              <a:buFont typeface="Wingdings" charset="2"/>
              <a:buChar char="§"/>
            </a:pPr>
            <a:r>
              <a:rPr lang="en-US" dirty="0" smtClean="0">
                <a:solidFill>
                  <a:srgbClr val="E46C0A"/>
                </a:solidFill>
              </a:rPr>
              <a:t>Reviewing the Concepts</a:t>
            </a:r>
          </a:p>
          <a:p>
            <a:pPr>
              <a:buFont typeface="Wingdings" charset="2"/>
              <a:buChar char="§"/>
            </a:pPr>
            <a:endParaRPr lang="en-US" sz="3300" dirty="0">
              <a:solidFill>
                <a:srgbClr val="E46C0A"/>
              </a:solidFill>
            </a:endParaRPr>
          </a:p>
          <a:p>
            <a:pPr>
              <a:buFont typeface="Wingdings" charset="2"/>
              <a:buChar char="§"/>
            </a:pPr>
            <a:endParaRPr lang="en-US" dirty="0" smtClean="0">
              <a:solidFill>
                <a:srgbClr val="E46C0A"/>
              </a:solidFill>
            </a:endParaRPr>
          </a:p>
          <a:p>
            <a:pPr>
              <a:buFont typeface="Wingdings" charset="2"/>
              <a:buChar char="§"/>
            </a:pPr>
            <a:endParaRPr lang="en-US" dirty="0">
              <a:solidFill>
                <a:srgbClr val="E46C0A"/>
              </a:solidFill>
            </a:endParaRPr>
          </a:p>
          <a:p>
            <a:pPr>
              <a:buFont typeface="Wingdings" charset="2"/>
              <a:buChar char="§"/>
            </a:pPr>
            <a:endParaRPr lang="en-US" dirty="0">
              <a:solidFill>
                <a:srgbClr val="E46C0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620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Dose-Response Relationship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An experimental approach </a:t>
            </a:r>
            <a:r>
              <a:rPr lang="en-US" dirty="0"/>
              <a:t>is typically used to evaluate </a:t>
            </a:r>
            <a:r>
              <a:rPr lang="en-US" dirty="0" smtClean="0"/>
              <a:t>several responses </a:t>
            </a:r>
            <a:r>
              <a:rPr lang="en-US" dirty="0"/>
              <a:t>over a wide range of concentrations.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One response monitored </a:t>
            </a:r>
            <a:r>
              <a:rPr lang="en-US" dirty="0"/>
              <a:t>is the toxic response.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</a:t>
            </a:r>
            <a:r>
              <a:rPr lang="en-US" dirty="0"/>
              <a:t>is the </a:t>
            </a:r>
            <a:r>
              <a:rPr lang="en-US" dirty="0" smtClean="0"/>
              <a:t>response that </a:t>
            </a:r>
            <a:r>
              <a:rPr lang="en-US" dirty="0"/>
              <a:t>has been associated with an early </a:t>
            </a:r>
            <a:r>
              <a:rPr lang="en-US" dirty="0" smtClean="0"/>
              <a:t>pathologic effect </a:t>
            </a:r>
            <a:r>
              <a:rPr lang="en-US" dirty="0"/>
              <a:t>at lower than lethal doses.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553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Dose-Response Relationship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This response has been determined to be an indicator of the toxic effects specific for that toxin. </a:t>
            </a:r>
          </a:p>
          <a:p>
            <a:endParaRPr lang="en-US" dirty="0"/>
          </a:p>
          <a:p>
            <a:r>
              <a:rPr lang="en-US" dirty="0" smtClean="0"/>
              <a:t>For a substance that exerts early toxic effects by damaging liver cells, the response monitored may be increases in serum alanine aminotransferase activity. </a:t>
            </a:r>
          </a:p>
          <a:p>
            <a:endParaRPr lang="en-US" dirty="0"/>
          </a:p>
          <a:p>
            <a:r>
              <a:rPr lang="en-US" dirty="0" smtClean="0"/>
              <a:t>The dose response relationship implies that there will be an increase in the toxic response as the dose is increased.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746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Dose-Response Relationship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should </a:t>
            </a:r>
            <a:r>
              <a:rPr lang="en-US" dirty="0"/>
              <a:t>be noted that not all individuals display a </a:t>
            </a:r>
            <a:r>
              <a:rPr lang="en-US" dirty="0" smtClean="0"/>
              <a:t>toxic response </a:t>
            </a:r>
            <a:r>
              <a:rPr lang="en-US" dirty="0"/>
              <a:t>at the same dose.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population variance </a:t>
            </a:r>
            <a:r>
              <a:rPr lang="en-US" dirty="0" smtClean="0"/>
              <a:t>can be </a:t>
            </a:r>
            <a:r>
              <a:rPr lang="en-US" dirty="0"/>
              <a:t>seen in a cumulative frequency histogram of the </a:t>
            </a:r>
            <a:r>
              <a:rPr lang="en-US" dirty="0" smtClean="0"/>
              <a:t>percentage of </a:t>
            </a:r>
            <a:r>
              <a:rPr lang="en-US" dirty="0"/>
              <a:t>people producing a toxic response over </a:t>
            </a:r>
            <a:r>
              <a:rPr lang="en-US" dirty="0" smtClean="0"/>
              <a:t>a range </a:t>
            </a:r>
            <a:r>
              <a:rPr lang="en-US" dirty="0"/>
              <a:t>of </a:t>
            </a:r>
            <a:r>
              <a:rPr lang="en-US" dirty="0" smtClean="0"/>
              <a:t>concentrations.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413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175" y="836706"/>
            <a:ext cx="7969625" cy="4422588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23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5846485"/>
            <a:ext cx="9144000" cy="58477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Dose Response Relationship</a:t>
            </a:r>
            <a:endParaRPr lang="en-US" sz="32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2228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Previous Slide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Comparison </a:t>
            </a:r>
            <a:r>
              <a:rPr lang="en-US" dirty="0"/>
              <a:t>of </a:t>
            </a:r>
            <a:r>
              <a:rPr lang="en-US" dirty="0" smtClean="0"/>
              <a:t>responses of </a:t>
            </a:r>
            <a:r>
              <a:rPr lang="en-US" dirty="0"/>
              <a:t>a therapeutic drug over a range of doses.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ED50 is the dose </a:t>
            </a:r>
            <a:r>
              <a:rPr lang="en-US" dirty="0" smtClean="0"/>
              <a:t>of drug </a:t>
            </a:r>
            <a:r>
              <a:rPr lang="en-US" dirty="0"/>
              <a:t>in which 50% of treated individuals will experience benefit.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TD50 </a:t>
            </a:r>
            <a:r>
              <a:rPr lang="en-US" dirty="0"/>
              <a:t>is the dose of drug in which 50% of individuals will </a:t>
            </a:r>
            <a:r>
              <a:rPr lang="en-US" dirty="0" smtClean="0"/>
              <a:t>experience toxic </a:t>
            </a:r>
            <a:r>
              <a:rPr lang="en-US" dirty="0"/>
              <a:t>adverse effects.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LD50 is the dose of drug in which 50% </a:t>
            </a:r>
            <a:r>
              <a:rPr lang="en-US" dirty="0" smtClean="0"/>
              <a:t>of individuals </a:t>
            </a:r>
            <a:r>
              <a:rPr lang="en-US" dirty="0"/>
              <a:t>will result in morbidity.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402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324088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</a:rPr>
              <a:t>Approximate LD50 values of some chemical substances</a:t>
            </a:r>
            <a:endParaRPr lang="en-US" sz="3200" b="1" dirty="0">
              <a:solidFill>
                <a:srgbClr val="0000FF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6541414"/>
              </p:ext>
            </p:extLst>
          </p:nvPr>
        </p:nvGraphicFramePr>
        <p:xfrm>
          <a:off x="609600" y="1447800"/>
          <a:ext cx="7867650" cy="4419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3825"/>
                <a:gridCol w="3933825"/>
              </a:tblGrid>
              <a:tr h="631371"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Compound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LD 50 (mg/kg)</a:t>
                      </a:r>
                      <a:endParaRPr lang="en-US" sz="2800" dirty="0"/>
                    </a:p>
                  </a:txBody>
                  <a:tcPr/>
                </a:tc>
              </a:tr>
              <a:tr h="631371"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Ethanol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10,000</a:t>
                      </a:r>
                      <a:endParaRPr lang="en-US" sz="2800" dirty="0"/>
                    </a:p>
                  </a:txBody>
                  <a:tcPr/>
                </a:tc>
              </a:tr>
              <a:tr h="631371"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DDT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100</a:t>
                      </a:r>
                      <a:endParaRPr lang="en-US" sz="2800" dirty="0"/>
                    </a:p>
                  </a:txBody>
                  <a:tcPr/>
                </a:tc>
              </a:tr>
              <a:tr h="631371"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Nicotine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/>
                </a:tc>
              </a:tr>
              <a:tr h="631371">
                <a:tc>
                  <a:txBody>
                    <a:bodyPr/>
                    <a:lstStyle/>
                    <a:p>
                      <a:pPr algn="l"/>
                      <a:r>
                        <a:rPr lang="en-US" sz="2800" dirty="0" err="1" smtClean="0"/>
                        <a:t>Tetrodotoxin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0.1</a:t>
                      </a:r>
                      <a:endParaRPr lang="en-US" sz="2800" dirty="0"/>
                    </a:p>
                  </a:txBody>
                  <a:tcPr/>
                </a:tc>
              </a:tr>
              <a:tr h="631371"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Dioxin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.001</a:t>
                      </a:r>
                      <a:endParaRPr lang="en-US" sz="2800" dirty="0"/>
                    </a:p>
                  </a:txBody>
                  <a:tcPr/>
                </a:tc>
              </a:tr>
              <a:tr h="631371">
                <a:tc>
                  <a:txBody>
                    <a:bodyPr/>
                    <a:lstStyle/>
                    <a:p>
                      <a:pPr algn="l"/>
                      <a:r>
                        <a:rPr lang="en-US" sz="2800" dirty="0" err="1" smtClean="0"/>
                        <a:t>Botulinus</a:t>
                      </a:r>
                      <a:r>
                        <a:rPr lang="en-US" sz="2800" baseline="0" dirty="0" smtClean="0"/>
                        <a:t> toxin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.00001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193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Acute and Chronic Toxicity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Acute </a:t>
            </a:r>
            <a:r>
              <a:rPr lang="en-US" dirty="0"/>
              <a:t>toxicity and chronic toxicity are terms used to </a:t>
            </a:r>
            <a:r>
              <a:rPr lang="en-US" dirty="0" smtClean="0"/>
              <a:t>relate the </a:t>
            </a:r>
            <a:r>
              <a:rPr lang="en-US" dirty="0"/>
              <a:t>duration and frequency of exposure to </a:t>
            </a:r>
            <a:r>
              <a:rPr lang="en-US" dirty="0" smtClean="0"/>
              <a:t>observed toxic </a:t>
            </a:r>
            <a:r>
              <a:rPr lang="en-US" dirty="0"/>
              <a:t>effects.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Acute </a:t>
            </a:r>
            <a:r>
              <a:rPr lang="en-US" dirty="0"/>
              <a:t>toxicity is usually associated with </a:t>
            </a:r>
            <a:r>
              <a:rPr lang="en-US" dirty="0" smtClean="0"/>
              <a:t>a </a:t>
            </a:r>
            <a:r>
              <a:rPr lang="en-US" dirty="0"/>
              <a:t> </a:t>
            </a:r>
            <a:r>
              <a:rPr lang="en-US" dirty="0">
                <a:solidFill>
                  <a:srgbClr val="E46C0A"/>
                </a:solidFill>
              </a:rPr>
              <a:t>single, short-term exposure</a:t>
            </a:r>
            <a:r>
              <a:rPr lang="en-US" dirty="0"/>
              <a:t> to a substance, the dose </a:t>
            </a:r>
            <a:r>
              <a:rPr lang="en-US" dirty="0" smtClean="0"/>
              <a:t>of which </a:t>
            </a:r>
            <a:r>
              <a:rPr lang="en-US" dirty="0"/>
              <a:t>is sufficient to cause immediate toxic effects.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Chronic </a:t>
            </a:r>
            <a:r>
              <a:rPr lang="en-US" dirty="0"/>
              <a:t>toxicity is usually associated with </a:t>
            </a:r>
            <a:r>
              <a:rPr lang="en-US" dirty="0">
                <a:solidFill>
                  <a:srgbClr val="E46C0A"/>
                </a:solidFill>
              </a:rPr>
              <a:t>repeated </a:t>
            </a:r>
            <a:r>
              <a:rPr lang="en-US" dirty="0" smtClean="0">
                <a:solidFill>
                  <a:srgbClr val="E46C0A"/>
                </a:solidFill>
              </a:rPr>
              <a:t>frequent exposure</a:t>
            </a:r>
            <a:r>
              <a:rPr lang="en-US" dirty="0" smtClean="0"/>
              <a:t> </a:t>
            </a:r>
            <a:r>
              <a:rPr lang="en-US" dirty="0"/>
              <a:t>for extended periods, at doses that </a:t>
            </a:r>
            <a:r>
              <a:rPr lang="en-US" dirty="0" smtClean="0"/>
              <a:t>are insufficient </a:t>
            </a:r>
            <a:r>
              <a:rPr lang="en-US" dirty="0"/>
              <a:t>to cause an immediate acute response.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143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Acute and Chronic Toxicity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 many instances, chronic exposure is related to an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accumulation</a:t>
            </a:r>
            <a:r>
              <a:rPr lang="en-US" dirty="0" smtClean="0"/>
              <a:t> of the toxicant or the toxic effects.</a:t>
            </a:r>
          </a:p>
          <a:p>
            <a:endParaRPr lang="en-US" dirty="0"/>
          </a:p>
          <a:p>
            <a:r>
              <a:rPr lang="en-US" dirty="0" smtClean="0"/>
              <a:t>Chronic</a:t>
            </a:r>
            <a:r>
              <a:rPr lang="en-US" dirty="0"/>
              <a:t> </a:t>
            </a:r>
            <a:r>
              <a:rPr lang="en-US" dirty="0" smtClean="0"/>
              <a:t>toxicity may affect different systems than those associated with acute toxicity. </a:t>
            </a:r>
          </a:p>
          <a:p>
            <a:endParaRPr lang="en-US" dirty="0"/>
          </a:p>
          <a:p>
            <a:r>
              <a:rPr lang="en-US" dirty="0" smtClean="0"/>
              <a:t>Dose-response relationships have been established for many toxic substances in both acute and chronic situations.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985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Mechanism of Toxic Action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dirty="0"/>
              <a:t>includes the consideration, at the fundamental level </a:t>
            </a:r>
            <a:r>
              <a:rPr lang="en-US" dirty="0" smtClean="0"/>
              <a:t>of organ</a:t>
            </a:r>
            <a:r>
              <a:rPr lang="en-US" dirty="0"/>
              <a:t>, cell and molecular function, of all events leading to toxicity in vivo: uptake</a:t>
            </a:r>
            <a:r>
              <a:rPr lang="en-US" dirty="0" smtClean="0"/>
              <a:t>, distribution</a:t>
            </a:r>
            <a:r>
              <a:rPr lang="en-US" dirty="0"/>
              <a:t>, metabolism, mode of action, and excretion. </a:t>
            </a:r>
          </a:p>
          <a:p>
            <a:endParaRPr lang="en-US" dirty="0"/>
          </a:p>
          <a:p>
            <a:r>
              <a:rPr lang="en-US" dirty="0"/>
              <a:t>Important aspects include the following: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478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1. Biochemical </a:t>
            </a:r>
            <a:r>
              <a:rPr lang="en-US" b="1" dirty="0" smtClean="0">
                <a:solidFill>
                  <a:srgbClr val="0000FF"/>
                </a:solidFill>
              </a:rPr>
              <a:t>&amp; Molecular Toxicity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</a:t>
            </a:r>
            <a:r>
              <a:rPr lang="en-US" dirty="0" smtClean="0"/>
              <a:t>onsiders </a:t>
            </a:r>
            <a:r>
              <a:rPr lang="en-US" dirty="0"/>
              <a:t>events at the biochemical </a:t>
            </a:r>
            <a:r>
              <a:rPr lang="en-US" dirty="0" smtClean="0"/>
              <a:t>and molecular </a:t>
            </a:r>
            <a:r>
              <a:rPr lang="en-US" dirty="0"/>
              <a:t>levels, including enzymes that metabolize xenobiotics, generation </a:t>
            </a:r>
            <a:r>
              <a:rPr lang="en-US" dirty="0" smtClean="0"/>
              <a:t>of reactive </a:t>
            </a:r>
            <a:r>
              <a:rPr lang="en-US" dirty="0"/>
              <a:t>intermediates, interaction of xenobiotics or their </a:t>
            </a:r>
            <a:r>
              <a:rPr lang="en-US" dirty="0" smtClean="0"/>
              <a:t>metabolites </a:t>
            </a:r>
            <a:r>
              <a:rPr lang="en-US" dirty="0"/>
              <a:t>with macromolecules</a:t>
            </a:r>
            <a:r>
              <a:rPr lang="en-US" dirty="0" smtClean="0"/>
              <a:t>, gene </a:t>
            </a:r>
            <a:r>
              <a:rPr lang="en-US" dirty="0"/>
              <a:t>expression in metabolism and modes of action, and </a:t>
            </a:r>
            <a:r>
              <a:rPr lang="en-US" dirty="0" smtClean="0"/>
              <a:t>signaling pathways </a:t>
            </a:r>
            <a:r>
              <a:rPr lang="en-US" dirty="0"/>
              <a:t>in toxic action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93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Overview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Definition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and Scope</a:t>
            </a:r>
          </a:p>
          <a:p>
            <a:r>
              <a:rPr lang="en-US" dirty="0"/>
              <a:t>Toxicology can be defined as that branch of science that deals with poisons, and </a:t>
            </a:r>
            <a:r>
              <a:rPr lang="en-US" dirty="0" smtClean="0"/>
              <a:t>a poison </a:t>
            </a:r>
            <a:r>
              <a:rPr lang="en-US" dirty="0"/>
              <a:t>can be defined as any substance that </a:t>
            </a:r>
            <a:r>
              <a:rPr lang="en-US" dirty="0">
                <a:solidFill>
                  <a:srgbClr val="E46C0A"/>
                </a:solidFill>
              </a:rPr>
              <a:t>causes a</a:t>
            </a:r>
            <a:r>
              <a:rPr lang="en-US" dirty="0"/>
              <a:t> </a:t>
            </a:r>
            <a:r>
              <a:rPr lang="en-US" dirty="0">
                <a:solidFill>
                  <a:srgbClr val="E46C0A"/>
                </a:solidFill>
              </a:rPr>
              <a:t>harmful effect </a:t>
            </a:r>
            <a:r>
              <a:rPr lang="en-US" dirty="0"/>
              <a:t>when administered</a:t>
            </a:r>
            <a:r>
              <a:rPr lang="en-US" dirty="0" smtClean="0"/>
              <a:t>, either </a:t>
            </a:r>
            <a:r>
              <a:rPr lang="en-US" dirty="0"/>
              <a:t>by accident or design, to a living organism.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By </a:t>
            </a:r>
            <a:r>
              <a:rPr lang="en-US" dirty="0"/>
              <a:t>convention, toxicology </a:t>
            </a:r>
            <a:r>
              <a:rPr lang="en-US" dirty="0" smtClean="0"/>
              <a:t>also includes </a:t>
            </a:r>
            <a:r>
              <a:rPr lang="en-US" dirty="0"/>
              <a:t>the study of harmful effects caused by physical phenomena, such as </a:t>
            </a:r>
            <a:r>
              <a:rPr lang="en-US" dirty="0" smtClean="0"/>
              <a:t>radiation of </a:t>
            </a:r>
            <a:r>
              <a:rPr lang="en-US" dirty="0"/>
              <a:t>various kinds and noise.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759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2. Behavioral </a:t>
            </a:r>
            <a:r>
              <a:rPr lang="en-US" b="1" dirty="0" smtClean="0">
                <a:solidFill>
                  <a:srgbClr val="0000FF"/>
                </a:solidFill>
              </a:rPr>
              <a:t>Toxicity 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</a:t>
            </a:r>
            <a:r>
              <a:rPr lang="en-US" dirty="0" smtClean="0"/>
              <a:t>eals </a:t>
            </a:r>
            <a:r>
              <a:rPr lang="en-US" dirty="0"/>
              <a:t>with the effects of toxicants on animal and human behavior, which is the final integrated expression of </a:t>
            </a:r>
            <a:r>
              <a:rPr lang="en-US" dirty="0">
                <a:solidFill>
                  <a:srgbClr val="E46C0A"/>
                </a:solidFill>
              </a:rPr>
              <a:t>nervous function</a:t>
            </a:r>
            <a:r>
              <a:rPr lang="en-US" dirty="0"/>
              <a:t> in the intact animal.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</a:t>
            </a:r>
            <a:r>
              <a:rPr lang="en-US" dirty="0"/>
              <a:t>involves both the peripheral and central nervous systems, </a:t>
            </a:r>
            <a:r>
              <a:rPr lang="en-US" dirty="0" smtClean="0"/>
              <a:t>as well </a:t>
            </a:r>
            <a:r>
              <a:rPr lang="en-US" dirty="0"/>
              <a:t>as effects mediated by other organ systems, such as the </a:t>
            </a:r>
            <a:r>
              <a:rPr lang="en-US" dirty="0">
                <a:solidFill>
                  <a:srgbClr val="E46C0A"/>
                </a:solidFill>
              </a:rPr>
              <a:t>endocrine glands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58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3. Nutritional Toxicity 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eals </a:t>
            </a:r>
            <a:r>
              <a:rPr lang="en-US" dirty="0"/>
              <a:t>with the effects of diet on the expression of </a:t>
            </a:r>
            <a:r>
              <a:rPr lang="en-US" dirty="0" smtClean="0"/>
              <a:t>toxicity and </a:t>
            </a:r>
            <a:r>
              <a:rPr lang="en-US" dirty="0"/>
              <a:t>with the mechanisms of these effects.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785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 4. Carcinogenesis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</a:t>
            </a:r>
            <a:r>
              <a:rPr lang="en-US" dirty="0" smtClean="0"/>
              <a:t>ncludes </a:t>
            </a:r>
            <a:r>
              <a:rPr lang="en-US" dirty="0"/>
              <a:t>the chemical, biochemical, and molecular events </a:t>
            </a:r>
            <a:r>
              <a:rPr lang="en-US" dirty="0" smtClean="0"/>
              <a:t>that lead </a:t>
            </a:r>
            <a:r>
              <a:rPr lang="en-US" dirty="0"/>
              <a:t>to the large number of effects on cell growth collectively </a:t>
            </a:r>
            <a:r>
              <a:rPr lang="en-US" dirty="0" smtClean="0"/>
              <a:t>known as </a:t>
            </a:r>
            <a:r>
              <a:rPr lang="en-US" dirty="0" smtClean="0">
                <a:solidFill>
                  <a:srgbClr val="E46C0A"/>
                </a:solidFill>
              </a:rPr>
              <a:t>cancer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516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5. Teratogenesis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ncludes </a:t>
            </a:r>
            <a:r>
              <a:rPr lang="en-US" dirty="0"/>
              <a:t>the chemical, biochemical, and molecular events that lead to </a:t>
            </a:r>
            <a:r>
              <a:rPr lang="en-US" dirty="0">
                <a:solidFill>
                  <a:srgbClr val="E46C0A"/>
                </a:solidFill>
              </a:rPr>
              <a:t>deleterious effects on development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901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6. Mutagenesis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</a:t>
            </a:r>
            <a:r>
              <a:rPr lang="en-US" dirty="0"/>
              <a:t>concerned with </a:t>
            </a:r>
            <a:r>
              <a:rPr lang="en-US" dirty="0">
                <a:solidFill>
                  <a:srgbClr val="E46C0A"/>
                </a:solidFill>
              </a:rPr>
              <a:t>toxic effects on the genetic material </a:t>
            </a:r>
            <a:r>
              <a:rPr lang="en-US" dirty="0"/>
              <a:t>and </a:t>
            </a:r>
            <a:r>
              <a:rPr lang="en-US" dirty="0" smtClean="0"/>
              <a:t>the inheritance </a:t>
            </a:r>
            <a:r>
              <a:rPr lang="en-US" dirty="0"/>
              <a:t>of these effects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31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7. Organ Toxicity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Organ </a:t>
            </a:r>
            <a:r>
              <a:rPr lang="en-US" dirty="0"/>
              <a:t>toxicity  considers effects at the level of </a:t>
            </a:r>
            <a:r>
              <a:rPr lang="en-US" dirty="0">
                <a:solidFill>
                  <a:srgbClr val="E46C0A"/>
                </a:solidFill>
              </a:rPr>
              <a:t>organ function </a:t>
            </a:r>
            <a:r>
              <a:rPr lang="en-US" dirty="0"/>
              <a:t>(neurotoxicity, </a:t>
            </a:r>
            <a:r>
              <a:rPr lang="sk-SK" dirty="0"/>
              <a:t>hepatotoxicity, nephrotoxicity, etc.).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68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Measurement of Toxicants &amp;</a:t>
            </a:r>
            <a:r>
              <a:rPr lang="en-US" b="1" dirty="0" smtClean="0">
                <a:solidFill>
                  <a:srgbClr val="0000FF"/>
                </a:solidFill>
              </a:rPr>
              <a:t> Toxicity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These </a:t>
            </a:r>
            <a:r>
              <a:rPr lang="en-US" dirty="0"/>
              <a:t>important aspects deal </a:t>
            </a:r>
            <a:r>
              <a:rPr lang="en-US" dirty="0" smtClean="0"/>
              <a:t>primarily with </a:t>
            </a:r>
            <a:r>
              <a:rPr lang="en-US" dirty="0">
                <a:solidFill>
                  <a:srgbClr val="E46C0A"/>
                </a:solidFill>
              </a:rPr>
              <a:t>analytical chemistry, bioassay, and applied mathematics</a:t>
            </a:r>
            <a:r>
              <a:rPr lang="en-US" dirty="0"/>
              <a:t>; they are </a:t>
            </a:r>
            <a:r>
              <a:rPr lang="en-US" dirty="0" smtClean="0"/>
              <a:t>designed to </a:t>
            </a:r>
            <a:r>
              <a:rPr lang="en-US" dirty="0"/>
              <a:t>provide the methodology to answer certain critically important questions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Is the substance </a:t>
            </a:r>
            <a:r>
              <a:rPr lang="en-US" dirty="0"/>
              <a:t>likely to be toxic? What is its chemical </a:t>
            </a:r>
            <a:r>
              <a:rPr lang="en-US" dirty="0" smtClean="0"/>
              <a:t>identity? </a:t>
            </a:r>
            <a:r>
              <a:rPr lang="en-US" dirty="0"/>
              <a:t>How much of it </a:t>
            </a:r>
            <a:r>
              <a:rPr lang="en-US" dirty="0" smtClean="0"/>
              <a:t>is present</a:t>
            </a:r>
            <a:r>
              <a:rPr lang="en-US" dirty="0"/>
              <a:t>? How can we assay its toxic effect, and what is the minimum level </a:t>
            </a:r>
            <a:r>
              <a:rPr lang="en-US" dirty="0" smtClean="0"/>
              <a:t>at which </a:t>
            </a:r>
            <a:r>
              <a:rPr lang="en-US" dirty="0"/>
              <a:t>this toxic effect can be detected?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770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Measurement of </a:t>
            </a:r>
            <a:r>
              <a:rPr lang="en-US" b="1" dirty="0" smtClean="0">
                <a:solidFill>
                  <a:srgbClr val="0000FF"/>
                </a:solidFill>
              </a:rPr>
              <a:t>Toxicants &amp; </a:t>
            </a:r>
            <a:r>
              <a:rPr lang="en-US" b="1" dirty="0">
                <a:solidFill>
                  <a:srgbClr val="0000FF"/>
                </a:solidFill>
              </a:rPr>
              <a:t>Toxicity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E46C0A"/>
                </a:solidFill>
              </a:rPr>
              <a:t>A number of important fields are included: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0000FF"/>
                </a:solidFill>
              </a:rPr>
              <a:t>1</a:t>
            </a:r>
            <a:r>
              <a:rPr lang="en-US" b="1" dirty="0">
                <a:solidFill>
                  <a:srgbClr val="0000FF"/>
                </a:solidFill>
              </a:rPr>
              <a:t>. Analytical </a:t>
            </a:r>
            <a:r>
              <a:rPr lang="en-US" b="1" dirty="0" smtClean="0">
                <a:solidFill>
                  <a:srgbClr val="0000FF"/>
                </a:solidFill>
              </a:rPr>
              <a:t>Toxicology </a:t>
            </a:r>
            <a:r>
              <a:rPr lang="en-US" dirty="0" smtClean="0"/>
              <a:t>- </a:t>
            </a:r>
            <a:r>
              <a:rPr lang="en-US" dirty="0"/>
              <a:t>a branch of analytical chemistry concerned with 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rgbClr val="E46C0A"/>
                </a:solidFill>
              </a:rPr>
              <a:t>identification </a:t>
            </a:r>
            <a:r>
              <a:rPr lang="en-US" dirty="0">
                <a:solidFill>
                  <a:srgbClr val="E46C0A"/>
                </a:solidFill>
              </a:rPr>
              <a:t>and assay </a:t>
            </a:r>
            <a:r>
              <a:rPr lang="en-US" dirty="0"/>
              <a:t>of toxic chemicals and their metabolites in </a:t>
            </a:r>
            <a:r>
              <a:rPr lang="en-US" dirty="0" smtClean="0"/>
              <a:t>biological and </a:t>
            </a:r>
            <a:r>
              <a:rPr lang="en-US" dirty="0"/>
              <a:t>environmental materials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0000FF"/>
                </a:solidFill>
              </a:rPr>
              <a:t>2. Toxicity </a:t>
            </a:r>
            <a:r>
              <a:rPr lang="en-US" b="1" dirty="0" smtClean="0">
                <a:solidFill>
                  <a:srgbClr val="0000FF"/>
                </a:solidFill>
              </a:rPr>
              <a:t>Testing </a:t>
            </a:r>
            <a:r>
              <a:rPr lang="en-US" b="1" dirty="0" smtClean="0"/>
              <a:t>- </a:t>
            </a:r>
            <a:r>
              <a:rPr lang="en-US" dirty="0" smtClean="0"/>
              <a:t>involves </a:t>
            </a:r>
            <a:r>
              <a:rPr lang="en-US" dirty="0"/>
              <a:t>the use of </a:t>
            </a:r>
            <a:r>
              <a:rPr lang="en-US" dirty="0">
                <a:solidFill>
                  <a:srgbClr val="E46C0A"/>
                </a:solidFill>
              </a:rPr>
              <a:t>living systems</a:t>
            </a:r>
            <a:r>
              <a:rPr lang="en-US" dirty="0"/>
              <a:t> to estimate toxic effects.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466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Measurement of Toxicants </a:t>
            </a:r>
            <a:r>
              <a:rPr lang="en-US" b="1" dirty="0" smtClean="0">
                <a:solidFill>
                  <a:srgbClr val="0000FF"/>
                </a:solidFill>
              </a:rPr>
              <a:t>&amp; </a:t>
            </a:r>
            <a:r>
              <a:rPr lang="en-US" b="1" dirty="0">
                <a:solidFill>
                  <a:srgbClr val="0000FF"/>
                </a:solidFill>
              </a:rPr>
              <a:t>Toxicity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00FF"/>
                </a:solidFill>
              </a:rPr>
              <a:t>3. </a:t>
            </a:r>
            <a:r>
              <a:rPr lang="en-US" b="1" dirty="0" err="1" smtClean="0">
                <a:solidFill>
                  <a:srgbClr val="0000FF"/>
                </a:solidFill>
              </a:rPr>
              <a:t>Toxicologic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</a:rPr>
              <a:t>P</a:t>
            </a:r>
            <a:r>
              <a:rPr lang="en-US" b="1" dirty="0" smtClean="0">
                <a:solidFill>
                  <a:srgbClr val="0000FF"/>
                </a:solidFill>
              </a:rPr>
              <a:t>athology </a:t>
            </a:r>
            <a:r>
              <a:rPr lang="en-US" dirty="0" smtClean="0"/>
              <a:t>- branch </a:t>
            </a:r>
            <a:r>
              <a:rPr lang="en-US" dirty="0"/>
              <a:t>of pathology that deals with the </a:t>
            </a:r>
            <a:r>
              <a:rPr lang="en-US" dirty="0" smtClean="0"/>
              <a:t>effects of </a:t>
            </a:r>
            <a:r>
              <a:rPr lang="en-US" dirty="0"/>
              <a:t>toxic agents manifested as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changes in subcellular, cellular, tissue, or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organ morphology</a:t>
            </a:r>
            <a:r>
              <a:rPr lang="en-US" dirty="0"/>
              <a:t>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0000FF"/>
                </a:solidFill>
              </a:rPr>
              <a:t>4</a:t>
            </a:r>
            <a:r>
              <a:rPr lang="en-US" b="1" dirty="0">
                <a:solidFill>
                  <a:srgbClr val="0000FF"/>
                </a:solidFill>
              </a:rPr>
              <a:t>.  </a:t>
            </a:r>
            <a:r>
              <a:rPr lang="en-US" b="1" dirty="0" smtClean="0">
                <a:solidFill>
                  <a:srgbClr val="0000FF"/>
                </a:solidFill>
              </a:rPr>
              <a:t>Structure Studies</a:t>
            </a:r>
            <a:r>
              <a:rPr lang="en-US" dirty="0"/>
              <a:t> </a:t>
            </a:r>
            <a:r>
              <a:rPr lang="en-US" dirty="0" smtClean="0"/>
              <a:t>- are </a:t>
            </a:r>
            <a:r>
              <a:rPr lang="en-US" dirty="0"/>
              <a:t>concerned with the relationship between the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chemical and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physical properties</a:t>
            </a:r>
            <a:r>
              <a:rPr lang="en-US" dirty="0"/>
              <a:t> of a chemical and toxicity and, particularly, the </a:t>
            </a:r>
            <a:r>
              <a:rPr lang="en-US" dirty="0" smtClean="0"/>
              <a:t>use of </a:t>
            </a:r>
            <a:r>
              <a:rPr lang="en-US" dirty="0"/>
              <a:t>such relationships as predictors of toxicity.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880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Measurement of Toxicants &amp;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</a:rPr>
              <a:t>Toxicity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00FF"/>
                </a:solidFill>
              </a:rPr>
              <a:t>5.  Biomathematics and </a:t>
            </a:r>
            <a:r>
              <a:rPr lang="en-US" b="1" dirty="0" smtClean="0">
                <a:solidFill>
                  <a:srgbClr val="0000FF"/>
                </a:solidFill>
              </a:rPr>
              <a:t>Statistics - </a:t>
            </a:r>
            <a:r>
              <a:rPr lang="en-US" dirty="0" smtClean="0"/>
              <a:t>deals </a:t>
            </a:r>
            <a:r>
              <a:rPr lang="en-US" dirty="0"/>
              <a:t>with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data analysis</a:t>
            </a:r>
            <a:r>
              <a:rPr lang="en-US" dirty="0"/>
              <a:t>, the determination of significance, and the formulation of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risk estimates and predictive models</a:t>
            </a:r>
            <a:r>
              <a:rPr lang="en-US" dirty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0000FF"/>
                </a:solidFill>
              </a:rPr>
              <a:t>6.  </a:t>
            </a:r>
            <a:r>
              <a:rPr lang="en-US" b="1" dirty="0" smtClean="0">
                <a:solidFill>
                  <a:srgbClr val="0000FF"/>
                </a:solidFill>
              </a:rPr>
              <a:t>Epidemiology - </a:t>
            </a:r>
            <a:r>
              <a:rPr lang="en-US" dirty="0" smtClean="0"/>
              <a:t>deals </a:t>
            </a:r>
            <a:r>
              <a:rPr lang="en-US" dirty="0"/>
              <a:t>with the relationship between chemical </a:t>
            </a:r>
            <a:r>
              <a:rPr lang="en-US" dirty="0">
                <a:solidFill>
                  <a:srgbClr val="E46C0A"/>
                </a:solidFill>
              </a:rPr>
              <a:t>exposure and human disease in actual populations </a:t>
            </a:r>
            <a:r>
              <a:rPr lang="en-US" dirty="0"/>
              <a:t>rather than in experimental settings.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87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Overview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Toxicity itself can rarely, if ever, be defined as a single molecular event but is, rather, a </a:t>
            </a:r>
            <a:r>
              <a:rPr lang="en-US" dirty="0" smtClean="0">
                <a:solidFill>
                  <a:srgbClr val="E46C0A"/>
                </a:solidFill>
              </a:rPr>
              <a:t>cascade of events </a:t>
            </a:r>
            <a:r>
              <a:rPr lang="en-US" dirty="0" smtClean="0"/>
              <a:t>starting with exposure, proceeding through distribution and metabolism, and ending with interaction with cellular macromolecules (usually DNA or protein) and the expression of a toxic end point.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92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Applied Toxicology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This </a:t>
            </a:r>
            <a:r>
              <a:rPr lang="en-US" dirty="0"/>
              <a:t>includes the various aspects of toxicology as they </a:t>
            </a:r>
            <a:r>
              <a:rPr lang="en-US" dirty="0" smtClean="0"/>
              <a:t>apply in </a:t>
            </a:r>
            <a:r>
              <a:rPr lang="en-US" dirty="0"/>
              <a:t>the field or the development of new methodology or new selective toxicants </a:t>
            </a:r>
            <a:r>
              <a:rPr lang="en-US" dirty="0" smtClean="0"/>
              <a:t>for early </a:t>
            </a:r>
            <a:r>
              <a:rPr lang="en-US" dirty="0"/>
              <a:t>application in the field setting</a:t>
            </a:r>
            <a:r>
              <a:rPr lang="en-US" dirty="0" smtClean="0"/>
              <a:t>.</a:t>
            </a:r>
          </a:p>
          <a:p>
            <a:endParaRPr lang="en-US" dirty="0" smtClean="0">
              <a:solidFill>
                <a:srgbClr val="0000FF"/>
              </a:solidFill>
            </a:endParaRPr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rgbClr val="0000FF"/>
                </a:solidFill>
              </a:rPr>
              <a:t>Clinical Toxicology:  </a:t>
            </a:r>
            <a:r>
              <a:rPr lang="en-US" dirty="0" smtClean="0"/>
              <a:t>is </a:t>
            </a:r>
            <a:r>
              <a:rPr lang="en-US" dirty="0"/>
              <a:t>the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diagnosis and treatment </a:t>
            </a:r>
            <a:r>
              <a:rPr lang="en-US" dirty="0"/>
              <a:t>of human poisoning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rgbClr val="0000FF"/>
                </a:solidFill>
              </a:rPr>
              <a:t>Veterinary Toxicology </a:t>
            </a:r>
            <a:r>
              <a:rPr lang="en-US" dirty="0" smtClean="0"/>
              <a:t>is </a:t>
            </a:r>
            <a:r>
              <a:rPr lang="en-US" dirty="0"/>
              <a:t>the diagnosis and treatment of poisoning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in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animals</a:t>
            </a:r>
            <a:r>
              <a:rPr lang="en-US" dirty="0" smtClean="0"/>
              <a:t>, </a:t>
            </a:r>
            <a:r>
              <a:rPr lang="en-US" dirty="0"/>
              <a:t>particularly livestock and companion </a:t>
            </a:r>
            <a:r>
              <a:rPr lang="en-US" dirty="0" smtClean="0"/>
              <a:t>animals.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10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Applied Toxicology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 smtClean="0">
                <a:solidFill>
                  <a:srgbClr val="0000FF"/>
                </a:solidFill>
              </a:rPr>
              <a:t>Forensic </a:t>
            </a:r>
            <a:r>
              <a:rPr lang="en-US" b="1" dirty="0">
                <a:solidFill>
                  <a:srgbClr val="0000FF"/>
                </a:solidFill>
              </a:rPr>
              <a:t>T</a:t>
            </a:r>
            <a:r>
              <a:rPr lang="en-US" b="1" dirty="0" smtClean="0">
                <a:solidFill>
                  <a:srgbClr val="0000FF"/>
                </a:solidFill>
              </a:rPr>
              <a:t>oxicology </a:t>
            </a:r>
            <a:r>
              <a:rPr lang="en-US" dirty="0" smtClean="0"/>
              <a:t>- concerns </a:t>
            </a:r>
            <a:r>
              <a:rPr lang="en-US" dirty="0"/>
              <a:t>the </a:t>
            </a:r>
            <a:r>
              <a:rPr lang="en-US" dirty="0" err="1">
                <a:solidFill>
                  <a:srgbClr val="E46C0A"/>
                </a:solidFill>
              </a:rPr>
              <a:t>medicolegal</a:t>
            </a:r>
            <a:r>
              <a:rPr lang="en-US" dirty="0">
                <a:solidFill>
                  <a:srgbClr val="E46C0A"/>
                </a:solidFill>
              </a:rPr>
              <a:t> aspects</a:t>
            </a:r>
            <a:r>
              <a:rPr lang="en-US" dirty="0"/>
              <a:t>, including detection </a:t>
            </a:r>
            <a:r>
              <a:rPr lang="en-US" dirty="0" smtClean="0"/>
              <a:t>of poisons </a:t>
            </a:r>
            <a:r>
              <a:rPr lang="en-US" dirty="0"/>
              <a:t>in clinical and other samples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en-US" b="1" dirty="0" smtClean="0">
                <a:solidFill>
                  <a:srgbClr val="0000FF"/>
                </a:solidFill>
              </a:rPr>
              <a:t>Environmental </a:t>
            </a:r>
            <a:r>
              <a:rPr lang="en-US" b="1" dirty="0">
                <a:solidFill>
                  <a:srgbClr val="0000FF"/>
                </a:solidFill>
              </a:rPr>
              <a:t>T</a:t>
            </a:r>
            <a:r>
              <a:rPr lang="en-US" b="1" dirty="0" smtClean="0">
                <a:solidFill>
                  <a:srgbClr val="0000FF"/>
                </a:solidFill>
              </a:rPr>
              <a:t>oxicology - </a:t>
            </a:r>
            <a:r>
              <a:rPr lang="en-US" dirty="0" smtClean="0"/>
              <a:t>is </a:t>
            </a:r>
            <a:r>
              <a:rPr lang="en-US" dirty="0"/>
              <a:t>concerned with the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movement of toxicants </a:t>
            </a:r>
            <a:r>
              <a:rPr lang="en-US" dirty="0"/>
              <a:t>and </a:t>
            </a:r>
            <a:r>
              <a:rPr lang="en-US" dirty="0" smtClean="0"/>
              <a:t>their metabolites </a:t>
            </a:r>
            <a:r>
              <a:rPr lang="en-US" dirty="0"/>
              <a:t>and degradation products in the environment and in food chains </a:t>
            </a:r>
            <a:r>
              <a:rPr lang="en-US" dirty="0" smtClean="0"/>
              <a:t>and with </a:t>
            </a:r>
            <a:r>
              <a:rPr lang="en-US" dirty="0"/>
              <a:t>the effect of such contaminants on individuals and, especially, populations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928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Applied Toxicology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b="1" dirty="0" smtClean="0">
                <a:solidFill>
                  <a:srgbClr val="0000FF"/>
                </a:solidFill>
              </a:rPr>
              <a:t>Industrial Toxicology  </a:t>
            </a:r>
            <a:r>
              <a:rPr lang="en-US" dirty="0" smtClean="0"/>
              <a:t>is </a:t>
            </a:r>
            <a:r>
              <a:rPr lang="en-US" dirty="0"/>
              <a:t>a specific area of environmental toxicology that </a:t>
            </a:r>
            <a:r>
              <a:rPr lang="en-US" dirty="0" smtClean="0"/>
              <a:t>deals with </a:t>
            </a:r>
            <a:r>
              <a:rPr lang="en-US" dirty="0"/>
              <a:t>the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work environment </a:t>
            </a:r>
            <a:r>
              <a:rPr lang="en-US" dirty="0"/>
              <a:t>and constitutes a significant part of industrial </a:t>
            </a:r>
            <a:r>
              <a:rPr lang="en-US" dirty="0" smtClean="0"/>
              <a:t>hygiene.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r>
              <a:rPr lang="en-US" b="1" dirty="0">
                <a:solidFill>
                  <a:srgbClr val="0000FF"/>
                </a:solidFill>
              </a:rPr>
              <a:t>Regulatory Toxicology </a:t>
            </a:r>
            <a:r>
              <a:rPr lang="en-US" dirty="0" smtClean="0"/>
              <a:t>is concerned </a:t>
            </a:r>
            <a:r>
              <a:rPr lang="en-US" dirty="0"/>
              <a:t>with the </a:t>
            </a:r>
            <a:r>
              <a:rPr lang="en-US" dirty="0">
                <a:solidFill>
                  <a:srgbClr val="E46C0A"/>
                </a:solidFill>
              </a:rPr>
              <a:t>formulation of laws</a:t>
            </a:r>
            <a:r>
              <a:rPr lang="en-US" dirty="0"/>
              <a:t>, and regulations authorized by laws, are intended to minimize the effect of toxic chemicals on human health and the environment.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58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Relationship </a:t>
            </a:r>
            <a:r>
              <a:rPr lang="en-US" b="1" dirty="0">
                <a:solidFill>
                  <a:srgbClr val="0000FF"/>
                </a:solidFill>
              </a:rPr>
              <a:t>to Other </a:t>
            </a:r>
            <a:r>
              <a:rPr lang="en-US" b="1" dirty="0" smtClean="0">
                <a:solidFill>
                  <a:srgbClr val="0000FF"/>
                </a:solidFill>
              </a:rPr>
              <a:t>Sciences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Toxicology </a:t>
            </a:r>
            <a:r>
              <a:rPr lang="en-US" dirty="0"/>
              <a:t>is highly eclectic science </a:t>
            </a:r>
            <a:r>
              <a:rPr lang="en-US" dirty="0" smtClean="0"/>
              <a:t>drawing </a:t>
            </a:r>
            <a:r>
              <a:rPr lang="en-US" dirty="0"/>
              <a:t>from, and </a:t>
            </a:r>
            <a:r>
              <a:rPr lang="en-US" dirty="0" smtClean="0"/>
              <a:t>contributing to</a:t>
            </a:r>
            <a:r>
              <a:rPr lang="en-US" dirty="0"/>
              <a:t>, a broad spectrum of other </a:t>
            </a:r>
            <a:r>
              <a:rPr lang="en-US" dirty="0" smtClean="0"/>
              <a:t>sciences.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At </a:t>
            </a:r>
            <a:r>
              <a:rPr lang="en-US" dirty="0"/>
              <a:t>one end of </a:t>
            </a:r>
            <a:r>
              <a:rPr lang="en-US" dirty="0" smtClean="0"/>
              <a:t>the spectrum </a:t>
            </a:r>
            <a:r>
              <a:rPr lang="en-US" dirty="0"/>
              <a:t>are those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sciences that contribute their methods and philosophical concepts </a:t>
            </a:r>
            <a:r>
              <a:rPr lang="en-US" dirty="0" smtClean="0"/>
              <a:t>to serve </a:t>
            </a:r>
            <a:r>
              <a:rPr lang="en-US" dirty="0"/>
              <a:t>the needs of toxicologists, either in research or in the application of toxicology </a:t>
            </a:r>
            <a:r>
              <a:rPr lang="en-US" dirty="0" smtClean="0"/>
              <a:t>to human </a:t>
            </a:r>
            <a:r>
              <a:rPr lang="en-US" dirty="0"/>
              <a:t>affairs.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At </a:t>
            </a:r>
            <a:r>
              <a:rPr lang="en-US" dirty="0"/>
              <a:t>the other end of the spectrum are those sciences to which </a:t>
            </a:r>
            <a:r>
              <a:rPr lang="en-US" dirty="0" smtClean="0"/>
              <a:t>toxicology </a:t>
            </a:r>
            <a:r>
              <a:rPr lang="pt-BR" dirty="0" err="1" smtClean="0"/>
              <a:t>contributes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22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Disciplines Contributing to Toxicology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Chemistry</a:t>
            </a:r>
          </a:p>
          <a:p>
            <a:r>
              <a:rPr lang="en-US" dirty="0" smtClean="0"/>
              <a:t>Biochemistry</a:t>
            </a:r>
          </a:p>
          <a:p>
            <a:r>
              <a:rPr lang="en-US" dirty="0" smtClean="0"/>
              <a:t>Pathology </a:t>
            </a:r>
          </a:p>
          <a:p>
            <a:r>
              <a:rPr lang="en-US" dirty="0" smtClean="0"/>
              <a:t>Physiology </a:t>
            </a:r>
          </a:p>
          <a:p>
            <a:r>
              <a:rPr lang="en-US" dirty="0" smtClean="0"/>
              <a:t>Epidemiology </a:t>
            </a:r>
          </a:p>
          <a:p>
            <a:r>
              <a:rPr lang="en-US" dirty="0" smtClean="0"/>
              <a:t>Immunology </a:t>
            </a:r>
          </a:p>
          <a:p>
            <a:r>
              <a:rPr lang="en-US" dirty="0" smtClean="0"/>
              <a:t>Ecology, and Biomathematics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129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Disciplines </a:t>
            </a:r>
            <a:r>
              <a:rPr lang="en-US" b="1" dirty="0" smtClean="0">
                <a:solidFill>
                  <a:srgbClr val="0000FF"/>
                </a:solidFill>
              </a:rPr>
              <a:t>to which Toxicology Contributes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en-US" dirty="0" smtClean="0"/>
              <a:t>oxicology </a:t>
            </a:r>
            <a:r>
              <a:rPr lang="en-US" dirty="0"/>
              <a:t>contributes significantly are </a:t>
            </a:r>
            <a:r>
              <a:rPr lang="en-US" dirty="0" smtClean="0"/>
              <a:t>such aspects </a:t>
            </a:r>
            <a:r>
              <a:rPr lang="en-US" dirty="0"/>
              <a:t>of medicine </a:t>
            </a:r>
            <a:r>
              <a:rPr lang="en-US" dirty="0" smtClean="0"/>
              <a:t>as: forensic </a:t>
            </a:r>
            <a:r>
              <a:rPr lang="en-US" dirty="0"/>
              <a:t>medicine, clinical toxicology, pharmacy and pharmacology</a:t>
            </a:r>
            <a:r>
              <a:rPr lang="en-US" dirty="0" smtClean="0"/>
              <a:t>, public </a:t>
            </a:r>
            <a:r>
              <a:rPr lang="en-US" dirty="0"/>
              <a:t>health</a:t>
            </a:r>
            <a:r>
              <a:rPr lang="en-US" dirty="0" smtClean="0"/>
              <a:t>, </a:t>
            </a:r>
            <a:r>
              <a:rPr lang="en-US" dirty="0"/>
              <a:t>industrial </a:t>
            </a:r>
            <a:r>
              <a:rPr lang="en-US" dirty="0" smtClean="0"/>
              <a:t>hygiene, veterinary medicine and agricultural sciences, and environmental sciences.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443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Analysis of Toxic Agents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variety of analytic methods can be used for screening and confirmatory testing.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E46C0A"/>
                </a:solidFill>
              </a:rPr>
              <a:t>Immunoassays</a:t>
            </a:r>
            <a:r>
              <a:rPr lang="en-US" dirty="0" smtClean="0"/>
              <a:t> are commonly used to screen for drugs. </a:t>
            </a:r>
          </a:p>
          <a:p>
            <a:endParaRPr lang="en-US" dirty="0"/>
          </a:p>
          <a:p>
            <a:r>
              <a:rPr lang="en-US" dirty="0"/>
              <a:t>In some instances, these assays are specific for a single drug (e.g., </a:t>
            </a:r>
            <a:r>
              <a:rPr lang="en-US" dirty="0" err="1"/>
              <a:t>tetrahydrocannabinol</a:t>
            </a:r>
            <a:r>
              <a:rPr lang="en-US" dirty="0"/>
              <a:t> [THC])</a:t>
            </a:r>
            <a:r>
              <a:rPr lang="en-US" dirty="0" smtClean="0"/>
              <a:t>. Whereas in most </a:t>
            </a:r>
            <a:r>
              <a:rPr lang="en-US" dirty="0"/>
              <a:t>cases, however, drugs within general classes are detected (e.g., barbiturates, opiates).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896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Analysis of Toxic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E46C0A"/>
                </a:solidFill>
              </a:rPr>
              <a:t>Thin-layer chromatography </a:t>
            </a:r>
            <a:r>
              <a:rPr lang="en-US" dirty="0" smtClean="0"/>
              <a:t>is a relatively simple, inexpensive method of detecting various drugs and other organic compounds.</a:t>
            </a:r>
          </a:p>
          <a:p>
            <a:endParaRPr lang="en-US" dirty="0"/>
          </a:p>
          <a:p>
            <a:r>
              <a:rPr lang="en-US" dirty="0">
                <a:solidFill>
                  <a:srgbClr val="E46C0A"/>
                </a:solidFill>
              </a:rPr>
              <a:t>Gas </a:t>
            </a:r>
            <a:r>
              <a:rPr lang="en-US" dirty="0" smtClean="0">
                <a:solidFill>
                  <a:srgbClr val="E46C0A"/>
                </a:solidFill>
              </a:rPr>
              <a:t>chromatography</a:t>
            </a:r>
            <a:r>
              <a:rPr lang="en-US" dirty="0" smtClean="0"/>
              <a:t> </a:t>
            </a:r>
            <a:r>
              <a:rPr lang="en-US" dirty="0"/>
              <a:t>is a widely </a:t>
            </a:r>
            <a:r>
              <a:rPr lang="en-US" dirty="0" smtClean="0"/>
              <a:t>used for </a:t>
            </a:r>
            <a:r>
              <a:rPr lang="en-US" dirty="0"/>
              <a:t>the qualitative and quantitative determination of many volatile substances. 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>
                <a:solidFill>
                  <a:srgbClr val="E46C0A"/>
                </a:solidFill>
              </a:rPr>
              <a:t>reference method </a:t>
            </a:r>
            <a:r>
              <a:rPr lang="en-US" dirty="0"/>
              <a:t>for the qualitative identification of most organic compounds is </a:t>
            </a:r>
            <a:r>
              <a:rPr lang="en-US" dirty="0" smtClean="0"/>
              <a:t>GC, using a </a:t>
            </a:r>
            <a:r>
              <a:rPr lang="en-US" dirty="0" smtClean="0">
                <a:solidFill>
                  <a:srgbClr val="E46C0A"/>
                </a:solidFill>
              </a:rPr>
              <a:t>mass spectrometer </a:t>
            </a:r>
            <a:r>
              <a:rPr lang="en-US" dirty="0" smtClean="0"/>
              <a:t>as the detector.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85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Analysis of Toxic Agents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are many other methods e.g. spectrophotometric </a:t>
            </a:r>
            <a:r>
              <a:rPr lang="en-US" dirty="0"/>
              <a:t>and </a:t>
            </a:r>
            <a:r>
              <a:rPr lang="en-US" dirty="0" smtClean="0"/>
              <a:t>radiochemical </a:t>
            </a:r>
            <a:r>
              <a:rPr lang="en-US" dirty="0"/>
              <a:t>methods for the investigation of </a:t>
            </a:r>
            <a:r>
              <a:rPr lang="en-US" dirty="0" smtClean="0"/>
              <a:t>xenobiotics, </a:t>
            </a:r>
            <a:r>
              <a:rPr lang="en-US" dirty="0"/>
              <a:t>either in vivo or in </a:t>
            </a:r>
            <a:r>
              <a:rPr lang="en-US" dirty="0" smtClean="0"/>
              <a:t>vitro which you learned in Analytical Biochemistry (BMS 2115).</a:t>
            </a:r>
          </a:p>
          <a:p>
            <a:endParaRPr lang="en-US" dirty="0"/>
          </a:p>
          <a:p>
            <a:r>
              <a:rPr lang="en-US" dirty="0" smtClean="0"/>
              <a:t>Other method you didn’t lean include bio-molecular </a:t>
            </a:r>
            <a:r>
              <a:rPr lang="en-US" dirty="0"/>
              <a:t>and cellular </a:t>
            </a:r>
            <a:r>
              <a:rPr lang="en-US" dirty="0" smtClean="0"/>
              <a:t>biology techniques – discussed hereafter.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182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smtClean="0">
                <a:solidFill>
                  <a:srgbClr val="0000FF"/>
                </a:solidFill>
              </a:rPr>
              <a:t>Cell Culture Techniques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Cells can be isolated and either maintained in a viable state for enough time to conduct informative experiments or, in some cases, propagated in culture. </a:t>
            </a:r>
          </a:p>
          <a:p>
            <a:endParaRPr lang="en-US" dirty="0"/>
          </a:p>
          <a:p>
            <a:r>
              <a:rPr lang="en-US" dirty="0" smtClean="0"/>
              <a:t>Observation of cultures </a:t>
            </a:r>
            <a:r>
              <a:rPr lang="en-US" dirty="0"/>
              <a:t>is usually carried out by </a:t>
            </a:r>
            <a:r>
              <a:rPr lang="en-US" dirty="0">
                <a:solidFill>
                  <a:srgbClr val="E46C0A"/>
                </a:solidFill>
              </a:rPr>
              <a:t>phase contrast </a:t>
            </a:r>
            <a:r>
              <a:rPr lang="en-US" dirty="0" smtClean="0">
                <a:solidFill>
                  <a:srgbClr val="E46C0A"/>
                </a:solidFill>
              </a:rPr>
              <a:t>microscopy and automated fluorescence microscopy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These permit the assessment of oxidant status and mitochondrial function as well as the intracellular concentration of ions such as </a:t>
            </a:r>
            <a:r>
              <a:rPr lang="is-IS" dirty="0" smtClean="0"/>
              <a:t>Ca</a:t>
            </a:r>
            <a:r>
              <a:rPr lang="is-IS" baseline="30000" dirty="0" smtClean="0"/>
              <a:t>2+</a:t>
            </a:r>
            <a:r>
              <a:rPr lang="is-IS" dirty="0" smtClean="0"/>
              <a:t> </a:t>
            </a:r>
            <a:r>
              <a:rPr lang="hu-HU" dirty="0" smtClean="0"/>
              <a:t>,H</a:t>
            </a:r>
            <a:r>
              <a:rPr lang="hu-HU" baseline="30000" dirty="0" smtClean="0"/>
              <a:t>+</a:t>
            </a:r>
            <a:r>
              <a:rPr lang="hu-HU" dirty="0" smtClean="0"/>
              <a:t> </a:t>
            </a:r>
            <a:r>
              <a:rPr lang="en-US" dirty="0" smtClean="0"/>
              <a:t>, Na</a:t>
            </a:r>
            <a:r>
              <a:rPr lang="en-US" baseline="30000" dirty="0" smtClean="0"/>
              <a:t>+</a:t>
            </a:r>
            <a:r>
              <a:rPr lang="en-US" dirty="0" smtClean="0"/>
              <a:t>, and K</a:t>
            </a:r>
            <a:r>
              <a:rPr lang="en-US" baseline="30000" dirty="0" smtClean="0"/>
              <a:t>+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229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Overview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 </a:t>
            </a:r>
            <a:r>
              <a:rPr lang="en-US" dirty="0"/>
              <a:t>is to the complications, and to the science behind them and their resolution</a:t>
            </a:r>
            <a:r>
              <a:rPr lang="en-US" dirty="0" smtClean="0"/>
              <a:t>, that we are dedicated</a:t>
            </a:r>
            <a:r>
              <a:rPr lang="en-US" dirty="0"/>
              <a:t>, particularly to the how </a:t>
            </a:r>
            <a:r>
              <a:rPr lang="en-US" dirty="0" smtClean="0"/>
              <a:t>and </a:t>
            </a:r>
            <a:r>
              <a:rPr lang="en-US" dirty="0"/>
              <a:t>why  certain </a:t>
            </a:r>
            <a:r>
              <a:rPr lang="en-US" dirty="0" smtClean="0"/>
              <a:t>substances cause </a:t>
            </a:r>
            <a:r>
              <a:rPr lang="en-US" dirty="0"/>
              <a:t>disruptions in biologic systems that result in toxic effects.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Taken </a:t>
            </a:r>
            <a:r>
              <a:rPr lang="en-US" dirty="0"/>
              <a:t>together, </a:t>
            </a:r>
            <a:r>
              <a:rPr lang="en-US" dirty="0" smtClean="0"/>
              <a:t>these difficulties </a:t>
            </a:r>
            <a:r>
              <a:rPr lang="en-US" dirty="0"/>
              <a:t>and their resolution circumscribe the perimeter of the science of toxicology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402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 Cell Culture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Short</a:t>
            </a:r>
            <a:r>
              <a:rPr lang="en-US" dirty="0"/>
              <a:t>-term toxicity is </a:t>
            </a:r>
            <a:r>
              <a:rPr lang="en-US" dirty="0" smtClean="0"/>
              <a:t>usually </a:t>
            </a:r>
            <a:r>
              <a:rPr lang="en-US" dirty="0"/>
              <a:t>evaluated by examination of </a:t>
            </a:r>
            <a:r>
              <a:rPr lang="en-US" dirty="0">
                <a:solidFill>
                  <a:srgbClr val="E46C0A"/>
                </a:solidFill>
              </a:rPr>
              <a:t>end points </a:t>
            </a:r>
            <a:r>
              <a:rPr lang="en-US" dirty="0"/>
              <a:t>that indicate effects on cellular organelles </a:t>
            </a:r>
            <a:r>
              <a:rPr lang="en-US" dirty="0" smtClean="0"/>
              <a:t>such as </a:t>
            </a:r>
            <a:r>
              <a:rPr lang="en-US" dirty="0">
                <a:solidFill>
                  <a:srgbClr val="E46C0A"/>
                </a:solidFill>
              </a:rPr>
              <a:t>leakage of cell constituents</a:t>
            </a:r>
            <a:r>
              <a:rPr lang="en-US" dirty="0"/>
              <a:t> into the medium, </a:t>
            </a:r>
            <a:r>
              <a:rPr lang="en-US" dirty="0">
                <a:solidFill>
                  <a:srgbClr val="E46C0A"/>
                </a:solidFill>
              </a:rPr>
              <a:t>uptake of dyes </a:t>
            </a:r>
            <a:r>
              <a:rPr lang="en-US" dirty="0"/>
              <a:t>into the cell and </a:t>
            </a:r>
            <a:r>
              <a:rPr lang="en-US" dirty="0" smtClean="0"/>
              <a:t>the formation </a:t>
            </a:r>
            <a:r>
              <a:rPr lang="en-US" dirty="0"/>
              <a:t>of surface </a:t>
            </a:r>
            <a:r>
              <a:rPr lang="en-US" dirty="0">
                <a:solidFill>
                  <a:srgbClr val="E46C0A"/>
                </a:solidFill>
              </a:rPr>
              <a:t>“blebs.” </a:t>
            </a:r>
            <a:endParaRPr lang="en-US" dirty="0" smtClean="0">
              <a:solidFill>
                <a:srgbClr val="E46C0A"/>
              </a:solidFill>
            </a:endParaRPr>
          </a:p>
          <a:p>
            <a:endParaRPr lang="en-US" dirty="0"/>
          </a:p>
          <a:p>
            <a:r>
              <a:rPr lang="en-US" dirty="0" smtClean="0"/>
              <a:t>Longer </a:t>
            </a:r>
            <a:r>
              <a:rPr lang="en-US" dirty="0"/>
              <a:t>term assessments of cell toxicity are </a:t>
            </a:r>
            <a:r>
              <a:rPr lang="en-US" dirty="0">
                <a:solidFill>
                  <a:srgbClr val="E46C0A"/>
                </a:solidFill>
              </a:rPr>
              <a:t>highly dependent </a:t>
            </a:r>
            <a:r>
              <a:rPr lang="en-US" dirty="0"/>
              <a:t>on the relevant </a:t>
            </a:r>
            <a:r>
              <a:rPr lang="en-US" dirty="0" smtClean="0"/>
              <a:t>toxic end </a:t>
            </a:r>
            <a:r>
              <a:rPr lang="en-US" dirty="0"/>
              <a:t>point.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788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 Cell Culture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They </a:t>
            </a:r>
            <a:r>
              <a:rPr lang="en-US" dirty="0"/>
              <a:t>may include measurement of growth competence, apoptosis, and/</a:t>
            </a:r>
            <a:r>
              <a:rPr lang="en-US" dirty="0" smtClean="0"/>
              <a:t>or necrosis</a:t>
            </a:r>
            <a:r>
              <a:rPr lang="en-US" dirty="0"/>
              <a:t>, incorporation of radioactive precursors into essential cellular constituents </a:t>
            </a:r>
            <a:r>
              <a:rPr lang="en-US" dirty="0" smtClean="0"/>
              <a:t>such as </a:t>
            </a:r>
            <a:r>
              <a:rPr lang="en-US" dirty="0"/>
              <a:t>RNA, DNA, and protein and specialized cellular functions.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276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b="1" dirty="0" smtClean="0">
                <a:solidFill>
                  <a:srgbClr val="0000FF"/>
                </a:solidFill>
              </a:rPr>
              <a:t>Molecular Techniques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Responses </a:t>
            </a:r>
            <a:r>
              <a:rPr lang="en-US" dirty="0"/>
              <a:t>to toxicants may involve changes in </a:t>
            </a:r>
            <a:r>
              <a:rPr lang="en-US" dirty="0">
                <a:solidFill>
                  <a:srgbClr val="E46C0A"/>
                </a:solidFill>
              </a:rPr>
              <a:t>gene </a:t>
            </a:r>
            <a:r>
              <a:rPr lang="en-US" dirty="0" smtClean="0">
                <a:solidFill>
                  <a:srgbClr val="E46C0A"/>
                </a:solidFill>
              </a:rPr>
              <a:t>expression.</a:t>
            </a:r>
          </a:p>
          <a:p>
            <a:endParaRPr lang="en-US" dirty="0" smtClean="0"/>
          </a:p>
          <a:p>
            <a:r>
              <a:rPr lang="en-US" dirty="0"/>
              <a:t>Chemically induced mutations, particularly in oncogenes and tumor-suppressor genes </a:t>
            </a:r>
            <a:r>
              <a:rPr lang="en-US" dirty="0" smtClean="0"/>
              <a:t>are investigated using such techniques.</a:t>
            </a:r>
          </a:p>
          <a:p>
            <a:endParaRPr lang="en-US" dirty="0"/>
          </a:p>
          <a:p>
            <a:r>
              <a:rPr lang="en-US" dirty="0"/>
              <a:t>The  ability to develop</a:t>
            </a:r>
            <a:r>
              <a:rPr lang="en-US" dirty="0">
                <a:solidFill>
                  <a:srgbClr val="E46C0A"/>
                </a:solidFill>
              </a:rPr>
              <a:t> “knockout” </a:t>
            </a:r>
            <a:r>
              <a:rPr lang="en-US" dirty="0"/>
              <a:t>animals lacking a particular gene and </a:t>
            </a:r>
            <a:r>
              <a:rPr lang="en-US" dirty="0">
                <a:solidFill>
                  <a:srgbClr val="E46C0A"/>
                </a:solidFill>
              </a:rPr>
              <a:t>transgenic animals </a:t>
            </a:r>
            <a:r>
              <a:rPr lang="en-US" dirty="0"/>
              <a:t>with an additional transgene is also important in toxicological studies.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447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solidFill>
                  <a:srgbClr val="0000FF"/>
                </a:solidFill>
              </a:rPr>
              <a:t> </a:t>
            </a:r>
            <a:r>
              <a:rPr lang="pt-BR" b="1" dirty="0" smtClean="0">
                <a:solidFill>
                  <a:srgbClr val="0000FF"/>
                </a:solidFill>
              </a:rPr>
              <a:t>Molecular Cloning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basic principle of molecular cloning is the insertion of a DNA segment into </a:t>
            </a:r>
            <a:r>
              <a:rPr lang="en-US" dirty="0" smtClean="0"/>
              <a:t>a suitable </a:t>
            </a:r>
            <a:r>
              <a:rPr lang="en-US" dirty="0"/>
              <a:t>vector.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vector is an </a:t>
            </a:r>
            <a:r>
              <a:rPr lang="en-US" dirty="0">
                <a:solidFill>
                  <a:srgbClr val="E46C0A"/>
                </a:solidFill>
              </a:rPr>
              <a:t>autonomously replicating DNA molecule </a:t>
            </a:r>
            <a:r>
              <a:rPr lang="en-US" dirty="0"/>
              <a:t>and </a:t>
            </a:r>
            <a:r>
              <a:rPr lang="en-US" dirty="0" smtClean="0"/>
              <a:t>the inserted </a:t>
            </a:r>
            <a:r>
              <a:rPr lang="en-US" dirty="0"/>
              <a:t>DNA segment may be as large as a gene or a small as a few nucleotides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r>
              <a:rPr lang="en-US" dirty="0" smtClean="0"/>
              <a:t>These may be cloning vectors or expression vectors.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993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Northern &amp; Southern </a:t>
            </a:r>
            <a:r>
              <a:rPr lang="en-US" b="1" dirty="0">
                <a:solidFill>
                  <a:srgbClr val="0000FF"/>
                </a:solidFill>
              </a:rPr>
              <a:t>Blot </a:t>
            </a:r>
            <a:r>
              <a:rPr lang="en-US" b="1" dirty="0" smtClean="0">
                <a:solidFill>
                  <a:srgbClr val="0000FF"/>
                </a:solidFill>
              </a:rPr>
              <a:t>Analyses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Northern </a:t>
            </a:r>
            <a:r>
              <a:rPr lang="en-US" dirty="0"/>
              <a:t>analysis is usually used to identify and quantitate specific mRNAs in a sample.</a:t>
            </a:r>
          </a:p>
          <a:p>
            <a:endParaRPr lang="en-US" dirty="0" smtClean="0"/>
          </a:p>
          <a:p>
            <a:r>
              <a:rPr lang="en-US" dirty="0" smtClean="0"/>
              <a:t>Southern </a:t>
            </a:r>
            <a:r>
              <a:rPr lang="en-US" dirty="0"/>
              <a:t>analysis is used to determine whether or not a gene of interest is present </a:t>
            </a:r>
            <a:r>
              <a:rPr lang="en-US" dirty="0" smtClean="0"/>
              <a:t>as well </a:t>
            </a:r>
            <a:r>
              <a:rPr lang="en-US" dirty="0"/>
              <a:t>as its copy number.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0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Polymerase Chain Reaction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PCR technique has been used for many types of toxicological investigation including</a:t>
            </a:r>
            <a:r>
              <a:rPr lang="en-US" dirty="0" smtClean="0"/>
              <a:t>; uncovering </a:t>
            </a:r>
            <a:r>
              <a:rPr lang="en-US" dirty="0"/>
              <a:t>polymorphisms in xenobiotic-metabolizing enzymes, isolating </a:t>
            </a:r>
            <a:r>
              <a:rPr lang="en-US" dirty="0" smtClean="0"/>
              <a:t>genes from </a:t>
            </a:r>
            <a:r>
              <a:rPr lang="en-US" dirty="0" err="1"/>
              <a:t>cDNA</a:t>
            </a:r>
            <a:r>
              <a:rPr lang="en-US" dirty="0"/>
              <a:t> and genomic libraries and for mutational analysis, to name only a few.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761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Evaluation </a:t>
            </a:r>
            <a:r>
              <a:rPr lang="en-US" b="1" dirty="0">
                <a:solidFill>
                  <a:srgbClr val="0000FF"/>
                </a:solidFill>
              </a:rPr>
              <a:t>of Gene Expression, Regulation, </a:t>
            </a:r>
            <a:r>
              <a:rPr lang="en-US" b="1" dirty="0" smtClean="0">
                <a:solidFill>
                  <a:srgbClr val="0000FF"/>
                </a:solidFill>
              </a:rPr>
              <a:t>&amp; Function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methods used for the evaluation of regulation of gene expression are too </a:t>
            </a:r>
            <a:r>
              <a:rPr lang="en-US" dirty="0" smtClean="0"/>
              <a:t>numerous to </a:t>
            </a:r>
            <a:r>
              <a:rPr lang="en-US" dirty="0"/>
              <a:t>be described in detail here. </a:t>
            </a:r>
          </a:p>
          <a:p>
            <a:endParaRPr lang="en-US" dirty="0"/>
          </a:p>
          <a:p>
            <a:r>
              <a:rPr lang="en-US" dirty="0" smtClean="0"/>
              <a:t>Of</a:t>
            </a:r>
            <a:r>
              <a:rPr lang="en-US" dirty="0"/>
              <a:t> </a:t>
            </a:r>
            <a:r>
              <a:rPr lang="en-US" dirty="0" smtClean="0"/>
              <a:t>much </a:t>
            </a:r>
            <a:r>
              <a:rPr lang="en-US" dirty="0"/>
              <a:t>current interest is the use of </a:t>
            </a:r>
            <a:r>
              <a:rPr lang="en-US" dirty="0" smtClean="0"/>
              <a:t>microarrays, </a:t>
            </a:r>
            <a:r>
              <a:rPr lang="en-US" dirty="0" err="1"/>
              <a:t>t</a:t>
            </a:r>
            <a:r>
              <a:rPr lang="en-US" dirty="0" err="1" smtClean="0"/>
              <a:t>ranscriptomics</a:t>
            </a:r>
            <a:r>
              <a:rPr lang="en-US" dirty="0" smtClean="0"/>
              <a:t> </a:t>
            </a:r>
            <a:r>
              <a:rPr lang="en-US" dirty="0" smtClean="0"/>
              <a:t>and proteomics </a:t>
            </a:r>
            <a:r>
              <a:rPr lang="en-US" dirty="0"/>
              <a:t>that permit the study of the </a:t>
            </a:r>
            <a:r>
              <a:rPr lang="en-US" dirty="0" smtClean="0"/>
              <a:t>expression of </a:t>
            </a:r>
            <a:r>
              <a:rPr lang="en-US" dirty="0"/>
              <a:t>hundreds to thousands of genes at the same time.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662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Reviewing Key Concepts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Toxicology is a branch of science that deals with poisons.</a:t>
            </a:r>
          </a:p>
          <a:p>
            <a:endParaRPr lang="en-US" dirty="0"/>
          </a:p>
          <a:p>
            <a:r>
              <a:rPr lang="en-US" dirty="0" smtClean="0"/>
              <a:t>Toxins and toxicity are dependent on many variables such as type and duration of exposure, genetics, whole body physiology, </a:t>
            </a:r>
            <a:r>
              <a:rPr lang="en-US" dirty="0"/>
              <a:t>species of </a:t>
            </a:r>
            <a:r>
              <a:rPr lang="en-US" dirty="0" smtClean="0"/>
              <a:t>animal and among others.</a:t>
            </a:r>
          </a:p>
          <a:p>
            <a:endParaRPr lang="en-US" dirty="0"/>
          </a:p>
          <a:p>
            <a:r>
              <a:rPr lang="en-US" dirty="0" smtClean="0"/>
              <a:t>Mechanisms of toxic action range from molecular and biochemical toxicity, carcinogenesis and </a:t>
            </a:r>
            <a:r>
              <a:rPr lang="en-US" smtClean="0"/>
              <a:t>teratogenesis to </a:t>
            </a:r>
            <a:r>
              <a:rPr lang="en-US" dirty="0" smtClean="0"/>
              <a:t>organ toxicity.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064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Reviewing Key Concepts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Important fields in the measurement of toxicants and toxicity include analytical chemistry, toxicity testing, biomathematics, epidemiology, and structural studies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Applied </a:t>
            </a:r>
            <a:r>
              <a:rPr lang="en-US" dirty="0"/>
              <a:t>toxicology involves such fields as clinical, veterinary, environmental, industrial, regulatory and forensic toxicology.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Analytical methods such as GC, Mass spectrometry and various bio-molecular techniques are utilized in the analysis and evaluations of toxicants.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08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16001" y="1495546"/>
            <a:ext cx="779255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b="1" dirty="0" smtClean="0">
                <a:solidFill>
                  <a:srgbClr val="0000FF"/>
                </a:solidFill>
              </a:rPr>
              <a:t>End</a:t>
            </a:r>
            <a:endParaRPr lang="en-US" sz="20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39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Overview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study of toxicology serves society in many ways, not only to </a:t>
            </a:r>
            <a:r>
              <a:rPr lang="en-US" dirty="0">
                <a:solidFill>
                  <a:srgbClr val="E46C0A"/>
                </a:solidFill>
              </a:rPr>
              <a:t>protect </a:t>
            </a:r>
            <a:r>
              <a:rPr lang="en-US" dirty="0" smtClean="0">
                <a:solidFill>
                  <a:srgbClr val="E46C0A"/>
                </a:solidFill>
              </a:rPr>
              <a:t>humans and </a:t>
            </a:r>
            <a:r>
              <a:rPr lang="en-US" dirty="0">
                <a:solidFill>
                  <a:srgbClr val="E46C0A"/>
                </a:solidFill>
              </a:rPr>
              <a:t>the environment </a:t>
            </a:r>
            <a:r>
              <a:rPr lang="en-US" dirty="0"/>
              <a:t>from the deleterious effects of toxicants but also to facilitate 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rgbClr val="E46C0A"/>
                </a:solidFill>
              </a:rPr>
              <a:t>development </a:t>
            </a:r>
            <a:r>
              <a:rPr lang="en-US" dirty="0">
                <a:solidFill>
                  <a:srgbClr val="E46C0A"/>
                </a:solidFill>
              </a:rPr>
              <a:t>of more selective toxicants </a:t>
            </a:r>
            <a:r>
              <a:rPr lang="en-US" dirty="0"/>
              <a:t>such as anticancer and other clinical </a:t>
            </a:r>
            <a:r>
              <a:rPr lang="en-US" dirty="0" smtClean="0"/>
              <a:t>drugs </a:t>
            </a:r>
            <a:r>
              <a:rPr lang="ro-RO" dirty="0" smtClean="0"/>
              <a:t>and </a:t>
            </a:r>
            <a:r>
              <a:rPr lang="ro-RO" dirty="0"/>
              <a:t>pesticides.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65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Poisons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Poison </a:t>
            </a:r>
            <a:r>
              <a:rPr lang="en-US" dirty="0"/>
              <a:t>is a </a:t>
            </a:r>
            <a:r>
              <a:rPr lang="en-US" dirty="0">
                <a:solidFill>
                  <a:srgbClr val="E46C0A"/>
                </a:solidFill>
              </a:rPr>
              <a:t>quantitative concept</a:t>
            </a:r>
            <a:r>
              <a:rPr lang="en-US" dirty="0"/>
              <a:t>, almost any substance being harmful at some </a:t>
            </a:r>
            <a:r>
              <a:rPr lang="en-US" dirty="0" smtClean="0"/>
              <a:t>doses but</a:t>
            </a:r>
            <a:r>
              <a:rPr lang="en-US" dirty="0"/>
              <a:t>, at the same time, being without harmful effect at some lower dose.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Between</a:t>
            </a:r>
            <a:r>
              <a:rPr lang="en-US" dirty="0"/>
              <a:t> </a:t>
            </a:r>
            <a:r>
              <a:rPr lang="en-US" dirty="0" smtClean="0"/>
              <a:t>these </a:t>
            </a:r>
            <a:r>
              <a:rPr lang="en-US" dirty="0"/>
              <a:t>two limits </a:t>
            </a:r>
            <a:r>
              <a:rPr lang="en-US" dirty="0" smtClean="0"/>
              <a:t>many possible </a:t>
            </a:r>
            <a:r>
              <a:rPr lang="en-US" dirty="0"/>
              <a:t>effects, from </a:t>
            </a:r>
            <a:r>
              <a:rPr lang="en-US" dirty="0" smtClean="0"/>
              <a:t>long</a:t>
            </a:r>
            <a:r>
              <a:rPr lang="en-US" dirty="0"/>
              <a:t>-term </a:t>
            </a:r>
            <a:r>
              <a:rPr lang="en-US" dirty="0" smtClean="0"/>
              <a:t>chronic toxicity </a:t>
            </a:r>
            <a:r>
              <a:rPr lang="en-US" dirty="0"/>
              <a:t>to immediate lethality.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E.g</a:t>
            </a:r>
            <a:r>
              <a:rPr lang="en-US" dirty="0"/>
              <a:t>. Vinyl </a:t>
            </a:r>
            <a:r>
              <a:rPr lang="en-US" dirty="0" smtClean="0"/>
              <a:t>chloride </a:t>
            </a:r>
            <a:r>
              <a:rPr lang="en-US" dirty="0"/>
              <a:t>-</a:t>
            </a:r>
            <a:r>
              <a:rPr lang="en-US" dirty="0" smtClean="0"/>
              <a:t> potent </a:t>
            </a:r>
            <a:r>
              <a:rPr lang="en-US" dirty="0" err="1"/>
              <a:t>hepatotoxicant</a:t>
            </a:r>
            <a:r>
              <a:rPr lang="en-US" dirty="0"/>
              <a:t> at high doses, a carcinogen with a long latent period at </a:t>
            </a:r>
            <a:r>
              <a:rPr lang="en-US" dirty="0" smtClean="0"/>
              <a:t>lower doses</a:t>
            </a:r>
            <a:r>
              <a:rPr lang="en-US" dirty="0"/>
              <a:t>, and apparently without effect at very low doses.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718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Poisons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importance of dose is well illustrated by metals that are essential in the </a:t>
            </a:r>
            <a:r>
              <a:rPr lang="en-US" dirty="0" smtClean="0"/>
              <a:t>diet but </a:t>
            </a:r>
            <a:r>
              <a:rPr lang="en-US" dirty="0"/>
              <a:t>are toxic at higher doses.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Thus </a:t>
            </a:r>
            <a:r>
              <a:rPr lang="en-US" dirty="0"/>
              <a:t>iron, copper, magnesium, cobalt, manganese, </a:t>
            </a:r>
            <a:r>
              <a:rPr lang="en-US" dirty="0" smtClean="0"/>
              <a:t>and zinc </a:t>
            </a:r>
            <a:r>
              <a:rPr lang="en-US" dirty="0"/>
              <a:t>can be present in the diet at too low a level (deficiency), at an appropriate </a:t>
            </a:r>
            <a:r>
              <a:rPr lang="en-US" dirty="0" smtClean="0"/>
              <a:t>level (</a:t>
            </a:r>
            <a:r>
              <a:rPr lang="en-US" dirty="0"/>
              <a:t>maintenance), or at too high a level (toxic).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question of dose-response </a:t>
            </a:r>
            <a:r>
              <a:rPr lang="en-US" dirty="0" smtClean="0"/>
              <a:t>relationships is </a:t>
            </a:r>
            <a:r>
              <a:rPr lang="en-US" dirty="0"/>
              <a:t>fundamental to </a:t>
            </a:r>
            <a:r>
              <a:rPr lang="en-US" dirty="0" smtClean="0"/>
              <a:t>toxicology.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33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Poisons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definition of a poison, or toxicant, also involves a </a:t>
            </a:r>
            <a:r>
              <a:rPr lang="en-US" dirty="0">
                <a:solidFill>
                  <a:srgbClr val="E46C0A"/>
                </a:solidFill>
              </a:rPr>
              <a:t>qualitative biological </a:t>
            </a:r>
            <a:r>
              <a:rPr lang="en-US" dirty="0" smtClean="0">
                <a:solidFill>
                  <a:srgbClr val="E46C0A"/>
                </a:solidFill>
              </a:rPr>
              <a:t>aspect </a:t>
            </a:r>
            <a:r>
              <a:rPr lang="en-US" dirty="0" smtClean="0"/>
              <a:t>because </a:t>
            </a:r>
            <a:r>
              <a:rPr lang="en-US" dirty="0"/>
              <a:t>a compound, toxic to one species or genetic strain, may be relatively </a:t>
            </a:r>
            <a:r>
              <a:rPr lang="en-US" dirty="0" smtClean="0"/>
              <a:t>harmless to </a:t>
            </a:r>
            <a:r>
              <a:rPr lang="en-US" dirty="0"/>
              <a:t>another.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E.g. carbon </a:t>
            </a:r>
            <a:r>
              <a:rPr lang="en-US" dirty="0"/>
              <a:t>tetrachloride, a potent </a:t>
            </a:r>
            <a:r>
              <a:rPr lang="en-US" dirty="0" err="1"/>
              <a:t>hepatotoxicant</a:t>
            </a:r>
            <a:r>
              <a:rPr lang="en-US" dirty="0"/>
              <a:t> in many species</a:t>
            </a:r>
            <a:r>
              <a:rPr lang="en-US" dirty="0" smtClean="0"/>
              <a:t>, is </a:t>
            </a:r>
            <a:r>
              <a:rPr lang="en-US" dirty="0"/>
              <a:t>relatively harmless to the chicken.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Certain </a:t>
            </a:r>
            <a:r>
              <a:rPr lang="en-US" dirty="0"/>
              <a:t>strains of rabbit can eat Belladonna </a:t>
            </a:r>
            <a:r>
              <a:rPr lang="en-US" dirty="0" smtClean="0"/>
              <a:t>with impunity </a:t>
            </a:r>
            <a:r>
              <a:rPr lang="en-US" dirty="0"/>
              <a:t>while others cannot.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5F0D-EDA5-0842-9536-51752A4DF3B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200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2647</TotalTime>
  <Words>3082</Words>
  <Application>Microsoft Macintosh PowerPoint</Application>
  <PresentationFormat>On-screen Show (4:3)</PresentationFormat>
  <Paragraphs>358</Paragraphs>
  <Slides>59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0" baseType="lpstr">
      <vt:lpstr>Office Theme</vt:lpstr>
      <vt:lpstr>GENERAL PRINCIPLES OF TOXICOLOGY</vt:lpstr>
      <vt:lpstr>Outline</vt:lpstr>
      <vt:lpstr>Overview</vt:lpstr>
      <vt:lpstr>Overview</vt:lpstr>
      <vt:lpstr>Overview</vt:lpstr>
      <vt:lpstr>Overview</vt:lpstr>
      <vt:lpstr>Poisons</vt:lpstr>
      <vt:lpstr>Poisons</vt:lpstr>
      <vt:lpstr>Poisons</vt:lpstr>
      <vt:lpstr>Poisons</vt:lpstr>
      <vt:lpstr>Exposure to Toxins</vt:lpstr>
      <vt:lpstr>Exposure to Toxins</vt:lpstr>
      <vt:lpstr>Routes of Exposure</vt:lpstr>
      <vt:lpstr>Routes of Exposure</vt:lpstr>
      <vt:lpstr>PowerPoint Presentation</vt:lpstr>
      <vt:lpstr>Types of Toxic Substances</vt:lpstr>
      <vt:lpstr>Dose-Response Relationship</vt:lpstr>
      <vt:lpstr>Dose-Response Relationship</vt:lpstr>
      <vt:lpstr>Toxicity Rating System</vt:lpstr>
      <vt:lpstr>Dose-Response Relationship</vt:lpstr>
      <vt:lpstr>Dose-Response Relationship</vt:lpstr>
      <vt:lpstr>Dose-Response Relationship</vt:lpstr>
      <vt:lpstr>PowerPoint Presentation</vt:lpstr>
      <vt:lpstr>Previous Slide</vt:lpstr>
      <vt:lpstr>Approximate LD50 values of some chemical substances</vt:lpstr>
      <vt:lpstr>Acute and Chronic Toxicity</vt:lpstr>
      <vt:lpstr>Acute and Chronic Toxicity</vt:lpstr>
      <vt:lpstr>Mechanism of Toxic Action</vt:lpstr>
      <vt:lpstr>1. Biochemical &amp; Molecular Toxicity</vt:lpstr>
      <vt:lpstr>2. Behavioral Toxicity </vt:lpstr>
      <vt:lpstr>3. Nutritional Toxicity </vt:lpstr>
      <vt:lpstr> 4. Carcinogenesis </vt:lpstr>
      <vt:lpstr>5. Teratogenesis </vt:lpstr>
      <vt:lpstr>6. Mutagenesis </vt:lpstr>
      <vt:lpstr>7. Organ Toxicity</vt:lpstr>
      <vt:lpstr>Measurement of Toxicants &amp; Toxicity</vt:lpstr>
      <vt:lpstr>Measurement of Toxicants &amp; Toxicity</vt:lpstr>
      <vt:lpstr>Measurement of Toxicants &amp; Toxicity</vt:lpstr>
      <vt:lpstr>Measurement of Toxicants &amp; Toxicity</vt:lpstr>
      <vt:lpstr>Applied Toxicology</vt:lpstr>
      <vt:lpstr>Applied Toxicology</vt:lpstr>
      <vt:lpstr>Applied Toxicology</vt:lpstr>
      <vt:lpstr>Relationship to Other Sciences</vt:lpstr>
      <vt:lpstr>Disciplines Contributing to Toxicology</vt:lpstr>
      <vt:lpstr>Disciplines to which Toxicology Contributes</vt:lpstr>
      <vt:lpstr>Analysis of Toxic Agents</vt:lpstr>
      <vt:lpstr>Analysis of Toxic Agents</vt:lpstr>
      <vt:lpstr>Analysis of Toxic Agents</vt:lpstr>
      <vt:lpstr> Cell Culture Techniques</vt:lpstr>
      <vt:lpstr> Cell Culture Techniques</vt:lpstr>
      <vt:lpstr> Cell Culture Techniques</vt:lpstr>
      <vt:lpstr>Molecular Techniques</vt:lpstr>
      <vt:lpstr> Molecular Cloning</vt:lpstr>
      <vt:lpstr>Northern &amp; Southern Blot Analyses</vt:lpstr>
      <vt:lpstr>Polymerase Chain Reaction</vt:lpstr>
      <vt:lpstr>Evaluation of Gene Expression, Regulation, &amp; Function</vt:lpstr>
      <vt:lpstr>Reviewing Key Concepts</vt:lpstr>
      <vt:lpstr>Reviewing Key Concepts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PRINCIPLES OF TOXICOLOGY</dc:title>
  <dc:creator>San Siro</dc:creator>
  <cp:lastModifiedBy>San Siro</cp:lastModifiedBy>
  <cp:revision>405</cp:revision>
  <dcterms:created xsi:type="dcterms:W3CDTF">2015-10-13T21:09:41Z</dcterms:created>
  <dcterms:modified xsi:type="dcterms:W3CDTF">2015-11-18T14:43:03Z</dcterms:modified>
</cp:coreProperties>
</file>