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3"/>
  </p:notesMasterIdLst>
  <p:handoutMasterIdLst>
    <p:handoutMasterId r:id="rId74"/>
  </p:handoutMasterIdLst>
  <p:sldIdLst>
    <p:sldId id="257" r:id="rId2"/>
    <p:sldId id="258" r:id="rId3"/>
    <p:sldId id="259" r:id="rId4"/>
    <p:sldId id="370" r:id="rId5"/>
    <p:sldId id="358" r:id="rId6"/>
    <p:sldId id="267" r:id="rId7"/>
    <p:sldId id="359" r:id="rId8"/>
    <p:sldId id="268" r:id="rId9"/>
    <p:sldId id="270" r:id="rId10"/>
    <p:sldId id="371" r:id="rId11"/>
    <p:sldId id="271" r:id="rId12"/>
    <p:sldId id="372" r:id="rId13"/>
    <p:sldId id="272" r:id="rId14"/>
    <p:sldId id="273" r:id="rId15"/>
    <p:sldId id="274" r:id="rId16"/>
    <p:sldId id="374" r:id="rId17"/>
    <p:sldId id="275" r:id="rId18"/>
    <p:sldId id="279" r:id="rId19"/>
    <p:sldId id="375" r:id="rId20"/>
    <p:sldId id="281" r:id="rId21"/>
    <p:sldId id="376" r:id="rId22"/>
    <p:sldId id="282" r:id="rId23"/>
    <p:sldId id="284" r:id="rId24"/>
    <p:sldId id="285" r:id="rId25"/>
    <p:sldId id="286" r:id="rId26"/>
    <p:sldId id="378" r:id="rId27"/>
    <p:sldId id="287" r:id="rId28"/>
    <p:sldId id="288" r:id="rId29"/>
    <p:sldId id="290" r:id="rId30"/>
    <p:sldId id="383" r:id="rId31"/>
    <p:sldId id="294" r:id="rId32"/>
    <p:sldId id="295" r:id="rId33"/>
    <p:sldId id="296" r:id="rId34"/>
    <p:sldId id="386" r:id="rId35"/>
    <p:sldId id="298" r:id="rId36"/>
    <p:sldId id="302" r:id="rId37"/>
    <p:sldId id="388" r:id="rId38"/>
    <p:sldId id="306" r:id="rId39"/>
    <p:sldId id="307" r:id="rId40"/>
    <p:sldId id="309" r:id="rId41"/>
    <p:sldId id="391" r:id="rId42"/>
    <p:sldId id="310" r:id="rId43"/>
    <p:sldId id="312" r:id="rId44"/>
    <p:sldId id="392" r:id="rId45"/>
    <p:sldId id="313" r:id="rId46"/>
    <p:sldId id="314" r:id="rId47"/>
    <p:sldId id="319" r:id="rId48"/>
    <p:sldId id="320" r:id="rId49"/>
    <p:sldId id="322" r:id="rId50"/>
    <p:sldId id="325" r:id="rId51"/>
    <p:sldId id="328" r:id="rId52"/>
    <p:sldId id="327" r:id="rId53"/>
    <p:sldId id="326" r:id="rId54"/>
    <p:sldId id="332" r:id="rId55"/>
    <p:sldId id="393" r:id="rId56"/>
    <p:sldId id="333" r:id="rId57"/>
    <p:sldId id="394" r:id="rId58"/>
    <p:sldId id="334" r:id="rId59"/>
    <p:sldId id="335" r:id="rId60"/>
    <p:sldId id="338" r:id="rId61"/>
    <p:sldId id="339" r:id="rId62"/>
    <p:sldId id="362" r:id="rId63"/>
    <p:sldId id="363" r:id="rId64"/>
    <p:sldId id="398" r:id="rId65"/>
    <p:sldId id="340" r:id="rId66"/>
    <p:sldId id="341" r:id="rId67"/>
    <p:sldId id="403" r:id="rId68"/>
    <p:sldId id="346" r:id="rId69"/>
    <p:sldId id="347" r:id="rId70"/>
    <p:sldId id="348" r:id="rId71"/>
    <p:sldId id="404" r:id="rId7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88300" autoAdjust="0"/>
  </p:normalViewPr>
  <p:slideViewPr>
    <p:cSldViewPr snapToGrid="0" snapToObjects="1">
      <p:cViewPr varScale="1">
        <p:scale>
          <a:sx n="85" d="100"/>
          <a:sy n="85" d="100"/>
        </p:scale>
        <p:origin x="-177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026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notesMaster" Target="notesMasters/notesMaster1.xml"/><Relationship Id="rId74" Type="http://schemas.openxmlformats.org/officeDocument/2006/relationships/handoutMaster" Target="handoutMasters/handoutMaster1.xml"/><Relationship Id="rId75" Type="http://schemas.openxmlformats.org/officeDocument/2006/relationships/printerSettings" Target="printerSettings/printerSettings1.bin"/><Relationship Id="rId76" Type="http://schemas.openxmlformats.org/officeDocument/2006/relationships/presProps" Target="presProps.xml"/><Relationship Id="rId77" Type="http://schemas.openxmlformats.org/officeDocument/2006/relationships/viewProps" Target="viewProps.xml"/><Relationship Id="rId78" Type="http://schemas.openxmlformats.org/officeDocument/2006/relationships/theme" Target="theme/theme1.xml"/><Relationship Id="rId79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1C1A1-CE0E-8A48-8750-B174B05D4677}" type="datetimeFigureOut">
              <a:rPr lang="en-US" smtClean="0"/>
              <a:t>19/11/15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FF727F-F38B-2C4F-B2F7-D95EEDA2C8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378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B40ACA-2C61-AE49-A6A1-1A8F3CCC430F}" type="datetimeFigureOut">
              <a:rPr lang="en-US" smtClean="0"/>
              <a:t>19/11/15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07356-F22E-3E4B-A9E6-3E3552784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4673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95130-AA73-F64E-A4EA-ACF78CF60BB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032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4A995-67ED-1E49-A893-E9B840B43220}" type="datetime1">
              <a:rPr lang="en-GB" smtClean="0"/>
              <a:t>19/11/15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008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38901-B8C2-0240-B550-37971937B7E2}" type="datetime1">
              <a:rPr lang="en-GB" smtClean="0"/>
              <a:t>19/11/15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934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833B7-B530-074A-B0AB-944AFAC61942}" type="datetime1">
              <a:rPr lang="en-GB" smtClean="0"/>
              <a:t>19/11/15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843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09C9-BC31-6844-8EBA-EFA508893859}" type="datetime1">
              <a:rPr lang="en-GB" smtClean="0"/>
              <a:t>19/11/15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486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6DCC5-FC04-7643-91D4-8BC62F19A73C}" type="datetime1">
              <a:rPr lang="en-GB" smtClean="0"/>
              <a:t>19/11/15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166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237B7-1DC3-CD4B-9BF6-B32B9A812F18}" type="datetime1">
              <a:rPr lang="en-GB" smtClean="0"/>
              <a:t>19/11/15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465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9A7C4-BC2F-7942-9C9D-ED3488776694}" type="datetime1">
              <a:rPr lang="en-GB" smtClean="0"/>
              <a:t>19/11/15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5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21232-75A4-BE4E-A682-A2DE0FB5049D}" type="datetime1">
              <a:rPr lang="en-GB" smtClean="0"/>
              <a:t>19/11/15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29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FC22-ACA2-DE44-B076-FF2D0EDA00FF}" type="datetime1">
              <a:rPr lang="en-GB" smtClean="0"/>
              <a:t>19/11/15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587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375C4-7498-E243-9231-DDB003D13FD5}" type="datetime1">
              <a:rPr lang="en-GB" smtClean="0"/>
              <a:t>19/11/15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612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52763-7D84-4A4E-9C32-8DC3DEA313AB}" type="datetime1">
              <a:rPr lang="en-GB" smtClean="0"/>
              <a:t>19/11/15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232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5449A-A5D1-8B40-931D-726AC583F725}" type="datetime1">
              <a:rPr lang="en-GB" smtClean="0"/>
              <a:t>19/11/15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5AF64-588C-2C47-B946-3AD15DD57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47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8094" y="4527176"/>
            <a:ext cx="3325906" cy="23308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6448" y="1743635"/>
            <a:ext cx="7851648" cy="1828800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>
                <a:solidFill>
                  <a:srgbClr val="0000FF"/>
                </a:solidFill>
              </a:rPr>
              <a:t>GENERAL PRINCIPLES OF TOXICOLOGY</a:t>
            </a:r>
            <a:endParaRPr lang="en-US" sz="6600" b="1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8352" y="3575423"/>
            <a:ext cx="8367059" cy="1955800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Absorption, Distribution &amp; Elimination of Toxicants</a:t>
            </a:r>
            <a:endParaRPr lang="en-US" sz="5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1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465294" cy="1743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677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Principles of Toxicant Disposition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This site is </a:t>
            </a:r>
            <a:r>
              <a:rPr lang="en-US" dirty="0" smtClean="0"/>
              <a:t>often called </a:t>
            </a:r>
            <a:r>
              <a:rPr lang="en-US" dirty="0"/>
              <a:t>the </a:t>
            </a:r>
            <a:r>
              <a:rPr lang="en-US" dirty="0">
                <a:solidFill>
                  <a:srgbClr val="E46C0A"/>
                </a:solidFill>
              </a:rPr>
              <a:t>target organ </a:t>
            </a:r>
            <a:r>
              <a:rPr lang="en-US" dirty="0"/>
              <a:t>or target tissue.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It is self-evident that to produce a direct toxic effect in an organ, a chemical must reach that organ. </a:t>
            </a:r>
          </a:p>
          <a:p>
            <a:endParaRPr lang="en-US" dirty="0"/>
          </a:p>
          <a:p>
            <a:r>
              <a:rPr lang="en-US" dirty="0"/>
              <a:t>However, </a:t>
            </a:r>
            <a:r>
              <a:rPr lang="en-US" dirty="0">
                <a:solidFill>
                  <a:srgbClr val="E46C0A"/>
                </a:solidFill>
              </a:rPr>
              <a:t>indirect toxic responses </a:t>
            </a:r>
            <a:r>
              <a:rPr lang="en-US" dirty="0"/>
              <a:t>may be precipitated at distant sites if a toxicant alters regulatory functions.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92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Principles of Toxicant Disposition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Several factors other than the concentration influence the susceptibility of organs to toxicants. </a:t>
            </a:r>
          </a:p>
          <a:p>
            <a:endParaRPr lang="en-US" dirty="0"/>
          </a:p>
          <a:p>
            <a:r>
              <a:rPr lang="en-US" dirty="0"/>
              <a:t>Therefore, the organ or tissue with the highest concentration of a toxicant is </a:t>
            </a:r>
            <a:r>
              <a:rPr lang="en-US" dirty="0">
                <a:solidFill>
                  <a:srgbClr val="E46C0A"/>
                </a:solidFill>
              </a:rPr>
              <a:t>not necessarily the site where toxicity is exerted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For example, dichlorodiphenyltrichloroethane (DDT) </a:t>
            </a:r>
            <a:r>
              <a:rPr lang="en-US" dirty="0" smtClean="0"/>
              <a:t>attains its </a:t>
            </a:r>
            <a:r>
              <a:rPr lang="en-US" dirty="0"/>
              <a:t>highest concentrations in fat depots of the body but produce no known toxic effect in that tissue.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2058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Principles of Toxicant Disposition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</a:t>
            </a:r>
            <a:r>
              <a:rPr lang="en-US" dirty="0"/>
              <a:t>toxicant may also exert its adverse effect </a:t>
            </a:r>
            <a:r>
              <a:rPr lang="en-US" dirty="0" smtClean="0"/>
              <a:t>directly on </a:t>
            </a:r>
            <a:r>
              <a:rPr lang="en-US" dirty="0"/>
              <a:t>the bloodstream, as with arsine gas, which causes </a:t>
            </a:r>
            <a:r>
              <a:rPr lang="en-US" dirty="0" err="1" smtClean="0"/>
              <a:t>haemolysis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Toxicants are removed from the systemic circulation by </a:t>
            </a:r>
            <a:r>
              <a:rPr lang="en-US" dirty="0">
                <a:solidFill>
                  <a:srgbClr val="E46C0A"/>
                </a:solidFill>
              </a:rPr>
              <a:t>biotransformation, excretion, and storage</a:t>
            </a:r>
            <a:r>
              <a:rPr lang="en-US" dirty="0"/>
              <a:t> at various sites in the body.</a:t>
            </a:r>
          </a:p>
          <a:p>
            <a:endParaRPr lang="en-US" dirty="0"/>
          </a:p>
          <a:p>
            <a:r>
              <a:rPr lang="en-US" dirty="0"/>
              <a:t>The relative contribution of these processes to total elimination depends on the </a:t>
            </a:r>
            <a:r>
              <a:rPr lang="en-US" dirty="0">
                <a:solidFill>
                  <a:srgbClr val="E46C0A"/>
                </a:solidFill>
              </a:rPr>
              <a:t>physical and chemical properties</a:t>
            </a:r>
            <a:r>
              <a:rPr lang="en-US" dirty="0"/>
              <a:t> of the chemical.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2873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Principles of Toxicant Disposition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kidney </a:t>
            </a:r>
            <a:r>
              <a:rPr lang="en-US" dirty="0"/>
              <a:t>plays a major role in the elimination of most toxicants, </a:t>
            </a:r>
            <a:r>
              <a:rPr lang="en-US" dirty="0" smtClean="0"/>
              <a:t>but other </a:t>
            </a:r>
            <a:r>
              <a:rPr lang="en-US" dirty="0"/>
              <a:t>organs may be of critical importance with some toxic agents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The liver is the most active organ in the biotransformation of toxicants.</a:t>
            </a:r>
          </a:p>
          <a:p>
            <a:endParaRPr lang="en-US" dirty="0"/>
          </a:p>
          <a:p>
            <a:r>
              <a:rPr lang="en-US" dirty="0"/>
              <a:t>Other organs or tissues [enzymes in plasma, kidney, lungs, gastrointestinal (GI) tract, etc.] may also contribute to overall biotransformation.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052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Principles of Toxicant Disposition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After </a:t>
            </a:r>
            <a:r>
              <a:rPr lang="en-US" dirty="0"/>
              <a:t>a toxicant is </a:t>
            </a:r>
            <a:r>
              <a:rPr lang="en-US" dirty="0" err="1"/>
              <a:t>biotransformed</a:t>
            </a:r>
            <a:r>
              <a:rPr lang="en-US" dirty="0"/>
              <a:t>, its metabolites may be excreted preferentially into bile</a:t>
            </a:r>
            <a:r>
              <a:rPr lang="en-US" dirty="0" smtClean="0"/>
              <a:t>, or </a:t>
            </a:r>
            <a:r>
              <a:rPr lang="en-US" dirty="0"/>
              <a:t>may be excreted into urine.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fourth aspect of disposition—the </a:t>
            </a:r>
            <a:r>
              <a:rPr lang="en-US" dirty="0" smtClean="0"/>
              <a:t>biotransformation of </a:t>
            </a:r>
            <a:r>
              <a:rPr lang="en-US" dirty="0"/>
              <a:t>chemicals—is dealt with in </a:t>
            </a:r>
            <a:r>
              <a:rPr lang="en-US" dirty="0" smtClean="0"/>
              <a:t>Lecture 3.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</a:t>
            </a:r>
            <a:r>
              <a:rPr lang="en-US" dirty="0" smtClean="0"/>
              <a:t>ost toxic </a:t>
            </a:r>
            <a:r>
              <a:rPr lang="en-US" dirty="0"/>
              <a:t>agents have to pass several membranes before exerting </a:t>
            </a:r>
            <a:r>
              <a:rPr lang="en-US" dirty="0" smtClean="0"/>
              <a:t>toxicity.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58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2918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Cell Membrane Transport of Toxicants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Toxicants </a:t>
            </a:r>
            <a:r>
              <a:rPr lang="en-US" dirty="0"/>
              <a:t>usually pass through a number of cells, such as the </a:t>
            </a:r>
            <a:r>
              <a:rPr lang="en-US" dirty="0" smtClean="0"/>
              <a:t>stratified epithelium </a:t>
            </a:r>
            <a:r>
              <a:rPr lang="en-US" dirty="0"/>
              <a:t>of the skin, the thin cell layers of the lungs or </a:t>
            </a:r>
            <a:r>
              <a:rPr lang="en-US" dirty="0" smtClean="0"/>
              <a:t>the gastrointestinal </a:t>
            </a:r>
            <a:r>
              <a:rPr lang="en-US" dirty="0"/>
              <a:t>tract, the capillary endothelium, and the cells of </a:t>
            </a:r>
            <a:r>
              <a:rPr lang="en-US" dirty="0" smtClean="0"/>
              <a:t>the target </a:t>
            </a:r>
            <a:r>
              <a:rPr lang="en-US" dirty="0"/>
              <a:t>organ or tissue.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plasma membranes surrounding all </a:t>
            </a:r>
            <a:r>
              <a:rPr lang="en-US" dirty="0" smtClean="0"/>
              <a:t>these cells </a:t>
            </a:r>
            <a:r>
              <a:rPr lang="en-US" dirty="0"/>
              <a:t>are remarkably similar.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thickness of the cell </a:t>
            </a:r>
            <a:r>
              <a:rPr lang="en-US" dirty="0" smtClean="0"/>
              <a:t>membrane is </a:t>
            </a:r>
            <a:r>
              <a:rPr lang="en-US" dirty="0"/>
              <a:t>about 7 to 9 nm.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16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2918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Cell Membrane Transport of Toxicants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</a:t>
            </a:r>
            <a:r>
              <a:rPr lang="en-US" dirty="0"/>
              <a:t>toxicant may pass through a membrane by one of two </a:t>
            </a:r>
            <a:r>
              <a:rPr lang="en-US" dirty="0" smtClean="0"/>
              <a:t>general processes</a:t>
            </a:r>
            <a:r>
              <a:rPr lang="en-US" dirty="0"/>
              <a:t>: </a:t>
            </a:r>
            <a:endParaRPr lang="en-US" dirty="0" smtClean="0"/>
          </a:p>
          <a:p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E46C0A"/>
                </a:solidFill>
              </a:rPr>
              <a:t>Passive transport</a:t>
            </a:r>
            <a:r>
              <a:rPr lang="en-US" dirty="0" smtClean="0"/>
              <a:t>, </a:t>
            </a:r>
            <a:r>
              <a:rPr lang="en-US" dirty="0"/>
              <a:t>in which the cell expends no energy, and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E46C0A"/>
                </a:solidFill>
              </a:rPr>
              <a:t>Specialized </a:t>
            </a:r>
            <a:r>
              <a:rPr lang="en-US" dirty="0">
                <a:solidFill>
                  <a:srgbClr val="E46C0A"/>
                </a:solidFill>
              </a:rPr>
              <a:t>transport</a:t>
            </a:r>
            <a:r>
              <a:rPr lang="en-US" dirty="0" smtClean="0"/>
              <a:t>, in </a:t>
            </a:r>
            <a:r>
              <a:rPr lang="en-US" dirty="0"/>
              <a:t>which the cell provides energy to translocate the </a:t>
            </a:r>
            <a:r>
              <a:rPr lang="en-US" dirty="0" smtClean="0"/>
              <a:t>toxicant across </a:t>
            </a:r>
            <a:r>
              <a:rPr lang="en-US" dirty="0"/>
              <a:t>its membrane.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256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Passive Transport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Most </a:t>
            </a:r>
            <a:r>
              <a:rPr lang="en-US" dirty="0"/>
              <a:t>toxicants cross membranes by simple diffusion.</a:t>
            </a:r>
          </a:p>
          <a:p>
            <a:endParaRPr lang="en-US" dirty="0" smtClean="0"/>
          </a:p>
          <a:p>
            <a:r>
              <a:rPr lang="en-US" dirty="0" smtClean="0"/>
              <a:t>Small </a:t>
            </a:r>
            <a:r>
              <a:rPr lang="en-US" dirty="0"/>
              <a:t>hydrophilic molecules </a:t>
            </a:r>
            <a:r>
              <a:rPr lang="en-US" dirty="0" smtClean="0"/>
              <a:t>permeate </a:t>
            </a:r>
            <a:r>
              <a:rPr lang="en-US" dirty="0"/>
              <a:t>membranes </a:t>
            </a:r>
            <a:r>
              <a:rPr lang="en-US" dirty="0">
                <a:solidFill>
                  <a:srgbClr val="E46C0A"/>
                </a:solidFill>
              </a:rPr>
              <a:t>through </a:t>
            </a:r>
            <a:r>
              <a:rPr lang="en-US" dirty="0" smtClean="0">
                <a:solidFill>
                  <a:srgbClr val="E46C0A"/>
                </a:solidFill>
              </a:rPr>
              <a:t>aqueous pores</a:t>
            </a:r>
            <a:r>
              <a:rPr lang="en-US" dirty="0" smtClean="0"/>
              <a:t>, </a:t>
            </a:r>
            <a:r>
              <a:rPr lang="en-US" dirty="0"/>
              <a:t>whereas hydrophobic molecules </a:t>
            </a:r>
            <a:r>
              <a:rPr lang="en-US" dirty="0" smtClean="0"/>
              <a:t>diffuse across </a:t>
            </a:r>
            <a:r>
              <a:rPr lang="en-US" dirty="0"/>
              <a:t>the </a:t>
            </a:r>
            <a:r>
              <a:rPr lang="en-US" dirty="0">
                <a:solidFill>
                  <a:srgbClr val="E46C0A"/>
                </a:solidFill>
              </a:rPr>
              <a:t>lipid domain of membranes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For the </a:t>
            </a:r>
            <a:r>
              <a:rPr lang="en-US" dirty="0"/>
              <a:t>majority of toxicants </a:t>
            </a:r>
            <a:r>
              <a:rPr lang="en-US" dirty="0" smtClean="0"/>
              <a:t>their </a:t>
            </a:r>
            <a:r>
              <a:rPr lang="en-US" dirty="0"/>
              <a:t>rate of </a:t>
            </a:r>
            <a:r>
              <a:rPr lang="en-US" dirty="0" smtClean="0"/>
              <a:t>transport across </a:t>
            </a:r>
            <a:r>
              <a:rPr lang="en-US" dirty="0"/>
              <a:t>membranes </a:t>
            </a:r>
            <a:r>
              <a:rPr lang="en-US" dirty="0">
                <a:solidFill>
                  <a:srgbClr val="E46C0A"/>
                </a:solidFill>
              </a:rPr>
              <a:t>correlates with their lipid solubility</a:t>
            </a:r>
            <a:r>
              <a:rPr lang="en-US" dirty="0"/>
              <a:t>, </a:t>
            </a:r>
            <a:r>
              <a:rPr lang="en-US" dirty="0" smtClean="0"/>
              <a:t>which is frequently.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829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Filtration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When </a:t>
            </a:r>
            <a:r>
              <a:rPr lang="en-US" dirty="0"/>
              <a:t>water flows in bulk across a porous membrane</a:t>
            </a:r>
            <a:r>
              <a:rPr lang="en-US" dirty="0" smtClean="0"/>
              <a:t>, any </a:t>
            </a:r>
            <a:r>
              <a:rPr lang="en-US" dirty="0"/>
              <a:t>solute small enough to pass through the pores flows with it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Passage </a:t>
            </a:r>
            <a:r>
              <a:rPr lang="en-US" dirty="0"/>
              <a:t>through these channels is called filtration, as it </a:t>
            </a:r>
            <a:r>
              <a:rPr lang="en-US" dirty="0" smtClean="0"/>
              <a:t>involves </a:t>
            </a:r>
            <a:r>
              <a:rPr lang="en-US" dirty="0" smtClean="0">
                <a:solidFill>
                  <a:srgbClr val="E46C0A"/>
                </a:solidFill>
              </a:rPr>
              <a:t>bulk </a:t>
            </a:r>
            <a:r>
              <a:rPr lang="en-US" dirty="0">
                <a:solidFill>
                  <a:srgbClr val="E46C0A"/>
                </a:solidFill>
              </a:rPr>
              <a:t>flow of water </a:t>
            </a:r>
            <a:r>
              <a:rPr lang="en-US" dirty="0"/>
              <a:t>caused by </a:t>
            </a:r>
            <a:r>
              <a:rPr lang="en-US" dirty="0">
                <a:solidFill>
                  <a:srgbClr val="E46C0A"/>
                </a:solidFill>
              </a:rPr>
              <a:t>hydrostatic or osmotic force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One of the </a:t>
            </a:r>
            <a:r>
              <a:rPr lang="en-US" dirty="0"/>
              <a:t>main differences between various membranes is the size </a:t>
            </a:r>
            <a:r>
              <a:rPr lang="en-US" dirty="0" smtClean="0"/>
              <a:t>of these </a:t>
            </a:r>
            <a:r>
              <a:rPr lang="en-US" dirty="0"/>
              <a:t>channels. 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650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Active Transport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Substances actively transported across cell membranes </a:t>
            </a:r>
            <a:r>
              <a:rPr lang="en-US" dirty="0" smtClean="0"/>
              <a:t>presumably form </a:t>
            </a:r>
            <a:r>
              <a:rPr lang="en-US" dirty="0"/>
              <a:t>a complex with a </a:t>
            </a:r>
            <a:r>
              <a:rPr lang="en-US" dirty="0">
                <a:solidFill>
                  <a:srgbClr val="E46C0A"/>
                </a:solidFill>
              </a:rPr>
              <a:t>membrane-bound </a:t>
            </a:r>
            <a:r>
              <a:rPr lang="en-US" dirty="0" smtClean="0">
                <a:solidFill>
                  <a:srgbClr val="E46C0A"/>
                </a:solidFill>
              </a:rPr>
              <a:t>macromolecular carrier </a:t>
            </a:r>
            <a:r>
              <a:rPr lang="en-US" dirty="0"/>
              <a:t>on one side of the membrane.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complex </a:t>
            </a:r>
            <a:r>
              <a:rPr lang="en-US" dirty="0" smtClean="0"/>
              <a:t>subsequently traverses </a:t>
            </a:r>
            <a:r>
              <a:rPr lang="en-US" dirty="0"/>
              <a:t>to the other side of the membrane, where the </a:t>
            </a:r>
            <a:r>
              <a:rPr lang="en-US" dirty="0" smtClean="0"/>
              <a:t>substance is </a:t>
            </a:r>
            <a:r>
              <a:rPr lang="en-US" dirty="0"/>
              <a:t>released.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Afterward</a:t>
            </a:r>
            <a:r>
              <a:rPr lang="en-US" dirty="0"/>
              <a:t>, the carrier returns to the original surface </a:t>
            </a:r>
            <a:r>
              <a:rPr lang="en-US" dirty="0" smtClean="0"/>
              <a:t>to repeat </a:t>
            </a:r>
            <a:r>
              <a:rPr lang="en-US" dirty="0"/>
              <a:t>the transport cycle.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218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Outline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buFont typeface="Wingdings" charset="2"/>
              <a:buChar char="§"/>
            </a:pPr>
            <a:r>
              <a:rPr lang="en-US" sz="2600" b="1" dirty="0" smtClean="0">
                <a:solidFill>
                  <a:schemeClr val="accent6">
                    <a:lumMod val="75000"/>
                  </a:schemeClr>
                </a:solidFill>
              </a:rPr>
              <a:t>Overview of Disposition</a:t>
            </a:r>
          </a:p>
          <a:p>
            <a:pPr>
              <a:buFont typeface="Wingdings" charset="2"/>
              <a:buChar char="§"/>
            </a:pPr>
            <a:endParaRPr lang="en-US" sz="2600" b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charset="2"/>
              <a:buChar char="§"/>
            </a:pPr>
            <a:r>
              <a:rPr lang="en-US" sz="2600" b="1" dirty="0" smtClean="0">
                <a:solidFill>
                  <a:schemeClr val="accent6">
                    <a:lumMod val="75000"/>
                  </a:schemeClr>
                </a:solidFill>
              </a:rPr>
              <a:t>Principles of Toxicant Disposition </a:t>
            </a:r>
          </a:p>
          <a:p>
            <a:pPr>
              <a:buFont typeface="Wingdings" charset="2"/>
              <a:buChar char="§"/>
            </a:pPr>
            <a:endParaRPr lang="en-US" sz="2600" b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charset="2"/>
              <a:buChar char="§"/>
            </a:pPr>
            <a:r>
              <a:rPr lang="en-US" sz="2600" b="1" dirty="0" smtClean="0">
                <a:solidFill>
                  <a:schemeClr val="accent6">
                    <a:lumMod val="75000"/>
                  </a:schemeClr>
                </a:solidFill>
              </a:rPr>
              <a:t>Cell Membrane Transport of Toxicants</a:t>
            </a:r>
          </a:p>
          <a:p>
            <a:pPr>
              <a:buFont typeface="Wingdings" charset="2"/>
              <a:buChar char="§"/>
            </a:pPr>
            <a:endParaRPr lang="en-US" sz="2600" b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charset="2"/>
              <a:buChar char="§"/>
            </a:pPr>
            <a:r>
              <a:rPr lang="en-US" sz="2600" b="1" dirty="0" smtClean="0">
                <a:solidFill>
                  <a:schemeClr val="accent6">
                    <a:lumMod val="75000"/>
                  </a:schemeClr>
                </a:solidFill>
              </a:rPr>
              <a:t>Absorption of Xenobiotics</a:t>
            </a:r>
          </a:p>
          <a:p>
            <a:pPr>
              <a:buFont typeface="Wingdings" charset="2"/>
              <a:buChar char="§"/>
            </a:pPr>
            <a:endParaRPr lang="en-US" sz="2600" b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charset="2"/>
              <a:buChar char="§"/>
            </a:pPr>
            <a:endParaRPr lang="en-US" sz="2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>
              <a:buFont typeface="Wingdings" charset="2"/>
              <a:buChar char="§"/>
            </a:pPr>
            <a:r>
              <a:rPr lang="en-US" sz="2600" b="1" dirty="0" smtClean="0">
                <a:solidFill>
                  <a:srgbClr val="E46C0A"/>
                </a:solidFill>
              </a:rPr>
              <a:t>Distribution of Xenobiotics</a:t>
            </a:r>
          </a:p>
          <a:p>
            <a:pPr>
              <a:buFont typeface="Wingdings" charset="2"/>
              <a:buChar char="§"/>
            </a:pPr>
            <a:endParaRPr lang="en-US" sz="2600" b="1" dirty="0">
              <a:solidFill>
                <a:srgbClr val="E46C0A"/>
              </a:solidFill>
            </a:endParaRPr>
          </a:p>
          <a:p>
            <a:pPr>
              <a:buFont typeface="Wingdings" charset="2"/>
              <a:buChar char="§"/>
            </a:pPr>
            <a:r>
              <a:rPr lang="en-US" sz="2600" b="1" dirty="0" smtClean="0">
                <a:solidFill>
                  <a:srgbClr val="E46C0A"/>
                </a:solidFill>
              </a:rPr>
              <a:t>Storage of Toxicants in Tissues</a:t>
            </a:r>
          </a:p>
          <a:p>
            <a:pPr>
              <a:buFont typeface="Wingdings" charset="2"/>
              <a:buChar char="§"/>
            </a:pPr>
            <a:endParaRPr lang="en-US" sz="2600" b="1" dirty="0">
              <a:solidFill>
                <a:srgbClr val="E46C0A"/>
              </a:solidFill>
            </a:endParaRPr>
          </a:p>
          <a:p>
            <a:pPr>
              <a:buFont typeface="Wingdings" charset="2"/>
              <a:buChar char="§"/>
            </a:pPr>
            <a:r>
              <a:rPr lang="en-US" sz="2600" b="1" dirty="0" smtClean="0">
                <a:solidFill>
                  <a:srgbClr val="E46C0A"/>
                </a:solidFill>
              </a:rPr>
              <a:t>Excretion of Toxicants</a:t>
            </a:r>
          </a:p>
          <a:p>
            <a:pPr>
              <a:buFont typeface="Wingdings" charset="2"/>
              <a:buChar char="§"/>
            </a:pPr>
            <a:endParaRPr lang="en-US" sz="2600" b="1" dirty="0">
              <a:solidFill>
                <a:srgbClr val="E46C0A"/>
              </a:solidFill>
            </a:endParaRPr>
          </a:p>
          <a:p>
            <a:pPr>
              <a:buFont typeface="Wingdings" charset="2"/>
              <a:buChar char="§"/>
            </a:pPr>
            <a:r>
              <a:rPr lang="en-US" sz="2600" b="1" dirty="0" smtClean="0">
                <a:solidFill>
                  <a:srgbClr val="E46C0A"/>
                </a:solidFill>
              </a:rPr>
              <a:t>Reviewing the Key Concepts</a:t>
            </a:r>
          </a:p>
          <a:p>
            <a:pPr>
              <a:buFont typeface="Wingdings" charset="2"/>
              <a:buChar char="§"/>
            </a:pPr>
            <a:endParaRPr lang="en-US" sz="2600" b="1" dirty="0">
              <a:solidFill>
                <a:srgbClr val="E46C0A"/>
              </a:solidFill>
            </a:endParaRPr>
          </a:p>
          <a:p>
            <a:pPr>
              <a:buFont typeface="Wingdings" charset="2"/>
              <a:buChar char="§"/>
            </a:pPr>
            <a:endParaRPr lang="en-US" sz="2600" b="1" dirty="0">
              <a:solidFill>
                <a:srgbClr val="E46C0A"/>
              </a:solidFill>
            </a:endParaRPr>
          </a:p>
          <a:p>
            <a:pPr>
              <a:buFont typeface="Wingdings" charset="2"/>
              <a:buChar char="§"/>
            </a:pPr>
            <a:endParaRPr lang="en-US" sz="2600" b="1" dirty="0" smtClean="0">
              <a:solidFill>
                <a:srgbClr val="E46C0A"/>
              </a:solidFill>
            </a:endParaRPr>
          </a:p>
          <a:p>
            <a:pPr>
              <a:buFont typeface="Wingdings" charset="2"/>
              <a:buChar char="§"/>
            </a:pPr>
            <a:endParaRPr lang="en-US" sz="2600" b="1" dirty="0">
              <a:solidFill>
                <a:srgbClr val="E46C0A"/>
              </a:solidFill>
            </a:endParaRPr>
          </a:p>
          <a:p>
            <a:pPr>
              <a:buFont typeface="Wingdings" charset="2"/>
              <a:buChar char="§"/>
            </a:pPr>
            <a:endParaRPr lang="en-US" sz="2600" b="1" dirty="0">
              <a:solidFill>
                <a:srgbClr val="E46C0A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78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Active Transport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Some of these transporters include the </a:t>
            </a:r>
            <a:r>
              <a:rPr lang="en-US" dirty="0">
                <a:solidFill>
                  <a:srgbClr val="E46C0A"/>
                </a:solidFill>
              </a:rPr>
              <a:t>multidrug-resistant (</a:t>
            </a:r>
            <a:r>
              <a:rPr lang="en-US" dirty="0" err="1">
                <a:solidFill>
                  <a:srgbClr val="E46C0A"/>
                </a:solidFill>
              </a:rPr>
              <a:t>mdr</a:t>
            </a:r>
            <a:r>
              <a:rPr lang="en-US" dirty="0">
                <a:solidFill>
                  <a:srgbClr val="E46C0A"/>
                </a:solidFill>
              </a:rPr>
              <a:t>) </a:t>
            </a:r>
            <a:r>
              <a:rPr lang="en-US" dirty="0" smtClean="0">
                <a:solidFill>
                  <a:srgbClr val="E46C0A"/>
                </a:solidFill>
              </a:rPr>
              <a:t>proteins </a:t>
            </a:r>
            <a:r>
              <a:rPr lang="en-US" dirty="0" smtClean="0"/>
              <a:t>and the </a:t>
            </a:r>
            <a:r>
              <a:rPr lang="en-US" dirty="0">
                <a:solidFill>
                  <a:srgbClr val="E46C0A"/>
                </a:solidFill>
              </a:rPr>
              <a:t>multi-resistant </a:t>
            </a:r>
            <a:r>
              <a:rPr lang="en-US" dirty="0" smtClean="0">
                <a:solidFill>
                  <a:srgbClr val="E46C0A"/>
                </a:solidFill>
              </a:rPr>
              <a:t>drug (</a:t>
            </a:r>
            <a:r>
              <a:rPr lang="en-US" dirty="0" err="1" smtClean="0">
                <a:solidFill>
                  <a:srgbClr val="E46C0A"/>
                </a:solidFill>
              </a:rPr>
              <a:t>mrd</a:t>
            </a:r>
            <a:r>
              <a:rPr lang="en-US" dirty="0" smtClean="0">
                <a:solidFill>
                  <a:srgbClr val="E46C0A"/>
                </a:solidFill>
              </a:rPr>
              <a:t>) </a:t>
            </a:r>
            <a:r>
              <a:rPr lang="en-US" dirty="0">
                <a:solidFill>
                  <a:srgbClr val="E46C0A"/>
                </a:solidFill>
              </a:rPr>
              <a:t>proteins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These transporter also protects </a:t>
            </a:r>
            <a:r>
              <a:rPr lang="en-US" dirty="0"/>
              <a:t>the intact animal from chemicals by </a:t>
            </a:r>
            <a:r>
              <a:rPr lang="en-US" dirty="0" smtClean="0"/>
              <a:t>exuding chemicals </a:t>
            </a:r>
            <a:r>
              <a:rPr lang="en-US" dirty="0"/>
              <a:t>out of </a:t>
            </a:r>
            <a:r>
              <a:rPr lang="en-US" dirty="0" smtClean="0"/>
              <a:t>certain cells.</a:t>
            </a:r>
          </a:p>
          <a:p>
            <a:endParaRPr lang="en-US" dirty="0"/>
          </a:p>
          <a:p>
            <a:r>
              <a:rPr lang="en-US" dirty="0" smtClean="0"/>
              <a:t>Other transporters include the following: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728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Active Transport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organic-anion transporting peptide (</a:t>
            </a:r>
            <a:r>
              <a:rPr lang="en-US" dirty="0" err="1" smtClean="0"/>
              <a:t>oatp</a:t>
            </a:r>
            <a:r>
              <a:rPr lang="en-US" dirty="0" smtClean="0"/>
              <a:t> ) family – hepatic</a:t>
            </a:r>
          </a:p>
          <a:p>
            <a:endParaRPr lang="en-US" dirty="0" smtClean="0"/>
          </a:p>
          <a:p>
            <a:r>
              <a:rPr lang="en-US" dirty="0" smtClean="0"/>
              <a:t>Organic </a:t>
            </a:r>
            <a:r>
              <a:rPr lang="en-US" dirty="0"/>
              <a:t>anion transporter (oat) family </a:t>
            </a:r>
            <a:r>
              <a:rPr lang="en-US" dirty="0" smtClean="0"/>
              <a:t>- renal</a:t>
            </a:r>
          </a:p>
          <a:p>
            <a:endParaRPr lang="en-US" dirty="0" smtClean="0"/>
          </a:p>
          <a:p>
            <a:r>
              <a:rPr lang="en-US" dirty="0" smtClean="0"/>
              <a:t>Organic cation transporter (</a:t>
            </a:r>
            <a:r>
              <a:rPr lang="en-US" dirty="0" err="1" smtClean="0"/>
              <a:t>oct</a:t>
            </a:r>
            <a:r>
              <a:rPr lang="en-US" dirty="0" smtClean="0"/>
              <a:t>) family  - renal &amp; hepatic 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nucleotide transporter (</a:t>
            </a:r>
            <a:r>
              <a:rPr lang="en-US" dirty="0" err="1"/>
              <a:t>nt</a:t>
            </a:r>
            <a:r>
              <a:rPr lang="en-US" dirty="0"/>
              <a:t>) family, the divalent-metal ion transporter (</a:t>
            </a:r>
            <a:r>
              <a:rPr lang="en-US" dirty="0" err="1"/>
              <a:t>dmt</a:t>
            </a:r>
            <a:r>
              <a:rPr lang="en-US" dirty="0"/>
              <a:t>), and the peptide transporter (</a:t>
            </a:r>
            <a:r>
              <a:rPr lang="en-US" dirty="0" err="1"/>
              <a:t>pept</a:t>
            </a:r>
            <a:r>
              <a:rPr lang="en-US" dirty="0" smtClean="0"/>
              <a:t>).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839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Facilitated Diffusion 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Facilitated </a:t>
            </a:r>
            <a:r>
              <a:rPr lang="en-US" dirty="0"/>
              <a:t>diffusion applies to </a:t>
            </a:r>
            <a:r>
              <a:rPr lang="en-US" dirty="0" smtClean="0"/>
              <a:t>carrier mediated transport </a:t>
            </a:r>
            <a:r>
              <a:rPr lang="en-US" dirty="0"/>
              <a:t>that exhibits the properties of active </a:t>
            </a:r>
            <a:r>
              <a:rPr lang="en-US" dirty="0" smtClean="0"/>
              <a:t>transport.</a:t>
            </a:r>
          </a:p>
          <a:p>
            <a:endParaRPr lang="en-US" dirty="0"/>
          </a:p>
          <a:p>
            <a:r>
              <a:rPr lang="en-US" dirty="0" smtClean="0"/>
              <a:t>However, the </a:t>
            </a:r>
            <a:r>
              <a:rPr lang="en-US" dirty="0"/>
              <a:t>substrate is not moved against an </a:t>
            </a:r>
            <a:r>
              <a:rPr lang="en-US" dirty="0" smtClean="0"/>
              <a:t>electrochemical or </a:t>
            </a:r>
            <a:r>
              <a:rPr lang="en-US" dirty="0"/>
              <a:t>concentration gradient and the transport process does not </a:t>
            </a:r>
            <a:r>
              <a:rPr lang="en-US" dirty="0" smtClean="0"/>
              <a:t>require the </a:t>
            </a:r>
            <a:r>
              <a:rPr lang="en-US" dirty="0"/>
              <a:t>input of energy; that is, metabolic poisons do not interfere </a:t>
            </a:r>
            <a:r>
              <a:rPr lang="en-US" dirty="0" smtClean="0"/>
              <a:t>with this </a:t>
            </a:r>
            <a:r>
              <a:rPr lang="en-US" dirty="0"/>
              <a:t>transport.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163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ABSORPTION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dirty="0"/>
              <a:t>process by which toxicants </a:t>
            </a:r>
            <a:r>
              <a:rPr lang="en-US" dirty="0">
                <a:solidFill>
                  <a:srgbClr val="E46C0A"/>
                </a:solidFill>
              </a:rPr>
              <a:t>cross body membranes and </a:t>
            </a:r>
            <a:r>
              <a:rPr lang="en-US" dirty="0" smtClean="0">
                <a:solidFill>
                  <a:srgbClr val="E46C0A"/>
                </a:solidFill>
              </a:rPr>
              <a:t>enter the </a:t>
            </a:r>
            <a:r>
              <a:rPr lang="en-US" dirty="0">
                <a:solidFill>
                  <a:srgbClr val="E46C0A"/>
                </a:solidFill>
              </a:rPr>
              <a:t>bloodstream </a:t>
            </a:r>
            <a:r>
              <a:rPr lang="en-US" dirty="0"/>
              <a:t>is referred to as absorption.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Xenobiotics </a:t>
            </a:r>
            <a:r>
              <a:rPr lang="en-US" dirty="0"/>
              <a:t>penetrate membranes during absorption by the </a:t>
            </a:r>
            <a:r>
              <a:rPr lang="en-US" dirty="0" smtClean="0"/>
              <a:t>same processes </a:t>
            </a:r>
            <a:r>
              <a:rPr lang="en-US" dirty="0"/>
              <a:t>as do biologically essential substances such as oxygen</a:t>
            </a:r>
            <a:r>
              <a:rPr lang="en-US" dirty="0" smtClean="0"/>
              <a:t>, and </a:t>
            </a:r>
            <a:r>
              <a:rPr lang="en-US" dirty="0"/>
              <a:t>other nutrients.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main sites of absorption are </a:t>
            </a:r>
            <a:r>
              <a:rPr lang="en-US" dirty="0" smtClean="0"/>
              <a:t>the </a:t>
            </a:r>
            <a:r>
              <a:rPr lang="en-US" dirty="0" smtClean="0">
                <a:solidFill>
                  <a:srgbClr val="E46C0A"/>
                </a:solidFill>
              </a:rPr>
              <a:t>GI </a:t>
            </a:r>
            <a:r>
              <a:rPr lang="en-US" dirty="0">
                <a:solidFill>
                  <a:srgbClr val="E46C0A"/>
                </a:solidFill>
              </a:rPr>
              <a:t>tract, lungs, and skin.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430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Absorption of Toxicants by the</a:t>
            </a:r>
            <a:br>
              <a:rPr lang="en-US" b="1" dirty="0" smtClean="0">
                <a:solidFill>
                  <a:srgbClr val="0000FF"/>
                </a:solidFill>
              </a:rPr>
            </a:br>
            <a:r>
              <a:rPr lang="fr-FR" b="1" dirty="0" smtClean="0">
                <a:solidFill>
                  <a:srgbClr val="0000FF"/>
                </a:solidFill>
              </a:rPr>
              <a:t>GIT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Many environmental toxicants enter the food chain and are absorbed together with food from the GI tract. </a:t>
            </a:r>
          </a:p>
          <a:p>
            <a:endParaRPr lang="en-US" dirty="0"/>
          </a:p>
          <a:p>
            <a:r>
              <a:rPr lang="en-US" dirty="0"/>
              <a:t>U</a:t>
            </a:r>
            <a:r>
              <a:rPr lang="en-US" dirty="0" smtClean="0"/>
              <a:t>nless </a:t>
            </a:r>
            <a:r>
              <a:rPr lang="en-US" dirty="0"/>
              <a:t>a noxious agent has caustic </a:t>
            </a:r>
            <a:r>
              <a:rPr lang="en-US" dirty="0" smtClean="0"/>
              <a:t>or irritating </a:t>
            </a:r>
            <a:r>
              <a:rPr lang="en-US" dirty="0"/>
              <a:t>properties, poisons in the GI tract usually </a:t>
            </a:r>
            <a:r>
              <a:rPr lang="en-US" dirty="0">
                <a:solidFill>
                  <a:srgbClr val="E46C0A"/>
                </a:solidFill>
              </a:rPr>
              <a:t>do not </a:t>
            </a:r>
            <a:r>
              <a:rPr lang="en-US" dirty="0" smtClean="0">
                <a:solidFill>
                  <a:srgbClr val="E46C0A"/>
                </a:solidFill>
              </a:rPr>
              <a:t>produce systemic </a:t>
            </a:r>
            <a:r>
              <a:rPr lang="en-US" dirty="0">
                <a:solidFill>
                  <a:srgbClr val="E46C0A"/>
                </a:solidFill>
              </a:rPr>
              <a:t>injury</a:t>
            </a:r>
            <a:r>
              <a:rPr lang="en-US" dirty="0"/>
              <a:t> to an individual until they are absorbed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Absorption of toxicants can take place along the entire GI tract, even in the mouth and rectum.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287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Absorption of Toxicants by the</a:t>
            </a:r>
            <a:br>
              <a:rPr lang="en-US" b="1" dirty="0">
                <a:solidFill>
                  <a:srgbClr val="0000FF"/>
                </a:solidFill>
              </a:rPr>
            </a:br>
            <a:r>
              <a:rPr lang="fr-FR" b="1" dirty="0">
                <a:solidFill>
                  <a:srgbClr val="0000FF"/>
                </a:solidFill>
              </a:rPr>
              <a:t>GIT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If a toxicant </a:t>
            </a:r>
            <a:r>
              <a:rPr lang="en-US" dirty="0"/>
              <a:t>is an organic acid or base, it tends to be absorbed by </a:t>
            </a:r>
            <a:r>
              <a:rPr lang="en-US" dirty="0" smtClean="0"/>
              <a:t>simple diffusion </a:t>
            </a:r>
            <a:r>
              <a:rPr lang="en-US" dirty="0"/>
              <a:t>in the part of the GI tract in which it exists in </a:t>
            </a:r>
            <a:r>
              <a:rPr lang="en-US" dirty="0" smtClean="0"/>
              <a:t>the </a:t>
            </a:r>
            <a:r>
              <a:rPr lang="en-US" dirty="0" smtClean="0">
                <a:solidFill>
                  <a:srgbClr val="E46C0A"/>
                </a:solidFill>
              </a:rPr>
              <a:t>most </a:t>
            </a:r>
            <a:r>
              <a:rPr lang="en-US" dirty="0">
                <a:solidFill>
                  <a:srgbClr val="E46C0A"/>
                </a:solidFill>
              </a:rPr>
              <a:t>lipid-soluble (</a:t>
            </a:r>
            <a:r>
              <a:rPr lang="en-US" dirty="0" err="1">
                <a:solidFill>
                  <a:srgbClr val="E46C0A"/>
                </a:solidFill>
              </a:rPr>
              <a:t>nonionized</a:t>
            </a:r>
            <a:r>
              <a:rPr lang="en-US" dirty="0">
                <a:solidFill>
                  <a:srgbClr val="E46C0A"/>
                </a:solidFill>
              </a:rPr>
              <a:t>) form. </a:t>
            </a:r>
            <a:endParaRPr lang="en-US" dirty="0" smtClean="0">
              <a:solidFill>
                <a:srgbClr val="E46C0A"/>
              </a:solidFill>
            </a:endParaRPr>
          </a:p>
          <a:p>
            <a:endParaRPr lang="en-US" dirty="0"/>
          </a:p>
          <a:p>
            <a:r>
              <a:rPr lang="en-US" dirty="0" smtClean="0"/>
              <a:t>Because </a:t>
            </a:r>
            <a:r>
              <a:rPr lang="en-US" dirty="0"/>
              <a:t>gastric juice </a:t>
            </a:r>
            <a:r>
              <a:rPr lang="en-US" dirty="0" smtClean="0"/>
              <a:t>is acidic </a:t>
            </a:r>
            <a:r>
              <a:rPr lang="en-US" dirty="0"/>
              <a:t>and the intestinal contents are nearly neutral, the lipid </a:t>
            </a:r>
            <a:r>
              <a:rPr lang="en-US" dirty="0" smtClean="0"/>
              <a:t>solubility of </a:t>
            </a:r>
            <a:r>
              <a:rPr lang="en-US" dirty="0"/>
              <a:t>weak organic acids or bases can differ markedly in </a:t>
            </a:r>
            <a:r>
              <a:rPr lang="en-US" dirty="0" smtClean="0"/>
              <a:t>these two </a:t>
            </a:r>
            <a:r>
              <a:rPr lang="en-US" dirty="0"/>
              <a:t>areas of the GI tract.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730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Absorption of Toxicants by the</a:t>
            </a:r>
            <a:br>
              <a:rPr lang="en-US" b="1" dirty="0">
                <a:solidFill>
                  <a:srgbClr val="0000FF"/>
                </a:solidFill>
              </a:rPr>
            </a:br>
            <a:r>
              <a:rPr lang="fr-FR" b="1" dirty="0">
                <a:solidFill>
                  <a:srgbClr val="0000FF"/>
                </a:solidFill>
              </a:rPr>
              <a:t>GIT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One can determine by the </a:t>
            </a:r>
            <a:r>
              <a:rPr lang="en-US" dirty="0" smtClean="0">
                <a:solidFill>
                  <a:srgbClr val="E46C0A"/>
                </a:solidFill>
              </a:rPr>
              <a:t>Henderson-</a:t>
            </a:r>
            <a:r>
              <a:rPr lang="en-US" dirty="0" err="1" smtClean="0">
                <a:solidFill>
                  <a:srgbClr val="E46C0A"/>
                </a:solidFill>
              </a:rPr>
              <a:t>Hasselbalch</a:t>
            </a:r>
            <a:r>
              <a:rPr lang="en-US" dirty="0" smtClean="0">
                <a:solidFill>
                  <a:srgbClr val="E46C0A"/>
                </a:solidFill>
              </a:rPr>
              <a:t> equations</a:t>
            </a:r>
            <a:r>
              <a:rPr lang="en-US" dirty="0" smtClean="0"/>
              <a:t> the fraction of a toxicant that is in the </a:t>
            </a:r>
            <a:r>
              <a:rPr lang="en-US" dirty="0" err="1" smtClean="0"/>
              <a:t>nonionized</a:t>
            </a:r>
            <a:r>
              <a:rPr lang="en-US" dirty="0" smtClean="0"/>
              <a:t> (lipid-soluble) form and estimate the rate of absorption from the stomach or intestine. </a:t>
            </a:r>
          </a:p>
          <a:p>
            <a:endParaRPr lang="en-US" dirty="0"/>
          </a:p>
          <a:p>
            <a:r>
              <a:rPr lang="en-US" dirty="0" smtClean="0"/>
              <a:t>According </a:t>
            </a:r>
            <a:r>
              <a:rPr lang="en-US" dirty="0"/>
              <a:t>to this equation, a </a:t>
            </a:r>
            <a:r>
              <a:rPr lang="en-US" dirty="0" smtClean="0"/>
              <a:t>weak organic </a:t>
            </a:r>
            <a:r>
              <a:rPr lang="en-US" dirty="0"/>
              <a:t>acid is present mainly in the </a:t>
            </a:r>
            <a:r>
              <a:rPr lang="en-US" dirty="0" err="1"/>
              <a:t>nonionized</a:t>
            </a:r>
            <a:r>
              <a:rPr lang="en-US" dirty="0"/>
              <a:t> </a:t>
            </a:r>
            <a:r>
              <a:rPr lang="en-US" dirty="0" smtClean="0"/>
              <a:t>form </a:t>
            </a:r>
            <a:r>
              <a:rPr lang="en-US" dirty="0"/>
              <a:t>in the stomach and predominantly in the ionized form in </a:t>
            </a:r>
            <a:r>
              <a:rPr lang="en-US" dirty="0" smtClean="0"/>
              <a:t>the intestine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Therefore</a:t>
            </a:r>
            <a:r>
              <a:rPr lang="en-US" dirty="0"/>
              <a:t>, one would expect that weak organic acids </a:t>
            </a:r>
            <a:r>
              <a:rPr lang="en-US" dirty="0" smtClean="0"/>
              <a:t>are absorbed </a:t>
            </a:r>
            <a:r>
              <a:rPr lang="en-US" dirty="0"/>
              <a:t>more readily from the </a:t>
            </a:r>
            <a:r>
              <a:rPr lang="en-US" dirty="0" smtClean="0"/>
              <a:t>stomach.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19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Absorption of Toxicants by the</a:t>
            </a:r>
            <a:br>
              <a:rPr lang="en-US" b="1" dirty="0">
                <a:solidFill>
                  <a:srgbClr val="0000FF"/>
                </a:solidFill>
              </a:rPr>
            </a:br>
            <a:r>
              <a:rPr lang="fr-FR" b="1" dirty="0">
                <a:solidFill>
                  <a:srgbClr val="0000FF"/>
                </a:solidFill>
              </a:rPr>
              <a:t>GIT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 contrast, </a:t>
            </a:r>
            <a:r>
              <a:rPr lang="en-US" dirty="0" smtClean="0"/>
              <a:t>absorption </a:t>
            </a:r>
            <a:r>
              <a:rPr lang="en-US" dirty="0"/>
              <a:t>of </a:t>
            </a:r>
            <a:r>
              <a:rPr lang="en-US" dirty="0" smtClean="0"/>
              <a:t>organic bases occurs predominantly </a:t>
            </a:r>
            <a:r>
              <a:rPr lang="en-US" dirty="0"/>
              <a:t>in the intestine rather than in the stomach.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However, the </a:t>
            </a:r>
            <a:r>
              <a:rPr lang="en-US" dirty="0"/>
              <a:t>Henderson-</a:t>
            </a:r>
            <a:r>
              <a:rPr lang="en-US" dirty="0" err="1"/>
              <a:t>Hasselbalch</a:t>
            </a:r>
            <a:r>
              <a:rPr lang="en-US" dirty="0"/>
              <a:t> equations have to be </a:t>
            </a:r>
            <a:r>
              <a:rPr lang="en-US" dirty="0" smtClean="0"/>
              <a:t>interpreted with </a:t>
            </a:r>
            <a:r>
              <a:rPr lang="en-US" dirty="0"/>
              <a:t>some qualifications because other factors—</a:t>
            </a:r>
            <a:r>
              <a:rPr lang="en-US" dirty="0">
                <a:solidFill>
                  <a:srgbClr val="E46C0A"/>
                </a:solidFill>
              </a:rPr>
              <a:t>such as the </a:t>
            </a:r>
            <a:r>
              <a:rPr lang="en-US" dirty="0" smtClean="0">
                <a:solidFill>
                  <a:srgbClr val="E46C0A"/>
                </a:solidFill>
              </a:rPr>
              <a:t>mass action </a:t>
            </a:r>
            <a:r>
              <a:rPr lang="en-US" dirty="0">
                <a:solidFill>
                  <a:srgbClr val="E46C0A"/>
                </a:solidFill>
              </a:rPr>
              <a:t>law, surface area, and blood flow rate</a:t>
            </a:r>
            <a:r>
              <a:rPr lang="en-US" dirty="0"/>
              <a:t>—have to be taken </a:t>
            </a:r>
            <a:r>
              <a:rPr lang="en-US" dirty="0" smtClean="0"/>
              <a:t>into consideration </a:t>
            </a:r>
            <a:r>
              <a:rPr lang="en-US" dirty="0"/>
              <a:t>in examining the absorption of weak organic </a:t>
            </a:r>
            <a:r>
              <a:rPr lang="en-US" dirty="0" smtClean="0"/>
              <a:t>acids or </a:t>
            </a:r>
            <a:r>
              <a:rPr lang="en-US" dirty="0"/>
              <a:t>bases.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47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Absorption of Toxicants by the</a:t>
            </a:r>
            <a:br>
              <a:rPr lang="en-US" b="1" dirty="0">
                <a:solidFill>
                  <a:srgbClr val="0000FF"/>
                </a:solidFill>
              </a:rPr>
            </a:br>
            <a:r>
              <a:rPr lang="fr-FR" b="1" dirty="0">
                <a:solidFill>
                  <a:srgbClr val="0000FF"/>
                </a:solidFill>
              </a:rPr>
              <a:t>GIT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GI </a:t>
            </a:r>
            <a:r>
              <a:rPr lang="en-US" dirty="0"/>
              <a:t>tract has specialized transport </a:t>
            </a:r>
            <a:r>
              <a:rPr lang="en-US" dirty="0" smtClean="0"/>
              <a:t>systems (</a:t>
            </a:r>
            <a:r>
              <a:rPr lang="en-US" dirty="0"/>
              <a:t>carrier-mediated) for the absorption of nutrients and </a:t>
            </a:r>
            <a:r>
              <a:rPr lang="en-US" dirty="0" smtClean="0"/>
              <a:t>electrolytes. </a:t>
            </a:r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absorption of some of these substances is </a:t>
            </a:r>
            <a:r>
              <a:rPr lang="en-US" dirty="0" smtClean="0"/>
              <a:t>complex and </a:t>
            </a:r>
            <a:r>
              <a:rPr lang="en-US" dirty="0"/>
              <a:t>depends on a number of factors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The GI tract also has at least one active transport system that </a:t>
            </a:r>
            <a:r>
              <a:rPr lang="en-US" dirty="0">
                <a:solidFill>
                  <a:srgbClr val="E46C0A"/>
                </a:solidFill>
              </a:rPr>
              <a:t>decreases the absorption of xenobiotics.</a:t>
            </a:r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650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Absorption of Toxicants by the</a:t>
            </a:r>
            <a:br>
              <a:rPr lang="en-US" b="1" dirty="0">
                <a:solidFill>
                  <a:srgbClr val="0000FF"/>
                </a:solidFill>
              </a:rPr>
            </a:br>
            <a:r>
              <a:rPr lang="fr-FR" b="1" dirty="0">
                <a:solidFill>
                  <a:srgbClr val="0000FF"/>
                </a:solidFill>
              </a:rPr>
              <a:t>GIT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E46C0A"/>
                </a:solidFill>
              </a:rPr>
              <a:t>MDR transporter </a:t>
            </a:r>
            <a:r>
              <a:rPr lang="en-US" dirty="0" smtClean="0"/>
              <a:t>is </a:t>
            </a:r>
            <a:r>
              <a:rPr lang="en-US" dirty="0"/>
              <a:t>localized in </a:t>
            </a:r>
            <a:r>
              <a:rPr lang="en-US" dirty="0" smtClean="0"/>
              <a:t>enterocytes and </a:t>
            </a:r>
            <a:r>
              <a:rPr lang="en-US" dirty="0" smtClean="0">
                <a:solidFill>
                  <a:srgbClr val="E46C0A"/>
                </a:solidFill>
              </a:rPr>
              <a:t>exudes toxicants </a:t>
            </a:r>
            <a:r>
              <a:rPr lang="en-US" dirty="0" smtClean="0"/>
              <a:t>back </a:t>
            </a:r>
            <a:r>
              <a:rPr lang="en-US" dirty="0"/>
              <a:t>into the intestinal lumen.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The number of toxicants actively absorbed by the GI tract is low; most enter the body by </a:t>
            </a:r>
            <a:r>
              <a:rPr lang="en-US" dirty="0">
                <a:solidFill>
                  <a:srgbClr val="E46C0A"/>
                </a:solidFill>
              </a:rPr>
              <a:t>simple diffusion.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If a compound is very toxic, even small amounts of absorbed material produce serious systemic effects.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929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Overview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As noted in Lecture 1, the </a:t>
            </a:r>
            <a:r>
              <a:rPr lang="en-US" dirty="0"/>
              <a:t>toxicity of a substance </a:t>
            </a:r>
            <a:r>
              <a:rPr lang="en-US" dirty="0" smtClean="0"/>
              <a:t>depends on </a:t>
            </a:r>
            <a:r>
              <a:rPr lang="en-US" dirty="0"/>
              <a:t>the dose; that is, the greater the amount of a </a:t>
            </a:r>
            <a:r>
              <a:rPr lang="en-US" dirty="0" smtClean="0"/>
              <a:t>chemical taken </a:t>
            </a:r>
            <a:r>
              <a:rPr lang="en-US" dirty="0"/>
              <a:t>up by an organism, the greater the toxic response.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However, it </a:t>
            </a:r>
            <a:r>
              <a:rPr lang="en-US" dirty="0"/>
              <a:t>is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not the dose but the concentration </a:t>
            </a:r>
            <a:r>
              <a:rPr lang="en-US" dirty="0"/>
              <a:t>of a </a:t>
            </a:r>
            <a:r>
              <a:rPr lang="en-US" dirty="0" smtClean="0"/>
              <a:t>toxicant at </a:t>
            </a:r>
            <a:r>
              <a:rPr lang="en-US" dirty="0"/>
              <a:t>the site or sites of action </a:t>
            </a:r>
            <a:r>
              <a:rPr lang="en-US" dirty="0" smtClean="0"/>
              <a:t>that determines </a:t>
            </a:r>
            <a:r>
              <a:rPr lang="en-US" dirty="0"/>
              <a:t>toxicity.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/>
              <a:t>The concentration of a chemical at the site of action is proportional to the </a:t>
            </a:r>
            <a:r>
              <a:rPr lang="en-US" dirty="0" smtClean="0"/>
              <a:t>dose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33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Absorption of Toxicants by the</a:t>
            </a:r>
            <a:br>
              <a:rPr lang="en-US" b="1" dirty="0">
                <a:solidFill>
                  <a:srgbClr val="0000FF"/>
                </a:solidFill>
              </a:rPr>
            </a:br>
            <a:r>
              <a:rPr lang="fr-FR" b="1" dirty="0">
                <a:solidFill>
                  <a:srgbClr val="0000FF"/>
                </a:solidFill>
              </a:rPr>
              <a:t>GIT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Furthermore, a </a:t>
            </a:r>
            <a:r>
              <a:rPr lang="en-US" dirty="0"/>
              <a:t>toxicant may be </a:t>
            </a:r>
            <a:r>
              <a:rPr lang="en-US" dirty="0">
                <a:solidFill>
                  <a:srgbClr val="E46C0A"/>
                </a:solidFill>
              </a:rPr>
              <a:t>hydrolyzed </a:t>
            </a:r>
            <a:r>
              <a:rPr lang="en-US" dirty="0"/>
              <a:t>by stomach acid or </a:t>
            </a:r>
            <a:r>
              <a:rPr lang="en-US" dirty="0" err="1">
                <a:solidFill>
                  <a:srgbClr val="E46C0A"/>
                </a:solidFill>
              </a:rPr>
              <a:t>biotransformed</a:t>
            </a:r>
            <a:r>
              <a:rPr lang="en-US" dirty="0">
                <a:solidFill>
                  <a:srgbClr val="E46C0A"/>
                </a:solidFill>
              </a:rPr>
              <a:t> by enzymes </a:t>
            </a:r>
            <a:r>
              <a:rPr lang="en-US" dirty="0"/>
              <a:t>of the </a:t>
            </a:r>
            <a:r>
              <a:rPr lang="en-US" dirty="0" err="1"/>
              <a:t>microflora</a:t>
            </a:r>
            <a:r>
              <a:rPr lang="en-US" dirty="0"/>
              <a:t> of the intestine to new </a:t>
            </a:r>
            <a:r>
              <a:rPr lang="en-US" dirty="0" smtClean="0"/>
              <a:t>compounds. </a:t>
            </a:r>
            <a:endParaRPr lang="en-US" dirty="0"/>
          </a:p>
          <a:p>
            <a:endParaRPr lang="en-US" dirty="0"/>
          </a:p>
          <a:p>
            <a:r>
              <a:rPr lang="en-US" dirty="0"/>
              <a:t>For example, snake venom is much less toxic when administered orally rather than intravenously because it is broken down by digestive enzymes of the GI tract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Therefore, amount </a:t>
            </a:r>
            <a:r>
              <a:rPr lang="en-US" dirty="0"/>
              <a:t>of a chemical that enters the systemic circulation after oral administration depends on several factors.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728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Absorption of Toxicants by the</a:t>
            </a:r>
            <a:br>
              <a:rPr lang="en-US" b="1" dirty="0">
                <a:solidFill>
                  <a:srgbClr val="0000FF"/>
                </a:solidFill>
              </a:rPr>
            </a:br>
            <a:r>
              <a:rPr lang="fr-FR" b="1" dirty="0">
                <a:solidFill>
                  <a:srgbClr val="0000FF"/>
                </a:solidFill>
              </a:rPr>
              <a:t>GIT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Further</a:t>
            </a:r>
            <a:r>
              <a:rPr lang="en-US" dirty="0"/>
              <a:t>, before a chemical enters the systemic circulation</a:t>
            </a:r>
            <a:r>
              <a:rPr lang="en-US" dirty="0" smtClean="0"/>
              <a:t>, it </a:t>
            </a:r>
            <a:r>
              <a:rPr lang="en-US" dirty="0"/>
              <a:t>can be </a:t>
            </a:r>
            <a:r>
              <a:rPr lang="en-US" dirty="0" err="1"/>
              <a:t>biotransformed</a:t>
            </a:r>
            <a:r>
              <a:rPr lang="en-US" dirty="0"/>
              <a:t> by the cells in the GI tract or </a:t>
            </a:r>
            <a:r>
              <a:rPr lang="en-US" dirty="0" smtClean="0">
                <a:solidFill>
                  <a:srgbClr val="E46C0A"/>
                </a:solidFill>
              </a:rPr>
              <a:t>extracted by </a:t>
            </a:r>
            <a:r>
              <a:rPr lang="en-US" dirty="0">
                <a:solidFill>
                  <a:srgbClr val="E46C0A"/>
                </a:solidFill>
              </a:rPr>
              <a:t>the liver and excreted into bile </a:t>
            </a:r>
            <a:r>
              <a:rPr lang="en-US" dirty="0"/>
              <a:t>with or without prior biotransformation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This phenomenon of the removal of chemicals before entrance into the systemic circulation is referred to as </a:t>
            </a:r>
            <a:r>
              <a:rPr lang="en-US" dirty="0" err="1">
                <a:solidFill>
                  <a:srgbClr val="E46C0A"/>
                </a:solidFill>
              </a:rPr>
              <a:t>presystemic</a:t>
            </a:r>
            <a:r>
              <a:rPr lang="en-US" dirty="0">
                <a:solidFill>
                  <a:srgbClr val="E46C0A"/>
                </a:solidFill>
              </a:rPr>
              <a:t> elimination or first-pass effect.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65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Absorption of Toxicants by the Lungs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frequent cause of death from poisoning—carbon monoxide—and an important occupational disease—silicosis—both result from absorption or deposition of airborne poisons in the lungs.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major group of toxicants that are absorbed by the lungs </a:t>
            </a:r>
            <a:r>
              <a:rPr lang="en-US" dirty="0" smtClean="0"/>
              <a:t>are gases,</a:t>
            </a:r>
            <a:r>
              <a:rPr lang="en-US" dirty="0"/>
              <a:t> </a:t>
            </a:r>
            <a:r>
              <a:rPr lang="en-US" dirty="0" smtClean="0"/>
              <a:t>vapors </a:t>
            </a:r>
            <a:r>
              <a:rPr lang="en-US" dirty="0"/>
              <a:t>of volatile or </a:t>
            </a:r>
            <a:r>
              <a:rPr lang="en-US" dirty="0" err="1"/>
              <a:t>volatilizable</a:t>
            </a:r>
            <a:r>
              <a:rPr lang="en-US" dirty="0"/>
              <a:t> liquids (e.g., benzene and </a:t>
            </a:r>
            <a:r>
              <a:rPr lang="en-US" dirty="0" smtClean="0"/>
              <a:t>carbon tetrachloride</a:t>
            </a:r>
            <a:r>
              <a:rPr lang="en-US" dirty="0"/>
              <a:t>), and aerosols.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000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Gases and Vapors 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dirty="0"/>
              <a:t>absorption of inhaled gases takes </a:t>
            </a:r>
            <a:r>
              <a:rPr lang="en-US" dirty="0" smtClean="0"/>
              <a:t>place mainly </a:t>
            </a:r>
            <a:r>
              <a:rPr lang="en-US" dirty="0"/>
              <a:t>in the lungs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However</a:t>
            </a:r>
            <a:r>
              <a:rPr lang="en-US" dirty="0"/>
              <a:t>, when inhaled, gases first pass </a:t>
            </a:r>
            <a:r>
              <a:rPr lang="en-US" dirty="0" smtClean="0"/>
              <a:t>through the nose.</a:t>
            </a:r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mucosa of the nose is covered by a film of fluid, </a:t>
            </a:r>
            <a:r>
              <a:rPr lang="en-US" dirty="0" smtClean="0"/>
              <a:t>thus, gas molecules </a:t>
            </a:r>
            <a:r>
              <a:rPr lang="en-US" dirty="0">
                <a:solidFill>
                  <a:srgbClr val="E46C0A"/>
                </a:solidFill>
              </a:rPr>
              <a:t>can be retained </a:t>
            </a:r>
            <a:r>
              <a:rPr lang="en-US" dirty="0"/>
              <a:t>by the nose and not reach the lungs </a:t>
            </a:r>
            <a:r>
              <a:rPr lang="en-US" dirty="0" smtClean="0"/>
              <a:t>if they </a:t>
            </a:r>
            <a:r>
              <a:rPr lang="en-US" dirty="0"/>
              <a:t>are very </a:t>
            </a:r>
            <a:r>
              <a:rPr lang="en-US" dirty="0">
                <a:solidFill>
                  <a:srgbClr val="E46C0A"/>
                </a:solidFill>
              </a:rPr>
              <a:t>water soluble </a:t>
            </a:r>
            <a:r>
              <a:rPr lang="en-US" dirty="0"/>
              <a:t>or react with cell surface components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0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Gases and Vapors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Therefore, the nose acts </a:t>
            </a:r>
            <a:r>
              <a:rPr lang="en-US" dirty="0" smtClean="0"/>
              <a:t>by </a:t>
            </a:r>
            <a:r>
              <a:rPr lang="en-US" dirty="0" smtClean="0">
                <a:solidFill>
                  <a:srgbClr val="E46C0A"/>
                </a:solidFill>
              </a:rPr>
              <a:t>partially </a:t>
            </a:r>
            <a:r>
              <a:rPr lang="en-US" dirty="0">
                <a:solidFill>
                  <a:srgbClr val="E46C0A"/>
                </a:solidFill>
              </a:rPr>
              <a:t>protecting </a:t>
            </a:r>
            <a:r>
              <a:rPr lang="en-US" dirty="0"/>
              <a:t>the lungs from </a:t>
            </a:r>
            <a:r>
              <a:rPr lang="en-US" dirty="0" smtClean="0"/>
              <a:t>potentially injurious </a:t>
            </a:r>
            <a:r>
              <a:rPr lang="en-US" dirty="0"/>
              <a:t>insults.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Although </a:t>
            </a:r>
            <a:r>
              <a:rPr lang="en-US" dirty="0"/>
              <a:t>these actions may serve to reduce </a:t>
            </a:r>
            <a:r>
              <a:rPr lang="en-US" dirty="0" smtClean="0"/>
              <a:t>systemic exposure </a:t>
            </a:r>
            <a:r>
              <a:rPr lang="en-US" dirty="0"/>
              <a:t>or to protect the lungs, they also increase the risk </a:t>
            </a:r>
            <a:r>
              <a:rPr lang="en-US" dirty="0" smtClean="0"/>
              <a:t>that the </a:t>
            </a:r>
            <a:r>
              <a:rPr lang="en-US" dirty="0"/>
              <a:t>nose could be adversely affected.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Lipid </a:t>
            </a:r>
            <a:r>
              <a:rPr lang="en-US" dirty="0"/>
              <a:t>solubility of molecules are less important factors in pulmonary absorption because diffusion through cell membranes is not rate-</a:t>
            </a:r>
            <a:r>
              <a:rPr lang="en-US" dirty="0" smtClean="0"/>
              <a:t>limiting in this case.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079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Gases and Vapors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When </a:t>
            </a:r>
            <a:r>
              <a:rPr lang="en-US" dirty="0"/>
              <a:t>a gas is inhaled into the lungs, gas molecules </a:t>
            </a:r>
            <a:r>
              <a:rPr lang="en-US" dirty="0" smtClean="0"/>
              <a:t>diffuse from </a:t>
            </a:r>
            <a:r>
              <a:rPr lang="en-US" dirty="0"/>
              <a:t>the </a:t>
            </a:r>
            <a:r>
              <a:rPr lang="en-US" dirty="0">
                <a:solidFill>
                  <a:srgbClr val="E46C0A"/>
                </a:solidFill>
              </a:rPr>
              <a:t>alveolar space into the blood and then dissolve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Except for some gases with a special affinity for certain body </a:t>
            </a:r>
            <a:r>
              <a:rPr lang="en-US" dirty="0" smtClean="0"/>
              <a:t>components, </a:t>
            </a:r>
            <a:r>
              <a:rPr lang="en-US" dirty="0"/>
              <a:t>the uptake of a gas by a tissue usually involves the simple physical process of dissolving.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amount of gas dissolved in a liquid is </a:t>
            </a:r>
            <a:r>
              <a:rPr lang="en-US" dirty="0">
                <a:solidFill>
                  <a:srgbClr val="E46C0A"/>
                </a:solidFill>
              </a:rPr>
              <a:t>proportional to the partial pressure of the gas in the gas phase </a:t>
            </a:r>
            <a:r>
              <a:rPr lang="en-US" dirty="0"/>
              <a:t>at any given concentration before or at saturation.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706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Absorption of Toxicants Through the Skin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Skin </a:t>
            </a:r>
            <a:r>
              <a:rPr lang="en-US" dirty="0"/>
              <a:t>is the largest body organ and provides a relatively good </a:t>
            </a:r>
            <a:r>
              <a:rPr lang="en-US" dirty="0" smtClean="0"/>
              <a:t>barrier for </a:t>
            </a:r>
            <a:r>
              <a:rPr lang="en-US" dirty="0"/>
              <a:t>separating organisms from their environment.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Some </a:t>
            </a:r>
            <a:r>
              <a:rPr lang="en-US" dirty="0"/>
              <a:t>chemicals can be absorbed by the skin in sufficient quantities </a:t>
            </a:r>
            <a:r>
              <a:rPr lang="en-US" dirty="0" smtClean="0"/>
              <a:t>to produce </a:t>
            </a:r>
            <a:r>
              <a:rPr lang="en-US" dirty="0"/>
              <a:t>systemic effects.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Specifically, the </a:t>
            </a:r>
            <a:r>
              <a:rPr lang="en-US" dirty="0">
                <a:solidFill>
                  <a:srgbClr val="E46C0A"/>
                </a:solidFill>
              </a:rPr>
              <a:t>stratum </a:t>
            </a:r>
            <a:r>
              <a:rPr lang="en-US" dirty="0" err="1">
                <a:solidFill>
                  <a:srgbClr val="E46C0A"/>
                </a:solidFill>
              </a:rPr>
              <a:t>corneum</a:t>
            </a:r>
            <a:r>
              <a:rPr lang="en-US" dirty="0">
                <a:solidFill>
                  <a:srgbClr val="E46C0A"/>
                </a:solidFill>
              </a:rPr>
              <a:t> represents the major barrier </a:t>
            </a:r>
            <a:r>
              <a:rPr lang="en-US" dirty="0"/>
              <a:t>to prevent the absorption of xenobiotics into the body.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9398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Absorption of Toxicants Through the Skin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Compounds </a:t>
            </a:r>
            <a:r>
              <a:rPr lang="en-US" dirty="0"/>
              <a:t>may also be absorbed </a:t>
            </a:r>
            <a:r>
              <a:rPr lang="en-US" dirty="0">
                <a:solidFill>
                  <a:srgbClr val="E46C0A"/>
                </a:solidFill>
              </a:rPr>
              <a:t>through dermal appendages</a:t>
            </a:r>
            <a:r>
              <a:rPr lang="en-US" dirty="0"/>
              <a:t>, including sweat and sebaceous glands and hair follicles found in the dermis.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In general, </a:t>
            </a:r>
            <a:r>
              <a:rPr lang="en-US" dirty="0" smtClean="0"/>
              <a:t>passage </a:t>
            </a:r>
            <a:r>
              <a:rPr lang="en-US" dirty="0"/>
              <a:t>through these areas is </a:t>
            </a:r>
            <a:r>
              <a:rPr lang="en-US" dirty="0">
                <a:solidFill>
                  <a:srgbClr val="E46C0A"/>
                </a:solidFill>
              </a:rPr>
              <a:t>much more rapid </a:t>
            </a:r>
            <a:r>
              <a:rPr lang="en-US" dirty="0"/>
              <a:t>than passage through the stratum </a:t>
            </a:r>
            <a:r>
              <a:rPr lang="en-US" dirty="0" err="1"/>
              <a:t>corneum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Nonpolar toxicants diffuse through the skin in a manner that is proportional to their lipid solubility and inversely related to molecular weight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818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Absorption of Toxicants Through the Skin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There </a:t>
            </a:r>
            <a:r>
              <a:rPr lang="en-US" dirty="0"/>
              <a:t>are several factors that can influence the absorption </a:t>
            </a:r>
            <a:r>
              <a:rPr lang="en-US" dirty="0" smtClean="0"/>
              <a:t>of toxicants </a:t>
            </a:r>
            <a:r>
              <a:rPr lang="en-US" dirty="0"/>
              <a:t>through the skin, including: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integrity of the </a:t>
            </a:r>
            <a:r>
              <a:rPr lang="en-US" dirty="0" smtClean="0"/>
              <a:t>stratum </a:t>
            </a:r>
            <a:r>
              <a:rPr lang="en-US" dirty="0" err="1" smtClean="0"/>
              <a:t>corneum</a:t>
            </a:r>
            <a:r>
              <a:rPr lang="en-US" dirty="0"/>
              <a:t>,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hydration state of the stratum </a:t>
            </a:r>
            <a:r>
              <a:rPr lang="en-US" dirty="0" err="1"/>
              <a:t>corneum</a:t>
            </a:r>
            <a:r>
              <a:rPr lang="en-US" dirty="0"/>
              <a:t>,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Temperature,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Solvent </a:t>
            </a:r>
            <a:r>
              <a:rPr lang="en-US" dirty="0"/>
              <a:t>as </a:t>
            </a:r>
            <a:r>
              <a:rPr lang="en-US" dirty="0" smtClean="0"/>
              <a:t>carriers, </a:t>
            </a:r>
            <a:r>
              <a:rPr lang="en-US" dirty="0"/>
              <a:t>and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Molecula</a:t>
            </a:r>
            <a:r>
              <a:rPr lang="en-US" dirty="0"/>
              <a:t>r</a:t>
            </a:r>
            <a:r>
              <a:rPr lang="en-US" dirty="0" smtClean="0"/>
              <a:t> </a:t>
            </a:r>
            <a:r>
              <a:rPr lang="en-US" dirty="0"/>
              <a:t>size. </a:t>
            </a:r>
            <a:endParaRPr lang="en-US" dirty="0" smtClean="0"/>
          </a:p>
          <a:p>
            <a:endParaRPr lang="pt-BR" dirty="0" smtClean="0"/>
          </a:p>
          <a:p>
            <a:r>
              <a:rPr lang="en-US" dirty="0" smtClean="0"/>
              <a:t>The most frequently </a:t>
            </a:r>
            <a:r>
              <a:rPr lang="en-US" dirty="0"/>
              <a:t>encountered penetration-enhancing damage to the </a:t>
            </a:r>
            <a:r>
              <a:rPr lang="en-US" dirty="0" smtClean="0"/>
              <a:t>skin results </a:t>
            </a:r>
            <a:r>
              <a:rPr lang="en-US" dirty="0"/>
              <a:t>from </a:t>
            </a:r>
            <a:r>
              <a:rPr lang="en-US" dirty="0">
                <a:solidFill>
                  <a:srgbClr val="E46C0A"/>
                </a:solidFill>
              </a:rPr>
              <a:t>burns and various skin diseases. </a:t>
            </a:r>
            <a:endParaRPr lang="en-US" dirty="0" smtClean="0">
              <a:solidFill>
                <a:srgbClr val="E46C0A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245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DISTRIBUTION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After </a:t>
            </a:r>
            <a:r>
              <a:rPr lang="en-US" dirty="0"/>
              <a:t>entering the </a:t>
            </a:r>
            <a:r>
              <a:rPr lang="en-US" dirty="0" smtClean="0"/>
              <a:t>blood a toxicant </a:t>
            </a:r>
            <a:r>
              <a:rPr lang="en-US" dirty="0"/>
              <a:t>is distributed to tissues throughout the body.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rate of distribution to organs </a:t>
            </a:r>
            <a:r>
              <a:rPr lang="en-US" dirty="0" smtClean="0"/>
              <a:t>or tissues </a:t>
            </a:r>
            <a:r>
              <a:rPr lang="en-US" dirty="0"/>
              <a:t>is </a:t>
            </a:r>
            <a:r>
              <a:rPr lang="en-US" dirty="0">
                <a:solidFill>
                  <a:srgbClr val="E46C0A"/>
                </a:solidFill>
              </a:rPr>
              <a:t>determined primarily by blood flow and the rate of </a:t>
            </a:r>
            <a:r>
              <a:rPr lang="en-US" dirty="0" smtClean="0">
                <a:solidFill>
                  <a:srgbClr val="E46C0A"/>
                </a:solidFill>
              </a:rPr>
              <a:t>diffusion </a:t>
            </a:r>
            <a:r>
              <a:rPr lang="en-US" dirty="0" smtClean="0"/>
              <a:t>out </a:t>
            </a:r>
            <a:r>
              <a:rPr lang="en-US" dirty="0"/>
              <a:t>of the capillary bed into the cells of a particular </a:t>
            </a:r>
            <a:r>
              <a:rPr lang="en-US" dirty="0" smtClean="0"/>
              <a:t>organ or </a:t>
            </a:r>
            <a:r>
              <a:rPr lang="en-US" dirty="0"/>
              <a:t>tissue.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final distribution depends largely on the </a:t>
            </a:r>
            <a:r>
              <a:rPr lang="en-US" dirty="0">
                <a:solidFill>
                  <a:srgbClr val="E46C0A"/>
                </a:solidFill>
              </a:rPr>
              <a:t>affinity of a xenobiotic</a:t>
            </a:r>
            <a:r>
              <a:rPr lang="en-US" dirty="0"/>
              <a:t> for various </a:t>
            </a:r>
            <a:r>
              <a:rPr lang="en-US" dirty="0" smtClean="0"/>
              <a:t>tissues, with </a:t>
            </a:r>
            <a:r>
              <a:rPr lang="en-US" dirty="0"/>
              <a:t>penetration of toxicants into cells </a:t>
            </a:r>
            <a:r>
              <a:rPr lang="en-US" dirty="0" err="1" smtClean="0"/>
              <a:t>occuring</a:t>
            </a:r>
            <a:r>
              <a:rPr lang="en-US" dirty="0" smtClean="0"/>
              <a:t> </a:t>
            </a:r>
            <a:r>
              <a:rPr lang="en-US" dirty="0"/>
              <a:t>by transport processes, as was discussed previously.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13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Nonetheless, the </a:t>
            </a:r>
            <a:r>
              <a:rPr lang="en-US" dirty="0"/>
              <a:t>same dose of two or more </a:t>
            </a:r>
            <a:r>
              <a:rPr lang="en-US" dirty="0" smtClean="0"/>
              <a:t>chemicals may </a:t>
            </a:r>
            <a:r>
              <a:rPr lang="en-US" dirty="0"/>
              <a:t>lead to vastly different concentrations in a particular </a:t>
            </a:r>
            <a:r>
              <a:rPr lang="en-US" dirty="0" smtClean="0"/>
              <a:t>target organ </a:t>
            </a:r>
            <a:r>
              <a:rPr lang="en-US" dirty="0"/>
              <a:t>of toxicity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This </a:t>
            </a:r>
            <a:r>
              <a:rPr lang="en-US" dirty="0"/>
              <a:t>differential pattern is due to </a:t>
            </a:r>
            <a:r>
              <a:rPr lang="en-US" dirty="0" smtClean="0">
                <a:solidFill>
                  <a:srgbClr val="E46C0A"/>
                </a:solidFill>
              </a:rPr>
              <a:t>differences in </a:t>
            </a:r>
            <a:r>
              <a:rPr lang="en-US" dirty="0">
                <a:solidFill>
                  <a:srgbClr val="E46C0A"/>
                </a:solidFill>
              </a:rPr>
              <a:t>the disposition of </a:t>
            </a:r>
            <a:r>
              <a:rPr lang="en-US" dirty="0" smtClean="0">
                <a:solidFill>
                  <a:srgbClr val="E46C0A"/>
                </a:solidFill>
              </a:rPr>
              <a:t>chemicals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Disposition may be conceptualized as consisting of  absorption</a:t>
            </a:r>
            <a:r>
              <a:rPr lang="en-US" dirty="0"/>
              <a:t>, distribution, biotransformation, and excretion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42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Volume of Distribution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dirty="0"/>
              <a:t>concentration </a:t>
            </a:r>
            <a:r>
              <a:rPr lang="en-US" dirty="0" smtClean="0"/>
              <a:t>of a </a:t>
            </a:r>
            <a:r>
              <a:rPr lang="en-US" dirty="0"/>
              <a:t>toxicant in blood depends largely on its volume of distribution.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</a:t>
            </a:r>
            <a:r>
              <a:rPr lang="en-US" dirty="0"/>
              <a:t> </a:t>
            </a:r>
            <a:r>
              <a:rPr lang="en-US" dirty="0" smtClean="0"/>
              <a:t>volume </a:t>
            </a:r>
            <a:r>
              <a:rPr lang="en-US" dirty="0"/>
              <a:t>of distribution (</a:t>
            </a:r>
            <a:r>
              <a:rPr lang="en-US" dirty="0" err="1"/>
              <a:t>Vd</a:t>
            </a:r>
            <a:r>
              <a:rPr lang="en-US" dirty="0"/>
              <a:t>) is used to quantify the distribution of </a:t>
            </a:r>
            <a:r>
              <a:rPr lang="en-US" dirty="0" smtClean="0"/>
              <a:t>a xenobiotic </a:t>
            </a:r>
            <a:r>
              <a:rPr lang="en-US" dirty="0">
                <a:solidFill>
                  <a:srgbClr val="E46C0A"/>
                </a:solidFill>
              </a:rPr>
              <a:t>throughout the body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It </a:t>
            </a:r>
            <a:r>
              <a:rPr lang="en-US" dirty="0"/>
              <a:t>is defined as the volume in </a:t>
            </a:r>
            <a:r>
              <a:rPr lang="en-US" dirty="0" smtClean="0"/>
              <a:t>which the </a:t>
            </a:r>
            <a:r>
              <a:rPr lang="en-US" dirty="0"/>
              <a:t>amount of drug would need to be uniformly dissolved in </a:t>
            </a:r>
            <a:r>
              <a:rPr lang="en-US" dirty="0" smtClean="0"/>
              <a:t>order to </a:t>
            </a:r>
            <a:r>
              <a:rPr lang="en-US" dirty="0"/>
              <a:t>produce the observed blood concentration.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99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Volume of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distribution </a:t>
            </a:r>
            <a:r>
              <a:rPr lang="en-US" dirty="0"/>
              <a:t>of toxicants is complex and </a:t>
            </a:r>
            <a:r>
              <a:rPr lang="en-US" dirty="0" smtClean="0"/>
              <a:t>under most </a:t>
            </a:r>
            <a:r>
              <a:rPr lang="en-US" dirty="0"/>
              <a:t>circumstances cannot be equated with distribution into one </a:t>
            </a:r>
            <a:r>
              <a:rPr lang="en-US" dirty="0" smtClean="0"/>
              <a:t>of the </a:t>
            </a:r>
            <a:r>
              <a:rPr lang="en-US" dirty="0"/>
              <a:t>water compartments of the body.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>
                <a:solidFill>
                  <a:srgbClr val="E46C0A"/>
                </a:solidFill>
              </a:rPr>
              <a:t>Binding </a:t>
            </a:r>
            <a:r>
              <a:rPr lang="en-US" dirty="0">
                <a:solidFill>
                  <a:srgbClr val="E46C0A"/>
                </a:solidFill>
              </a:rPr>
              <a:t>to and/or </a:t>
            </a:r>
            <a:r>
              <a:rPr lang="en-US" dirty="0" smtClean="0">
                <a:solidFill>
                  <a:srgbClr val="E46C0A"/>
                </a:solidFill>
              </a:rPr>
              <a:t>dissolution </a:t>
            </a:r>
            <a:r>
              <a:rPr lang="en-US" dirty="0" smtClean="0"/>
              <a:t>in </a:t>
            </a:r>
            <a:r>
              <a:rPr lang="en-US" dirty="0"/>
              <a:t>various storage sites of the body, such as fat, liver, and bone, </a:t>
            </a:r>
            <a:r>
              <a:rPr lang="en-US" dirty="0" smtClean="0"/>
              <a:t>are usually </a:t>
            </a:r>
            <a:r>
              <a:rPr lang="en-US" dirty="0"/>
              <a:t>more important factors in determining the distribution </a:t>
            </a:r>
            <a:r>
              <a:rPr lang="en-US" dirty="0" smtClean="0"/>
              <a:t>of </a:t>
            </a:r>
            <a:r>
              <a:rPr lang="it-IT" dirty="0" err="1" smtClean="0"/>
              <a:t>chemicals</a:t>
            </a:r>
            <a:r>
              <a:rPr lang="it-IT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5195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Volume of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Some toxicants do not readily cross cell membranes and </a:t>
            </a:r>
            <a:r>
              <a:rPr lang="en-US" dirty="0" smtClean="0"/>
              <a:t>therefore have </a:t>
            </a:r>
            <a:r>
              <a:rPr lang="en-US" dirty="0"/>
              <a:t>restricted </a:t>
            </a:r>
            <a:r>
              <a:rPr lang="en-US" dirty="0" smtClean="0"/>
              <a:t>distribution.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Some </a:t>
            </a:r>
            <a:r>
              <a:rPr lang="en-US" dirty="0"/>
              <a:t>toxicants selectively accumulate in certain parts of </a:t>
            </a:r>
            <a:r>
              <a:rPr lang="en-US" dirty="0" smtClean="0"/>
              <a:t>the body </a:t>
            </a:r>
            <a:r>
              <a:rPr lang="en-US" dirty="0"/>
              <a:t>as a result of protein binding, active transport, or high </a:t>
            </a:r>
            <a:r>
              <a:rPr lang="en-US" dirty="0" smtClean="0"/>
              <a:t>solubility in </a:t>
            </a:r>
            <a:r>
              <a:rPr lang="en-US" dirty="0"/>
              <a:t>fat.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target organ for toxicity may be the site of accumulation</a:t>
            </a:r>
            <a:r>
              <a:rPr lang="en-US" dirty="0" smtClean="0"/>
              <a:t>, but </a:t>
            </a:r>
            <a:r>
              <a:rPr lang="en-US" dirty="0"/>
              <a:t>this is not always the case.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945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Storage of Toxicants in Tissues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Because </a:t>
            </a:r>
            <a:r>
              <a:rPr lang="en-US" dirty="0"/>
              <a:t>only the free fraction of a chemical is in </a:t>
            </a:r>
            <a:r>
              <a:rPr lang="en-US" dirty="0" smtClean="0"/>
              <a:t>equilibrium throughout </a:t>
            </a:r>
            <a:r>
              <a:rPr lang="en-US" dirty="0"/>
              <a:t>the body, binding to or dissolving in certain body </a:t>
            </a:r>
            <a:r>
              <a:rPr lang="en-US" dirty="0" smtClean="0"/>
              <a:t>constituents greatly </a:t>
            </a:r>
            <a:r>
              <a:rPr lang="en-US" dirty="0"/>
              <a:t>alters the distribution of a xenobiotic. </a:t>
            </a:r>
            <a:endParaRPr lang="en-US" dirty="0" smtClean="0"/>
          </a:p>
          <a:p>
            <a:endParaRPr lang="en-US" dirty="0"/>
          </a:p>
          <a:p>
            <a:r>
              <a:rPr lang="en-US" smtClean="0"/>
              <a:t>Some xenobiotics attain their highest concentrations at the site of toxic action. </a:t>
            </a:r>
          </a:p>
          <a:p>
            <a:endParaRPr lang="en-US" smtClean="0"/>
          </a:p>
          <a:p>
            <a:r>
              <a:rPr lang="en-US" smtClean="0"/>
              <a:t>Other chemicals concentrate at sites other than the target organ. For example, lead is stored in bone, but manifestations of lead poisoning appear in soft tissues.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71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Storage of Toxicants in Tissues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compartment where a toxicant is </a:t>
            </a:r>
            <a:r>
              <a:rPr lang="en-US" dirty="0" smtClean="0"/>
              <a:t>concentrated is </a:t>
            </a:r>
            <a:r>
              <a:rPr lang="en-US" dirty="0"/>
              <a:t>described as a </a:t>
            </a:r>
            <a:r>
              <a:rPr lang="en-US" dirty="0">
                <a:solidFill>
                  <a:srgbClr val="E46C0A"/>
                </a:solidFill>
              </a:rPr>
              <a:t>storage depot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Toxicants </a:t>
            </a:r>
            <a:r>
              <a:rPr lang="en-US" dirty="0"/>
              <a:t>in these </a:t>
            </a:r>
            <a:r>
              <a:rPr lang="en-US" dirty="0" smtClean="0"/>
              <a:t>depots are </a:t>
            </a:r>
            <a:r>
              <a:rPr lang="en-US" dirty="0"/>
              <a:t>always in equilibrium with the free fraction in plasma, so </a:t>
            </a:r>
            <a:r>
              <a:rPr lang="en-US" dirty="0" smtClean="0"/>
              <a:t>that as </a:t>
            </a:r>
            <a:r>
              <a:rPr lang="en-US" dirty="0"/>
              <a:t>a chemical is </a:t>
            </a:r>
            <a:r>
              <a:rPr lang="en-US" dirty="0" err="1"/>
              <a:t>biotransformed</a:t>
            </a:r>
            <a:r>
              <a:rPr lang="en-US" dirty="0"/>
              <a:t> or excreted from the body, more </a:t>
            </a:r>
            <a:r>
              <a:rPr lang="en-US" dirty="0" smtClean="0"/>
              <a:t>is released </a:t>
            </a:r>
            <a:r>
              <a:rPr lang="en-US" dirty="0"/>
              <a:t>from the storage site.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As </a:t>
            </a:r>
            <a:r>
              <a:rPr lang="en-US" dirty="0"/>
              <a:t>a result, the </a:t>
            </a:r>
            <a:r>
              <a:rPr lang="en-US" dirty="0">
                <a:solidFill>
                  <a:srgbClr val="E46C0A"/>
                </a:solidFill>
              </a:rPr>
              <a:t>biological half-life </a:t>
            </a:r>
            <a:r>
              <a:rPr lang="en-US" dirty="0" smtClean="0"/>
              <a:t>of stored </a:t>
            </a:r>
            <a:r>
              <a:rPr lang="en-US" dirty="0"/>
              <a:t>compounds can be very long.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960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Plasma Proteins as Storage Depot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E46C0A"/>
                </a:solidFill>
              </a:rPr>
              <a:t>Binding </a:t>
            </a:r>
            <a:r>
              <a:rPr lang="en-US" dirty="0">
                <a:solidFill>
                  <a:srgbClr val="E46C0A"/>
                </a:solidFill>
              </a:rPr>
              <a:t>to plasma </a:t>
            </a:r>
            <a:r>
              <a:rPr lang="en-US" dirty="0" smtClean="0">
                <a:solidFill>
                  <a:srgbClr val="E46C0A"/>
                </a:solidFill>
              </a:rPr>
              <a:t>proteins </a:t>
            </a:r>
            <a:r>
              <a:rPr lang="en-US" dirty="0" smtClean="0"/>
              <a:t>is </a:t>
            </a:r>
            <a:r>
              <a:rPr lang="en-US" dirty="0"/>
              <a:t>the major site of protein binding, and several different </a:t>
            </a:r>
            <a:r>
              <a:rPr lang="en-US" dirty="0" smtClean="0"/>
              <a:t>plasma proteins </a:t>
            </a:r>
            <a:r>
              <a:rPr lang="en-US" dirty="0"/>
              <a:t>bind xenobiotics and some endogenous constituents of </a:t>
            </a:r>
            <a:r>
              <a:rPr lang="en-US" dirty="0" smtClean="0"/>
              <a:t>the body.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>
                <a:solidFill>
                  <a:srgbClr val="E46C0A"/>
                </a:solidFill>
              </a:rPr>
              <a:t>A</a:t>
            </a:r>
            <a:r>
              <a:rPr lang="en-US" dirty="0" smtClean="0">
                <a:solidFill>
                  <a:srgbClr val="E46C0A"/>
                </a:solidFill>
              </a:rPr>
              <a:t>lbumin</a:t>
            </a:r>
            <a:r>
              <a:rPr lang="en-US" dirty="0" smtClean="0"/>
              <a:t> </a:t>
            </a:r>
            <a:r>
              <a:rPr lang="en-US" dirty="0"/>
              <a:t>is the major protein in </a:t>
            </a:r>
            <a:r>
              <a:rPr lang="en-US" dirty="0" smtClean="0"/>
              <a:t>plasma and </a:t>
            </a:r>
            <a:r>
              <a:rPr lang="en-US" dirty="0"/>
              <a:t>it binds many different compounds.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Other </a:t>
            </a:r>
            <a:r>
              <a:rPr lang="en-US" dirty="0"/>
              <a:t>major </a:t>
            </a:r>
            <a:r>
              <a:rPr lang="en-US" dirty="0" smtClean="0"/>
              <a:t>plasma binding protein include α1-acid glycoprotein, lipoproteins, transferrin</a:t>
            </a:r>
            <a:r>
              <a:rPr lang="en-US" dirty="0"/>
              <a:t>, a beta </a:t>
            </a:r>
            <a:r>
              <a:rPr lang="en-US" dirty="0" smtClean="0"/>
              <a:t>globulin and </a:t>
            </a:r>
            <a:r>
              <a:rPr lang="en-US" dirty="0" err="1" smtClean="0"/>
              <a:t>ceruloplasmin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61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Plasma Proteins as Storage Depot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Albumin, </a:t>
            </a:r>
            <a:r>
              <a:rPr lang="en-US" dirty="0" smtClean="0"/>
              <a:t>serves </a:t>
            </a:r>
            <a:r>
              <a:rPr lang="en-US" dirty="0"/>
              <a:t>as </a:t>
            </a:r>
            <a:r>
              <a:rPr lang="en-US" dirty="0" smtClean="0"/>
              <a:t>both a </a:t>
            </a:r>
            <a:r>
              <a:rPr lang="en-US" dirty="0"/>
              <a:t>depot and multivalent transport protein for many endogenous </a:t>
            </a:r>
            <a:r>
              <a:rPr lang="en-US" dirty="0" smtClean="0"/>
              <a:t>and exogenous </a:t>
            </a:r>
            <a:r>
              <a:rPr lang="en-US" dirty="0"/>
              <a:t>compounds.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Furthermore, the </a:t>
            </a:r>
            <a:r>
              <a:rPr lang="en-US" dirty="0"/>
              <a:t>fraction of a toxicant bound to plasma </a:t>
            </a:r>
            <a:r>
              <a:rPr lang="en-US" dirty="0" smtClean="0"/>
              <a:t>proteins is </a:t>
            </a:r>
            <a:r>
              <a:rPr lang="en-US" dirty="0">
                <a:solidFill>
                  <a:srgbClr val="E46C0A"/>
                </a:solidFill>
              </a:rPr>
              <a:t>not immediately available for distribution </a:t>
            </a:r>
            <a:r>
              <a:rPr lang="en-US" dirty="0" smtClean="0">
                <a:solidFill>
                  <a:srgbClr val="E46C0A"/>
                </a:solidFill>
              </a:rPr>
              <a:t>or </a:t>
            </a:r>
            <a:r>
              <a:rPr lang="en-US" dirty="0">
                <a:solidFill>
                  <a:srgbClr val="E46C0A"/>
                </a:solidFill>
              </a:rPr>
              <a:t>filtration by the kidneys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Xenobiotics can also </a:t>
            </a:r>
            <a:r>
              <a:rPr lang="en-US" dirty="0">
                <a:solidFill>
                  <a:srgbClr val="E46C0A"/>
                </a:solidFill>
              </a:rPr>
              <a:t>compete with and displace endogenous compounds </a:t>
            </a:r>
            <a:r>
              <a:rPr lang="en-US" dirty="0"/>
              <a:t>that are bound to plasma proteins.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11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Liver and Kidney as Storage Depots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dirty="0"/>
              <a:t>liver and kidney </a:t>
            </a:r>
            <a:r>
              <a:rPr lang="en-US" dirty="0" smtClean="0"/>
              <a:t>have a </a:t>
            </a:r>
            <a:r>
              <a:rPr lang="en-US" dirty="0"/>
              <a:t>high capacity for binding many chemicals.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These </a:t>
            </a:r>
            <a:r>
              <a:rPr lang="en-US" dirty="0"/>
              <a:t>two </a:t>
            </a:r>
            <a:r>
              <a:rPr lang="en-US" dirty="0" smtClean="0"/>
              <a:t>organs probably </a:t>
            </a:r>
            <a:r>
              <a:rPr lang="en-US" dirty="0"/>
              <a:t>concentrate more toxicants than do all the other </a:t>
            </a:r>
            <a:r>
              <a:rPr lang="en-US" dirty="0" smtClean="0"/>
              <a:t>organs combined</a:t>
            </a:r>
            <a:r>
              <a:rPr lang="en-US" dirty="0"/>
              <a:t>, and in most cases, active transport or binding to </a:t>
            </a:r>
            <a:r>
              <a:rPr lang="en-US" dirty="0" smtClean="0"/>
              <a:t>tissue components </a:t>
            </a:r>
            <a:r>
              <a:rPr lang="en-US" dirty="0"/>
              <a:t>are likely to be involved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In addition, some proteins serve to </a:t>
            </a:r>
            <a:r>
              <a:rPr lang="en-US" dirty="0">
                <a:solidFill>
                  <a:srgbClr val="E46C0A"/>
                </a:solidFill>
              </a:rPr>
              <a:t>sequester xenobiotics</a:t>
            </a:r>
            <a:r>
              <a:rPr lang="en-US" dirty="0"/>
              <a:t> in the liver or kidney.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616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Fat as Storage Depot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Many </a:t>
            </a:r>
            <a:r>
              <a:rPr lang="en-US" dirty="0"/>
              <a:t>organic compounds </a:t>
            </a:r>
            <a:r>
              <a:rPr lang="en-US" dirty="0" smtClean="0"/>
              <a:t>that are </a:t>
            </a:r>
            <a:r>
              <a:rPr lang="en-US" dirty="0">
                <a:solidFill>
                  <a:srgbClr val="E46C0A"/>
                </a:solidFill>
              </a:rPr>
              <a:t>highly stable and </a:t>
            </a:r>
            <a:r>
              <a:rPr lang="en-US" dirty="0" smtClean="0">
                <a:solidFill>
                  <a:srgbClr val="E46C0A"/>
                </a:solidFill>
              </a:rPr>
              <a:t>lipophilic </a:t>
            </a:r>
            <a:r>
              <a:rPr lang="en-US" dirty="0" smtClean="0"/>
              <a:t>can rapidly penetrate cell membranes and taken up by tissues.</a:t>
            </a:r>
          </a:p>
          <a:p>
            <a:endParaRPr lang="en-US" dirty="0"/>
          </a:p>
          <a:p>
            <a:r>
              <a:rPr lang="en-US" dirty="0" smtClean="0"/>
              <a:t>These toxicants are distributed and concentrated in body fat. </a:t>
            </a:r>
          </a:p>
          <a:p>
            <a:endParaRPr lang="en-US" dirty="0"/>
          </a:p>
          <a:p>
            <a:r>
              <a:rPr lang="en-US" dirty="0" smtClean="0"/>
              <a:t>Fat storage </a:t>
            </a:r>
            <a:r>
              <a:rPr lang="en-US" dirty="0"/>
              <a:t>lowers the concentration of the toxicant in the target organ such that toxicity is likely to be less severe in an obese person than in a lean individual.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30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Bone as Storage Depot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Compounds </a:t>
            </a:r>
            <a:r>
              <a:rPr lang="en-US" dirty="0"/>
              <a:t>such as fluoride, lead, </a:t>
            </a:r>
            <a:r>
              <a:rPr lang="en-US" dirty="0" smtClean="0"/>
              <a:t>and strontium </a:t>
            </a:r>
            <a:r>
              <a:rPr lang="en-US" dirty="0"/>
              <a:t>may be incorporated and stored in the bone </a:t>
            </a:r>
            <a:r>
              <a:rPr lang="en-US" dirty="0" smtClean="0"/>
              <a:t>matrix, but they are not </a:t>
            </a:r>
            <a:r>
              <a:rPr lang="en-US" dirty="0"/>
              <a:t>sequestered </a:t>
            </a:r>
            <a:r>
              <a:rPr lang="en-US" dirty="0" smtClean="0"/>
              <a:t>irreversibly.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Toxicants can be released from the bone by ionic exchange at the crystal surface and dissolution of bone crystals through </a:t>
            </a:r>
            <a:r>
              <a:rPr lang="en-US" dirty="0" err="1">
                <a:solidFill>
                  <a:srgbClr val="E46C0A"/>
                </a:solidFill>
              </a:rPr>
              <a:t>osteoclastic</a:t>
            </a:r>
            <a:r>
              <a:rPr lang="en-US" dirty="0">
                <a:solidFill>
                  <a:srgbClr val="E46C0A"/>
                </a:solidFill>
              </a:rPr>
              <a:t> activity. </a:t>
            </a:r>
          </a:p>
          <a:p>
            <a:endParaRPr lang="en-US" dirty="0">
              <a:solidFill>
                <a:srgbClr val="E46C0A"/>
              </a:solidFill>
            </a:endParaRPr>
          </a:p>
          <a:p>
            <a:r>
              <a:rPr lang="en-US" dirty="0"/>
              <a:t>Ultimately, deposition and storage of toxicants in bone may or may not be detrimental.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56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Overview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various factors have a minor or major impact on the concentration and thus the toxicity of a chemical in a target organ. </a:t>
            </a:r>
          </a:p>
          <a:p>
            <a:endParaRPr lang="en-US" dirty="0"/>
          </a:p>
          <a:p>
            <a:r>
              <a:rPr lang="en-US" dirty="0" smtClean="0"/>
              <a:t>These include, (1) fraction absorbed (2) the distribution of a toxicant (3) biotransformation of a chemical and (4) efficiency of chemical elimination.</a:t>
            </a:r>
          </a:p>
          <a:p>
            <a:endParaRPr lang="en-US" dirty="0"/>
          </a:p>
          <a:p>
            <a:r>
              <a:rPr lang="en-US" dirty="0"/>
              <a:t>Furthermore, </a:t>
            </a:r>
            <a:r>
              <a:rPr lang="en-US" dirty="0" smtClean="0"/>
              <a:t>all these </a:t>
            </a:r>
            <a:r>
              <a:rPr lang="en-US" dirty="0"/>
              <a:t>processes are interrelated and thus influence each other.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8274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Blood–Brain </a:t>
            </a:r>
            <a:r>
              <a:rPr lang="en-US" b="1" dirty="0" smtClean="0">
                <a:solidFill>
                  <a:srgbClr val="0000FF"/>
                </a:solidFill>
              </a:rPr>
              <a:t>Barrier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Access </a:t>
            </a:r>
            <a:r>
              <a:rPr lang="en-US" dirty="0"/>
              <a:t>to the brain is restricted by the presence of two </a:t>
            </a:r>
            <a:r>
              <a:rPr lang="en-US" dirty="0" smtClean="0"/>
              <a:t>barriers: the </a:t>
            </a:r>
            <a:r>
              <a:rPr lang="en-US" dirty="0">
                <a:solidFill>
                  <a:srgbClr val="E46C0A"/>
                </a:solidFill>
              </a:rPr>
              <a:t>blood–brain barrier </a:t>
            </a:r>
            <a:r>
              <a:rPr lang="en-US" dirty="0"/>
              <a:t>(BBB) and the </a:t>
            </a:r>
            <a:r>
              <a:rPr lang="en-US" dirty="0">
                <a:solidFill>
                  <a:srgbClr val="E46C0A"/>
                </a:solidFill>
              </a:rPr>
              <a:t>blood–cerebral spinal </a:t>
            </a:r>
            <a:r>
              <a:rPr lang="en-US" dirty="0" smtClean="0">
                <a:solidFill>
                  <a:srgbClr val="E46C0A"/>
                </a:solidFill>
              </a:rPr>
              <a:t>fluid barrier </a:t>
            </a:r>
            <a:r>
              <a:rPr lang="en-US" dirty="0"/>
              <a:t>(BCSFB).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M</a:t>
            </a:r>
            <a:r>
              <a:rPr lang="en-US" dirty="0" smtClean="0"/>
              <a:t>any </a:t>
            </a:r>
            <a:r>
              <a:rPr lang="en-US" dirty="0"/>
              <a:t>toxicants do </a:t>
            </a:r>
            <a:r>
              <a:rPr lang="en-US" dirty="0" smtClean="0"/>
              <a:t>not enter </a:t>
            </a:r>
            <a:r>
              <a:rPr lang="en-US" dirty="0"/>
              <a:t>the brain in appreciable quantities because of these barriers.</a:t>
            </a:r>
          </a:p>
          <a:p>
            <a:endParaRPr lang="en-US" dirty="0" smtClean="0"/>
          </a:p>
          <a:p>
            <a:r>
              <a:rPr lang="en-US" dirty="0" smtClean="0"/>
              <a:t>Also, </a:t>
            </a:r>
            <a:r>
              <a:rPr lang="en-US" dirty="0"/>
              <a:t>d</a:t>
            </a:r>
            <a:r>
              <a:rPr lang="en-US" dirty="0" smtClean="0"/>
              <a:t>iffusion </a:t>
            </a:r>
            <a:r>
              <a:rPr lang="en-US" dirty="0"/>
              <a:t>of more lipophilic compounds </a:t>
            </a:r>
            <a:r>
              <a:rPr lang="en-US" dirty="0" smtClean="0"/>
              <a:t>through endothelial </a:t>
            </a:r>
            <a:r>
              <a:rPr lang="en-US" dirty="0"/>
              <a:t>cell membranes is </a:t>
            </a:r>
            <a:r>
              <a:rPr lang="en-US" dirty="0">
                <a:solidFill>
                  <a:srgbClr val="E46C0A"/>
                </a:solidFill>
              </a:rPr>
              <a:t>counteracted </a:t>
            </a:r>
            <a:r>
              <a:rPr lang="en-US" dirty="0" smtClean="0">
                <a:solidFill>
                  <a:srgbClr val="E46C0A"/>
                </a:solidFill>
              </a:rPr>
              <a:t>by xenobiotic efflux transporters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301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Blood–Brain Barrier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Furthermore</a:t>
            </a:r>
            <a:r>
              <a:rPr lang="en-US" dirty="0"/>
              <a:t>, the protein </a:t>
            </a:r>
            <a:r>
              <a:rPr lang="en-US" dirty="0" smtClean="0"/>
              <a:t>concentration in </a:t>
            </a:r>
            <a:r>
              <a:rPr lang="en-US" dirty="0"/>
              <a:t>CSF is much lower than that in other body fluids.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low </a:t>
            </a:r>
            <a:r>
              <a:rPr lang="en-US" dirty="0" smtClean="0"/>
              <a:t>protein content </a:t>
            </a:r>
            <a:r>
              <a:rPr lang="en-US" dirty="0"/>
              <a:t>of the CSF also </a:t>
            </a:r>
            <a:r>
              <a:rPr lang="en-US" dirty="0">
                <a:solidFill>
                  <a:srgbClr val="E46C0A"/>
                </a:solidFill>
              </a:rPr>
              <a:t>limits the movement of water-</a:t>
            </a:r>
            <a:r>
              <a:rPr lang="en-US" dirty="0" smtClean="0">
                <a:solidFill>
                  <a:srgbClr val="E46C0A"/>
                </a:solidFill>
              </a:rPr>
              <a:t>insoluble compounds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BCSFB is more of an anatomical entity </a:t>
            </a:r>
            <a:r>
              <a:rPr lang="en-US" dirty="0" smtClean="0"/>
              <a:t>than a </a:t>
            </a:r>
            <a:r>
              <a:rPr lang="en-US" dirty="0"/>
              <a:t>true barrier, but it does provide some protection against the </a:t>
            </a:r>
            <a:r>
              <a:rPr lang="en-US" dirty="0" smtClean="0"/>
              <a:t>distribution of </a:t>
            </a:r>
            <a:r>
              <a:rPr lang="en-US" dirty="0"/>
              <a:t>toxicants to the CNS, thereby affording some </a:t>
            </a:r>
            <a:r>
              <a:rPr lang="en-US" dirty="0" smtClean="0"/>
              <a:t>protection against </a:t>
            </a:r>
            <a:r>
              <a:rPr lang="en-US" dirty="0"/>
              <a:t>toxicity.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95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88" y="1105647"/>
            <a:ext cx="9039412" cy="4273177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52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5846485"/>
            <a:ext cx="9144000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Important Xenobiotic Transport System Found </a:t>
            </a:r>
            <a:r>
              <a:rPr lang="en-US" sz="2800" b="1" smtClean="0"/>
              <a:t>in </a:t>
            </a:r>
            <a:r>
              <a:rPr lang="en-US" sz="2800" b="1" smtClean="0"/>
              <a:t>BCSFB</a:t>
            </a:r>
            <a:endParaRPr lang="en-US" sz="28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72372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1765"/>
            <a:ext cx="9144000" cy="369943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53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5846485"/>
            <a:ext cx="9144000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Important Xenobiotic Transport System Found in BBB</a:t>
            </a:r>
            <a:endParaRPr lang="en-US" sz="28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109172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Redistribution of </a:t>
            </a:r>
            <a:r>
              <a:rPr lang="en-US" b="1" dirty="0" smtClean="0">
                <a:solidFill>
                  <a:srgbClr val="0000FF"/>
                </a:solidFill>
              </a:rPr>
              <a:t>Toxicants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dirty="0"/>
              <a:t>most critical factors that affect the distribution of </a:t>
            </a:r>
            <a:r>
              <a:rPr lang="en-US" dirty="0" smtClean="0"/>
              <a:t>xenobiotics are </a:t>
            </a:r>
            <a:r>
              <a:rPr lang="en-US" dirty="0"/>
              <a:t>the </a:t>
            </a:r>
            <a:r>
              <a:rPr lang="en-US" dirty="0">
                <a:solidFill>
                  <a:srgbClr val="E46C0A"/>
                </a:solidFill>
              </a:rPr>
              <a:t>organ blood flow and its affinity for a xenobiotic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initial phase </a:t>
            </a:r>
            <a:r>
              <a:rPr lang="en-US" dirty="0"/>
              <a:t>of distribution is determined primarily by blood flow to </a:t>
            </a:r>
            <a:r>
              <a:rPr lang="en-US" dirty="0" smtClean="0"/>
              <a:t>the various </a:t>
            </a:r>
            <a:r>
              <a:rPr lang="en-US" dirty="0"/>
              <a:t>parts of the body.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Therefore</a:t>
            </a:r>
            <a:r>
              <a:rPr lang="en-US" dirty="0"/>
              <a:t>, a well-perfused organ </a:t>
            </a:r>
            <a:r>
              <a:rPr lang="en-US" dirty="0" smtClean="0"/>
              <a:t>such as </a:t>
            </a:r>
            <a:r>
              <a:rPr lang="en-US" dirty="0"/>
              <a:t>the liver may attain high initial concentrations of a xenobiotic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885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Redistribution of Toxicants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However, chemicals may have a high affinity for a binding site (e.g.</a:t>
            </a:r>
            <a:r>
              <a:rPr lang="en-US" dirty="0" smtClean="0"/>
              <a:t>, intracellular </a:t>
            </a:r>
            <a:r>
              <a:rPr lang="en-US" dirty="0"/>
              <a:t>protein or bone matrix) or to a cellular constituent (e.g.</a:t>
            </a:r>
            <a:r>
              <a:rPr lang="en-US" dirty="0" smtClean="0"/>
              <a:t>, fat</a:t>
            </a:r>
            <a:r>
              <a:rPr lang="en-US" dirty="0"/>
              <a:t>), and with time, will </a:t>
            </a:r>
            <a:r>
              <a:rPr lang="en-US" dirty="0">
                <a:solidFill>
                  <a:srgbClr val="E46C0A"/>
                </a:solidFill>
              </a:rPr>
              <a:t>redistribute to these high affinity sites. </a:t>
            </a:r>
            <a:endParaRPr lang="en-US" dirty="0" smtClean="0">
              <a:solidFill>
                <a:srgbClr val="E46C0A"/>
              </a:solidFill>
            </a:endParaRPr>
          </a:p>
          <a:p>
            <a:endParaRPr lang="en-US" dirty="0"/>
          </a:p>
          <a:p>
            <a:r>
              <a:rPr lang="en-US" dirty="0" smtClean="0"/>
              <a:t>For example</a:t>
            </a:r>
            <a:r>
              <a:rPr lang="en-US" dirty="0"/>
              <a:t>, although 50% of a dose of lead is found in the liver </a:t>
            </a:r>
            <a:r>
              <a:rPr lang="en-US" dirty="0" smtClean="0"/>
              <a:t>2 hours </a:t>
            </a:r>
            <a:r>
              <a:rPr lang="en-US" dirty="0"/>
              <a:t>after administration, 1 month later, 90% of the lead </a:t>
            </a:r>
            <a:r>
              <a:rPr lang="en-US" dirty="0" smtClean="0"/>
              <a:t>remaining in </a:t>
            </a:r>
            <a:r>
              <a:rPr lang="en-US" dirty="0"/>
              <a:t>the body is associated with the crystal lattice of bone.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197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EXCRETION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Toxicants </a:t>
            </a:r>
            <a:r>
              <a:rPr lang="en-US" dirty="0"/>
              <a:t>are eliminated from the body by several routes.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E46C0A"/>
                </a:solidFill>
              </a:rPr>
              <a:t>kidney</a:t>
            </a:r>
            <a:r>
              <a:rPr lang="en-US" dirty="0" smtClean="0"/>
              <a:t> is </a:t>
            </a:r>
            <a:r>
              <a:rPr lang="en-US" dirty="0"/>
              <a:t>perhaps the most important organ for the excretion of </a:t>
            </a:r>
            <a:r>
              <a:rPr lang="en-US" dirty="0" smtClean="0"/>
              <a:t>xenobiotics because </a:t>
            </a:r>
            <a:r>
              <a:rPr lang="en-US" dirty="0"/>
              <a:t>more chemicals are eliminated from the body by </a:t>
            </a:r>
            <a:r>
              <a:rPr lang="en-US" dirty="0" smtClean="0"/>
              <a:t>this route </a:t>
            </a:r>
            <a:r>
              <a:rPr lang="en-US" dirty="0"/>
              <a:t>than by any </a:t>
            </a:r>
            <a:r>
              <a:rPr lang="en-US" dirty="0" smtClean="0"/>
              <a:t>other.</a:t>
            </a:r>
          </a:p>
          <a:p>
            <a:endParaRPr lang="en-US" dirty="0"/>
          </a:p>
          <a:p>
            <a:r>
              <a:rPr lang="en-US" dirty="0" smtClean="0"/>
              <a:t>Biotransformation </a:t>
            </a:r>
            <a:r>
              <a:rPr lang="en-US" dirty="0"/>
              <a:t>to </a:t>
            </a:r>
            <a:r>
              <a:rPr lang="en-US" dirty="0" smtClean="0"/>
              <a:t>more water</a:t>
            </a:r>
            <a:r>
              <a:rPr lang="en-US" dirty="0"/>
              <a:t>-soluble products is usually a prerequisite to the excretion </a:t>
            </a:r>
            <a:r>
              <a:rPr lang="en-US" dirty="0" smtClean="0"/>
              <a:t>of xenobiotics </a:t>
            </a:r>
            <a:r>
              <a:rPr lang="en-US" dirty="0"/>
              <a:t>through urine </a:t>
            </a:r>
            <a:r>
              <a:rPr lang="en-US" dirty="0" smtClean="0"/>
              <a:t>(Lecture 3)</a:t>
            </a:r>
            <a:r>
              <a:rPr lang="en-US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849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EXCRETION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second important </a:t>
            </a:r>
            <a:r>
              <a:rPr lang="en-US" dirty="0" smtClean="0"/>
              <a:t>route of </a:t>
            </a:r>
            <a:r>
              <a:rPr lang="en-US" dirty="0"/>
              <a:t>elimination of many xenobiotics is through </a:t>
            </a:r>
            <a:r>
              <a:rPr lang="en-US" dirty="0" smtClean="0">
                <a:solidFill>
                  <a:srgbClr val="E46C0A"/>
                </a:solidFill>
              </a:rPr>
              <a:t>biliary excretion</a:t>
            </a:r>
            <a:r>
              <a:rPr lang="en-US" dirty="0" smtClean="0"/>
              <a:t>, </a:t>
            </a:r>
            <a:r>
              <a:rPr lang="en-US" dirty="0"/>
              <a:t>and the third</a:t>
            </a:r>
            <a:r>
              <a:rPr lang="en-US" dirty="0" smtClean="0"/>
              <a:t>, primarily </a:t>
            </a:r>
            <a:r>
              <a:rPr lang="en-US" dirty="0"/>
              <a:t>for gases, is through the</a:t>
            </a:r>
            <a:r>
              <a:rPr lang="en-US" dirty="0">
                <a:solidFill>
                  <a:srgbClr val="E46C0A"/>
                </a:solidFill>
              </a:rPr>
              <a:t> lungs</a:t>
            </a:r>
            <a:r>
              <a:rPr lang="en-US" dirty="0"/>
              <a:t>. </a:t>
            </a:r>
          </a:p>
          <a:p>
            <a:endParaRPr lang="en-US" dirty="0" smtClean="0"/>
          </a:p>
          <a:p>
            <a:r>
              <a:rPr lang="en-US" dirty="0" smtClean="0"/>
              <a:t>All </a:t>
            </a:r>
            <a:r>
              <a:rPr lang="en-US" dirty="0"/>
              <a:t>body secretions appear to have the ability </a:t>
            </a:r>
            <a:r>
              <a:rPr lang="en-US" dirty="0" smtClean="0"/>
              <a:t>to excrete </a:t>
            </a:r>
            <a:r>
              <a:rPr lang="en-US" dirty="0"/>
              <a:t>chemicals; toxicants have been found in </a:t>
            </a:r>
            <a:r>
              <a:rPr lang="en-US" dirty="0">
                <a:solidFill>
                  <a:srgbClr val="E46C0A"/>
                </a:solidFill>
              </a:rPr>
              <a:t>sweat, saliva, tears</a:t>
            </a:r>
            <a:r>
              <a:rPr lang="en-US" dirty="0" smtClean="0">
                <a:solidFill>
                  <a:srgbClr val="E46C0A"/>
                </a:solidFill>
              </a:rPr>
              <a:t>, and </a:t>
            </a:r>
            <a:r>
              <a:rPr lang="en-US" dirty="0">
                <a:solidFill>
                  <a:srgbClr val="E46C0A"/>
                </a:solidFill>
              </a:rPr>
              <a:t>milk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174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Urinary </a:t>
            </a:r>
            <a:r>
              <a:rPr lang="en-US" b="1" dirty="0" smtClean="0">
                <a:solidFill>
                  <a:srgbClr val="0000FF"/>
                </a:solidFill>
              </a:rPr>
              <a:t>Excretion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Toxic compounds </a:t>
            </a:r>
            <a:r>
              <a:rPr lang="en-US" dirty="0"/>
              <a:t>are excreted in urine by the same mechanisms the </a:t>
            </a:r>
            <a:r>
              <a:rPr lang="en-US" dirty="0" smtClean="0"/>
              <a:t>kidney uses </a:t>
            </a:r>
            <a:r>
              <a:rPr lang="en-US" dirty="0"/>
              <a:t>to remove the </a:t>
            </a:r>
            <a:r>
              <a:rPr lang="en-US" dirty="0" smtClean="0"/>
              <a:t>end products </a:t>
            </a:r>
            <a:r>
              <a:rPr lang="en-US" dirty="0"/>
              <a:t>of intermediary metabolism </a:t>
            </a:r>
            <a:r>
              <a:rPr lang="en-US" dirty="0" smtClean="0"/>
              <a:t>from the </a:t>
            </a:r>
            <a:r>
              <a:rPr lang="en-US" dirty="0"/>
              <a:t>body including </a:t>
            </a:r>
            <a:r>
              <a:rPr lang="en-US" dirty="0">
                <a:solidFill>
                  <a:srgbClr val="E46C0A"/>
                </a:solidFill>
              </a:rPr>
              <a:t>glomerular filtration, tubular excretion</a:t>
            </a:r>
            <a:r>
              <a:rPr lang="en-US" dirty="0"/>
              <a:t> by </a:t>
            </a:r>
            <a:r>
              <a:rPr lang="en-US" dirty="0" smtClean="0"/>
              <a:t>passive diffusion</a:t>
            </a:r>
            <a:r>
              <a:rPr lang="en-US" dirty="0"/>
              <a:t>, and </a:t>
            </a:r>
            <a:r>
              <a:rPr lang="en-US" dirty="0">
                <a:solidFill>
                  <a:srgbClr val="E46C0A"/>
                </a:solidFill>
              </a:rPr>
              <a:t>active tubular secretion. </a:t>
            </a:r>
            <a:endParaRPr lang="en-US" dirty="0" smtClean="0">
              <a:solidFill>
                <a:srgbClr val="E46C0A"/>
              </a:solidFill>
            </a:endParaRPr>
          </a:p>
          <a:p>
            <a:endParaRPr lang="en-US" dirty="0"/>
          </a:p>
          <a:p>
            <a:r>
              <a:rPr lang="en-US" dirty="0"/>
              <a:t>The degree of plasma protein binding affects the rate of filtration because protein-xenobiotic complexes.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089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Urinary Excretion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</a:t>
            </a:r>
            <a:r>
              <a:rPr lang="en-US" dirty="0"/>
              <a:t>toxicant filtered at the glomerulus may remain in the </a:t>
            </a:r>
            <a:r>
              <a:rPr lang="en-US" dirty="0" smtClean="0"/>
              <a:t>tubular lumen </a:t>
            </a:r>
            <a:r>
              <a:rPr lang="en-US" dirty="0"/>
              <a:t>and be excreted with urine.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Depending </a:t>
            </a:r>
            <a:r>
              <a:rPr lang="en-US" dirty="0"/>
              <a:t>on the </a:t>
            </a:r>
            <a:r>
              <a:rPr lang="en-US" dirty="0" smtClean="0"/>
              <a:t>physicochemical properties </a:t>
            </a:r>
            <a:r>
              <a:rPr lang="en-US" dirty="0"/>
              <a:t>of a compound, it may be </a:t>
            </a:r>
            <a:r>
              <a:rPr lang="en-US" dirty="0">
                <a:solidFill>
                  <a:srgbClr val="E46C0A"/>
                </a:solidFill>
              </a:rPr>
              <a:t>reabsorbed </a:t>
            </a:r>
            <a:r>
              <a:rPr lang="en-US" dirty="0" smtClean="0">
                <a:solidFill>
                  <a:srgbClr val="E46C0A"/>
                </a:solidFill>
              </a:rPr>
              <a:t>across the </a:t>
            </a:r>
            <a:r>
              <a:rPr lang="en-US" dirty="0">
                <a:solidFill>
                  <a:srgbClr val="E46C0A"/>
                </a:solidFill>
              </a:rPr>
              <a:t>tubular cells </a:t>
            </a:r>
            <a:r>
              <a:rPr lang="en-US" dirty="0"/>
              <a:t>of the nephron back into the </a:t>
            </a:r>
            <a:r>
              <a:rPr lang="en-US" dirty="0" smtClean="0"/>
              <a:t>bloodstream </a:t>
            </a:r>
            <a:r>
              <a:rPr lang="en-US" dirty="0" smtClean="0">
                <a:solidFill>
                  <a:srgbClr val="E46C0A"/>
                </a:solidFill>
              </a:rPr>
              <a:t>by passive diffusion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r>
              <a:rPr lang="en-US" dirty="0"/>
              <a:t>In this case, urinary excretion (i.e., not reabsorbed) of the ionized moiety is </a:t>
            </a:r>
            <a:r>
              <a:rPr lang="en-US" dirty="0" smtClean="0"/>
              <a:t>favored.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3720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Overview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</a:t>
            </a:r>
            <a:r>
              <a:rPr lang="en-US" dirty="0"/>
              <a:t> </a:t>
            </a:r>
            <a:r>
              <a:rPr lang="en-US" dirty="0" smtClean="0"/>
              <a:t>example, the rate of excretion of a chemical may depend to a large extent on its distribution and/or biotransformation.</a:t>
            </a:r>
          </a:p>
          <a:p>
            <a:endParaRPr lang="en-US" dirty="0"/>
          </a:p>
          <a:p>
            <a:r>
              <a:rPr lang="en-US" dirty="0" smtClean="0"/>
              <a:t>As this brief introduction illustrates, the disposition of xenobiotics is very important in determining the concentration and thus the toxicity of chemicals in </a:t>
            </a:r>
            <a:r>
              <a:rPr lang="nb-NO" dirty="0" err="1" smtClean="0"/>
              <a:t>organisms</a:t>
            </a:r>
            <a:r>
              <a:rPr lang="nb-NO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025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Urinary Excretion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Toxic agents can also be excreted from plasma into urine </a:t>
            </a:r>
            <a:r>
              <a:rPr lang="en-US" dirty="0" smtClean="0"/>
              <a:t>by passive </a:t>
            </a:r>
            <a:r>
              <a:rPr lang="en-US" dirty="0"/>
              <a:t>diffusion through the tubule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Xenobiotics can also be excreted into urine by </a:t>
            </a:r>
            <a:r>
              <a:rPr lang="en-US" dirty="0">
                <a:solidFill>
                  <a:srgbClr val="E46C0A"/>
                </a:solidFill>
              </a:rPr>
              <a:t>active secretion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Various transporters serve to transport xenobiotics to and from the circulation and the renal tubular cells.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008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529" y="325717"/>
            <a:ext cx="9024471" cy="497840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61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5846485"/>
            <a:ext cx="9144000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Important Xenobiotic Transport System Found in Kidney</a:t>
            </a:r>
            <a:endParaRPr lang="en-US" sz="28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64543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Biliary Excretion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 </a:t>
            </a:r>
            <a:r>
              <a:rPr lang="en-US" dirty="0"/>
              <a:t>biliary route of elimination is perhaps </a:t>
            </a:r>
            <a:r>
              <a:rPr lang="en-US" dirty="0" smtClean="0"/>
              <a:t>the most </a:t>
            </a:r>
            <a:r>
              <a:rPr lang="en-US" dirty="0"/>
              <a:t>significant source contributing to the </a:t>
            </a:r>
            <a:r>
              <a:rPr lang="en-US" dirty="0" smtClean="0"/>
              <a:t>fecal </a:t>
            </a:r>
            <a:r>
              <a:rPr lang="en-US" dirty="0"/>
              <a:t>excretion of </a:t>
            </a:r>
            <a:r>
              <a:rPr lang="en-US" dirty="0" smtClean="0"/>
              <a:t>xenobiotics and </a:t>
            </a:r>
            <a:r>
              <a:rPr lang="en-US" dirty="0"/>
              <a:t>is even more important for the </a:t>
            </a:r>
            <a:r>
              <a:rPr lang="en-US" dirty="0">
                <a:solidFill>
                  <a:srgbClr val="E46C0A"/>
                </a:solidFill>
              </a:rPr>
              <a:t>excretion of metabolites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The liver plays an important role in removing toxic chemicals </a:t>
            </a:r>
            <a:r>
              <a:rPr lang="en-US" dirty="0" smtClean="0"/>
              <a:t>from blood </a:t>
            </a:r>
            <a:r>
              <a:rPr lang="en-US" dirty="0"/>
              <a:t>after absorption from the </a:t>
            </a:r>
            <a:r>
              <a:rPr lang="en-US" dirty="0" smtClean="0"/>
              <a:t>GIT.</a:t>
            </a:r>
          </a:p>
          <a:p>
            <a:endParaRPr lang="en-US" dirty="0"/>
          </a:p>
          <a:p>
            <a:r>
              <a:rPr lang="en-US" dirty="0"/>
              <a:t>A compound can be extracted by the liver, thereby </a:t>
            </a:r>
            <a:r>
              <a:rPr lang="en-US" dirty="0">
                <a:solidFill>
                  <a:srgbClr val="E46C0A"/>
                </a:solidFill>
              </a:rPr>
              <a:t>preventing its distribution </a:t>
            </a:r>
            <a:r>
              <a:rPr lang="en-US" dirty="0"/>
              <a:t>to other parts of the body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4212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Biliary Excretion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The </a:t>
            </a:r>
            <a:r>
              <a:rPr lang="en-US" sz="3000" dirty="0"/>
              <a:t>liver is also the </a:t>
            </a:r>
            <a:r>
              <a:rPr lang="en-US" sz="3000" dirty="0">
                <a:solidFill>
                  <a:srgbClr val="E46C0A"/>
                </a:solidFill>
              </a:rPr>
              <a:t>main site for biotransformation </a:t>
            </a:r>
            <a:r>
              <a:rPr lang="en-US" sz="3000" dirty="0"/>
              <a:t>of toxicants, </a:t>
            </a:r>
            <a:r>
              <a:rPr lang="en-US" sz="3000" dirty="0" smtClean="0"/>
              <a:t>and metabolites </a:t>
            </a:r>
            <a:r>
              <a:rPr lang="en-US" sz="3000" dirty="0"/>
              <a:t>may be excreted directly into bile</a:t>
            </a:r>
            <a:r>
              <a:rPr lang="en-US" sz="3000" dirty="0" smtClean="0"/>
              <a:t>.</a:t>
            </a:r>
          </a:p>
          <a:p>
            <a:pPr marL="0" indent="0">
              <a:buNone/>
            </a:pPr>
            <a:endParaRPr lang="en-US" sz="3000" dirty="0"/>
          </a:p>
          <a:p>
            <a:r>
              <a:rPr lang="en-US" sz="3000" dirty="0"/>
              <a:t>Biliary excretion is regulated predominantly by xenobiotic transporters present on the </a:t>
            </a:r>
            <a:r>
              <a:rPr lang="en-US" sz="3000" dirty="0" err="1">
                <a:solidFill>
                  <a:srgbClr val="E46C0A"/>
                </a:solidFill>
              </a:rPr>
              <a:t>canalicular</a:t>
            </a:r>
            <a:r>
              <a:rPr lang="en-US" sz="3000" dirty="0">
                <a:solidFill>
                  <a:srgbClr val="E46C0A"/>
                </a:solidFill>
              </a:rPr>
              <a:t> </a:t>
            </a:r>
            <a:r>
              <a:rPr lang="en-US" sz="3000" dirty="0" smtClean="0">
                <a:solidFill>
                  <a:srgbClr val="E46C0A"/>
                </a:solidFill>
              </a:rPr>
              <a:t>and sinusoidal membrane.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571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Biliary Excretion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There </a:t>
            </a:r>
            <a:r>
              <a:rPr lang="en-US" dirty="0"/>
              <a:t>are four known </a:t>
            </a:r>
            <a:r>
              <a:rPr lang="en-US" dirty="0" smtClean="0"/>
              <a:t>transporters expressed </a:t>
            </a:r>
            <a:r>
              <a:rPr lang="en-US" dirty="0"/>
              <a:t>on the </a:t>
            </a:r>
            <a:r>
              <a:rPr lang="en-US" dirty="0" err="1"/>
              <a:t>canalicular</a:t>
            </a:r>
            <a:r>
              <a:rPr lang="en-US" dirty="0"/>
              <a:t> membrane that are directly </a:t>
            </a:r>
            <a:r>
              <a:rPr lang="en-US" dirty="0" smtClean="0"/>
              <a:t>involved in </a:t>
            </a:r>
            <a:r>
              <a:rPr lang="en-US" dirty="0"/>
              <a:t>biliary excretion.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These include P-</a:t>
            </a:r>
            <a:r>
              <a:rPr lang="en-US" dirty="0" err="1"/>
              <a:t>gp</a:t>
            </a:r>
            <a:r>
              <a:rPr lang="en-US" dirty="0"/>
              <a:t>, Mrp2, </a:t>
            </a:r>
            <a:r>
              <a:rPr lang="en-US" dirty="0" err="1"/>
              <a:t>BCRp</a:t>
            </a:r>
            <a:r>
              <a:rPr lang="en-US" dirty="0"/>
              <a:t>, and BSEP.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An </a:t>
            </a:r>
            <a:r>
              <a:rPr lang="en-US" i="1" dirty="0"/>
              <a:t>Mrp2</a:t>
            </a:r>
            <a:r>
              <a:rPr lang="en-US" dirty="0"/>
              <a:t>−/− null mouse has been developed, which, show marked reductions in bile flow, biliary glutathione concentrations, and reduced ability to eliminate xenobiotics.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697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7882"/>
            <a:ext cx="8934824" cy="521447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65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5846485"/>
            <a:ext cx="9144000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Important Xenobiotic Transport System Found in Liver</a:t>
            </a:r>
            <a:endParaRPr lang="en-US" sz="28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43950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Exhalation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Substances </a:t>
            </a:r>
            <a:r>
              <a:rPr lang="en-US" dirty="0"/>
              <a:t>that exist predominantly in the gas phase at body </a:t>
            </a:r>
            <a:r>
              <a:rPr lang="en-US" dirty="0" smtClean="0"/>
              <a:t>temperature are </a:t>
            </a:r>
            <a:r>
              <a:rPr lang="en-US" dirty="0"/>
              <a:t>eliminated mainly by the lungs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Because </a:t>
            </a:r>
            <a:r>
              <a:rPr lang="en-US" dirty="0"/>
              <a:t>volatile </a:t>
            </a:r>
            <a:r>
              <a:rPr lang="en-US" dirty="0" smtClean="0"/>
              <a:t>liquids are </a:t>
            </a:r>
            <a:r>
              <a:rPr lang="en-US" dirty="0"/>
              <a:t>in equilibrium with their gas phase in the alveoli, they may </a:t>
            </a:r>
            <a:r>
              <a:rPr lang="en-US" dirty="0" smtClean="0"/>
              <a:t>also be </a:t>
            </a:r>
            <a:r>
              <a:rPr lang="en-US" dirty="0"/>
              <a:t>excreted via the lungs.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amount of a liquid eliminated via </a:t>
            </a:r>
            <a:r>
              <a:rPr lang="en-US" dirty="0" smtClean="0"/>
              <a:t>the lungs </a:t>
            </a:r>
            <a:r>
              <a:rPr lang="en-US" dirty="0"/>
              <a:t>is proportional to its vapor pressure.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422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Exhalation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Highly volatile liquids </a:t>
            </a:r>
            <a:r>
              <a:rPr lang="en-US" dirty="0" smtClean="0"/>
              <a:t>such as </a:t>
            </a:r>
            <a:r>
              <a:rPr lang="en-US" dirty="0"/>
              <a:t>diethyl ether and certain volatile anesthetics (nitrous oxide) </a:t>
            </a:r>
            <a:r>
              <a:rPr lang="en-US" dirty="0" smtClean="0"/>
              <a:t>are excreted </a:t>
            </a:r>
            <a:r>
              <a:rPr lang="en-US" dirty="0"/>
              <a:t>almost exclusively by the lungs.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E46C0A"/>
                </a:solidFill>
              </a:rPr>
              <a:t>No </a:t>
            </a:r>
            <a:r>
              <a:rPr lang="en-US" dirty="0">
                <a:solidFill>
                  <a:srgbClr val="E46C0A"/>
                </a:solidFill>
              </a:rPr>
              <a:t>specialized transport systems </a:t>
            </a:r>
            <a:r>
              <a:rPr lang="en-US" dirty="0"/>
              <a:t>have been described for </a:t>
            </a:r>
            <a:r>
              <a:rPr lang="en-US" dirty="0" smtClean="0"/>
              <a:t>the excretion </a:t>
            </a:r>
            <a:r>
              <a:rPr lang="en-US" dirty="0"/>
              <a:t>of toxic substances by the lungs.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Some </a:t>
            </a:r>
            <a:r>
              <a:rPr lang="en-US" dirty="0"/>
              <a:t>xenobiotic transporters</a:t>
            </a:r>
            <a:r>
              <a:rPr lang="en-US" dirty="0" smtClean="0"/>
              <a:t>, including </a:t>
            </a:r>
            <a:r>
              <a:rPr lang="en-US" dirty="0"/>
              <a:t>Mrp1 and P-</a:t>
            </a:r>
            <a:r>
              <a:rPr lang="en-US" dirty="0" err="1"/>
              <a:t>gp</a:t>
            </a:r>
            <a:r>
              <a:rPr lang="en-US" dirty="0"/>
              <a:t>, have been identified in the lung</a:t>
            </a:r>
            <a:r>
              <a:rPr lang="en-US" dirty="0" smtClean="0"/>
              <a:t>, but </a:t>
            </a:r>
            <a:r>
              <a:rPr lang="en-US" dirty="0"/>
              <a:t>overall, compounds excreted via exhalation in the lung </a:t>
            </a:r>
            <a:r>
              <a:rPr lang="en-US" dirty="0" smtClean="0"/>
              <a:t>are most </a:t>
            </a:r>
            <a:r>
              <a:rPr lang="en-US" dirty="0"/>
              <a:t>likely to be eliminated by simple diffusion.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62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Reviewing Key Concepts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Depending on </a:t>
            </a:r>
            <a:r>
              <a:rPr lang="en-US" dirty="0"/>
              <a:t>their physical and chemical properties, toxic </a:t>
            </a:r>
            <a:r>
              <a:rPr lang="en-US" dirty="0" smtClean="0"/>
              <a:t>chemicals may </a:t>
            </a:r>
            <a:r>
              <a:rPr lang="en-US" dirty="0"/>
              <a:t>be absorbed by the GI tract, the lungs, and/or the skin.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Fortunately, the </a:t>
            </a:r>
            <a:r>
              <a:rPr lang="en-US" dirty="0"/>
              <a:t>body has the ability to </a:t>
            </a:r>
            <a:r>
              <a:rPr lang="en-US" dirty="0" err="1"/>
              <a:t>biotransform</a:t>
            </a:r>
            <a:r>
              <a:rPr lang="en-US" dirty="0"/>
              <a:t> and excrete these compounds into urine, feces, and air.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However, when the rate of absorption exceeds the rate of elimination, toxic compounds may accumulate and reach a critical concentration at a certain target site, and toxicity may ensue.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619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Reviewing Key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Whether </a:t>
            </a:r>
            <a:r>
              <a:rPr lang="en-US" dirty="0"/>
              <a:t>a chemical elicits </a:t>
            </a:r>
            <a:r>
              <a:rPr lang="en-US" dirty="0" smtClean="0"/>
              <a:t>toxicity depends </a:t>
            </a:r>
            <a:r>
              <a:rPr lang="en-US" dirty="0"/>
              <a:t>not only on its inherent potency and site specificity but </a:t>
            </a:r>
            <a:r>
              <a:rPr lang="en-US" dirty="0" smtClean="0"/>
              <a:t>also on </a:t>
            </a:r>
            <a:r>
              <a:rPr lang="en-US" dirty="0"/>
              <a:t>whether, and if so how, it is absorbed, distributed, and eliminated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Knowledge </a:t>
            </a:r>
            <a:r>
              <a:rPr lang="en-US" dirty="0"/>
              <a:t>of the disposition of chemicals is of great importance in judging the toxicity of xenobiotics. </a:t>
            </a:r>
          </a:p>
          <a:p>
            <a:endParaRPr lang="en-US" dirty="0"/>
          </a:p>
          <a:p>
            <a:r>
              <a:rPr lang="en-US" dirty="0"/>
              <a:t>Many chemicals have very low inherent toxicity but can be metabolically activated into toxic metabolites, and toxicity may be determined by the rate of formation of toxic metabolites.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079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7</a:t>
            </a:fld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6813176" y="3935507"/>
            <a:ext cx="1873624" cy="696255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Excretion</a:t>
            </a:r>
            <a:endParaRPr lang="en-US" sz="32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3884706" y="3932518"/>
            <a:ext cx="1990165" cy="699245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Storage</a:t>
            </a:r>
            <a:endParaRPr lang="en-US" sz="32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433294" y="3935507"/>
            <a:ext cx="1778001" cy="696257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Toxicity</a:t>
            </a:r>
            <a:endParaRPr lang="en-US" sz="3200" b="1" dirty="0"/>
          </a:p>
        </p:txBody>
      </p:sp>
      <p:sp>
        <p:nvSpPr>
          <p:cNvPr id="13" name="Right Arrow 12"/>
          <p:cNvSpPr/>
          <p:nvPr/>
        </p:nvSpPr>
        <p:spPr>
          <a:xfrm rot="5400000">
            <a:off x="4077447" y="1453776"/>
            <a:ext cx="956235" cy="624542"/>
          </a:xfrm>
          <a:prstGeom prst="rightArrow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5400000">
            <a:off x="4129738" y="427318"/>
            <a:ext cx="851650" cy="624543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Right Arrow 15"/>
          <p:cNvSpPr/>
          <p:nvPr/>
        </p:nvSpPr>
        <p:spPr>
          <a:xfrm rot="7693647">
            <a:off x="1845586" y="2983887"/>
            <a:ext cx="1547442" cy="60054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 rot="3271434">
            <a:off x="5569468" y="2924014"/>
            <a:ext cx="1675111" cy="5232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Up-Down Arrow 17"/>
          <p:cNvSpPr/>
          <p:nvPr/>
        </p:nvSpPr>
        <p:spPr>
          <a:xfrm>
            <a:off x="4625520" y="2919504"/>
            <a:ext cx="484632" cy="1013013"/>
          </a:xfrm>
          <a:prstGeom prst="up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Up-Down Arrow 19"/>
          <p:cNvSpPr/>
          <p:nvPr/>
        </p:nvSpPr>
        <p:spPr>
          <a:xfrm>
            <a:off x="3229368" y="2919504"/>
            <a:ext cx="508000" cy="2166846"/>
          </a:xfrm>
          <a:prstGeom prst="up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957294" y="2351741"/>
            <a:ext cx="4855881" cy="56776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Absorption &amp; Distribution</a:t>
            </a:r>
            <a:endParaRPr lang="en-US" sz="32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2540000" y="1287929"/>
            <a:ext cx="4013200" cy="567764"/>
          </a:xfrm>
          <a:prstGeom prst="round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Entrance to Body </a:t>
            </a:r>
            <a:endParaRPr lang="en-US" sz="32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2540000" y="194237"/>
            <a:ext cx="3854824" cy="56776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Toxicant Exposure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0" y="5846485"/>
            <a:ext cx="9144000" cy="58477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Disposition of Toxicants</a:t>
            </a:r>
            <a:endParaRPr lang="en-US" sz="3200" b="1" dirty="0">
              <a:latin typeface="Arial"/>
              <a:cs typeface="Arial"/>
            </a:endParaRPr>
          </a:p>
        </p:txBody>
      </p:sp>
      <p:sp>
        <p:nvSpPr>
          <p:cNvPr id="24" name="Right Arrow 23"/>
          <p:cNvSpPr/>
          <p:nvPr/>
        </p:nvSpPr>
        <p:spPr>
          <a:xfrm rot="13328013">
            <a:off x="1746759" y="4802861"/>
            <a:ext cx="1016197" cy="470670"/>
          </a:xfrm>
          <a:prstGeom prst="rightArrow">
            <a:avLst/>
          </a:prstGeom>
          <a:solidFill>
            <a:srgbClr val="D99694"/>
          </a:solidFill>
          <a:ln>
            <a:solidFill>
              <a:srgbClr val="C0504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 rot="17449337">
            <a:off x="4019678" y="4823705"/>
            <a:ext cx="951839" cy="574943"/>
          </a:xfrm>
          <a:prstGeom prst="rightArrow">
            <a:avLst/>
          </a:prstGeom>
          <a:solidFill>
            <a:srgbClr val="D99694"/>
          </a:solidFill>
          <a:ln>
            <a:solidFill>
              <a:srgbClr val="C0504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  </a:t>
            </a:r>
            <a:endParaRPr lang="en-US" dirty="0"/>
          </a:p>
        </p:txBody>
      </p:sp>
      <p:sp>
        <p:nvSpPr>
          <p:cNvPr id="26" name="Right Arrow 25"/>
          <p:cNvSpPr/>
          <p:nvPr/>
        </p:nvSpPr>
        <p:spPr>
          <a:xfrm rot="20323424">
            <a:off x="4987770" y="4728504"/>
            <a:ext cx="1895670" cy="523463"/>
          </a:xfrm>
          <a:prstGeom prst="rightArrow">
            <a:avLst/>
          </a:prstGeom>
          <a:solidFill>
            <a:srgbClr val="D99694"/>
          </a:solidFill>
          <a:ln>
            <a:solidFill>
              <a:srgbClr val="C0504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2399553" y="5086351"/>
            <a:ext cx="2844800" cy="56776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Metabolism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85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20" grpId="0" animBg="1"/>
      <p:bldP spid="7" grpId="0" animBg="1"/>
      <p:bldP spid="6" grpId="0" animBg="1"/>
      <p:bldP spid="5" grpId="0" animBg="1"/>
      <p:bldP spid="24" grpId="0" animBg="1"/>
      <p:bldP spid="25" grpId="0" animBg="1"/>
      <p:bldP spid="26" grpId="0" animBg="1"/>
      <p:bldP spid="10" grpId="0" animBg="1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Reviewing Key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Alternatively, a </a:t>
            </a:r>
            <a:r>
              <a:rPr lang="en-US" dirty="0"/>
              <a:t>very potent toxicant may be detoxified rapidly by biotransformation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The fundamental and overarching concept is that adverse effects are related to the unbound concentration of the “toxic chemical” at the site of action (in the target organ), whether a chemical is administered or generated by biotransformation in the target tissue or at a distant site. </a:t>
            </a:r>
          </a:p>
          <a:p>
            <a:endParaRPr lang="en-US" dirty="0"/>
          </a:p>
          <a:p>
            <a:r>
              <a:rPr lang="en-US" dirty="0"/>
              <a:t>Accordingly, the toxic response exerted by chemicals is critically influenced by the rates of absorption, distribution, biotransformation, and excretion.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507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16001" y="1495546"/>
            <a:ext cx="779255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b="1" dirty="0" smtClean="0">
                <a:solidFill>
                  <a:srgbClr val="0000FF"/>
                </a:solidFill>
              </a:rPr>
              <a:t>End</a:t>
            </a:r>
            <a:endParaRPr lang="en-US" sz="20000" b="1" dirty="0">
              <a:solidFill>
                <a:srgbClr val="0000FF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493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600" y="64315"/>
            <a:ext cx="8432800" cy="58293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6138873"/>
            <a:ext cx="9144000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Routes of Absorption, Distribution &amp; Excretion of Toxicants</a:t>
            </a:r>
            <a:endParaRPr lang="en-US" sz="2800" b="1" dirty="0">
              <a:latin typeface="Arial"/>
              <a:cs typeface="Arial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323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Principles of Toxicant Disposition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Toxicants </a:t>
            </a:r>
            <a:r>
              <a:rPr lang="en-US" dirty="0"/>
              <a:t>have to cross one or </a:t>
            </a:r>
            <a:r>
              <a:rPr lang="en-US" dirty="0" smtClean="0"/>
              <a:t>several  </a:t>
            </a:r>
            <a:r>
              <a:rPr lang="en-US" dirty="0"/>
              <a:t>incomplete barriers to exert their deleterious effects at </a:t>
            </a:r>
            <a:r>
              <a:rPr lang="en-US" dirty="0" smtClean="0"/>
              <a:t>the site(s) </a:t>
            </a:r>
            <a:r>
              <a:rPr lang="en-US" dirty="0"/>
              <a:t>in the body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Exceptions </a:t>
            </a:r>
            <a:r>
              <a:rPr lang="en-US" dirty="0"/>
              <a:t>are </a:t>
            </a:r>
            <a:r>
              <a:rPr lang="en-US" dirty="0">
                <a:solidFill>
                  <a:srgbClr val="E46C0A"/>
                </a:solidFill>
              </a:rPr>
              <a:t>caustic and </a:t>
            </a:r>
            <a:r>
              <a:rPr lang="en-US" dirty="0" smtClean="0">
                <a:solidFill>
                  <a:srgbClr val="E46C0A"/>
                </a:solidFill>
              </a:rPr>
              <a:t>corrosive agents </a:t>
            </a:r>
            <a:r>
              <a:rPr lang="en-US" dirty="0"/>
              <a:t>(acids, bases, salts, oxidizers), which act topically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A</a:t>
            </a:r>
            <a:r>
              <a:rPr lang="en-US" dirty="0"/>
              <a:t> </a:t>
            </a:r>
            <a:r>
              <a:rPr lang="en-US" dirty="0" smtClean="0"/>
              <a:t>chemical </a:t>
            </a:r>
            <a:r>
              <a:rPr lang="en-US" dirty="0"/>
              <a:t>absorbed into the bloodstream through any of </a:t>
            </a:r>
            <a:r>
              <a:rPr lang="en-US" dirty="0" smtClean="0"/>
              <a:t>three main</a:t>
            </a:r>
            <a:r>
              <a:rPr lang="en-US" dirty="0"/>
              <a:t> </a:t>
            </a:r>
            <a:r>
              <a:rPr lang="en-US" dirty="0" smtClean="0"/>
              <a:t>barriers </a:t>
            </a:r>
            <a:r>
              <a:rPr lang="en-US" dirty="0"/>
              <a:t>is distributed, at least to some extent, throughout the body</a:t>
            </a:r>
            <a:r>
              <a:rPr lang="en-US" dirty="0" smtClean="0"/>
              <a:t>, including </a:t>
            </a:r>
            <a:r>
              <a:rPr lang="en-US" dirty="0"/>
              <a:t>the site where it produces damage.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AF64-588C-2C47-B946-3AD15DD575F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593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Custom Theme.thmx</Template>
  <TotalTime>3313</TotalTime>
  <Words>4309</Words>
  <Application>Microsoft Macintosh PowerPoint</Application>
  <PresentationFormat>On-screen Show (4:3)</PresentationFormat>
  <Paragraphs>468</Paragraphs>
  <Slides>71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72" baseType="lpstr">
      <vt:lpstr>Custom Theme</vt:lpstr>
      <vt:lpstr>GENERAL PRINCIPLES OF TOXICOLOGY</vt:lpstr>
      <vt:lpstr>Outline</vt:lpstr>
      <vt:lpstr>Overview</vt:lpstr>
      <vt:lpstr>Overview</vt:lpstr>
      <vt:lpstr>Overview</vt:lpstr>
      <vt:lpstr>Overview</vt:lpstr>
      <vt:lpstr>PowerPoint Presentation</vt:lpstr>
      <vt:lpstr>PowerPoint Presentation</vt:lpstr>
      <vt:lpstr>Principles of Toxicant Disposition</vt:lpstr>
      <vt:lpstr>Principles of Toxicant Disposition</vt:lpstr>
      <vt:lpstr>Principles of Toxicant Disposition</vt:lpstr>
      <vt:lpstr>Principles of Toxicant Disposition</vt:lpstr>
      <vt:lpstr>Principles of Toxicant Disposition</vt:lpstr>
      <vt:lpstr>Principles of Toxicant Disposition</vt:lpstr>
      <vt:lpstr>Cell Membrane Transport of Toxicants</vt:lpstr>
      <vt:lpstr>Cell Membrane Transport of Toxicants</vt:lpstr>
      <vt:lpstr>Passive Transport</vt:lpstr>
      <vt:lpstr>Filtration </vt:lpstr>
      <vt:lpstr>Active Transport </vt:lpstr>
      <vt:lpstr>Active Transport </vt:lpstr>
      <vt:lpstr>Active Transport </vt:lpstr>
      <vt:lpstr>Facilitated Diffusion </vt:lpstr>
      <vt:lpstr>ABSORPTION</vt:lpstr>
      <vt:lpstr>Absorption of Toxicants by the GIT</vt:lpstr>
      <vt:lpstr>Absorption of Toxicants by the GIT</vt:lpstr>
      <vt:lpstr>Absorption of Toxicants by the GIT</vt:lpstr>
      <vt:lpstr>Absorption of Toxicants by the GIT</vt:lpstr>
      <vt:lpstr>Absorption of Toxicants by the GIT</vt:lpstr>
      <vt:lpstr>Absorption of Toxicants by the GIT</vt:lpstr>
      <vt:lpstr>Absorption of Toxicants by the GIT</vt:lpstr>
      <vt:lpstr>Absorption of Toxicants by the GIT</vt:lpstr>
      <vt:lpstr>Absorption of Toxicants by the Lungs</vt:lpstr>
      <vt:lpstr>Gases and Vapors </vt:lpstr>
      <vt:lpstr>Gases and Vapors </vt:lpstr>
      <vt:lpstr>Gases and Vapors </vt:lpstr>
      <vt:lpstr>Absorption of Toxicants Through the Skin</vt:lpstr>
      <vt:lpstr>Absorption of Toxicants Through the Skin</vt:lpstr>
      <vt:lpstr>Absorption of Toxicants Through the Skin</vt:lpstr>
      <vt:lpstr>DISTRIBUTION</vt:lpstr>
      <vt:lpstr>Volume of Distribution</vt:lpstr>
      <vt:lpstr>Volume of Distribution</vt:lpstr>
      <vt:lpstr>Volume of Distribution</vt:lpstr>
      <vt:lpstr>Storage of Toxicants in Tissues</vt:lpstr>
      <vt:lpstr>Storage of Toxicants in Tissues</vt:lpstr>
      <vt:lpstr>Plasma Proteins as Storage Depot </vt:lpstr>
      <vt:lpstr>Plasma Proteins as Storage Depot </vt:lpstr>
      <vt:lpstr>Liver and Kidney as Storage Depots </vt:lpstr>
      <vt:lpstr>Fat as Storage Depot </vt:lpstr>
      <vt:lpstr>Bone as Storage Depot </vt:lpstr>
      <vt:lpstr>Blood–Brain Barrier</vt:lpstr>
      <vt:lpstr>Blood–Brain Barrier</vt:lpstr>
      <vt:lpstr>PowerPoint Presentation</vt:lpstr>
      <vt:lpstr>PowerPoint Presentation</vt:lpstr>
      <vt:lpstr>Redistribution of Toxicants</vt:lpstr>
      <vt:lpstr>Redistribution of Toxicants</vt:lpstr>
      <vt:lpstr>EXCRETION</vt:lpstr>
      <vt:lpstr>EXCRETION</vt:lpstr>
      <vt:lpstr>Urinary Excretion</vt:lpstr>
      <vt:lpstr>Urinary Excretion</vt:lpstr>
      <vt:lpstr>Urinary Excretion</vt:lpstr>
      <vt:lpstr>PowerPoint Presentation</vt:lpstr>
      <vt:lpstr>Biliary Excretion </vt:lpstr>
      <vt:lpstr>Biliary Excretion </vt:lpstr>
      <vt:lpstr>Biliary Excretion </vt:lpstr>
      <vt:lpstr>PowerPoint Presentation</vt:lpstr>
      <vt:lpstr>Exhalation</vt:lpstr>
      <vt:lpstr>Exhalation</vt:lpstr>
      <vt:lpstr>Reviewing Key Concepts</vt:lpstr>
      <vt:lpstr>Reviewing Key Concepts</vt:lpstr>
      <vt:lpstr>Reviewing Key Concepts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PRINCIPLES OF TOXICOLOGY</dc:title>
  <dc:creator>San Siro</dc:creator>
  <cp:lastModifiedBy>San Siro</cp:lastModifiedBy>
  <cp:revision>563</cp:revision>
  <dcterms:created xsi:type="dcterms:W3CDTF">2015-10-18T09:09:22Z</dcterms:created>
  <dcterms:modified xsi:type="dcterms:W3CDTF">2015-11-19T15:51:22Z</dcterms:modified>
</cp:coreProperties>
</file>