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6" r:id="rId13"/>
    <p:sldId id="267" r:id="rId14"/>
    <p:sldId id="271" r:id="rId15"/>
    <p:sldId id="272" r:id="rId16"/>
    <p:sldId id="274" r:id="rId17"/>
    <p:sldId id="273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69" r:id="rId33"/>
    <p:sldId id="290" r:id="rId34"/>
    <p:sldId id="291" r:id="rId35"/>
    <p:sldId id="292" r:id="rId36"/>
    <p:sldId id="293" r:id="rId37"/>
    <p:sldId id="294" r:id="rId38"/>
    <p:sldId id="296" r:id="rId39"/>
    <p:sldId id="297" r:id="rId40"/>
    <p:sldId id="301" r:id="rId41"/>
    <p:sldId id="299" r:id="rId42"/>
    <p:sldId id="302" r:id="rId43"/>
    <p:sldId id="32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2" r:id="rId52"/>
    <p:sldId id="313" r:id="rId53"/>
    <p:sldId id="314" r:id="rId54"/>
    <p:sldId id="320" r:id="rId55"/>
    <p:sldId id="315" r:id="rId56"/>
    <p:sldId id="316" r:id="rId57"/>
    <p:sldId id="321" r:id="rId58"/>
    <p:sldId id="317" r:id="rId59"/>
    <p:sldId id="318" r:id="rId60"/>
    <p:sldId id="319" r:id="rId6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42782F-B539-4518-B3F3-43E171456DE2}" type="datetimeFigureOut">
              <a:rPr lang="en-US" smtClean="0"/>
              <a:t>24-Mar-22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6BCCDE-2682-4254-9864-B1B0A2861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829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BCCDE-2682-4254-9864-B1B0A286173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924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BCCDE-2682-4254-9864-B1B0A286173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00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BCCDE-2682-4254-9864-B1B0A286173D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918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8B0B-D595-426D-B883-53FA10BDB5A4}" type="datetimeFigureOut">
              <a:rPr lang="en-ZA" smtClean="0"/>
              <a:t>2022/03/24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2D5B-1D7D-4D2D-A28E-62F3C1EBC4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2575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8B0B-D595-426D-B883-53FA10BDB5A4}" type="datetimeFigureOut">
              <a:rPr lang="en-ZA" smtClean="0"/>
              <a:t>2022/03/24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2D5B-1D7D-4D2D-A28E-62F3C1EBC4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43762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8B0B-D595-426D-B883-53FA10BDB5A4}" type="datetimeFigureOut">
              <a:rPr lang="en-ZA" smtClean="0"/>
              <a:t>2022/03/24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2D5B-1D7D-4D2D-A28E-62F3C1EBC4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73250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8B0B-D595-426D-B883-53FA10BDB5A4}" type="datetimeFigureOut">
              <a:rPr lang="en-ZA" smtClean="0"/>
              <a:t>2022/03/24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2D5B-1D7D-4D2D-A28E-62F3C1EBC4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02265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8B0B-D595-426D-B883-53FA10BDB5A4}" type="datetimeFigureOut">
              <a:rPr lang="en-ZA" smtClean="0"/>
              <a:t>2022/03/24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2D5B-1D7D-4D2D-A28E-62F3C1EBC4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02650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8B0B-D595-426D-B883-53FA10BDB5A4}" type="datetimeFigureOut">
              <a:rPr lang="en-ZA" smtClean="0"/>
              <a:t>2022/03/24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2D5B-1D7D-4D2D-A28E-62F3C1EBC4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94008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8B0B-D595-426D-B883-53FA10BDB5A4}" type="datetimeFigureOut">
              <a:rPr lang="en-ZA" smtClean="0"/>
              <a:t>2022/03/24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2D5B-1D7D-4D2D-A28E-62F3C1EBC4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0603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8B0B-D595-426D-B883-53FA10BDB5A4}" type="datetimeFigureOut">
              <a:rPr lang="en-ZA" smtClean="0"/>
              <a:t>2022/03/24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2D5B-1D7D-4D2D-A28E-62F3C1EBC4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45215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8B0B-D595-426D-B883-53FA10BDB5A4}" type="datetimeFigureOut">
              <a:rPr lang="en-ZA" smtClean="0"/>
              <a:t>2022/03/24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2D5B-1D7D-4D2D-A28E-62F3C1EBC4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66852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8B0B-D595-426D-B883-53FA10BDB5A4}" type="datetimeFigureOut">
              <a:rPr lang="en-ZA" smtClean="0"/>
              <a:t>2022/03/24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2D5B-1D7D-4D2D-A28E-62F3C1EBC4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0627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8B0B-D595-426D-B883-53FA10BDB5A4}" type="datetimeFigureOut">
              <a:rPr lang="en-ZA" smtClean="0"/>
              <a:t>2022/03/24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2D5B-1D7D-4D2D-A28E-62F3C1EBC4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7985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E8B0B-D595-426D-B883-53FA10BDB5A4}" type="datetimeFigureOut">
              <a:rPr lang="en-ZA" smtClean="0"/>
              <a:t>2022/03/24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82D5B-1D7D-4D2D-A28E-62F3C1EBC4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54411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TOXIC AGENTS </a:t>
            </a:r>
            <a:r>
              <a:rPr lang="en-GB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GB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GB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BMS YEAR 3-TK-2021</a:t>
            </a:r>
            <a:endParaRPr lang="en-Z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2360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>
                <a:latin typeface="Trebuchet MS" panose="020B0603020202020204" pitchFamily="34" charset="0"/>
              </a:rPr>
              <a:t>2.2.1 Air Pollutants(APs)</a:t>
            </a:r>
            <a:endParaRPr lang="en-ZA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ZA" dirty="0" smtClean="0">
                <a:latin typeface="Trebuchet MS" panose="020B0603020202020204" pitchFamily="34" charset="0"/>
              </a:rPr>
              <a:t>Air pollution occurred as soon as humans started to use wood fire for cooking &amp; heating. Refer to normal air Table 2 below.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>
                <a:latin typeface="Trebuchet MS" panose="020B0603020202020204" pitchFamily="34" charset="0"/>
              </a:rPr>
              <a:t>Gaseous pollutants: carbon monoxide, carbon dioxide, hydrocarbons, hydrogen </a:t>
            </a:r>
            <a:r>
              <a:rPr lang="en-ZA" dirty="0" err="1" smtClean="0">
                <a:latin typeface="Trebuchet MS" panose="020B0603020202020204" pitchFamily="34" charset="0"/>
              </a:rPr>
              <a:t>sulfide</a:t>
            </a:r>
            <a:r>
              <a:rPr lang="en-ZA" dirty="0" smtClean="0">
                <a:latin typeface="Trebuchet MS" panose="020B0603020202020204" pitchFamily="34" charset="0"/>
              </a:rPr>
              <a:t>, nitrogen oxides, ozone.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>
                <a:latin typeface="Trebuchet MS" panose="020B0603020202020204" pitchFamily="34" charset="0"/>
              </a:rPr>
              <a:t>Particulates pollutants: fine solids or liquid droplets of different types &amp; sizes suspended in air: Table 1 below.</a:t>
            </a:r>
          </a:p>
          <a:p>
            <a:pPr marL="0" indent="0">
              <a:buNone/>
            </a:pPr>
            <a:endParaRPr lang="en-ZA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en-ZA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34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>
                <a:latin typeface="Trebuchet MS" panose="020B0603020202020204" pitchFamily="34" charset="0"/>
              </a:rPr>
              <a:t>Table 1: </a:t>
            </a:r>
            <a:r>
              <a:rPr lang="en-ZA" dirty="0">
                <a:latin typeface="Trebuchet MS" panose="020B0603020202020204" pitchFamily="34" charset="0"/>
              </a:rPr>
              <a:t>P</a:t>
            </a:r>
            <a:r>
              <a:rPr lang="en-ZA" dirty="0" smtClean="0">
                <a:latin typeface="Trebuchet MS" panose="020B0603020202020204" pitchFamily="34" charset="0"/>
              </a:rPr>
              <a:t>articulates pollutants</a:t>
            </a:r>
            <a:endParaRPr lang="en-ZA" dirty="0">
              <a:latin typeface="Trebuchet MS" panose="020B0603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5640594"/>
              </p:ext>
            </p:extLst>
          </p:nvPr>
        </p:nvGraphicFramePr>
        <p:xfrm>
          <a:off x="457200" y="1124744"/>
          <a:ext cx="8229600" cy="585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408"/>
                <a:gridCol w="1080120"/>
                <a:gridCol w="656307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ZA" dirty="0" err="1" smtClean="0">
                          <a:latin typeface="Trebuchet MS" panose="020B0603020202020204" pitchFamily="34" charset="0"/>
                        </a:rPr>
                        <a:t>SNo</a:t>
                      </a:r>
                      <a:endParaRPr lang="en-ZA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>
                          <a:latin typeface="Trebuchet MS" panose="020B0603020202020204" pitchFamily="34" charset="0"/>
                        </a:rPr>
                        <a:t>Types</a:t>
                      </a:r>
                      <a:endParaRPr lang="en-ZA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>
                          <a:latin typeface="Trebuchet MS" panose="020B0603020202020204" pitchFamily="34" charset="0"/>
                        </a:rPr>
                        <a:t>Description</a:t>
                      </a:r>
                      <a:endParaRPr lang="en-ZA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>
                          <a:latin typeface="Trebuchet MS" panose="020B0603020202020204" pitchFamily="34" charset="0"/>
                        </a:rPr>
                        <a:t>1</a:t>
                      </a:r>
                      <a:endParaRPr lang="en-ZA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>
                          <a:latin typeface="Trebuchet MS" panose="020B0603020202020204" pitchFamily="34" charset="0"/>
                        </a:rPr>
                        <a:t>Dust</a:t>
                      </a:r>
                      <a:endParaRPr lang="en-ZA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>
                          <a:latin typeface="Trebuchet MS" panose="020B0603020202020204" pitchFamily="34" charset="0"/>
                        </a:rPr>
                        <a:t>Relatively large particles 100µm that come directly fro substances in use(coal dust, ash, sawdust, cement dust, grain dust).</a:t>
                      </a:r>
                      <a:endParaRPr lang="en-ZA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>
                          <a:latin typeface="Trebuchet MS" panose="020B0603020202020204" pitchFamily="34" charset="0"/>
                        </a:rPr>
                        <a:t>2</a:t>
                      </a:r>
                      <a:endParaRPr lang="en-ZA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>
                          <a:latin typeface="Trebuchet MS" panose="020B0603020202020204" pitchFamily="34" charset="0"/>
                        </a:rPr>
                        <a:t>Fumes</a:t>
                      </a:r>
                      <a:endParaRPr lang="en-ZA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>
                          <a:latin typeface="Trebuchet MS" panose="020B0603020202020204" pitchFamily="34" charset="0"/>
                        </a:rPr>
                        <a:t>Suspended solids less than 1µm from metallurgical or chemical processes(Zinc &amp; lead oxides).</a:t>
                      </a:r>
                      <a:r>
                        <a:rPr lang="af-ZA" altLang="en-US" i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af-ZA" altLang="en-US" i="0" dirty="0" smtClean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</a:rPr>
                        <a:t>Formed by </a:t>
                      </a:r>
                      <a:r>
                        <a:rPr lang="af-ZA" altLang="en-US" b="1" i="0" dirty="0" smtClean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</a:rPr>
                        <a:t>combustion, sublimation </a:t>
                      </a:r>
                      <a:r>
                        <a:rPr lang="af-ZA" altLang="en-US" b="1" i="0" dirty="0" smtClean="0">
                          <a:latin typeface="Trebuchet MS" panose="020B0603020202020204" pitchFamily="34" charset="0"/>
                        </a:rPr>
                        <a:t>or</a:t>
                      </a:r>
                      <a:r>
                        <a:rPr lang="af-ZA" altLang="en-US" b="1" i="0" dirty="0" smtClean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</a:rPr>
                        <a:t> condensation </a:t>
                      </a:r>
                      <a:r>
                        <a:rPr lang="af-ZA" altLang="en-US" i="0" dirty="0" smtClean="0">
                          <a:latin typeface="Trebuchet MS" panose="020B0603020202020204" pitchFamily="34" charset="0"/>
                        </a:rPr>
                        <a:t>and often </a:t>
                      </a:r>
                      <a:r>
                        <a:rPr lang="af-ZA" altLang="en-US" i="0" dirty="0" smtClean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</a:rPr>
                        <a:t>differ</a:t>
                      </a:r>
                      <a:r>
                        <a:rPr lang="af-ZA" altLang="en-US" i="0" dirty="0" smtClean="0">
                          <a:latin typeface="Trebuchet MS" panose="020B0603020202020204" pitchFamily="34" charset="0"/>
                        </a:rPr>
                        <a:t> in chemical composition </a:t>
                      </a:r>
                      <a:r>
                        <a:rPr lang="af-ZA" altLang="en-US" i="0" dirty="0" smtClean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</a:rPr>
                        <a:t>from</a:t>
                      </a:r>
                      <a:r>
                        <a:rPr lang="af-ZA" altLang="en-US" i="0" dirty="0" smtClean="0">
                          <a:latin typeface="Trebuchet MS" panose="020B0603020202020204" pitchFamily="34" charset="0"/>
                        </a:rPr>
                        <a:t>  </a:t>
                      </a:r>
                      <a:r>
                        <a:rPr lang="af-ZA" altLang="en-US" i="0" dirty="0" smtClean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</a:rPr>
                        <a:t>parent material.</a:t>
                      </a:r>
                      <a:endParaRPr lang="en-ZA" i="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>
                          <a:latin typeface="Trebuchet MS" panose="020B0603020202020204" pitchFamily="34" charset="0"/>
                        </a:rPr>
                        <a:t>3</a:t>
                      </a:r>
                      <a:endParaRPr lang="en-ZA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>
                          <a:latin typeface="Trebuchet MS" panose="020B0603020202020204" pitchFamily="34" charset="0"/>
                        </a:rPr>
                        <a:t>Mist</a:t>
                      </a:r>
                    </a:p>
                    <a:p>
                      <a:r>
                        <a:rPr lang="en-ZA" dirty="0" smtClean="0">
                          <a:latin typeface="Trebuchet MS" panose="020B0603020202020204" pitchFamily="34" charset="0"/>
                        </a:rPr>
                        <a:t>(fog)</a:t>
                      </a:r>
                      <a:endParaRPr lang="en-ZA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>
                          <a:latin typeface="Trebuchet MS" panose="020B0603020202020204" pitchFamily="34" charset="0"/>
                        </a:rPr>
                        <a:t>Liquid droplets in suspended in air with a diameter less than 2µm(</a:t>
                      </a:r>
                      <a:r>
                        <a:rPr lang="en-ZA" dirty="0" err="1" smtClean="0">
                          <a:latin typeface="Trebuchet MS" panose="020B0603020202020204" pitchFamily="34" charset="0"/>
                        </a:rPr>
                        <a:t>sulfuric</a:t>
                      </a:r>
                      <a:r>
                        <a:rPr lang="en-ZA" dirty="0" smtClean="0">
                          <a:latin typeface="Trebuchet MS" panose="020B0603020202020204" pitchFamily="34" charset="0"/>
                        </a:rPr>
                        <a:t> acid mist)</a:t>
                      </a:r>
                      <a:endParaRPr lang="en-ZA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>
                          <a:latin typeface="Trebuchet MS" panose="020B0603020202020204" pitchFamily="34" charset="0"/>
                        </a:rPr>
                        <a:t>4</a:t>
                      </a:r>
                      <a:endParaRPr lang="en-ZA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>
                          <a:latin typeface="Trebuchet MS" panose="020B0603020202020204" pitchFamily="34" charset="0"/>
                        </a:rPr>
                        <a:t>Smog</a:t>
                      </a:r>
                      <a:endParaRPr lang="en-ZA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f-ZA" altLang="en-US" sz="1800" dirty="0" smtClean="0">
                          <a:latin typeface="Trebuchet MS" panose="020B0603020202020204" pitchFamily="34" charset="0"/>
                        </a:rPr>
                        <a:t>Complex </a:t>
                      </a:r>
                      <a:r>
                        <a:rPr lang="af-ZA" altLang="en-US" sz="1800" i="1" dirty="0" smtClean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</a:rPr>
                        <a:t>mixture of particles and gases </a:t>
                      </a:r>
                      <a:r>
                        <a:rPr lang="af-ZA" altLang="en-US" sz="1800" dirty="0" smtClean="0">
                          <a:latin typeface="Trebuchet MS" panose="020B0603020202020204" pitchFamily="34" charset="0"/>
                        </a:rPr>
                        <a:t>in the atmosphere, </a:t>
                      </a:r>
                      <a:r>
                        <a:rPr lang="af-ZA" altLang="en-US" sz="1800" i="1" dirty="0" smtClean="0">
                          <a:solidFill>
                            <a:srgbClr val="0000FF"/>
                          </a:solidFill>
                          <a:latin typeface="Trebuchet MS" panose="020B0603020202020204" pitchFamily="34" charset="0"/>
                        </a:rPr>
                        <a:t>formed by irradiation of automobile exhaust </a:t>
                      </a:r>
                      <a:r>
                        <a:rPr lang="af-ZA" altLang="en-US" sz="1800" dirty="0" smtClean="0">
                          <a:latin typeface="Trebuchet MS" panose="020B0603020202020204" pitchFamily="34" charset="0"/>
                        </a:rPr>
                        <a:t>and other combustion products including photochemical oxidants (e.g., nitrogen oxides, ozone.)</a:t>
                      </a:r>
                      <a:endParaRPr lang="en-ZA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>
                          <a:latin typeface="Trebuchet MS" panose="020B0603020202020204" pitchFamily="34" charset="0"/>
                        </a:rPr>
                        <a:t>5</a:t>
                      </a:r>
                      <a:endParaRPr lang="en-ZA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>
                          <a:latin typeface="Trebuchet MS" panose="020B0603020202020204" pitchFamily="34" charset="0"/>
                        </a:rPr>
                        <a:t>Smoke</a:t>
                      </a:r>
                      <a:endParaRPr lang="en-ZA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>
                          <a:latin typeface="Trebuchet MS" panose="020B0603020202020204" pitchFamily="34" charset="0"/>
                        </a:rPr>
                        <a:t>Solid particles(0.05-1.0µm) resulting from incomplete combustion of fossil fuels or organic materials.</a:t>
                      </a:r>
                      <a:r>
                        <a:rPr lang="af-ZA" altLang="en-US" sz="1800" dirty="0" smtClean="0"/>
                        <a:t> </a:t>
                      </a:r>
                      <a:r>
                        <a:rPr lang="af-ZA" altLang="en-US" sz="1800" dirty="0" smtClean="0">
                          <a:latin typeface="Trebuchet MS" panose="020B0603020202020204" pitchFamily="34" charset="0"/>
                        </a:rPr>
                        <a:t>They </a:t>
                      </a:r>
                      <a:r>
                        <a:rPr lang="af-ZA" altLang="en-US" sz="1800" i="1" dirty="0" smtClean="0">
                          <a:solidFill>
                            <a:srgbClr val="FF0000"/>
                          </a:solidFill>
                          <a:latin typeface="Trebuchet MS" panose="020B0603020202020204" pitchFamily="34" charset="0"/>
                        </a:rPr>
                        <a:t>do not settle readily</a:t>
                      </a:r>
                      <a:r>
                        <a:rPr lang="af-ZA" altLang="en-US" sz="1800" i="1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en-ZA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>
                          <a:latin typeface="Trebuchet MS" panose="020B0603020202020204" pitchFamily="34" charset="0"/>
                        </a:rPr>
                        <a:t>6</a:t>
                      </a:r>
                      <a:endParaRPr lang="en-ZA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>
                          <a:latin typeface="Trebuchet MS" panose="020B0603020202020204" pitchFamily="34" charset="0"/>
                        </a:rPr>
                        <a:t>Aerosol</a:t>
                      </a:r>
                      <a:endParaRPr lang="en-ZA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>
                          <a:latin typeface="Trebuchet MS" panose="020B0603020202020204" pitchFamily="34" charset="0"/>
                        </a:rPr>
                        <a:t> Liquid</a:t>
                      </a:r>
                      <a:r>
                        <a:rPr lang="en-ZA" baseline="0" dirty="0" smtClean="0">
                          <a:latin typeface="Trebuchet MS" panose="020B0603020202020204" pitchFamily="34" charset="0"/>
                        </a:rPr>
                        <a:t> or solid particles(&lt;1.0µm) suspended in air or in another gas.</a:t>
                      </a:r>
                      <a:endParaRPr lang="en-ZA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037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>
                <a:latin typeface="Trebuchet MS" panose="020B0603020202020204" pitchFamily="34" charset="0"/>
              </a:rPr>
              <a:t>Table 2: Normal </a:t>
            </a:r>
            <a:r>
              <a:rPr lang="en-ZA" dirty="0">
                <a:latin typeface="Trebuchet MS" panose="020B0603020202020204" pitchFamily="34" charset="0"/>
              </a:rPr>
              <a:t>D</a:t>
            </a:r>
            <a:r>
              <a:rPr lang="en-ZA" dirty="0" smtClean="0">
                <a:latin typeface="Trebuchet MS" panose="020B0603020202020204" pitchFamily="34" charset="0"/>
              </a:rPr>
              <a:t>ry Air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6318821"/>
              </p:ext>
            </p:extLst>
          </p:nvPr>
        </p:nvGraphicFramePr>
        <p:xfrm>
          <a:off x="457200" y="1600200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Gaseous Components of Normal Dry Air</a:t>
                      </a:r>
                      <a:endParaRPr lang="en-Z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Compound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% by Volume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Concentration(ppm)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Nitrogen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78.09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780,900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Oxygen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20.94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209,400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Argon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0.93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9,300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Carbon dioxide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0.0325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325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Neon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0.0018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18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Helium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0.0005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5.2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Methane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0.0001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1.1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Krypton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0.0001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1.0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517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latin typeface="Trebuchet MS" panose="020B0603020202020204" pitchFamily="34" charset="0"/>
              </a:rPr>
              <a:t>Table3: Principal Air Pollutants &amp; Effects</a:t>
            </a:r>
            <a:endParaRPr lang="en-ZA" dirty="0">
              <a:latin typeface="Trebuchet MS" panose="020B0603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1959314"/>
              </p:ext>
            </p:extLst>
          </p:nvPr>
        </p:nvGraphicFramePr>
        <p:xfrm>
          <a:off x="457200" y="1412776"/>
          <a:ext cx="8229600" cy="55003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1441">
                <a:tc>
                  <a:txBody>
                    <a:bodyPr/>
                    <a:lstStyle/>
                    <a:p>
                      <a:r>
                        <a:rPr lang="en-US" dirty="0" smtClean="0"/>
                        <a:t>Pollutants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Sources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Effects/Significance</a:t>
                      </a:r>
                      <a:endParaRPr lang="en-US" dirty="0"/>
                    </a:p>
                  </a:txBody>
                  <a:tcPr/>
                </a:tc>
              </a:tr>
              <a:tr h="1465413">
                <a:tc>
                  <a:txBody>
                    <a:bodyPr/>
                    <a:lstStyle/>
                    <a:p>
                      <a:r>
                        <a:rPr lang="en-US" dirty="0" smtClean="0"/>
                        <a:t>Sulfur oxides,</a:t>
                      </a:r>
                    </a:p>
                    <a:p>
                      <a:r>
                        <a:rPr lang="en-US" dirty="0" smtClean="0"/>
                        <a:t>Particulates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Coal &amp; oil power plants</a:t>
                      </a:r>
                    </a:p>
                    <a:p>
                      <a:r>
                        <a:rPr lang="en-US" dirty="0" smtClean="0"/>
                        <a:t>Oil refineries,</a:t>
                      </a:r>
                    </a:p>
                    <a:p>
                      <a:r>
                        <a:rPr lang="en-US" dirty="0" smtClean="0"/>
                        <a:t>Kerosene heaters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Main component of acid deposition, Damage to vegetation, lungs irritants, chronic bronchitis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1465413">
                <a:tc>
                  <a:txBody>
                    <a:bodyPr/>
                    <a:lstStyle/>
                    <a:p>
                      <a:r>
                        <a:rPr lang="en-US" dirty="0" smtClean="0"/>
                        <a:t>Nitrogen oxides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Automobiles, Fossil fuel power plants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Pulmonary </a:t>
                      </a:r>
                      <a:r>
                        <a:rPr lang="en-US" dirty="0" err="1" smtClean="0"/>
                        <a:t>oedema</a:t>
                      </a:r>
                      <a:r>
                        <a:rPr lang="en-US" dirty="0" smtClean="0"/>
                        <a:t>, impair lung defenses,</a:t>
                      </a:r>
                    </a:p>
                    <a:p>
                      <a:r>
                        <a:rPr lang="en-US" dirty="0" smtClean="0"/>
                        <a:t>Important component of photochemical smog &amp; acid deposition</a:t>
                      </a:r>
                      <a:endParaRPr lang="en-US" dirty="0"/>
                    </a:p>
                  </a:txBody>
                  <a:tcPr/>
                </a:tc>
              </a:tr>
              <a:tr h="915883">
                <a:tc>
                  <a:txBody>
                    <a:bodyPr/>
                    <a:lstStyle/>
                    <a:p>
                      <a:r>
                        <a:rPr lang="en-US" dirty="0" smtClean="0"/>
                        <a:t>Carbon monoxide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Motor vehicles emissions</a:t>
                      </a:r>
                    </a:p>
                    <a:p>
                      <a:r>
                        <a:rPr lang="en-US" dirty="0" smtClean="0"/>
                        <a:t>Burning fossil fuels</a:t>
                      </a:r>
                    </a:p>
                    <a:p>
                      <a:r>
                        <a:rPr lang="en-US" dirty="0" smtClean="0"/>
                        <a:t>Incomplete combustion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Combines with </a:t>
                      </a:r>
                      <a:r>
                        <a:rPr lang="en-US" dirty="0" err="1" smtClean="0"/>
                        <a:t>Hb</a:t>
                      </a:r>
                      <a:r>
                        <a:rPr lang="en-US" baseline="0" dirty="0" smtClean="0"/>
                        <a:t> to form </a:t>
                      </a:r>
                      <a:r>
                        <a:rPr lang="en-US" baseline="0" dirty="0" err="1" smtClean="0"/>
                        <a:t>carboxyHb</a:t>
                      </a:r>
                      <a:r>
                        <a:rPr lang="en-US" baseline="0" dirty="0" smtClean="0"/>
                        <a:t>, poisonous asphyxia &amp; death</a:t>
                      </a:r>
                      <a:endParaRPr lang="en-US" dirty="0"/>
                    </a:p>
                  </a:txBody>
                  <a:tcPr/>
                </a:tc>
              </a:tr>
              <a:tr h="641118">
                <a:tc>
                  <a:txBody>
                    <a:bodyPr/>
                    <a:lstStyle/>
                    <a:p>
                      <a:r>
                        <a:rPr lang="en-US" dirty="0" smtClean="0"/>
                        <a:t>Carbon dioxide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Product of complete combustion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May cause “ green house effect”</a:t>
                      </a:r>
                      <a:endParaRPr lang="en-US" dirty="0"/>
                    </a:p>
                  </a:txBody>
                  <a:tcPr/>
                </a:tc>
              </a:tr>
              <a:tr h="641118">
                <a:tc>
                  <a:txBody>
                    <a:bodyPr/>
                    <a:lstStyle/>
                    <a:p>
                      <a:r>
                        <a:rPr lang="en-US" dirty="0" smtClean="0"/>
                        <a:t>Ozone(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en-US" sz="1800" kern="1200" baseline="-25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Automobile emissions, photochemical smog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Damage to vegetation, lung irritant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579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latin typeface="Trebuchet MS" panose="020B0603020202020204" pitchFamily="34" charset="0"/>
              </a:rPr>
              <a:t>Table3: Principal Air Pollutants &amp; Effects(continued)</a:t>
            </a:r>
            <a:endParaRPr lang="en-ZA" dirty="0">
              <a:latin typeface="Trebuchet MS" panose="020B0603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3363789"/>
              </p:ext>
            </p:extLst>
          </p:nvPr>
        </p:nvGraphicFramePr>
        <p:xfrm>
          <a:off x="457200" y="1412776"/>
          <a:ext cx="8229600" cy="4862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1441">
                <a:tc>
                  <a:txBody>
                    <a:bodyPr/>
                    <a:lstStyle/>
                    <a:p>
                      <a:r>
                        <a:rPr lang="en-US" dirty="0" smtClean="0"/>
                        <a:t>Pollutants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Sources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Effects/Significance</a:t>
                      </a:r>
                      <a:endParaRPr lang="en-US" dirty="0"/>
                    </a:p>
                  </a:txBody>
                  <a:tcPr/>
                </a:tc>
              </a:tr>
              <a:tr h="1644783">
                <a:tc>
                  <a:txBody>
                    <a:bodyPr/>
                    <a:lstStyle/>
                    <a:p>
                      <a:r>
                        <a:rPr lang="en-US" dirty="0" smtClean="0"/>
                        <a:t>Hydrocarbons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Smoke, gasoline</a:t>
                      </a:r>
                      <a:r>
                        <a:rPr lang="en-US" baseline="0" dirty="0" smtClean="0"/>
                        <a:t> fumes, Cigarette smoke, industry</a:t>
                      </a:r>
                    </a:p>
                    <a:p>
                      <a:r>
                        <a:rPr lang="en-US" baseline="0" dirty="0" smtClean="0"/>
                        <a:t>Natural sources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Contribute to photochemical smog, polycyclic aromatic hydrocarbons(PAHs),</a:t>
                      </a:r>
                    </a:p>
                    <a:p>
                      <a:r>
                        <a:rPr lang="en-US" dirty="0" smtClean="0"/>
                        <a:t>Lung</a:t>
                      </a:r>
                      <a:r>
                        <a:rPr lang="en-US" baseline="0" dirty="0" smtClean="0"/>
                        <a:t> cancer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555495">
                <a:tc>
                  <a:txBody>
                    <a:bodyPr/>
                    <a:lstStyle/>
                    <a:p>
                      <a:r>
                        <a:rPr lang="en-US" dirty="0" smtClean="0"/>
                        <a:t>Radon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Natural sources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Lung cancer</a:t>
                      </a:r>
                      <a:endParaRPr lang="en-US" dirty="0"/>
                    </a:p>
                  </a:txBody>
                  <a:tcPr/>
                </a:tc>
              </a:tr>
              <a:tr h="915883">
                <a:tc>
                  <a:txBody>
                    <a:bodyPr/>
                    <a:lstStyle/>
                    <a:p>
                      <a:r>
                        <a:rPr lang="en-US" dirty="0" smtClean="0"/>
                        <a:t>Asbestos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Asbestos mines, building materials, insulation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Asbestosis, lung cancer, </a:t>
                      </a:r>
                      <a:r>
                        <a:rPr lang="en-US" dirty="0" err="1" smtClean="0"/>
                        <a:t>mesothelemia</a:t>
                      </a:r>
                      <a:endParaRPr lang="en-US" dirty="0"/>
                    </a:p>
                  </a:txBody>
                  <a:tcPr/>
                </a:tc>
              </a:tr>
              <a:tr h="641118">
                <a:tc>
                  <a:txBody>
                    <a:bodyPr/>
                    <a:lstStyle/>
                    <a:p>
                      <a:r>
                        <a:rPr lang="en-US" dirty="0" smtClean="0"/>
                        <a:t>Allergens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Pollen,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house dust, animal dander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Asthma. rhinitis</a:t>
                      </a:r>
                      <a:endParaRPr lang="en-US" dirty="0"/>
                    </a:p>
                  </a:txBody>
                  <a:tcPr/>
                </a:tc>
              </a:tr>
              <a:tr h="641118">
                <a:tc>
                  <a:txBody>
                    <a:bodyPr/>
                    <a:lstStyle/>
                    <a:p>
                      <a:r>
                        <a:rPr lang="en-US" dirty="0" smtClean="0"/>
                        <a:t>Arsenic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copper smelters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Lung cancer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136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rebuchet MS" panose="020B0603020202020204" pitchFamily="34" charset="0"/>
              </a:rPr>
              <a:t>2.2.2 Ozone &amp; </a:t>
            </a:r>
            <a:r>
              <a:rPr lang="en-US" dirty="0" smtClean="0">
                <a:latin typeface="Trebuchet MS" panose="020B0603020202020204" pitchFamily="34" charset="0"/>
              </a:rPr>
              <a:t>CFCs (</a:t>
            </a:r>
            <a:r>
              <a:rPr lang="en-US" dirty="0" err="1" smtClean="0">
                <a:latin typeface="Trebuchet MS" panose="020B0603020202020204" pitchFamily="34" charset="0"/>
              </a:rPr>
              <a:t>chloroflurocarbons</a:t>
            </a:r>
            <a:r>
              <a:rPr lang="en-US" dirty="0" smtClean="0">
                <a:latin typeface="Trebuchet MS" panose="020B0603020202020204" pitchFamily="34" charset="0"/>
              </a:rPr>
              <a:t>) </a:t>
            </a:r>
            <a:r>
              <a:rPr lang="en-US" dirty="0" smtClean="0">
                <a:latin typeface="Trebuchet MS" panose="020B0603020202020204" pitchFamily="34" charset="0"/>
              </a:rPr>
              <a:t>APs</a:t>
            </a:r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Ozone(</a:t>
            </a:r>
            <a:r>
              <a:rPr lang="en-US" dirty="0">
                <a:solidFill>
                  <a:schemeClr val="dk1"/>
                </a:solidFill>
              </a:rPr>
              <a:t>O</a:t>
            </a:r>
            <a:r>
              <a:rPr lang="en-US" baseline="-25000" dirty="0">
                <a:solidFill>
                  <a:schemeClr val="dk1"/>
                </a:solidFill>
              </a:rPr>
              <a:t>3</a:t>
            </a:r>
            <a:r>
              <a:rPr lang="en-US" dirty="0" smtClean="0"/>
              <a:t>)-highly irritating gas formed by photochemical action of UV light on nitrogen oxide in smog. This can produce pulmonary congestion, </a:t>
            </a:r>
            <a:r>
              <a:rPr lang="en-US" dirty="0" err="1" smtClean="0"/>
              <a:t>oedema</a:t>
            </a:r>
            <a:r>
              <a:rPr lang="en-US" dirty="0" smtClean="0"/>
              <a:t>, &amp; </a:t>
            </a:r>
            <a:r>
              <a:rPr lang="en-US" dirty="0" err="1" smtClean="0"/>
              <a:t>haemorrhage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NO2 + UV light              NO +O.</a:t>
            </a:r>
          </a:p>
          <a:p>
            <a:pPr marL="0" indent="0">
              <a:buNone/>
            </a:pPr>
            <a:r>
              <a:rPr lang="en-US" dirty="0" smtClean="0"/>
              <a:t>O. + O2            </a:t>
            </a:r>
            <a:r>
              <a:rPr lang="en-US" dirty="0" smtClean="0">
                <a:solidFill>
                  <a:srgbClr val="FF0000"/>
                </a:solidFill>
              </a:rPr>
              <a:t>O3(Ozone gas)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ight Arrow 3"/>
          <p:cNvSpPr/>
          <p:nvPr/>
        </p:nvSpPr>
        <p:spPr>
          <a:xfrm>
            <a:off x="3131840" y="431252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1835696" y="488858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061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rebuchet MS" panose="020B0603020202020204" pitchFamily="34" charset="0"/>
              </a:rPr>
              <a:t>2.2.2 Ozone &amp; CFCs Aps(continued)</a:t>
            </a:r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Bad or harmful Tropospheric </a:t>
            </a:r>
            <a:r>
              <a:rPr lang="en-US" dirty="0">
                <a:solidFill>
                  <a:schemeClr val="dk1"/>
                </a:solidFill>
              </a:rPr>
              <a:t>O</a:t>
            </a:r>
            <a:r>
              <a:rPr lang="en-US" baseline="-25000" dirty="0">
                <a:solidFill>
                  <a:schemeClr val="dk1"/>
                </a:solidFill>
              </a:rPr>
              <a:t>3</a:t>
            </a:r>
            <a:r>
              <a:rPr lang="en-US" dirty="0"/>
              <a:t> layer found 0-10mi above earth surface.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Good or beneficial  Stratospheric </a:t>
            </a:r>
            <a:r>
              <a:rPr lang="en-US" dirty="0">
                <a:solidFill>
                  <a:schemeClr val="dk1"/>
                </a:solidFill>
              </a:rPr>
              <a:t>O</a:t>
            </a:r>
            <a:r>
              <a:rPr lang="en-US" baseline="-25000" dirty="0">
                <a:solidFill>
                  <a:schemeClr val="dk1"/>
                </a:solidFill>
              </a:rPr>
              <a:t>3</a:t>
            </a:r>
            <a:r>
              <a:rPr lang="en-US" dirty="0"/>
              <a:t> layer located about 30mi above earth’s surface &amp; filters UV light</a:t>
            </a:r>
            <a:r>
              <a:rPr lang="en-US" dirty="0">
                <a:solidFill>
                  <a:schemeClr val="dk1"/>
                </a:solidFill>
              </a:rPr>
              <a:t>. 1% decrease causes 2% increase of UV light on earth surface leading 10% increase of skin </a:t>
            </a:r>
            <a:r>
              <a:rPr lang="en-US" dirty="0" smtClean="0">
                <a:solidFill>
                  <a:schemeClr val="dk1"/>
                </a:solidFill>
              </a:rPr>
              <a:t>cancer.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761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 Major contributors to damage to stratospheric </a:t>
            </a:r>
            <a:r>
              <a:rPr lang="en-US" dirty="0">
                <a:solidFill>
                  <a:schemeClr val="dk1"/>
                </a:solidFill>
              </a:rPr>
              <a:t>O</a:t>
            </a:r>
            <a:r>
              <a:rPr lang="en-US" baseline="-25000" dirty="0">
                <a:solidFill>
                  <a:schemeClr val="dk1"/>
                </a:solidFill>
              </a:rPr>
              <a:t>3</a:t>
            </a:r>
            <a:r>
              <a:rPr lang="en-US" dirty="0" smtClean="0">
                <a:latin typeface="Trebuchet MS" panose="020B0603020202020204" pitchFamily="34" charset="0"/>
              </a:rPr>
              <a:t> </a:t>
            </a:r>
            <a:r>
              <a:rPr lang="en-US" dirty="0" smtClean="0">
                <a:solidFill>
                  <a:schemeClr val="dk1"/>
                </a:solidFill>
              </a:rPr>
              <a:t>are thought to be </a:t>
            </a:r>
            <a:r>
              <a:rPr lang="en-US" dirty="0" err="1" smtClean="0">
                <a:solidFill>
                  <a:schemeClr val="dk1"/>
                </a:solidFill>
              </a:rPr>
              <a:t>chloroflurocarbons</a:t>
            </a:r>
            <a:r>
              <a:rPr lang="en-US" dirty="0" smtClean="0">
                <a:solidFill>
                  <a:schemeClr val="dk1"/>
                </a:solidFill>
              </a:rPr>
              <a:t>(CFCs).  Chlorine removed fro CFCs in upper atmosphere reacts with UV light &amp; destroy the stratospheric O</a:t>
            </a:r>
            <a:r>
              <a:rPr lang="en-US" baseline="-25000" dirty="0" smtClean="0">
                <a:solidFill>
                  <a:schemeClr val="dk1"/>
                </a:solidFill>
              </a:rPr>
              <a:t>3 </a:t>
            </a:r>
            <a:r>
              <a:rPr lang="en-US" dirty="0" smtClean="0">
                <a:solidFill>
                  <a:schemeClr val="dk1"/>
                </a:solidFill>
              </a:rPr>
              <a:t>through self-perpetuating free radical reactions.</a:t>
            </a:r>
          </a:p>
          <a:p>
            <a:pPr marL="0" indent="0">
              <a:buNone/>
            </a:pPr>
            <a:r>
              <a:rPr lang="en-US" dirty="0"/>
              <a:t>Cl</a:t>
            </a:r>
            <a:r>
              <a:rPr lang="en-US" dirty="0">
                <a:solidFill>
                  <a:srgbClr val="FF0000"/>
                </a:solidFill>
              </a:rPr>
              <a:t> +</a:t>
            </a:r>
            <a:r>
              <a:rPr lang="en-US" dirty="0"/>
              <a:t> O3                  </a:t>
            </a:r>
            <a:r>
              <a:rPr lang="en-US" dirty="0" err="1"/>
              <a:t>ClO</a:t>
            </a:r>
            <a:r>
              <a:rPr lang="en-US" dirty="0"/>
              <a:t> + O2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ClO</a:t>
            </a:r>
            <a:r>
              <a:rPr lang="en-US" dirty="0"/>
              <a:t>  + O.               Cl + O2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2051720" y="465313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267744" y="530120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118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2.2.2 Ozone &amp; CFCs Aps(continued)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chemeClr val="dk1"/>
                </a:solidFill>
                <a:latin typeface="Trebuchet MS" panose="020B0603020202020204" pitchFamily="34" charset="0"/>
              </a:rPr>
              <a:t> Before </a:t>
            </a:r>
            <a:r>
              <a:rPr lang="en-US" dirty="0">
                <a:solidFill>
                  <a:schemeClr val="dk1"/>
                </a:solidFill>
                <a:latin typeface="Trebuchet MS" panose="020B0603020202020204" pitchFamily="34" charset="0"/>
              </a:rPr>
              <a:t>being inactivated by nitrogen dioxide or methane, each chlorine atom destroys up to 10,000 molecules of </a:t>
            </a:r>
            <a:r>
              <a:rPr lang="en-US" dirty="0">
                <a:solidFill>
                  <a:schemeClr val="dk1"/>
                </a:solidFill>
              </a:rPr>
              <a:t>O</a:t>
            </a:r>
            <a:r>
              <a:rPr lang="en-US" baseline="-25000" dirty="0">
                <a:solidFill>
                  <a:schemeClr val="dk1"/>
                </a:solidFill>
              </a:rPr>
              <a:t>3</a:t>
            </a:r>
            <a:r>
              <a:rPr lang="en-US" dirty="0">
                <a:solidFill>
                  <a:schemeClr val="dk1"/>
                </a:solidFill>
                <a:latin typeface="Trebuchet MS" panose="020B0603020202020204" pitchFamily="34" charset="0"/>
              </a:rPr>
              <a:t>. Use of CFC compounds is now being phased out &amp; banned by international agreements</a:t>
            </a:r>
            <a:r>
              <a:rPr lang="en-US" dirty="0" smtClean="0">
                <a:solidFill>
                  <a:schemeClr val="dk1"/>
                </a:solidFill>
                <a:latin typeface="Trebuchet MS" panose="020B0603020202020204" pitchFamily="34" charset="0"/>
              </a:rPr>
              <a:t>.</a:t>
            </a:r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6218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rebuchet MS" panose="020B0603020202020204" pitchFamily="34" charset="0"/>
              </a:rPr>
              <a:t/>
            </a:r>
            <a:br>
              <a:rPr lang="en-US" dirty="0">
                <a:latin typeface="Trebuchet MS" panose="020B0603020202020204" pitchFamily="34" charset="0"/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2.2.3 Other 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Hydrocarbons or Volatile Organic Compounds(VOCs)</a:t>
            </a:r>
            <a:r>
              <a:rPr lang="en-US" dirty="0" smtClean="0">
                <a:latin typeface="Trebuchet MS" panose="020B0603020202020204" pitchFamily="34" charset="0"/>
              </a:rPr>
              <a:t>. About 50% are derived from trees respiration process(biogenic) &amp; 45-50% from combustion of fuel &amp; gasoline </a:t>
            </a:r>
            <a:r>
              <a:rPr lang="en-US" dirty="0" err="1" smtClean="0">
                <a:latin typeface="Trebuchet MS" panose="020B0603020202020204" pitchFamily="34" charset="0"/>
              </a:rPr>
              <a:t>vapour</a:t>
            </a:r>
            <a:r>
              <a:rPr lang="en-US" dirty="0" smtClean="0">
                <a:latin typeface="Trebuchet MS" panose="020B0603020202020204" pitchFamily="34" charset="0"/>
              </a:rPr>
              <a:t>. Many modern gasoline pumps now have VOC recovery devices to reduce pollution.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Lead.</a:t>
            </a:r>
            <a:r>
              <a:rPr lang="en-US" dirty="0" smtClean="0">
                <a:latin typeface="Trebuchet MS" panose="020B0603020202020204" pitchFamily="34" charset="0"/>
              </a:rPr>
              <a:t> Most familiar AP particulates. Young children &amp; </a:t>
            </a:r>
            <a:r>
              <a:rPr lang="en-US" dirty="0" err="1" smtClean="0">
                <a:latin typeface="Trebuchet MS" panose="020B0603020202020204" pitchFamily="34" charset="0"/>
              </a:rPr>
              <a:t>foetuses</a:t>
            </a:r>
            <a:r>
              <a:rPr lang="en-US" dirty="0" smtClean="0">
                <a:latin typeface="Trebuchet MS" panose="020B0603020202020204" pitchFamily="34" charset="0"/>
              </a:rPr>
              <a:t> being most susceptible. It impairs renal function &amp; causes mental retardation. Exposure via inhalation &amp; ingestion.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554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Trebuchet MS" panose="020B0603020202020204" pitchFamily="34" charset="0"/>
              </a:rPr>
              <a:t>1.Introduction</a:t>
            </a:r>
            <a:endParaRPr lang="en-ZA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dirty="0" smtClean="0">
                <a:latin typeface="Trebuchet MS" panose="020B0603020202020204" pitchFamily="34" charset="0"/>
              </a:rPr>
              <a:t>The term</a:t>
            </a:r>
            <a:r>
              <a:rPr lang="en-GB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 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oxic</a:t>
            </a:r>
            <a:r>
              <a:rPr lang="en-GB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 </a:t>
            </a:r>
            <a:r>
              <a:rPr lang="en-GB" dirty="0" smtClean="0">
                <a:latin typeface="Trebuchet MS" panose="020B0603020202020204" pitchFamily="34" charset="0"/>
              </a:rPr>
              <a:t>refers to poisonous or deadly effects on the body by inhalation (breathing), ingestion(eating), or absorption, or by direct contact with a chemical or biological substance/agent.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 smtClean="0">
                <a:latin typeface="Trebuchet MS" panose="020B0603020202020204" pitchFamily="34" charset="0"/>
              </a:rPr>
              <a:t>A 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toxicant</a:t>
            </a:r>
            <a:r>
              <a:rPr lang="en-GB" dirty="0" smtClean="0">
                <a:latin typeface="Trebuchet MS" panose="020B0603020202020204" pitchFamily="34" charset="0"/>
              </a:rPr>
              <a:t> is any chemical that can injure or kill humans, animals, or plants; a poison. The term toxicant is used to describe toxic substances that are produced by or are a by-product of human made activities.</a:t>
            </a:r>
            <a:endParaRPr lang="en-ZA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15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rebuchet MS" panose="020B0603020202020204" pitchFamily="34" charset="0"/>
              </a:rPr>
              <a:t/>
            </a:r>
            <a:br>
              <a:rPr lang="en-US" dirty="0">
                <a:latin typeface="Trebuchet MS" panose="020B0603020202020204" pitchFamily="34" charset="0"/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2.2.3 Other 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Solid particles</a:t>
            </a:r>
            <a:r>
              <a:rPr lang="en-US" dirty="0" smtClean="0">
                <a:latin typeface="Trebuchet MS" panose="020B0603020202020204" pitchFamily="34" charset="0"/>
              </a:rPr>
              <a:t>. Dust &amp; fibers fro coal, silica, clay, glass, asbestos,&amp; minerals cause scarring or fibrosis of the lungs especially in coal miners. Pneumoconiosis is common among miners.</a:t>
            </a:r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89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2.2.4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Environmental Effects of APs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Vegetation</a:t>
            </a:r>
          </a:p>
          <a:p>
            <a:pPr marL="0" indent="0">
              <a:buNone/>
            </a:pPr>
            <a:endParaRPr lang="en-US" dirty="0">
              <a:latin typeface="Trebuchet MS" panose="020B0603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294923"/>
              </p:ext>
            </p:extLst>
          </p:nvPr>
        </p:nvGraphicFramePr>
        <p:xfrm>
          <a:off x="457200" y="2348880"/>
          <a:ext cx="7992888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9728"/>
                <a:gridCol w="2592288"/>
                <a:gridCol w="480087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effectLst/>
                          <a:latin typeface="Trebuchet MS" panose="020B0603020202020204" pitchFamily="34" charset="0"/>
                        </a:rPr>
                        <a:t>SNo</a:t>
                      </a:r>
                      <a:endParaRPr lang="en-US" b="1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effectLst/>
                          <a:latin typeface="Trebuchet MS" panose="020B0603020202020204" pitchFamily="34" charset="0"/>
                        </a:rPr>
                        <a:t>APs</a:t>
                      </a:r>
                      <a:endParaRPr lang="en-US" b="1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effectLst/>
                          <a:latin typeface="Trebuchet MS" panose="020B0603020202020204" pitchFamily="34" charset="0"/>
                        </a:rPr>
                        <a:t>Symptoms/Effects</a:t>
                      </a:r>
                      <a:endParaRPr lang="en-US" b="1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rebuchet MS" panose="020B0603020202020204" pitchFamily="34" charset="0"/>
                        </a:rPr>
                        <a:t>1</a:t>
                      </a:r>
                      <a:endParaRPr lang="en-US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rebuchet MS" panose="020B0603020202020204" pitchFamily="34" charset="0"/>
                        </a:rPr>
                        <a:t>Sulfur dioxide</a:t>
                      </a:r>
                      <a:endParaRPr lang="en-US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rebuchet MS" panose="020B0603020202020204" pitchFamily="34" charset="0"/>
                        </a:rPr>
                        <a:t>Bleached spots, </a:t>
                      </a:r>
                      <a:r>
                        <a:rPr lang="en-US" dirty="0" err="1" smtClean="0">
                          <a:latin typeface="Trebuchet MS" panose="020B0603020202020204" pitchFamily="34" charset="0"/>
                        </a:rPr>
                        <a:t>interveinal</a:t>
                      </a:r>
                      <a:r>
                        <a:rPr lang="en-US" dirty="0" smtClean="0">
                          <a:latin typeface="Trebuchet MS" panose="020B0603020202020204" pitchFamily="34" charset="0"/>
                        </a:rPr>
                        <a:t> bleaching</a:t>
                      </a:r>
                      <a:endParaRPr lang="en-US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rebuchet MS" panose="020B0603020202020204" pitchFamily="34" charset="0"/>
                        </a:rPr>
                        <a:t>2</a:t>
                      </a:r>
                      <a:endParaRPr lang="en-US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rebuchet MS" panose="020B0603020202020204" pitchFamily="34" charset="0"/>
                        </a:rPr>
                        <a:t>Ozone</a:t>
                      </a:r>
                      <a:endParaRPr lang="en-US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rebuchet MS" panose="020B0603020202020204" pitchFamily="34" charset="0"/>
                        </a:rPr>
                        <a:t>Flecking, stippling, bleached spotting</a:t>
                      </a:r>
                      <a:endParaRPr lang="en-US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rebuchet MS" panose="020B0603020202020204" pitchFamily="34" charset="0"/>
                        </a:rPr>
                        <a:t>3</a:t>
                      </a:r>
                      <a:endParaRPr lang="en-US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Trebuchet MS" panose="020B0603020202020204" pitchFamily="34" charset="0"/>
                        </a:rPr>
                        <a:t>Peroxyacetylnitrate</a:t>
                      </a:r>
                      <a:r>
                        <a:rPr lang="en-US" dirty="0" smtClean="0">
                          <a:latin typeface="Trebuchet MS" panose="020B0603020202020204" pitchFamily="34" charset="0"/>
                        </a:rPr>
                        <a:t>(PAN)</a:t>
                      </a:r>
                      <a:endParaRPr lang="en-US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rebuchet MS" panose="020B0603020202020204" pitchFamily="34" charset="0"/>
                        </a:rPr>
                        <a:t>Glazing, silvering, or bronzing on lower leaf surfaces</a:t>
                      </a:r>
                      <a:endParaRPr lang="en-US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rebuchet MS" panose="020B0603020202020204" pitchFamily="34" charset="0"/>
                        </a:rPr>
                        <a:t>4</a:t>
                      </a:r>
                      <a:endParaRPr lang="en-US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rebuchet MS" panose="020B0603020202020204" pitchFamily="34" charset="0"/>
                        </a:rPr>
                        <a:t>Nitrogen dioxide</a:t>
                      </a:r>
                      <a:endParaRPr lang="en-US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rebuchet MS" panose="020B0603020202020204" pitchFamily="34" charset="0"/>
                        </a:rPr>
                        <a:t>White or brown collapsed lesion near leaf margins</a:t>
                      </a:r>
                      <a:endParaRPr lang="en-US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rebuchet MS" panose="020B0603020202020204" pitchFamily="34" charset="0"/>
                        </a:rPr>
                        <a:t>5</a:t>
                      </a:r>
                      <a:endParaRPr lang="en-US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rebuchet MS" panose="020B0603020202020204" pitchFamily="34" charset="0"/>
                        </a:rPr>
                        <a:t>Hydrogen fluoride</a:t>
                      </a:r>
                      <a:endParaRPr lang="en-US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rebuchet MS" panose="020B0603020202020204" pitchFamily="34" charset="0"/>
                        </a:rPr>
                        <a:t>Tip &amp; margin burns, dwarfing</a:t>
                      </a:r>
                      <a:endParaRPr lang="en-US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907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2.2.4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Environmental Effects of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APs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Domestic Animals. </a:t>
            </a:r>
            <a:r>
              <a:rPr lang="en-US" dirty="0" smtClean="0">
                <a:latin typeface="Trebuchet MS" panose="020B0603020202020204" pitchFamily="34" charset="0"/>
              </a:rPr>
              <a:t>These maybe affected directly by APs. However chronic poisoning fro ingestion of forage contaminated with APs: </a:t>
            </a:r>
            <a:r>
              <a:rPr lang="en-US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arsenic, lead, &amp; molybdenum</a:t>
            </a:r>
            <a:r>
              <a:rPr lang="en-US" dirty="0" smtClean="0">
                <a:latin typeface="Trebuchet MS" panose="020B0603020202020204" pitchFamily="34" charset="0"/>
              </a:rPr>
              <a:t>. Fluoride emissions fro phosphate( &amp; derivatives)-fertilizer producing industries have damaged </a:t>
            </a:r>
            <a:r>
              <a:rPr lang="en-US" dirty="0" err="1" smtClean="0">
                <a:latin typeface="Trebuchet MS" panose="020B0603020202020204" pitchFamily="34" charset="0"/>
              </a:rPr>
              <a:t>cattles</a:t>
            </a:r>
            <a:r>
              <a:rPr lang="en-US" dirty="0" smtClean="0">
                <a:latin typeface="Trebuchet MS" panose="020B0603020202020204" pitchFamily="34" charset="0"/>
              </a:rPr>
              <a:t> throughout the world. </a:t>
            </a:r>
            <a:r>
              <a:rPr lang="en-US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Cattle, sheep &amp; swine are susceptible to fluoride toxicity(fluorosis)</a:t>
            </a:r>
            <a:r>
              <a:rPr lang="en-US" dirty="0" smtClean="0">
                <a:latin typeface="Trebuchet MS" panose="020B0603020202020204" pitchFamily="34" charset="0"/>
              </a:rPr>
              <a:t>:mottled &amp; soft teeth, &amp; </a:t>
            </a:r>
            <a:r>
              <a:rPr lang="en-US" dirty="0" err="1" smtClean="0">
                <a:latin typeface="Trebuchet MS" panose="020B0603020202020204" pitchFamily="34" charset="0"/>
              </a:rPr>
              <a:t>osterofluoritic</a:t>
            </a:r>
            <a:r>
              <a:rPr lang="en-US" dirty="0" smtClean="0">
                <a:latin typeface="Trebuchet MS" panose="020B0603020202020204" pitchFamily="34" charset="0"/>
              </a:rPr>
              <a:t> bone lesions, leading to lameness &amp; eventually death.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5220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2.2.4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Environmental Effects of APs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 Materials &amp; structures. Metals are affected by Aps. </a:t>
            </a:r>
            <a:r>
              <a:rPr lang="en-US" dirty="0" err="1" smtClean="0">
                <a:latin typeface="Trebuchet MS" panose="020B0603020202020204" pitchFamily="34" charset="0"/>
              </a:rPr>
              <a:t>e.g.Sulfur</a:t>
            </a:r>
            <a:r>
              <a:rPr lang="en-US" dirty="0" smtClean="0">
                <a:latin typeface="Trebuchet MS" panose="020B0603020202020204" pitchFamily="34" charset="0"/>
              </a:rPr>
              <a:t> dioxide causes many metals to corrode at a faster </a:t>
            </a:r>
            <a:r>
              <a:rPr lang="en-US" dirty="0" err="1" smtClean="0">
                <a:latin typeface="Trebuchet MS" panose="020B0603020202020204" pitchFamily="34" charset="0"/>
              </a:rPr>
              <a:t>rate.Ozone</a:t>
            </a:r>
            <a:r>
              <a:rPr lang="en-US" dirty="0" smtClean="0">
                <a:latin typeface="Trebuchet MS" panose="020B0603020202020204" pitchFamily="34" charset="0"/>
              </a:rPr>
              <a:t> is also known to oxidize rubber products, &amp; one of the effects of Los Angeles smog is cracking of rubber </a:t>
            </a:r>
            <a:r>
              <a:rPr lang="en-US" dirty="0" err="1" smtClean="0">
                <a:latin typeface="Trebuchet MS" panose="020B0603020202020204" pitchFamily="34" charset="0"/>
              </a:rPr>
              <a:t>tyres</a:t>
            </a:r>
            <a:r>
              <a:rPr lang="en-US" dirty="0" smtClean="0">
                <a:latin typeface="Trebuchet MS" panose="020B0603020202020204" pitchFamily="34" charset="0"/>
              </a:rPr>
              <a:t>. Fabrics, leather &amp; paper are also affected by Sulfur dioxide &amp; sulfuric acid, causing them to crack, become brittle, &amp; tear more easily. </a:t>
            </a:r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8864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2.2.4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Environmental Effects of APs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 smtClean="0">
                <a:latin typeface="Trebuchet MS" panose="020B0603020202020204" pitchFamily="34" charset="0"/>
              </a:rPr>
              <a:t>Atmospheric effects</a:t>
            </a:r>
            <a:r>
              <a:rPr lang="en-US" dirty="0" smtClean="0">
                <a:latin typeface="Trebuchet MS" panose="020B0603020202020204" pitchFamily="34" charset="0"/>
              </a:rPr>
              <a:t>. Increase in CO2 is of great concern as CO2 absorbs heat energy strongly &amp; retards cooling of the earth (greenhouse effect).Also, other gases contributing to greenhouse effect are methane, CFCs, NO &amp; ozone.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b="1" dirty="0" smtClean="0">
                <a:latin typeface="Trebuchet MS" panose="020B0603020202020204" pitchFamily="34" charset="0"/>
              </a:rPr>
              <a:t>Acidic deposition</a:t>
            </a:r>
            <a:r>
              <a:rPr lang="en-US" dirty="0" smtClean="0">
                <a:latin typeface="Trebuchet MS" panose="020B0603020202020204" pitchFamily="34" charset="0"/>
              </a:rPr>
              <a:t>. Normal rain has a pH of about 5.6, however acid rain with a pH less than 4 has been observed due to sulfuric acid &amp; nitric acid.</a:t>
            </a:r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748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2.2.5 Water &amp; Soil Pollutants (WSPs)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With ¾ of the earth covered with water &amp; much of the remainder covered by soil, water &amp; soil serve as sinks for </a:t>
            </a:r>
            <a:r>
              <a:rPr lang="en-US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most anthropogenic chemicals</a:t>
            </a:r>
            <a:r>
              <a:rPr lang="en-US" dirty="0" smtClean="0">
                <a:latin typeface="Trebuchet MS" panose="020B0603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The primary concern with water pollution has been </a:t>
            </a:r>
            <a:r>
              <a:rPr lang="en-US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health concern</a:t>
            </a:r>
            <a:r>
              <a:rPr lang="en-US" dirty="0" smtClean="0">
                <a:latin typeface="Trebuchet MS" panose="020B0603020202020204" pitchFamily="34" charset="0"/>
              </a:rPr>
              <a:t> due to </a:t>
            </a:r>
            <a:r>
              <a:rPr lang="en-US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enteric pathogenic bacteria</a:t>
            </a:r>
            <a:r>
              <a:rPr lang="en-US" dirty="0" smtClean="0">
                <a:latin typeface="Trebuchet MS" panose="020B0603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smtClean="0">
                <a:latin typeface="Trebuchet MS" panose="020B0603020202020204" pitchFamily="34" charset="0"/>
              </a:rPr>
              <a:t>With introduction of treatment methods for water, attention has been turned to </a:t>
            </a:r>
            <a:r>
              <a:rPr lang="en-US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chemical contaminants</a:t>
            </a:r>
            <a:r>
              <a:rPr lang="en-US" dirty="0" smtClean="0">
                <a:latin typeface="Trebuchet MS" panose="020B0603020202020204" pitchFamily="34" charset="0"/>
              </a:rPr>
              <a:t> of water. </a:t>
            </a:r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5290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2.2.5 Water &amp; Soil Pollutants (WSPs</a:t>
            </a:r>
            <a:r>
              <a:rPr lang="en-US" dirty="0" smtClean="0">
                <a:latin typeface="Trebuchet MS" panose="020B0603020202020204" pitchFamily="34" charset="0"/>
              </a:rPr>
              <a:t>)</a:t>
            </a:r>
            <a:r>
              <a:rPr lang="en-US" dirty="0">
                <a:latin typeface="Trebuchet MS" panose="020B0603020202020204" pitchFamily="34" charset="0"/>
              </a:rPr>
              <a:t>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 Main WSPs are metals &amp; agrochemicals(pesticides) fall into 3 categories: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dirty="0" smtClean="0">
                <a:latin typeface="Trebuchet MS" panose="020B0603020202020204" pitchFamily="34" charset="0"/>
              </a:rPr>
              <a:t> Those suspected to be carcinogenic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dirty="0" smtClean="0">
                <a:latin typeface="Trebuchet MS" panose="020B0603020202020204" pitchFamily="34" charset="0"/>
              </a:rPr>
              <a:t>Those that move readily in soil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smtClean="0">
                <a:latin typeface="Trebuchet MS" panose="020B0603020202020204" pitchFamily="34" charset="0"/>
              </a:rPr>
              <a:t>Those that move through the food chain</a:t>
            </a:r>
            <a:endParaRPr lang="en-US" dirty="0">
              <a:latin typeface="Trebuchet MS" panose="020B0603020202020204" pitchFamily="34" charset="0"/>
            </a:endParaRPr>
          </a:p>
          <a:p>
            <a:pPr marL="571500" indent="-457200"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Lead &amp; Arsenic. Two heavy metals of great health concern in drinking water.</a:t>
            </a:r>
          </a:p>
          <a:p>
            <a:pPr marL="971550" lvl="1" indent="-457200">
              <a:buFont typeface="Wingdings" panose="05000000000000000000" pitchFamily="2" charset="2"/>
              <a:buChar char="v"/>
            </a:pPr>
            <a:r>
              <a:rPr lang="en-US" dirty="0" smtClean="0">
                <a:latin typeface="Trebuchet MS" panose="020B0603020202020204" pitchFamily="34" charset="0"/>
              </a:rPr>
              <a:t>Lead from lead pipes, lead solder, seepage from leaded gasoline &amp; waste sites. </a:t>
            </a:r>
          </a:p>
        </p:txBody>
      </p:sp>
    </p:spTree>
    <p:extLst>
      <p:ext uri="{BB962C8B-B14F-4D97-AF65-F5344CB8AC3E}">
        <p14:creationId xmlns:p14="http://schemas.microsoft.com/office/powerpoint/2010/main" val="38254813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rebuchet MS" panose="020B0603020202020204" pitchFamily="34" charset="0"/>
              </a:rPr>
              <a:t>2.2.5 Water &amp; Soil Pollutants (WSPs)(continued)</a:t>
            </a:r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latin typeface="Trebuchet MS" panose="020B0603020202020204" pitchFamily="34" charset="0"/>
              </a:rPr>
              <a:t>Arsenic. Drinking water is at risk of contamination fro the leaching of inorganic arsenic compounds used in sprays, combustion arsenic-containing fossil fuels &amp; fro mine smelters. Chronic high-level exposure can cause abnormal skin pigmentation, nasal congestion &amp; abnormal pain, &amp; has been linked to cancer of the skin, lungs &amp; lymph glands. </a:t>
            </a:r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2443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2.2.5 Water &amp; Soil Pollutants (WSPs</a:t>
            </a:r>
            <a:r>
              <a:rPr lang="en-US" dirty="0" smtClean="0">
                <a:latin typeface="Trebuchet MS" panose="020B0603020202020204" pitchFamily="34" charset="0"/>
              </a:rPr>
              <a:t>)(continued)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 Cadmium &amp; Mercury these are significant metal pollutions that can accumulate in aquatic life/organisms tissues e.g. fish.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latin typeface="Trebuchet MS" panose="020B0603020202020204" pitchFamily="34" charset="0"/>
              </a:rPr>
              <a:t> Cadmium long-term exposure has been associated with </a:t>
            </a:r>
            <a:r>
              <a:rPr lang="en-US" dirty="0" err="1" smtClean="0">
                <a:latin typeface="Trebuchet MS" panose="020B0603020202020204" pitchFamily="34" charset="0"/>
              </a:rPr>
              <a:t>Itai-Itai</a:t>
            </a:r>
            <a:r>
              <a:rPr lang="en-US" dirty="0" smtClean="0">
                <a:latin typeface="Trebuchet MS" panose="020B0603020202020204" pitchFamily="34" charset="0"/>
              </a:rPr>
              <a:t> disease(painful-painful) in Japan. It can cause kidney damage &amp; painful bone/joint disease, &amp; occurs in areas where rice is irrigated with water heavily contaminated with cadmium. Cadmium toxicity in Japan had also resulted from consumption of  cadmium-contaminated fish.</a:t>
            </a:r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4001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2.2.5 Water &amp; Soil Pollutants (WSPs)(continued)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latin typeface="Trebuchet MS" panose="020B0603020202020204" pitchFamily="34" charset="0"/>
              </a:rPr>
              <a:t> Mercury fro chemical &amp; plastics plants wastes may be discharged </a:t>
            </a:r>
            <a:r>
              <a:rPr lang="en-US" smtClean="0">
                <a:latin typeface="Trebuchet MS" panose="020B0603020202020204" pitchFamily="34" charset="0"/>
              </a:rPr>
              <a:t>into streams/ rivers/lakes/bay(</a:t>
            </a:r>
            <a:r>
              <a:rPr lang="en-US" dirty="0" err="1" smtClean="0">
                <a:latin typeface="Trebuchet MS" panose="020B0603020202020204" pitchFamily="34" charset="0"/>
              </a:rPr>
              <a:t>Minamata</a:t>
            </a:r>
            <a:r>
              <a:rPr lang="en-US" dirty="0" smtClean="0">
                <a:latin typeface="Trebuchet MS" panose="020B0603020202020204" pitchFamily="34" charset="0"/>
              </a:rPr>
              <a:t> Bay in Japan: 1950s,1960s,1970s)&amp; is converted into </a:t>
            </a:r>
            <a:r>
              <a:rPr lang="en-US" dirty="0" err="1" smtClean="0">
                <a:latin typeface="Trebuchet MS" panose="020B0603020202020204" pitchFamily="34" charset="0"/>
              </a:rPr>
              <a:t>methylmercury</a:t>
            </a:r>
            <a:r>
              <a:rPr lang="en-US" dirty="0" smtClean="0">
                <a:latin typeface="Trebuchet MS" panose="020B0603020202020204" pitchFamily="34" charset="0"/>
              </a:rPr>
              <a:t> by bacteria. </a:t>
            </a:r>
            <a:r>
              <a:rPr lang="en-US" dirty="0" err="1" smtClean="0">
                <a:latin typeface="Trebuchet MS" panose="020B0603020202020204" pitchFamily="34" charset="0"/>
              </a:rPr>
              <a:t>Methylmercury</a:t>
            </a:r>
            <a:r>
              <a:rPr lang="en-US" dirty="0" smtClean="0">
                <a:latin typeface="Trebuchet MS" panose="020B0603020202020204" pitchFamily="34" charset="0"/>
              </a:rPr>
              <a:t> is readily absorbed into fish/shellfish &amp; consumption of contaminated fish/shellfish resulted in </a:t>
            </a:r>
            <a:r>
              <a:rPr lang="en-US" dirty="0" err="1" smtClean="0">
                <a:latin typeface="Trebuchet MS" panose="020B0603020202020204" pitchFamily="34" charset="0"/>
              </a:rPr>
              <a:t>Minamata</a:t>
            </a:r>
            <a:r>
              <a:rPr lang="en-US" dirty="0" smtClean="0">
                <a:latin typeface="Trebuchet MS" panose="020B0603020202020204" pitchFamily="34" charset="0"/>
              </a:rPr>
              <a:t> disease. Intoxicated mothers appeared healthy but gave birth to infants with cerebral palsy-like symptoms &amp; mental deficiency.</a:t>
            </a:r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0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dirty="0" smtClean="0">
                <a:latin typeface="Trebuchet MS" panose="020B0603020202020204" pitchFamily="34" charset="0"/>
              </a:rPr>
              <a:t>For example , 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dioxin</a:t>
            </a:r>
            <a:r>
              <a:rPr lang="en-GB" dirty="0" smtClean="0">
                <a:latin typeface="Trebuchet MS" panose="020B0603020202020204" pitchFamily="34" charset="0"/>
              </a:rPr>
              <a:t>(2,3-7,8-tetrachloro </a:t>
            </a:r>
            <a:r>
              <a:rPr lang="en-GB" dirty="0" err="1" smtClean="0">
                <a:latin typeface="Trebuchet MS" panose="020B0603020202020204" pitchFamily="34" charset="0"/>
              </a:rPr>
              <a:t>dibenzo</a:t>
            </a:r>
            <a:r>
              <a:rPr lang="en-GB" dirty="0" smtClean="0">
                <a:latin typeface="Trebuchet MS" panose="020B0603020202020204" pitchFamily="34" charset="0"/>
              </a:rPr>
              <a:t>-p-dioxin{TCDD}), produced as a by-product of certain chlorinated chemicals, is a 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toxicant</a:t>
            </a:r>
            <a:r>
              <a:rPr lang="en-GB" dirty="0" smtClean="0">
                <a:latin typeface="Trebuchet MS" panose="020B0603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 smtClean="0">
                <a:latin typeface="Trebuchet MS" panose="020B0603020202020204" pitchFamily="34" charset="0"/>
              </a:rPr>
              <a:t>On the other hand,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arsenic</a:t>
            </a:r>
            <a:r>
              <a:rPr lang="en-GB" dirty="0" smtClean="0">
                <a:latin typeface="Trebuchet MS" panose="020B0603020202020204" pitchFamily="34" charset="0"/>
              </a:rPr>
              <a:t>, a toxic metal, may occur as a natural contaminant of </a:t>
            </a:r>
            <a:r>
              <a:rPr lang="en-GB" dirty="0" err="1" smtClean="0">
                <a:latin typeface="Trebuchet MS" panose="020B0603020202020204" pitchFamily="34" charset="0"/>
              </a:rPr>
              <a:t>goundwater</a:t>
            </a:r>
            <a:r>
              <a:rPr lang="en-GB" dirty="0" smtClean="0">
                <a:latin typeface="Trebuchet MS" panose="020B0603020202020204" pitchFamily="34" charset="0"/>
              </a:rPr>
              <a:t> or may contaminate groundwater as a by-product of industrial activities. Such toxic metal is referred to as 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toxicant</a:t>
            </a:r>
            <a:r>
              <a:rPr lang="en-GB" dirty="0" smtClean="0">
                <a:latin typeface="Trebuchet MS" panose="020B0603020202020204" pitchFamily="34" charset="0"/>
              </a:rPr>
              <a:t>.</a:t>
            </a:r>
            <a:endParaRPr lang="en-ZA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17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2.2.5 Water &amp; Soil Pollutants (WSPs)(continued)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Agrochemicals(pesticides/fertilizers).Pesticides, especially </a:t>
            </a:r>
            <a:r>
              <a:rPr lang="en-US" dirty="0" err="1">
                <a:latin typeface="Trebuchet MS" panose="020B0603020202020204" pitchFamily="34" charset="0"/>
              </a:rPr>
              <a:t>organochlorine</a:t>
            </a:r>
            <a:r>
              <a:rPr lang="en-US" dirty="0">
                <a:latin typeface="Trebuchet MS" panose="020B0603020202020204" pitchFamily="34" charset="0"/>
              </a:rPr>
              <a:t> compounds(</a:t>
            </a:r>
            <a:r>
              <a:rPr lang="en-US" dirty="0" err="1">
                <a:latin typeface="Trebuchet MS" panose="020B0603020202020204" pitchFamily="34" charset="0"/>
              </a:rPr>
              <a:t>DDT,aldrin,dieldrin</a:t>
            </a:r>
            <a:r>
              <a:rPr lang="en-US" dirty="0">
                <a:latin typeface="Trebuchet MS" panose="020B0603020202020204" pitchFamily="34" charset="0"/>
              </a:rPr>
              <a:t> &amp; chlordane) because of their stability &amp; persistence. These can accumulate in food chains. In contrast organophosphates(OPs)(malathion) &amp; </a:t>
            </a:r>
            <a:r>
              <a:rPr lang="en-US" dirty="0" err="1">
                <a:latin typeface="Trebuchet MS" panose="020B0603020202020204" pitchFamily="34" charset="0"/>
              </a:rPr>
              <a:t>carbamates</a:t>
            </a:r>
            <a:r>
              <a:rPr lang="en-US" dirty="0">
                <a:latin typeface="Trebuchet MS" panose="020B0603020202020204" pitchFamily="34" charset="0"/>
              </a:rPr>
              <a:t>(</a:t>
            </a:r>
            <a:r>
              <a:rPr lang="en-US" dirty="0" err="1">
                <a:latin typeface="Trebuchet MS" panose="020B0603020202020204" pitchFamily="34" charset="0"/>
              </a:rPr>
              <a:t>carbaryl</a:t>
            </a:r>
            <a:r>
              <a:rPr lang="en-US" dirty="0">
                <a:latin typeface="Trebuchet MS" panose="020B0603020202020204" pitchFamily="34" charset="0"/>
              </a:rPr>
              <a:t>), &amp; herbicides (e.g. </a:t>
            </a:r>
            <a:r>
              <a:rPr lang="en-US" dirty="0" err="1">
                <a:latin typeface="Trebuchet MS" panose="020B0603020202020204" pitchFamily="34" charset="0"/>
              </a:rPr>
              <a:t>paraquat</a:t>
            </a:r>
            <a:r>
              <a:rPr lang="en-US" dirty="0">
                <a:latin typeface="Trebuchet MS" panose="020B0603020202020204" pitchFamily="34" charset="0"/>
              </a:rPr>
              <a:t>, are used in large quantities) are short-lived.</a:t>
            </a:r>
          </a:p>
        </p:txBody>
      </p:sp>
    </p:spTree>
    <p:extLst>
      <p:ext uri="{BB962C8B-B14F-4D97-AF65-F5344CB8AC3E}">
        <p14:creationId xmlns:p14="http://schemas.microsoft.com/office/powerpoint/2010/main" val="11948087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2.2.5 Water &amp; Soil Pollutants (WSPs)(continued)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 Fertilizers(Nitrates &amp; phosphates) these can pollute lakes, ponds &amp; very slow moving rivers/streams resulting in algal blooms(eutrophication). The algal bloom reduces light penetration &amp; </a:t>
            </a:r>
            <a:r>
              <a:rPr lang="en-US" dirty="0" err="1" smtClean="0">
                <a:latin typeface="Trebuchet MS" panose="020B0603020202020204" pitchFamily="34" charset="0"/>
              </a:rPr>
              <a:t>reoxygenation</a:t>
            </a:r>
            <a:r>
              <a:rPr lang="en-US" dirty="0" smtClean="0">
                <a:latin typeface="Trebuchet MS" panose="020B0603020202020204" pitchFamily="34" charset="0"/>
              </a:rPr>
              <a:t>. When the dense algal growth dies, the subsequent  biodegradation result in anaerobic conditions &amp; death of many aquatic organisms. Nitrates in drinking water may generate nitrosamines &amp; </a:t>
            </a:r>
            <a:r>
              <a:rPr lang="en-US" dirty="0" err="1" smtClean="0">
                <a:latin typeface="Trebuchet MS" panose="020B0603020202020204" pitchFamily="34" charset="0"/>
              </a:rPr>
              <a:t>methemoglobinaemia</a:t>
            </a:r>
            <a:r>
              <a:rPr lang="en-US" dirty="0" smtClean="0">
                <a:latin typeface="Trebuchet MS" panose="020B0603020202020204" pitchFamily="34" charset="0"/>
              </a:rPr>
              <a:t> in humans.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Oils &amp; petroleum products pollutants kill birds &amp; other aquatic/shore animals.</a:t>
            </a:r>
          </a:p>
        </p:txBody>
      </p:sp>
    </p:spTree>
    <p:extLst>
      <p:ext uri="{BB962C8B-B14F-4D97-AF65-F5344CB8AC3E}">
        <p14:creationId xmlns:p14="http://schemas.microsoft.com/office/powerpoint/2010/main" val="4279711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>
                <a:latin typeface="Trebuchet MS" panose="020B0603020202020204" pitchFamily="34" charset="0"/>
              </a:rPr>
              <a:t>2.3 Use Classification</a:t>
            </a:r>
            <a:endParaRPr lang="en-ZA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Use classes</a:t>
            </a:r>
            <a:r>
              <a:rPr lang="en-ZA" dirty="0" smtClean="0"/>
              <a:t>:</a:t>
            </a:r>
          </a:p>
          <a:p>
            <a:pPr lvl="2" indent="-342900">
              <a:buFont typeface="Wingdings" panose="05000000000000000000" pitchFamily="2" charset="2"/>
              <a:buChar char="v"/>
            </a:pPr>
            <a:r>
              <a:rPr lang="en-ZA" dirty="0" smtClean="0">
                <a:latin typeface="Trebuchet MS" panose="020B0603020202020204" pitchFamily="34" charset="0"/>
              </a:rPr>
              <a:t>Metals</a:t>
            </a:r>
          </a:p>
          <a:p>
            <a:pPr lvl="2" indent="-342900">
              <a:buFont typeface="Wingdings" panose="05000000000000000000" pitchFamily="2" charset="2"/>
              <a:buChar char="v"/>
            </a:pPr>
            <a:r>
              <a:rPr lang="en-ZA" dirty="0" smtClean="0">
                <a:latin typeface="Trebuchet MS" panose="020B0603020202020204" pitchFamily="34" charset="0"/>
              </a:rPr>
              <a:t>Agrochemicals(pesticides)</a:t>
            </a:r>
          </a:p>
          <a:p>
            <a:pPr lvl="2" indent="-342900">
              <a:buFont typeface="Wingdings" panose="05000000000000000000" pitchFamily="2" charset="2"/>
              <a:buChar char="v"/>
            </a:pPr>
            <a:r>
              <a:rPr lang="en-ZA" dirty="0" smtClean="0">
                <a:latin typeface="Trebuchet MS" panose="020B0603020202020204" pitchFamily="34" charset="0"/>
              </a:rPr>
              <a:t>Food additives &amp; contaminants</a:t>
            </a:r>
          </a:p>
          <a:p>
            <a:pPr lvl="2" indent="-342900">
              <a:buFont typeface="Wingdings" panose="05000000000000000000" pitchFamily="2" charset="2"/>
              <a:buChar char="v"/>
            </a:pPr>
            <a:r>
              <a:rPr lang="en-ZA" dirty="0" smtClean="0">
                <a:latin typeface="Trebuchet MS" panose="020B0603020202020204" pitchFamily="34" charset="0"/>
              </a:rPr>
              <a:t>Toxins</a:t>
            </a:r>
          </a:p>
          <a:p>
            <a:pPr lvl="2" indent="-342900">
              <a:buFont typeface="Wingdings" panose="05000000000000000000" pitchFamily="2" charset="2"/>
              <a:buChar char="v"/>
            </a:pPr>
            <a:r>
              <a:rPr lang="en-ZA" dirty="0" smtClean="0">
                <a:latin typeface="Trebuchet MS" panose="020B0603020202020204" pitchFamily="34" charset="0"/>
              </a:rPr>
              <a:t>Solvents &amp; domestic chemicals</a:t>
            </a:r>
          </a:p>
          <a:p>
            <a:pPr lvl="2" indent="-342900">
              <a:buFont typeface="Wingdings" panose="05000000000000000000" pitchFamily="2" charset="2"/>
              <a:buChar char="v"/>
            </a:pPr>
            <a:r>
              <a:rPr lang="en-ZA" dirty="0" smtClean="0">
                <a:latin typeface="Trebuchet MS" panose="020B0603020202020204" pitchFamily="34" charset="0"/>
              </a:rPr>
              <a:t>Therapeutic drugs/Drugs of abuse</a:t>
            </a:r>
          </a:p>
          <a:p>
            <a:pPr lvl="2" indent="-342900">
              <a:buFont typeface="Wingdings" panose="05000000000000000000" pitchFamily="2" charset="2"/>
              <a:buChar char="v"/>
            </a:pPr>
            <a:r>
              <a:rPr lang="en-ZA" dirty="0" smtClean="0">
                <a:latin typeface="Trebuchet MS" panose="020B0603020202020204" pitchFamily="34" charset="0"/>
              </a:rPr>
              <a:t>Combustion products</a:t>
            </a:r>
          </a:p>
          <a:p>
            <a:pPr lvl="2" indent="-342900">
              <a:buFont typeface="Wingdings" panose="05000000000000000000" pitchFamily="2" charset="2"/>
              <a:buChar char="v"/>
            </a:pPr>
            <a:r>
              <a:rPr lang="en-ZA" dirty="0" smtClean="0">
                <a:latin typeface="Trebuchet MS" panose="020B0603020202020204" pitchFamily="34" charset="0"/>
              </a:rPr>
              <a:t>Cosmetics</a:t>
            </a:r>
          </a:p>
          <a:p>
            <a:pPr lvl="2" indent="-342900">
              <a:buFont typeface="Wingdings" panose="05000000000000000000" pitchFamily="2" charset="2"/>
              <a:buChar char="v"/>
            </a:pPr>
            <a:r>
              <a:rPr lang="en-ZA" dirty="0" smtClean="0">
                <a:latin typeface="Trebuchet MS" panose="020B0603020202020204" pitchFamily="34" charset="0"/>
              </a:rPr>
              <a:t>Physical agents(radiation)</a:t>
            </a:r>
          </a:p>
          <a:p>
            <a:pPr lvl="2" indent="-342900">
              <a:buFont typeface="Wingdings" panose="05000000000000000000" pitchFamily="2" charset="2"/>
              <a:buChar char="v"/>
            </a:pPr>
            <a:r>
              <a:rPr lang="en-ZA" dirty="0" smtClean="0">
                <a:latin typeface="Trebuchet MS" panose="020B0603020202020204" pitchFamily="34" charset="0"/>
              </a:rPr>
              <a:t>Other chemicals (not covered above, including those under development)</a:t>
            </a:r>
          </a:p>
          <a:p>
            <a:pPr lvl="2" indent="-342900">
              <a:buFont typeface="Wingdings" panose="05000000000000000000" pitchFamily="2" charset="2"/>
              <a:buChar char="v"/>
            </a:pPr>
            <a:endParaRPr lang="en-ZA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1150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rebuchet MS" panose="020B0603020202020204" pitchFamily="34" charset="0"/>
              </a:rPr>
              <a:t>2.3.1 Metals</a:t>
            </a:r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 Although most metals occur in nature in rocks, ores, soil, water &amp; air, levels are usually low &amp; widely dispersed.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smtClean="0">
                <a:latin typeface="Trebuchet MS" panose="020B0603020202020204" pitchFamily="34" charset="0"/>
              </a:rPr>
              <a:t>Anthropogenic activities increase the levels of metals at the site of human activities.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Metals have been used throughout much of human history to make utensils, machinery, etc… &amp; mining &amp; smelting supplied metals for these uses. </a:t>
            </a:r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4762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2.3.1 Metals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These activities increased environmental levels of metals.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More recently, metals have found a number of uses in industry, agriculture &amp; medicine.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These activities have increased exposure not only to metal-related occupational workers but also to consumers of the various products.</a:t>
            </a:r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1594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2.3.1 Metals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Despite </a:t>
            </a:r>
            <a:r>
              <a:rPr lang="en-US" dirty="0">
                <a:latin typeface="Trebuchet MS" panose="020B0603020202020204" pitchFamily="34" charset="0"/>
              </a:rPr>
              <a:t>the wide range of metal toxicity and toxic properties, there are a number </a:t>
            </a:r>
            <a:r>
              <a:rPr lang="en-US" dirty="0" smtClean="0">
                <a:latin typeface="Trebuchet MS" panose="020B0603020202020204" pitchFamily="34" charset="0"/>
              </a:rPr>
              <a:t>of toxicological </a:t>
            </a:r>
            <a:r>
              <a:rPr lang="en-US" dirty="0">
                <a:latin typeface="Trebuchet MS" panose="020B0603020202020204" pitchFamily="34" charset="0"/>
              </a:rPr>
              <a:t>features that are common to many </a:t>
            </a:r>
            <a:r>
              <a:rPr lang="en-US" dirty="0" smtClean="0">
                <a:latin typeface="Trebuchet MS" panose="020B0603020202020204" pitchFamily="34" charset="0"/>
              </a:rPr>
              <a:t>metals</a:t>
            </a:r>
            <a:r>
              <a:rPr lang="en-US" dirty="0">
                <a:latin typeface="Trebuchet MS" panose="020B0603020202020204" pitchFamily="34" charset="0"/>
              </a:rPr>
              <a:t>:</a:t>
            </a:r>
            <a:endParaRPr lang="en-US" dirty="0" smtClean="0">
              <a:latin typeface="Trebuchet MS" panose="020B0603020202020204" pitchFamily="34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latin typeface="Trebuchet MS" panose="020B0603020202020204" pitchFamily="34" charset="0"/>
              </a:rPr>
              <a:t>For </a:t>
            </a:r>
            <a:r>
              <a:rPr lang="en-US" dirty="0">
                <a:latin typeface="Trebuchet MS" panose="020B0603020202020204" pitchFamily="34" charset="0"/>
              </a:rPr>
              <a:t>a metal to exert its toxicity, it must cross the membrane and enter the cell</a:t>
            </a:r>
            <a:r>
              <a:rPr lang="en-US" dirty="0" smtClean="0">
                <a:latin typeface="Trebuchet MS" panose="020B0603020202020204" pitchFamily="34" charset="0"/>
              </a:rPr>
              <a:t>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latin typeface="Trebuchet MS" panose="020B0603020202020204" pitchFamily="34" charset="0"/>
              </a:rPr>
              <a:t> </a:t>
            </a:r>
            <a:r>
              <a:rPr lang="en-US" dirty="0">
                <a:latin typeface="Trebuchet MS" panose="020B0603020202020204" pitchFamily="34" charset="0"/>
              </a:rPr>
              <a:t>If the metal is in a lipid soluble form such as </a:t>
            </a:r>
            <a:r>
              <a:rPr lang="en-US" dirty="0" err="1">
                <a:latin typeface="Trebuchet MS" panose="020B0603020202020204" pitchFamily="34" charset="0"/>
              </a:rPr>
              <a:t>methylmercury</a:t>
            </a:r>
            <a:r>
              <a:rPr lang="en-US" dirty="0">
                <a:latin typeface="Trebuchet MS" panose="020B0603020202020204" pitchFamily="34" charset="0"/>
              </a:rPr>
              <a:t>, it readily penetrates the membrane; when bound to </a:t>
            </a:r>
            <a:r>
              <a:rPr lang="en-US" dirty="0" smtClean="0">
                <a:latin typeface="Trebuchet MS" panose="020B0603020202020204" pitchFamily="34" charset="0"/>
              </a:rPr>
              <a:t>proteins.</a:t>
            </a:r>
          </a:p>
          <a:p>
            <a:pPr marL="514350" indent="-457200"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Common toxic features of metals are presented below.</a:t>
            </a:r>
            <a:endParaRPr lang="en-US" dirty="0">
              <a:latin typeface="Trebuchet MS" panose="020B0603020202020204" pitchFamily="34" charset="0"/>
            </a:endParaRPr>
          </a:p>
          <a:p>
            <a:endParaRPr lang="en-US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73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rebuchet MS" panose="020B0603020202020204" pitchFamily="34" charset="0"/>
              </a:rPr>
              <a:t>2.3.1.1 Metals Common toxic mechanisms &amp; site of action</a:t>
            </a:r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endParaRPr lang="en-US" b="1" i="1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sz="5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Enzyme </a:t>
            </a:r>
            <a:r>
              <a:rPr lang="en-US" sz="5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Inhibition/Activation</a:t>
            </a:r>
            <a:r>
              <a:rPr lang="en-US" sz="5800" b="1" i="1" dirty="0">
                <a:latin typeface="Trebuchet MS" panose="020B0603020202020204" pitchFamily="34" charset="0"/>
              </a:rPr>
              <a:t>. </a:t>
            </a:r>
            <a:r>
              <a:rPr lang="en-US" sz="5800" dirty="0">
                <a:latin typeface="Trebuchet MS" panose="020B0603020202020204" pitchFamily="34" charset="0"/>
              </a:rPr>
              <a:t>A major site of toxic action for metals is </a:t>
            </a:r>
            <a:r>
              <a:rPr lang="en-US" sz="5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interaction </a:t>
            </a:r>
            <a:r>
              <a:rPr lang="en-US" sz="5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with </a:t>
            </a:r>
            <a:r>
              <a:rPr lang="en-US" sz="5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enzymes</a:t>
            </a:r>
            <a:r>
              <a:rPr lang="en-US" sz="5800" dirty="0">
                <a:latin typeface="Trebuchet MS" panose="020B0603020202020204" pitchFamily="34" charset="0"/>
              </a:rPr>
              <a:t>, resulting in either </a:t>
            </a:r>
            <a:r>
              <a:rPr lang="en-US" sz="5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enzyme inhibition or activation</a:t>
            </a:r>
            <a:r>
              <a:rPr lang="en-US" sz="5800" dirty="0">
                <a:latin typeface="Trebuchet MS" panose="020B0603020202020204" pitchFamily="34" charset="0"/>
              </a:rPr>
              <a:t>. </a:t>
            </a:r>
            <a:endParaRPr lang="en-US" sz="5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en-US" sz="5800" dirty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5800" dirty="0" smtClean="0">
                <a:latin typeface="Trebuchet MS" panose="020B0603020202020204" pitchFamily="34" charset="0"/>
              </a:rPr>
              <a:t> </a:t>
            </a:r>
            <a:r>
              <a:rPr lang="en-US" sz="5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Subcellular Organelles</a:t>
            </a:r>
            <a:r>
              <a:rPr lang="en-US" sz="5800" b="1" i="1" dirty="0">
                <a:latin typeface="Trebuchet MS" panose="020B0603020202020204" pitchFamily="34" charset="0"/>
              </a:rPr>
              <a:t>. </a:t>
            </a:r>
            <a:r>
              <a:rPr lang="en-US" sz="5800" dirty="0">
                <a:latin typeface="Trebuchet MS" panose="020B0603020202020204" pitchFamily="34" charset="0"/>
              </a:rPr>
              <a:t>Toxic metals may </a:t>
            </a:r>
            <a:r>
              <a:rPr lang="en-US" sz="5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disrupt</a:t>
            </a:r>
            <a:r>
              <a:rPr lang="en-US" sz="5800" dirty="0">
                <a:latin typeface="Trebuchet MS" panose="020B0603020202020204" pitchFamily="34" charset="0"/>
              </a:rPr>
              <a:t> the </a:t>
            </a:r>
            <a:r>
              <a:rPr lang="en-US" sz="5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structure and function </a:t>
            </a:r>
            <a:r>
              <a:rPr lang="en-US" sz="5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of organelles</a:t>
            </a:r>
            <a:r>
              <a:rPr lang="en-US" sz="5800" dirty="0">
                <a:latin typeface="Trebuchet MS" panose="020B0603020202020204" pitchFamily="34" charset="0"/>
              </a:rPr>
              <a:t> </a:t>
            </a:r>
            <a:r>
              <a:rPr lang="en-US" sz="5800" dirty="0" smtClean="0">
                <a:latin typeface="Trebuchet MS" panose="020B0603020202020204" pitchFamily="34" charset="0"/>
              </a:rPr>
              <a:t>: </a:t>
            </a:r>
            <a:r>
              <a:rPr lang="en-US" sz="5800" dirty="0">
                <a:latin typeface="Trebuchet MS" panose="020B0603020202020204" pitchFamily="34" charset="0"/>
              </a:rPr>
              <a:t>E</a:t>
            </a:r>
            <a:r>
              <a:rPr lang="en-US" sz="5800" dirty="0" smtClean="0">
                <a:latin typeface="Trebuchet MS" panose="020B0603020202020204" pitchFamily="34" charset="0"/>
              </a:rPr>
              <a:t>nzymes </a:t>
            </a:r>
            <a:r>
              <a:rPr lang="en-US" sz="5800" dirty="0">
                <a:latin typeface="Trebuchet MS" panose="020B0603020202020204" pitchFamily="34" charset="0"/>
              </a:rPr>
              <a:t>associated with the endoplasmic reticulum </a:t>
            </a:r>
            <a:r>
              <a:rPr lang="en-US" sz="5800" dirty="0" smtClean="0">
                <a:latin typeface="Trebuchet MS" panose="020B0603020202020204" pitchFamily="34" charset="0"/>
              </a:rPr>
              <a:t>may </a:t>
            </a:r>
            <a:r>
              <a:rPr lang="en-US" sz="5800" dirty="0">
                <a:latin typeface="Trebuchet MS" panose="020B0603020202020204" pitchFamily="34" charset="0"/>
              </a:rPr>
              <a:t>be inhibited, metals may be accumulated in the lysosomes, respiratory enzymes </a:t>
            </a:r>
            <a:r>
              <a:rPr lang="en-US" sz="5800" dirty="0" smtClean="0">
                <a:latin typeface="Trebuchet MS" panose="020B0603020202020204" pitchFamily="34" charset="0"/>
              </a:rPr>
              <a:t>in </a:t>
            </a:r>
            <a:r>
              <a:rPr lang="en-US" sz="5800" dirty="0">
                <a:latin typeface="Trebuchet MS" panose="020B0603020202020204" pitchFamily="34" charset="0"/>
              </a:rPr>
              <a:t>the mitochondria may be inhibited, and metal inclusion bodies may be formed in </a:t>
            </a:r>
            <a:r>
              <a:rPr lang="en-US" sz="5800" dirty="0" smtClean="0">
                <a:latin typeface="Trebuchet MS" panose="020B0603020202020204" pitchFamily="34" charset="0"/>
              </a:rPr>
              <a:t>the </a:t>
            </a:r>
            <a:r>
              <a:rPr lang="en-US" sz="5800" dirty="0">
                <a:latin typeface="Trebuchet MS" panose="020B0603020202020204" pitchFamily="34" charset="0"/>
              </a:rPr>
              <a:t>nucleus</a:t>
            </a:r>
            <a:r>
              <a:rPr lang="en-US" sz="5800" dirty="0" smtClean="0">
                <a:latin typeface="Trebuchet MS" panose="020B0603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5800" dirty="0" smtClean="0">
                <a:latin typeface="Trebuchet MS" panose="020B0603020202020204" pitchFamily="34" charset="0"/>
              </a:rPr>
              <a:t> </a:t>
            </a:r>
            <a:endParaRPr lang="en-US" sz="58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88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Carcinogenicity</a:t>
            </a:r>
            <a:r>
              <a:rPr lang="en-US" b="1" i="1" dirty="0">
                <a:latin typeface="Trebuchet MS" panose="020B0603020202020204" pitchFamily="34" charset="0"/>
              </a:rPr>
              <a:t>. </a:t>
            </a:r>
            <a:r>
              <a:rPr lang="en-US" dirty="0">
                <a:latin typeface="Trebuchet MS" panose="020B0603020202020204" pitchFamily="34" charset="0"/>
              </a:rPr>
              <a:t>A number of metals have been shown to be carcinogenic in humans or animals. </a:t>
            </a:r>
            <a:endParaRPr lang="en-US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Arsenic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certain chromium compounds, and nickel are known human carcinogens; beryllium, cadmium, and </a:t>
            </a:r>
            <a:r>
              <a:rPr lang="en-US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cisplatin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dirty="0">
                <a:latin typeface="Trebuchet MS" panose="020B0603020202020204" pitchFamily="34" charset="0"/>
              </a:rPr>
              <a:t>are probable human carcinogens. </a:t>
            </a:r>
            <a:endParaRPr lang="en-US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The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carcinogenic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action</a:t>
            </a:r>
            <a:r>
              <a:rPr lang="en-US" dirty="0" smtClean="0">
                <a:latin typeface="Trebuchet MS" panose="020B0603020202020204" pitchFamily="34" charset="0"/>
              </a:rPr>
              <a:t> </a:t>
            </a:r>
            <a:r>
              <a:rPr lang="en-US" dirty="0">
                <a:latin typeface="Trebuchet MS" panose="020B0603020202020204" pitchFamily="34" charset="0"/>
              </a:rPr>
              <a:t>is thought to result from the interaction of the metallic ions with DNA. 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13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2.3.1.1 Metals Common toxic mechanisms &amp; site of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b="1" i="1" dirty="0">
                <a:latin typeface="Trebuchet MS" panose="020B0603020202020204" pitchFamily="34" charset="0"/>
              </a:rPr>
              <a:t>Nervous System. </a:t>
            </a:r>
            <a:r>
              <a:rPr lang="en-US" dirty="0">
                <a:latin typeface="Trebuchet MS" panose="020B0603020202020204" pitchFamily="34" charset="0"/>
              </a:rPr>
              <a:t>The nervous system is also a common target of toxic metals; </a:t>
            </a:r>
            <a:r>
              <a:rPr lang="en-US" dirty="0" smtClean="0">
                <a:latin typeface="Trebuchet MS" panose="020B0603020202020204" pitchFamily="34" charset="0"/>
              </a:rPr>
              <a:t>particularly</a:t>
            </a:r>
            <a:r>
              <a:rPr lang="en-US" dirty="0">
                <a:latin typeface="Trebuchet MS" panose="020B0603020202020204" pitchFamily="34" charset="0"/>
              </a:rPr>
              <a:t>,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organic metal </a:t>
            </a: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compounds</a:t>
            </a:r>
            <a:r>
              <a:rPr lang="en-US" dirty="0" smtClean="0">
                <a:latin typeface="Trebuchet MS" panose="020B0603020202020204" pitchFamily="34" charset="0"/>
              </a:rPr>
              <a:t>: </a:t>
            </a:r>
            <a:r>
              <a:rPr lang="en-US" b="1" dirty="0" err="1" smtClean="0">
                <a:latin typeface="Trebuchet MS" panose="020B0603020202020204" pitchFamily="34" charset="0"/>
              </a:rPr>
              <a:t>methylmercury</a:t>
            </a:r>
            <a:r>
              <a:rPr lang="en-US" dirty="0">
                <a:latin typeface="Trebuchet MS" panose="020B0603020202020204" pitchFamily="34" charset="0"/>
              </a:rPr>
              <a:t>, because it is lipid soluble, readily crosses the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blood-brain barrier</a:t>
            </a:r>
            <a:r>
              <a:rPr lang="en-US" dirty="0">
                <a:latin typeface="Trebuchet MS" panose="020B0603020202020204" pitchFamily="34" charset="0"/>
              </a:rPr>
              <a:t> and enters the nervous system.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By </a:t>
            </a:r>
            <a:r>
              <a:rPr lang="en-US" dirty="0">
                <a:latin typeface="Trebuchet MS" panose="020B0603020202020204" pitchFamily="34" charset="0"/>
              </a:rPr>
              <a:t>contrast, </a:t>
            </a:r>
            <a:r>
              <a:rPr lang="en-US" b="1" dirty="0">
                <a:latin typeface="Trebuchet MS" panose="020B0603020202020204" pitchFamily="34" charset="0"/>
              </a:rPr>
              <a:t>inorganic mercury compounds</a:t>
            </a:r>
            <a:r>
              <a:rPr lang="en-US" dirty="0">
                <a:latin typeface="Trebuchet MS" panose="020B0603020202020204" pitchFamily="34" charset="0"/>
              </a:rPr>
              <a:t>, which are more water soluble, are </a:t>
            </a:r>
            <a:r>
              <a:rPr lang="en-US" dirty="0" smtClean="0">
                <a:latin typeface="Trebuchet MS" panose="020B0603020202020204" pitchFamily="34" charset="0"/>
              </a:rPr>
              <a:t>less </a:t>
            </a:r>
            <a:r>
              <a:rPr lang="en-US" dirty="0">
                <a:latin typeface="Trebuchet MS" panose="020B0603020202020204" pitchFamily="34" charset="0"/>
              </a:rPr>
              <a:t>likely to enter the nervous system and are primarily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nephrotoxicants</a:t>
            </a:r>
            <a:r>
              <a:rPr lang="en-US" dirty="0">
                <a:latin typeface="Trebuchet MS" panose="020B0603020202020204" pitchFamily="34" charset="0"/>
              </a:rPr>
              <a:t>. </a:t>
            </a:r>
            <a:endParaRPr lang="en-US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Likewise </a:t>
            </a:r>
            <a:r>
              <a:rPr lang="en-US" b="1" dirty="0" smtClean="0">
                <a:latin typeface="Trebuchet MS" panose="020B0603020202020204" pitchFamily="34" charset="0"/>
              </a:rPr>
              <a:t>organic </a:t>
            </a:r>
            <a:r>
              <a:rPr lang="en-US" b="1" dirty="0">
                <a:latin typeface="Trebuchet MS" panose="020B0603020202020204" pitchFamily="34" charset="0"/>
              </a:rPr>
              <a:t>lead</a:t>
            </a:r>
            <a:r>
              <a:rPr lang="en-US" dirty="0">
                <a:latin typeface="Trebuchet MS" panose="020B0603020202020204" pitchFamily="34" charset="0"/>
              </a:rPr>
              <a:t> compounds are mainly </a:t>
            </a:r>
            <a:r>
              <a:rPr lang="en-US" dirty="0" err="1">
                <a:solidFill>
                  <a:srgbClr val="FF0000"/>
                </a:solidFill>
                <a:latin typeface="Trebuchet MS" panose="020B0603020202020204" pitchFamily="34" charset="0"/>
              </a:rPr>
              <a:t>neurotoxicants</a:t>
            </a:r>
            <a:r>
              <a:rPr lang="en-US" dirty="0">
                <a:latin typeface="Trebuchet MS" panose="020B0603020202020204" pitchFamily="34" charset="0"/>
              </a:rPr>
              <a:t>, whereas the first site of </a:t>
            </a:r>
            <a:r>
              <a:rPr lang="en-US" b="1" dirty="0">
                <a:latin typeface="Trebuchet MS" panose="020B0603020202020204" pitchFamily="34" charset="0"/>
              </a:rPr>
              <a:t>inorganic </a:t>
            </a:r>
          </a:p>
          <a:p>
            <a:pPr marL="0" indent="0">
              <a:buNone/>
            </a:pPr>
            <a:r>
              <a:rPr lang="en-US" b="1" dirty="0">
                <a:latin typeface="Trebuchet MS" panose="020B0603020202020204" pitchFamily="34" charset="0"/>
              </a:rPr>
              <a:t>lead is enzyme inhibition</a:t>
            </a:r>
            <a:r>
              <a:rPr lang="en-US" dirty="0">
                <a:latin typeface="Trebuchet MS" panose="020B0603020202020204" pitchFamily="34" charset="0"/>
              </a:rPr>
              <a:t> (e.g., enzymes involved in </a:t>
            </a:r>
            <a:r>
              <a:rPr lang="en-US" dirty="0" err="1">
                <a:latin typeface="Trebuchet MS" panose="020B0603020202020204" pitchFamily="34" charset="0"/>
              </a:rPr>
              <a:t>heme</a:t>
            </a:r>
            <a:r>
              <a:rPr lang="en-US" dirty="0">
                <a:latin typeface="Trebuchet MS" panose="020B0603020202020204" pitchFamily="34" charset="0"/>
              </a:rPr>
              <a:t> synthesis).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5994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2.3.1.1 Metals Common toxic mechanisms &amp; site of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b="1" i="1" dirty="0" smtClean="0">
                <a:latin typeface="Trebuchet MS" panose="020B0603020202020204" pitchFamily="34" charset="0"/>
              </a:rPr>
              <a:t>Kidney</a:t>
            </a:r>
            <a:r>
              <a:rPr lang="en-US" b="1" i="1" dirty="0">
                <a:latin typeface="Trebuchet MS" panose="020B0603020202020204" pitchFamily="34" charset="0"/>
              </a:rPr>
              <a:t>. </a:t>
            </a:r>
            <a:r>
              <a:rPr lang="en-US" dirty="0">
                <a:latin typeface="Trebuchet MS" panose="020B0603020202020204" pitchFamily="34" charset="0"/>
              </a:rPr>
              <a:t>Because the 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kidney</a:t>
            </a:r>
            <a:r>
              <a:rPr lang="en-US" dirty="0">
                <a:latin typeface="Trebuchet MS" panose="020B0603020202020204" pitchFamily="34" charset="0"/>
              </a:rPr>
              <a:t> is the main excretory organ of the body, it is a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common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target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organ</a:t>
            </a:r>
            <a:r>
              <a:rPr lang="en-US" dirty="0">
                <a:latin typeface="Trebuchet MS" panose="020B0603020202020204" pitchFamily="34" charset="0"/>
              </a:rPr>
              <a:t> for metal toxicity</a:t>
            </a:r>
            <a:r>
              <a:rPr lang="en-US" dirty="0" smtClean="0">
                <a:latin typeface="Trebuchet MS" panose="020B0603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Cadmium and mercury</a:t>
            </a:r>
            <a:r>
              <a:rPr lang="en-US" dirty="0">
                <a:latin typeface="Trebuchet MS" panose="020B0603020202020204" pitchFamily="34" charset="0"/>
              </a:rPr>
              <a:t>, in particular, are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potent </a:t>
            </a:r>
            <a:r>
              <a:rPr lang="en-US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nephrotoxicants</a:t>
            </a:r>
            <a:r>
              <a:rPr lang="en-US" dirty="0">
                <a:latin typeface="Trebuchet MS" panose="020B0603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06519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dirty="0" smtClean="0">
                <a:latin typeface="Trebuchet MS" panose="020B0603020202020204" pitchFamily="34" charset="0"/>
              </a:rPr>
              <a:t>The term 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toxin</a:t>
            </a:r>
            <a:r>
              <a:rPr lang="en-GB" dirty="0" smtClean="0">
                <a:latin typeface="Trebuchet MS" panose="020B0603020202020204" pitchFamily="34" charset="0"/>
              </a:rPr>
              <a:t> is usually used to describe a toxic substance produced naturally usually by a </a:t>
            </a:r>
            <a:r>
              <a:rPr lang="en-GB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biological system</a:t>
            </a:r>
            <a:r>
              <a:rPr lang="en-GB" dirty="0" smtClean="0">
                <a:latin typeface="Trebuchet MS" panose="020B0603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 smtClean="0">
                <a:latin typeface="Trebuchet MS" panose="020B0603020202020204" pitchFamily="34" charset="0"/>
              </a:rPr>
              <a:t>For example 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toxin</a:t>
            </a:r>
            <a:r>
              <a:rPr lang="en-GB" dirty="0" smtClean="0">
                <a:latin typeface="Trebuchet MS" panose="020B0603020202020204" pitchFamily="34" charset="0"/>
              </a:rPr>
              <a:t> is a poisonous substance of </a:t>
            </a:r>
            <a:r>
              <a:rPr lang="en-GB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microbial</a:t>
            </a:r>
            <a:r>
              <a:rPr lang="en-GB" dirty="0" smtClean="0">
                <a:latin typeface="Trebuchet MS" panose="020B0603020202020204" pitchFamily="34" charset="0"/>
              </a:rPr>
              <a:t>(bacteria, or other tiny plants, or animals), </a:t>
            </a:r>
            <a:r>
              <a:rPr lang="en-GB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vegetable</a:t>
            </a:r>
            <a:r>
              <a:rPr lang="en-GB" dirty="0" smtClean="0">
                <a:latin typeface="Trebuchet MS" panose="020B0603020202020204" pitchFamily="34" charset="0"/>
              </a:rPr>
              <a:t>, or </a:t>
            </a:r>
            <a:r>
              <a:rPr lang="en-GB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synthetic chemical origin</a:t>
            </a:r>
            <a:r>
              <a:rPr lang="en-GB" dirty="0" smtClean="0">
                <a:latin typeface="Trebuchet MS" panose="020B0603020202020204" pitchFamily="34" charset="0"/>
              </a:rPr>
              <a:t> that reacts with specific cellular components to kill cells, alter growth or development, or kill the organism.</a:t>
            </a:r>
            <a:endParaRPr lang="en-ZA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13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2.3.1.1 Metals Common toxic mechanisms &amp; site of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Endocrine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and Reproductive Effects</a:t>
            </a:r>
            <a:r>
              <a:rPr lang="en-US" b="1" i="1" dirty="0">
                <a:latin typeface="Trebuchet MS" panose="020B0603020202020204" pitchFamily="34" charset="0"/>
              </a:rPr>
              <a:t>. </a:t>
            </a:r>
            <a:r>
              <a:rPr lang="en-US" dirty="0">
                <a:latin typeface="Trebuchet MS" panose="020B0603020202020204" pitchFamily="34" charset="0"/>
              </a:rPr>
              <a:t>Because the male and female reproductive organs are under complex neuroendocrine and hormonal control, any toxicant that alters any of these processes can affect the reproductive system.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In addition 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metals</a:t>
            </a:r>
            <a:r>
              <a:rPr lang="en-US" dirty="0">
                <a:latin typeface="Trebuchet MS" panose="020B0603020202020204" pitchFamily="34" charset="0"/>
              </a:rPr>
              <a:t> can act directly on the 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sex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organs</a:t>
            </a:r>
            <a:r>
              <a:rPr lang="en-US" dirty="0" smtClean="0">
                <a:latin typeface="Trebuchet MS" panose="020B0603020202020204" pitchFamily="34" charset="0"/>
              </a:rPr>
              <a:t>: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Cadmium</a:t>
            </a:r>
            <a:r>
              <a:rPr lang="en-US" dirty="0" smtClean="0">
                <a:latin typeface="Trebuchet MS" panose="020B0603020202020204" pitchFamily="34" charset="0"/>
              </a:rPr>
              <a:t> </a:t>
            </a:r>
            <a:r>
              <a:rPr lang="en-US" dirty="0">
                <a:latin typeface="Trebuchet MS" panose="020B0603020202020204" pitchFamily="34" charset="0"/>
              </a:rPr>
              <a:t>is known to produce </a:t>
            </a:r>
            <a:r>
              <a:rPr lang="en-US" dirty="0" smtClean="0">
                <a:latin typeface="Trebuchet MS" panose="020B0603020202020204" pitchFamily="34" charset="0"/>
              </a:rPr>
              <a:t>testicular </a:t>
            </a:r>
            <a:r>
              <a:rPr lang="en-US" dirty="0">
                <a:latin typeface="Trebuchet MS" panose="020B0603020202020204" pitchFamily="34" charset="0"/>
              </a:rPr>
              <a:t>injury after acute </a:t>
            </a:r>
            <a:r>
              <a:rPr lang="en-US" dirty="0" smtClean="0">
                <a:latin typeface="Trebuchet MS" panose="020B0603020202020204" pitchFamily="34" charset="0"/>
              </a:rPr>
              <a:t>exposure.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ead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accumulation</a:t>
            </a:r>
            <a:r>
              <a:rPr lang="en-US" dirty="0">
                <a:latin typeface="Trebuchet MS" panose="020B0603020202020204" pitchFamily="34" charset="0"/>
              </a:rPr>
              <a:t> in the testes is associated </a:t>
            </a:r>
          </a:p>
          <a:p>
            <a:pPr marL="457200" lvl="1" indent="0">
              <a:buNone/>
            </a:pPr>
            <a:r>
              <a:rPr lang="en-US" dirty="0">
                <a:latin typeface="Trebuchet MS" panose="020B0603020202020204" pitchFamily="34" charset="0"/>
              </a:rPr>
              <a:t>with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testicular degeneration</a:t>
            </a:r>
            <a:r>
              <a:rPr lang="en-US" dirty="0">
                <a:latin typeface="Trebuchet MS" panose="020B0603020202020204" pitchFamily="34" charset="0"/>
              </a:rPr>
              <a:t>,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inhibition of spermatogenesis</a:t>
            </a:r>
            <a:r>
              <a:rPr lang="en-US" dirty="0">
                <a:latin typeface="Trebuchet MS" panose="020B0603020202020204" pitchFamily="34" charset="0"/>
              </a:rPr>
              <a:t>, and </a:t>
            </a:r>
            <a:r>
              <a:rPr lang="en-US" b="1" dirty="0" err="1">
                <a:latin typeface="Trebuchet MS" panose="020B0603020202020204" pitchFamily="34" charset="0"/>
              </a:rPr>
              <a:t>Leydig</a:t>
            </a:r>
            <a:r>
              <a:rPr lang="en-US" b="1" dirty="0">
                <a:latin typeface="Trebuchet MS" panose="020B0603020202020204" pitchFamily="34" charset="0"/>
              </a:rPr>
              <a:t>-cell atrophy</a:t>
            </a:r>
            <a:r>
              <a:rPr lang="en-US" dirty="0">
                <a:latin typeface="Trebuchet MS" panose="020B0603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00341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2.3.1.1 Metals Common toxic mechanisms &amp; site of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Respiratory System</a:t>
            </a:r>
            <a:r>
              <a:rPr lang="en-US" b="1" i="1" dirty="0">
                <a:latin typeface="Trebuchet MS" panose="020B0603020202020204" pitchFamily="34" charset="0"/>
              </a:rPr>
              <a:t>. </a:t>
            </a:r>
            <a:r>
              <a:rPr lang="en-US" dirty="0">
                <a:latin typeface="Trebuchet MS" panose="020B0603020202020204" pitchFamily="34" charset="0"/>
              </a:rPr>
              <a:t>Occupational exposure to metals in the form of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metal dust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smtClean="0">
                <a:latin typeface="Trebuchet MS" panose="020B0603020202020204" pitchFamily="34" charset="0"/>
              </a:rPr>
              <a:t>makes </a:t>
            </a:r>
            <a:r>
              <a:rPr lang="en-US" dirty="0">
                <a:latin typeface="Trebuchet MS" panose="020B0603020202020204" pitchFamily="34" charset="0"/>
              </a:rPr>
              <a:t>the respiratory system a likely target</a:t>
            </a:r>
            <a:r>
              <a:rPr lang="en-US" dirty="0" smtClean="0">
                <a:latin typeface="Trebuchet MS" panose="020B0603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Acute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exposure</a:t>
            </a:r>
            <a:r>
              <a:rPr lang="en-US" dirty="0" smtClean="0">
                <a:latin typeface="Trebuchet MS" panose="020B0603020202020204" pitchFamily="34" charset="0"/>
              </a:rPr>
              <a:t> </a:t>
            </a:r>
            <a:r>
              <a:rPr lang="en-US" dirty="0">
                <a:latin typeface="Trebuchet MS" panose="020B0603020202020204" pitchFamily="34" charset="0"/>
              </a:rPr>
              <a:t>may cause irritations and </a:t>
            </a:r>
          </a:p>
          <a:p>
            <a:pPr marL="0" indent="0">
              <a:buNone/>
            </a:pPr>
            <a:r>
              <a:rPr lang="en-US" dirty="0">
                <a:latin typeface="Trebuchet MS" panose="020B0603020202020204" pitchFamily="34" charset="0"/>
              </a:rPr>
              <a:t>inflammation of the respiratory </a:t>
            </a:r>
            <a:r>
              <a:rPr lang="en-US" dirty="0" smtClean="0">
                <a:latin typeface="Trebuchet MS" panose="020B0603020202020204" pitchFamily="34" charset="0"/>
              </a:rPr>
              <a:t>tract</a:t>
            </a:r>
            <a:r>
              <a:rPr lang="en-US" dirty="0">
                <a:latin typeface="Trebuchet MS" panose="020B0603020202020204" pitchFamily="34" charset="0"/>
              </a:rPr>
              <a:t>.</a:t>
            </a:r>
            <a:endParaRPr lang="en-US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hronic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exposure</a:t>
            </a:r>
            <a:r>
              <a:rPr lang="en-US" dirty="0">
                <a:latin typeface="Trebuchet MS" panose="020B0603020202020204" pitchFamily="34" charset="0"/>
              </a:rPr>
              <a:t> may result in fibrosis </a:t>
            </a:r>
          </a:p>
          <a:p>
            <a:pPr marL="0" indent="0">
              <a:buNone/>
            </a:pPr>
            <a:r>
              <a:rPr lang="en-US" dirty="0">
                <a:latin typeface="Trebuchet MS" panose="020B0603020202020204" pitchFamily="34" charset="0"/>
              </a:rPr>
              <a:t>(aluminum) or carcinogenesis (arsenic, chromium, nickel). </a:t>
            </a:r>
          </a:p>
        </p:txBody>
      </p:sp>
    </p:spTree>
    <p:extLst>
      <p:ext uri="{BB962C8B-B14F-4D97-AF65-F5344CB8AC3E}">
        <p14:creationId xmlns:p14="http://schemas.microsoft.com/office/powerpoint/2010/main" val="6710706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2.3.1.1 Metals Common toxic mechanisms &amp; site of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i="1" dirty="0" smtClean="0">
                <a:latin typeface="Trebuchet MS" panose="020B0603020202020204" pitchFamily="34" charset="0"/>
              </a:rPr>
              <a:t>Metal-Binding </a:t>
            </a:r>
            <a:r>
              <a:rPr lang="en-US" b="1" i="1" dirty="0">
                <a:latin typeface="Trebuchet MS" panose="020B0603020202020204" pitchFamily="34" charset="0"/>
              </a:rPr>
              <a:t>Proteins. </a:t>
            </a:r>
            <a:r>
              <a:rPr lang="en-US" dirty="0">
                <a:latin typeface="Trebuchet MS" panose="020B0603020202020204" pitchFamily="34" charset="0"/>
              </a:rPr>
              <a:t>The toxicity of many metals such as cadmium, lead, and </a:t>
            </a:r>
            <a:r>
              <a:rPr lang="en-US" dirty="0" smtClean="0">
                <a:latin typeface="Trebuchet MS" panose="020B0603020202020204" pitchFamily="34" charset="0"/>
              </a:rPr>
              <a:t>mercury </a:t>
            </a:r>
            <a:r>
              <a:rPr lang="en-US" dirty="0">
                <a:latin typeface="Trebuchet MS" panose="020B0603020202020204" pitchFamily="34" charset="0"/>
              </a:rPr>
              <a:t>depends on their transport and intracellular bioavailability. </a:t>
            </a:r>
            <a:endParaRPr lang="en-US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This bioavailability is </a:t>
            </a:r>
            <a:r>
              <a:rPr lang="en-US" dirty="0">
                <a:latin typeface="Trebuchet MS" panose="020B0603020202020204" pitchFamily="34" charset="0"/>
              </a:rPr>
              <a:t>regulated to a degree by high-affinity binding to certain cytosolic </a:t>
            </a:r>
            <a:r>
              <a:rPr lang="en-US" dirty="0" smtClean="0">
                <a:latin typeface="Trebuchet MS" panose="020B0603020202020204" pitchFamily="34" charset="0"/>
              </a:rPr>
              <a:t>proteins. </a:t>
            </a:r>
            <a:endParaRPr lang="en-US" dirty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e.g</a:t>
            </a:r>
            <a:r>
              <a:rPr lang="en-US" dirty="0">
                <a:latin typeface="Trebuchet MS" panose="020B0603020202020204" pitchFamily="34" charset="0"/>
              </a:rPr>
              <a:t>. </a:t>
            </a:r>
            <a:r>
              <a:rPr lang="en-US" i="1" dirty="0" err="1">
                <a:latin typeface="Trebuchet MS" panose="020B0603020202020204" pitchFamily="34" charset="0"/>
              </a:rPr>
              <a:t>Metallothionein</a:t>
            </a:r>
            <a:r>
              <a:rPr lang="en-US" i="1" dirty="0">
                <a:latin typeface="Trebuchet MS" panose="020B0603020202020204" pitchFamily="34" charset="0"/>
              </a:rPr>
              <a:t> </a:t>
            </a:r>
            <a:r>
              <a:rPr lang="en-US" dirty="0">
                <a:latin typeface="Trebuchet MS" panose="020B0603020202020204" pitchFamily="34" charset="0"/>
              </a:rPr>
              <a:t>(MT) is a low molecular weight metal-binding protein </a:t>
            </a:r>
            <a:r>
              <a:rPr lang="en-US" dirty="0" smtClean="0">
                <a:latin typeface="Trebuchet MS" panose="020B0603020202020204" pitchFamily="34" charset="0"/>
              </a:rPr>
              <a:t>(</a:t>
            </a:r>
            <a:r>
              <a:rPr lang="en-US" dirty="0">
                <a:latin typeface="Trebuchet MS" panose="020B0603020202020204" pitchFamily="34" charset="0"/>
              </a:rPr>
              <a:t>approximately 7000 Da) that is particularly important in regulating the intracellular </a:t>
            </a:r>
            <a:r>
              <a:rPr lang="en-US" dirty="0" smtClean="0">
                <a:latin typeface="Trebuchet MS" panose="020B0603020202020204" pitchFamily="34" charset="0"/>
              </a:rPr>
              <a:t>bioavailability </a:t>
            </a:r>
            <a:r>
              <a:rPr lang="en-US" dirty="0">
                <a:latin typeface="Trebuchet MS" panose="020B0603020202020204" pitchFamily="34" charset="0"/>
              </a:rPr>
              <a:t>of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cadmium, copper, mercury, silver,</a:t>
            </a:r>
            <a:r>
              <a:rPr lang="en-US" dirty="0">
                <a:latin typeface="Trebuchet MS" panose="020B0603020202020204" pitchFamily="34" charset="0"/>
              </a:rPr>
              <a:t> and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zinc</a:t>
            </a:r>
            <a:r>
              <a:rPr lang="en-US" dirty="0">
                <a:latin typeface="Trebuchet MS" panose="020B0603020202020204" pitchFamily="34" charset="0"/>
              </a:rPr>
              <a:t>. . </a:t>
            </a:r>
          </a:p>
        </p:txBody>
      </p:sp>
    </p:spTree>
    <p:extLst>
      <p:ext uri="{BB962C8B-B14F-4D97-AF65-F5344CB8AC3E}">
        <p14:creationId xmlns:p14="http://schemas.microsoft.com/office/powerpoint/2010/main" val="368484760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2.3.1.1 Metals Common toxic mechanisms &amp; site of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 More than 70% of the cadmium in the blood is bound to red blood cells; accumulation occurs mainly in the kidney &amp; liver, where cadmium is bound to </a:t>
            </a:r>
            <a:r>
              <a:rPr lang="en-US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metallothionein</a:t>
            </a:r>
            <a:r>
              <a:rPr lang="en-US" dirty="0" smtClean="0">
                <a:latin typeface="Trebuchet MS" panose="020B0603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smtClean="0">
                <a:latin typeface="Trebuchet MS" panose="020B0603020202020204" pitchFamily="34" charset="0"/>
              </a:rPr>
              <a:t>Humans, the critical target organ after long-term exposure to cadmium is the </a:t>
            </a: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kidney</a:t>
            </a:r>
            <a:r>
              <a:rPr lang="en-US" dirty="0" smtClean="0">
                <a:latin typeface="Trebuchet MS" panose="020B0603020202020204" pitchFamily="34" charset="0"/>
              </a:rPr>
              <a:t>.</a:t>
            </a:r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1796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rebuchet MS" panose="020B0603020202020204" pitchFamily="34" charset="0"/>
              </a:rPr>
              <a:t>2.3.1.2 Toxic Metals: Lead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Because of the long-term and widespread use of 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lead</a:t>
            </a:r>
            <a:r>
              <a:rPr lang="en-US" dirty="0">
                <a:latin typeface="Trebuchet MS" panose="020B0603020202020204" pitchFamily="34" charset="0"/>
              </a:rPr>
              <a:t>, it is one of the 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most ubiquitous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smtClean="0">
                <a:latin typeface="Trebuchet MS" panose="020B0603020202020204" pitchFamily="34" charset="0"/>
              </a:rPr>
              <a:t>of </a:t>
            </a:r>
            <a:r>
              <a:rPr lang="en-US" dirty="0">
                <a:latin typeface="Trebuchet MS" panose="020B0603020202020204" pitchFamily="34" charset="0"/>
              </a:rPr>
              <a:t>the toxic </a:t>
            </a:r>
            <a:r>
              <a:rPr lang="en-US" dirty="0" smtClean="0">
                <a:latin typeface="Trebuchet MS" panose="020B0603020202020204" pitchFamily="34" charset="0"/>
              </a:rPr>
              <a:t>metals.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Exposure </a:t>
            </a:r>
            <a:r>
              <a:rPr lang="en-US" dirty="0">
                <a:latin typeface="Trebuchet MS" panose="020B0603020202020204" pitchFamily="34" charset="0"/>
              </a:rPr>
              <a:t>may be through air, water, or food sources. </a:t>
            </a:r>
            <a:r>
              <a:rPr lang="en-US" dirty="0" smtClean="0">
                <a:latin typeface="Trebuchet MS" panose="020B0603020202020204" pitchFamily="34" charset="0"/>
              </a:rPr>
              <a:t>.. Inorganic </a:t>
            </a:r>
            <a:r>
              <a:rPr lang="en-US" dirty="0">
                <a:latin typeface="Trebuchet MS" panose="020B0603020202020204" pitchFamily="34" charset="0"/>
              </a:rPr>
              <a:t>lead may be absorbed through the GI tract, the respiratory system, and </a:t>
            </a:r>
            <a:r>
              <a:rPr lang="en-US" dirty="0" smtClean="0">
                <a:latin typeface="Trebuchet MS" panose="020B0603020202020204" pitchFamily="34" charset="0"/>
              </a:rPr>
              <a:t>the </a:t>
            </a:r>
            <a:r>
              <a:rPr lang="en-US" dirty="0">
                <a:latin typeface="Trebuchet MS" panose="020B0603020202020204" pitchFamily="34" charset="0"/>
              </a:rPr>
              <a:t>skin</a:t>
            </a:r>
            <a:r>
              <a:rPr lang="en-US" dirty="0" smtClean="0">
                <a:latin typeface="Trebuchet MS" panose="020B0603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Ingested inorganic lead is absorbed more efficiently from the GI tract of </a:t>
            </a:r>
            <a:r>
              <a:rPr lang="en-US" dirty="0" smtClean="0">
                <a:latin typeface="Trebuchet MS" panose="020B0603020202020204" pitchFamily="34" charset="0"/>
              </a:rPr>
              <a:t>children </a:t>
            </a:r>
            <a:r>
              <a:rPr lang="en-US" dirty="0">
                <a:latin typeface="Trebuchet MS" panose="020B0603020202020204" pitchFamily="34" charset="0"/>
              </a:rPr>
              <a:t>than that of adults, readily crosses the placenta, and in children penetrates </a:t>
            </a:r>
            <a:r>
              <a:rPr lang="en-US" dirty="0" smtClean="0">
                <a:latin typeface="Trebuchet MS" panose="020B0603020202020204" pitchFamily="34" charset="0"/>
              </a:rPr>
              <a:t>the </a:t>
            </a:r>
            <a:r>
              <a:rPr lang="en-US" dirty="0">
                <a:latin typeface="Trebuchet MS" panose="020B0603020202020204" pitchFamily="34" charset="0"/>
              </a:rPr>
              <a:t>blood-brain barrier.</a:t>
            </a:r>
          </a:p>
        </p:txBody>
      </p:sp>
    </p:spTree>
    <p:extLst>
      <p:ext uri="{BB962C8B-B14F-4D97-AF65-F5344CB8AC3E}">
        <p14:creationId xmlns:p14="http://schemas.microsoft.com/office/powerpoint/2010/main" val="78461496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2.3.1.2 Toxic Metals: Lead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I</a:t>
            </a:r>
            <a:r>
              <a:rPr lang="en-US" dirty="0" smtClean="0">
                <a:latin typeface="Trebuchet MS" panose="020B0603020202020204" pitchFamily="34" charset="0"/>
              </a:rPr>
              <a:t>nitially</a:t>
            </a:r>
            <a:r>
              <a:rPr lang="en-US" dirty="0">
                <a:latin typeface="Trebuchet MS" panose="020B0603020202020204" pitchFamily="34" charset="0"/>
              </a:rPr>
              <a:t>,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lead</a:t>
            </a:r>
            <a:r>
              <a:rPr lang="en-US" dirty="0">
                <a:latin typeface="Trebuchet MS" panose="020B0603020202020204" pitchFamily="34" charset="0"/>
              </a:rPr>
              <a:t> is distributed in the blood, liver, and kidney;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A</a:t>
            </a:r>
            <a:r>
              <a:rPr lang="en-US" dirty="0" smtClean="0">
                <a:latin typeface="Trebuchet MS" panose="020B0603020202020204" pitchFamily="34" charset="0"/>
              </a:rPr>
              <a:t>fter </a:t>
            </a:r>
            <a:r>
              <a:rPr lang="en-US" dirty="0">
                <a:latin typeface="Trebuchet MS" panose="020B0603020202020204" pitchFamily="34" charset="0"/>
              </a:rPr>
              <a:t>prolonged exposure, as much as 95% of the body burden of lead is found in </a:t>
            </a:r>
            <a:r>
              <a:rPr lang="en-US" dirty="0" smtClean="0">
                <a:latin typeface="Trebuchet MS" panose="020B0603020202020204" pitchFamily="34" charset="0"/>
              </a:rPr>
              <a:t>bone </a:t>
            </a:r>
            <a:r>
              <a:rPr lang="en-US" dirty="0">
                <a:latin typeface="Trebuchet MS" panose="020B0603020202020204" pitchFamily="34" charset="0"/>
              </a:rPr>
              <a:t>tissue</a:t>
            </a:r>
            <a:r>
              <a:rPr lang="en-US" dirty="0" smtClean="0">
                <a:latin typeface="Trebuchet MS" panose="020B0603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The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main targets</a:t>
            </a:r>
            <a:r>
              <a:rPr lang="en-US" dirty="0">
                <a:latin typeface="Trebuchet MS" panose="020B0603020202020204" pitchFamily="34" charset="0"/>
              </a:rPr>
              <a:t> of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lead toxicity</a:t>
            </a:r>
            <a:r>
              <a:rPr lang="en-US" dirty="0">
                <a:latin typeface="Trebuchet MS" panose="020B0603020202020204" pitchFamily="34" charset="0"/>
              </a:rPr>
              <a:t> are the hematopoietic system and the nervous </a:t>
            </a:r>
            <a:r>
              <a:rPr lang="en-US" dirty="0" smtClean="0">
                <a:latin typeface="Trebuchet MS" panose="020B0603020202020204" pitchFamily="34" charset="0"/>
              </a:rPr>
              <a:t>system</a:t>
            </a:r>
            <a:r>
              <a:rPr lang="en-US" dirty="0">
                <a:latin typeface="Trebuchet MS" panose="020B0603020202020204" pitchFamily="34" charset="0"/>
              </a:rPr>
              <a:t>. Several of the enzymes involved in the synthesis of </a:t>
            </a:r>
            <a:r>
              <a:rPr lang="en-US" dirty="0" err="1">
                <a:latin typeface="Trebuchet MS" panose="020B0603020202020204" pitchFamily="34" charset="0"/>
              </a:rPr>
              <a:t>heme</a:t>
            </a:r>
            <a:r>
              <a:rPr lang="en-US" dirty="0">
                <a:latin typeface="Trebuchet MS" panose="020B0603020202020204" pitchFamily="34" charset="0"/>
              </a:rPr>
              <a:t> are sensitive to </a:t>
            </a:r>
            <a:r>
              <a:rPr lang="en-US" dirty="0" smtClean="0">
                <a:latin typeface="Trebuchet MS" panose="020B0603020202020204" pitchFamily="34" charset="0"/>
              </a:rPr>
              <a:t>lead inhibition .</a:t>
            </a:r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12365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2.3.1.2 Toxic Metals: Lead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The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nervous system</a:t>
            </a:r>
            <a:r>
              <a:rPr lang="en-US" dirty="0">
                <a:latin typeface="Trebuchet MS" panose="020B0603020202020204" pitchFamily="34" charset="0"/>
              </a:rPr>
              <a:t> is another important target tissue for lead toxicity, especially in </a:t>
            </a:r>
            <a:r>
              <a:rPr lang="en-US" dirty="0" smtClean="0">
                <a:latin typeface="Trebuchet MS" panose="020B0603020202020204" pitchFamily="34" charset="0"/>
              </a:rPr>
              <a:t>infants </a:t>
            </a:r>
            <a:r>
              <a:rPr lang="en-US" dirty="0">
                <a:latin typeface="Trebuchet MS" panose="020B0603020202020204" pitchFamily="34" charset="0"/>
              </a:rPr>
              <a:t>and young children in whom the nervous system is still developing</a:t>
            </a:r>
            <a:r>
              <a:rPr lang="en-US" dirty="0" smtClean="0">
                <a:latin typeface="Trebuchet MS" panose="020B0603020202020204" pitchFamily="34" charset="0"/>
              </a:rPr>
              <a:t>).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Another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system</a:t>
            </a:r>
            <a:r>
              <a:rPr lang="en-US" dirty="0">
                <a:latin typeface="Trebuchet MS" panose="020B0603020202020204" pitchFamily="34" charset="0"/>
              </a:rPr>
              <a:t> affected by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lead</a:t>
            </a:r>
            <a:r>
              <a:rPr lang="en-US" dirty="0">
                <a:latin typeface="Trebuchet MS" panose="020B0603020202020204" pitchFamily="34" charset="0"/>
              </a:rPr>
              <a:t> is the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reproductive system</a:t>
            </a:r>
            <a:r>
              <a:rPr lang="en-US" dirty="0">
                <a:latin typeface="Trebuchet MS" panose="020B0603020202020204" pitchFamily="34" charset="0"/>
              </a:rPr>
              <a:t> . Lead </a:t>
            </a:r>
            <a:r>
              <a:rPr lang="en-US" dirty="0" smtClean="0">
                <a:latin typeface="Trebuchet MS" panose="020B0603020202020204" pitchFamily="34" charset="0"/>
              </a:rPr>
              <a:t>exposure </a:t>
            </a:r>
            <a:r>
              <a:rPr lang="en-US" dirty="0">
                <a:latin typeface="Trebuchet MS" panose="020B0603020202020204" pitchFamily="34" charset="0"/>
              </a:rPr>
              <a:t>can cause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male</a:t>
            </a:r>
            <a:r>
              <a:rPr lang="en-US" dirty="0">
                <a:latin typeface="Trebuchet MS" panose="020B0603020202020204" pitchFamily="34" charset="0"/>
              </a:rPr>
              <a:t> and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female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reproductive</a:t>
            </a:r>
            <a:r>
              <a:rPr lang="en-US" dirty="0">
                <a:latin typeface="Trebuchet MS" panose="020B0603020202020204" pitchFamily="34" charset="0"/>
              </a:rPr>
              <a:t> toxicity, miscarriages, and degenerate </a:t>
            </a:r>
            <a:r>
              <a:rPr lang="en-US" dirty="0" smtClean="0">
                <a:latin typeface="Trebuchet MS" panose="020B0603020202020204" pitchFamily="34" charset="0"/>
              </a:rPr>
              <a:t>offspring</a:t>
            </a:r>
            <a:r>
              <a:rPr lang="en-US" dirty="0">
                <a:latin typeface="Trebuchet MS" panose="020B0603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143839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2.3.1.2 Toxic Metals: </a:t>
            </a:r>
            <a:r>
              <a:rPr lang="en-US" dirty="0" smtClean="0">
                <a:latin typeface="Trebuchet MS" panose="020B0603020202020204" pitchFamily="34" charset="0"/>
              </a:rPr>
              <a:t>Mercury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Mercury exists in the environment in three main chemical forms: </a:t>
            </a:r>
            <a:endParaRPr lang="en-US" dirty="0" smtClean="0">
              <a:latin typeface="Trebuchet MS" panose="020B0603020202020204" pitchFamily="34" charset="0"/>
            </a:endParaRPr>
          </a:p>
          <a:p>
            <a:pPr marL="514350" indent="-514350">
              <a:buAutoNum type="alphaLcParenR"/>
            </a:pPr>
            <a:r>
              <a:rPr lang="en-US" dirty="0">
                <a:latin typeface="Trebuchet MS" panose="020B0603020202020204" pitchFamily="34" charset="0"/>
              </a:rPr>
              <a:t>E</a:t>
            </a:r>
            <a:r>
              <a:rPr lang="en-US" dirty="0" smtClean="0">
                <a:latin typeface="Trebuchet MS" panose="020B0603020202020204" pitchFamily="34" charset="0"/>
              </a:rPr>
              <a:t>lemental mercury </a:t>
            </a:r>
            <a:r>
              <a:rPr lang="en-US" i="1" dirty="0" smtClean="0">
                <a:latin typeface="Trebuchet MS" panose="020B0603020202020204" pitchFamily="34" charset="0"/>
              </a:rPr>
              <a:t>(</a:t>
            </a:r>
            <a:r>
              <a:rPr lang="en-US" dirty="0" smtClean="0">
                <a:latin typeface="Trebuchet MS" panose="020B0603020202020204" pitchFamily="34" charset="0"/>
              </a:rPr>
              <a:t>Hg0</a:t>
            </a:r>
            <a:r>
              <a:rPr lang="en-US" i="1" dirty="0" smtClean="0">
                <a:latin typeface="Trebuchet MS" panose="020B0603020202020204" pitchFamily="34" charset="0"/>
              </a:rPr>
              <a:t>)</a:t>
            </a:r>
            <a:r>
              <a:rPr lang="en-US" dirty="0" smtClean="0">
                <a:latin typeface="Trebuchet MS" panose="020B0603020202020204" pitchFamily="34" charset="0"/>
              </a:rPr>
              <a:t>, </a:t>
            </a:r>
          </a:p>
          <a:p>
            <a:pPr marL="514350" indent="-514350">
              <a:buAutoNum type="alphaLcParenR"/>
            </a:pPr>
            <a:r>
              <a:rPr lang="en-US" dirty="0" smtClean="0">
                <a:latin typeface="Trebuchet MS" panose="020B0603020202020204" pitchFamily="34" charset="0"/>
              </a:rPr>
              <a:t>Inorganic </a:t>
            </a:r>
            <a:r>
              <a:rPr lang="en-US" dirty="0" err="1">
                <a:latin typeface="Trebuchet MS" panose="020B0603020202020204" pitchFamily="34" charset="0"/>
              </a:rPr>
              <a:t>mercurous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i="1" dirty="0">
                <a:latin typeface="Trebuchet MS" panose="020B0603020202020204" pitchFamily="34" charset="0"/>
              </a:rPr>
              <a:t>(</a:t>
            </a:r>
            <a:r>
              <a:rPr lang="en-US" dirty="0">
                <a:latin typeface="Trebuchet MS" panose="020B0603020202020204" pitchFamily="34" charset="0"/>
              </a:rPr>
              <a:t>Hg+</a:t>
            </a:r>
            <a:r>
              <a:rPr lang="en-US" i="1" dirty="0">
                <a:latin typeface="Trebuchet MS" panose="020B0603020202020204" pitchFamily="34" charset="0"/>
              </a:rPr>
              <a:t>) </a:t>
            </a:r>
            <a:r>
              <a:rPr lang="en-US" dirty="0">
                <a:latin typeface="Trebuchet MS" panose="020B0603020202020204" pitchFamily="34" charset="0"/>
              </a:rPr>
              <a:t>and mercuric </a:t>
            </a:r>
            <a:r>
              <a:rPr lang="en-US" i="1" dirty="0">
                <a:latin typeface="Trebuchet MS" panose="020B0603020202020204" pitchFamily="34" charset="0"/>
              </a:rPr>
              <a:t>(</a:t>
            </a:r>
            <a:r>
              <a:rPr lang="en-US" dirty="0">
                <a:latin typeface="Trebuchet MS" panose="020B0603020202020204" pitchFamily="34" charset="0"/>
              </a:rPr>
              <a:t>Hg2+</a:t>
            </a:r>
            <a:r>
              <a:rPr lang="en-US" i="1" dirty="0">
                <a:latin typeface="Trebuchet MS" panose="020B0603020202020204" pitchFamily="34" charset="0"/>
              </a:rPr>
              <a:t>) </a:t>
            </a:r>
            <a:r>
              <a:rPr lang="en-US" dirty="0">
                <a:latin typeface="Trebuchet MS" panose="020B0603020202020204" pitchFamily="34" charset="0"/>
              </a:rPr>
              <a:t>salts, </a:t>
            </a:r>
            <a:r>
              <a:rPr lang="en-US" dirty="0" smtClean="0">
                <a:latin typeface="Trebuchet MS" panose="020B0603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Trebuchet MS" panose="020B0603020202020204" pitchFamily="34" charset="0"/>
              </a:rPr>
              <a:t>c)  Organic </a:t>
            </a:r>
            <a:r>
              <a:rPr lang="en-US" dirty="0" err="1">
                <a:latin typeface="Trebuchet MS" panose="020B0603020202020204" pitchFamily="34" charset="0"/>
              </a:rPr>
              <a:t>methylmercury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i="1" dirty="0" smtClean="0">
                <a:latin typeface="Trebuchet MS" panose="020B0603020202020204" pitchFamily="34" charset="0"/>
              </a:rPr>
              <a:t>(</a:t>
            </a:r>
            <a:r>
              <a:rPr lang="en-US" dirty="0">
                <a:latin typeface="Trebuchet MS" panose="020B0603020202020204" pitchFamily="34" charset="0"/>
              </a:rPr>
              <a:t>CH3Hg</a:t>
            </a:r>
            <a:r>
              <a:rPr lang="en-US" i="1" dirty="0">
                <a:latin typeface="Trebuchet MS" panose="020B0603020202020204" pitchFamily="34" charset="0"/>
              </a:rPr>
              <a:t>) </a:t>
            </a:r>
            <a:r>
              <a:rPr lang="en-US" dirty="0">
                <a:latin typeface="Trebuchet MS" panose="020B0603020202020204" pitchFamily="34" charset="0"/>
              </a:rPr>
              <a:t>and </a:t>
            </a:r>
            <a:r>
              <a:rPr lang="en-US" dirty="0" smtClean="0">
                <a:latin typeface="Trebuchet MS" panose="020B0603020202020204" pitchFamily="34" charset="0"/>
              </a:rPr>
              <a:t>dimethyl mercury </a:t>
            </a:r>
            <a:r>
              <a:rPr lang="en-US" i="1" dirty="0">
                <a:latin typeface="Trebuchet MS" panose="020B0603020202020204" pitchFamily="34" charset="0"/>
              </a:rPr>
              <a:t>(</a:t>
            </a:r>
            <a:r>
              <a:rPr lang="en-US" dirty="0">
                <a:latin typeface="Trebuchet MS" panose="020B0603020202020204" pitchFamily="34" charset="0"/>
              </a:rPr>
              <a:t>CH3HgCH3</a:t>
            </a:r>
            <a:r>
              <a:rPr lang="en-US" i="1" dirty="0">
                <a:latin typeface="Trebuchet MS" panose="020B0603020202020204" pitchFamily="34" charset="0"/>
              </a:rPr>
              <a:t>) </a:t>
            </a:r>
            <a:r>
              <a:rPr lang="en-US" dirty="0">
                <a:latin typeface="Trebuchet MS" panose="020B0603020202020204" pitchFamily="34" charset="0"/>
              </a:rPr>
              <a:t>compounds. </a:t>
            </a:r>
            <a:endParaRPr lang="en-US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Trebuchet MS" panose="020B0603020202020204" pitchFamily="34" charset="0"/>
              </a:rPr>
              <a:t>Elemental </a:t>
            </a:r>
            <a:r>
              <a:rPr lang="en-US" dirty="0">
                <a:latin typeface="Trebuchet MS" panose="020B0603020202020204" pitchFamily="34" charset="0"/>
              </a:rPr>
              <a:t>mercury, </a:t>
            </a:r>
            <a:r>
              <a:rPr lang="en-US" dirty="0" smtClean="0">
                <a:latin typeface="Trebuchet MS" panose="020B0603020202020204" pitchFamily="34" charset="0"/>
              </a:rPr>
              <a:t>in </a:t>
            </a:r>
            <a:r>
              <a:rPr lang="en-US" dirty="0">
                <a:latin typeface="Trebuchet MS" panose="020B0603020202020204" pitchFamily="34" charset="0"/>
              </a:rPr>
              <a:t>the form of mercury vapor, is almost completely absorbed by the respiratory system, </a:t>
            </a:r>
            <a:r>
              <a:rPr lang="en-US" dirty="0" smtClean="0">
                <a:latin typeface="Trebuchet MS" panose="020B0603020202020204" pitchFamily="34" charset="0"/>
              </a:rPr>
              <a:t>whereas </a:t>
            </a:r>
            <a:r>
              <a:rPr lang="en-US" dirty="0">
                <a:latin typeface="Trebuchet MS" panose="020B0603020202020204" pitchFamily="34" charset="0"/>
              </a:rPr>
              <a:t>ingested elemental mercury is not readily absorbed and is relatively </a:t>
            </a:r>
            <a:r>
              <a:rPr lang="en-US" dirty="0" smtClean="0">
                <a:latin typeface="Trebuchet MS" panose="020B0603020202020204" pitchFamily="34" charset="0"/>
              </a:rPr>
              <a:t>harmless</a:t>
            </a:r>
            <a:r>
              <a:rPr lang="en-US" dirty="0">
                <a:latin typeface="Trebuchet MS" panose="020B0603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210836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2.3.1.2 Toxic Metals: Mercury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Once </a:t>
            </a:r>
            <a:r>
              <a:rPr lang="en-US" dirty="0">
                <a:latin typeface="Trebuchet MS" panose="020B0603020202020204" pitchFamily="34" charset="0"/>
              </a:rPr>
              <a:t>absorbed, elemental mercury can cross the blood-brain barrier into </a:t>
            </a:r>
            <a:r>
              <a:rPr lang="en-US" dirty="0" smtClean="0">
                <a:latin typeface="Trebuchet MS" panose="020B0603020202020204" pitchFamily="34" charset="0"/>
              </a:rPr>
              <a:t>the </a:t>
            </a:r>
            <a:r>
              <a:rPr lang="en-US" dirty="0">
                <a:latin typeface="Trebuchet MS" panose="020B0603020202020204" pitchFamily="34" charset="0"/>
              </a:rPr>
              <a:t>nervous system. Most exposure to elemental mercury tends to be from occupational </a:t>
            </a:r>
            <a:r>
              <a:rPr lang="en-US" dirty="0" smtClean="0">
                <a:latin typeface="Trebuchet MS" panose="020B0603020202020204" pitchFamily="34" charset="0"/>
              </a:rPr>
              <a:t>sources</a:t>
            </a:r>
            <a:r>
              <a:rPr lang="en-US" dirty="0">
                <a:latin typeface="Trebuchet MS" panose="020B0603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Many </a:t>
            </a:r>
            <a:r>
              <a:rPr lang="en-US" dirty="0">
                <a:latin typeface="Trebuchet MS" panose="020B0603020202020204" pitchFamily="34" charset="0"/>
              </a:rPr>
              <a:t>infants born to mothers who had eaten contaminated fish developed cerebral palsy-like symptoms and mental deficiency.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7100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2.3.1.2 Toxic Metals: Mercury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Organic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mercury </a:t>
            </a:r>
            <a:r>
              <a:rPr lang="en-US" dirty="0">
                <a:latin typeface="Trebuchet MS" panose="020B0603020202020204" pitchFamily="34" charset="0"/>
              </a:rPr>
              <a:t>primarily affects the nervous system, with the fetal brain </a:t>
            </a:r>
            <a:r>
              <a:rPr lang="en-US" dirty="0" smtClean="0">
                <a:latin typeface="Trebuchet MS" panose="020B0603020202020204" pitchFamily="34" charset="0"/>
              </a:rPr>
              <a:t>being </a:t>
            </a:r>
            <a:r>
              <a:rPr lang="en-US" dirty="0">
                <a:latin typeface="Trebuchet MS" panose="020B0603020202020204" pitchFamily="34" charset="0"/>
              </a:rPr>
              <a:t>more sensitive to the toxic effects of mercury than adults.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Inorganic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mercury salts</a:t>
            </a:r>
            <a:r>
              <a:rPr lang="en-US" dirty="0">
                <a:latin typeface="Trebuchet MS" panose="020B0603020202020204" pitchFamily="34" charset="0"/>
              </a:rPr>
              <a:t>, however, are primarily </a:t>
            </a:r>
            <a:r>
              <a:rPr lang="en-US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nephrotoxicants</a:t>
            </a:r>
            <a:r>
              <a:rPr lang="en-US" dirty="0">
                <a:latin typeface="Trebuchet MS" panose="020B0603020202020204" pitchFamily="34" charset="0"/>
              </a:rPr>
              <a:t>,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31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1.2 Definition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GB" dirty="0" smtClean="0">
                <a:latin typeface="Trebuchet MS" panose="020B0603020202020204" pitchFamily="34" charset="0"/>
              </a:rPr>
              <a:t>A </a:t>
            </a:r>
            <a:r>
              <a:rPr lang="en-GB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toxic substance or agent</a:t>
            </a:r>
            <a:r>
              <a:rPr lang="en-GB" dirty="0" smtClean="0">
                <a:latin typeface="Trebuchet MS" panose="020B0603020202020204" pitchFamily="34" charset="0"/>
              </a:rPr>
              <a:t>, or a</a:t>
            </a:r>
            <a:r>
              <a:rPr lang="en-GB" i="1" dirty="0" smtClean="0">
                <a:latin typeface="Trebuchet MS" panose="020B0603020202020204" pitchFamily="34" charset="0"/>
              </a:rPr>
              <a:t> toxicant</a:t>
            </a:r>
            <a:r>
              <a:rPr lang="en-GB" dirty="0" smtClean="0">
                <a:latin typeface="Trebuchet MS" panose="020B0603020202020204" pitchFamily="34" charset="0"/>
              </a:rPr>
              <a:t>, or a </a:t>
            </a:r>
            <a:r>
              <a:rPr lang="en-GB" i="1" dirty="0" smtClean="0">
                <a:latin typeface="Trebuchet MS" panose="020B0603020202020204" pitchFamily="34" charset="0"/>
              </a:rPr>
              <a:t>poison</a:t>
            </a:r>
            <a:r>
              <a:rPr lang="en-GB" dirty="0" smtClean="0">
                <a:latin typeface="Trebuchet MS" panose="020B0603020202020204" pitchFamily="34" charset="0"/>
              </a:rPr>
              <a:t>, or a </a:t>
            </a:r>
            <a:r>
              <a:rPr lang="en-GB" i="1" dirty="0" smtClean="0">
                <a:latin typeface="Trebuchet MS" panose="020B0603020202020204" pitchFamily="34" charset="0"/>
              </a:rPr>
              <a:t>toxin</a:t>
            </a:r>
            <a:r>
              <a:rPr lang="en-GB" dirty="0" smtClean="0">
                <a:latin typeface="Trebuchet MS" panose="020B0603020202020204" pitchFamily="34" charset="0"/>
              </a:rPr>
              <a:t>, or (toxic) </a:t>
            </a:r>
            <a:r>
              <a:rPr lang="en-GB" i="1" dirty="0" smtClean="0">
                <a:latin typeface="Trebuchet MS" panose="020B0603020202020204" pitchFamily="34" charset="0"/>
              </a:rPr>
              <a:t>xenobiotic</a:t>
            </a:r>
            <a:r>
              <a:rPr lang="en-GB" dirty="0" smtClean="0">
                <a:latin typeface="Trebuchet MS" panose="020B0603020202020204" pitchFamily="34" charset="0"/>
              </a:rPr>
              <a:t> may be defined a </a:t>
            </a:r>
            <a:r>
              <a:rPr lang="en-GB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substance </a:t>
            </a:r>
            <a:r>
              <a:rPr lang="en-GB" dirty="0" smtClean="0">
                <a:latin typeface="Trebuchet MS" panose="020B0603020202020204" pitchFamily="34" charset="0"/>
              </a:rPr>
              <a:t>(chemical, biological, physical agent) that when absorbed in the biological system will alter, or inhibit, destroy/kill the normal functioning of the cell/tissue/ system/body/organism.</a:t>
            </a:r>
            <a:endParaRPr lang="en-ZA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80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2.3.1.2 Toxic </a:t>
            </a:r>
            <a:r>
              <a:rPr lang="en-US" dirty="0" err="1" smtClean="0">
                <a:latin typeface="Trebuchet MS" panose="020B0603020202020204" pitchFamily="34" charset="0"/>
              </a:rPr>
              <a:t>Metals:Cadmium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Cadmium occurs in nature primarily in association with lead and zinc ores and is </a:t>
            </a:r>
          </a:p>
          <a:p>
            <a:pPr marL="0" indent="0">
              <a:buNone/>
            </a:pP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smtClean="0">
                <a:latin typeface="Trebuchet MS" panose="020B0603020202020204" pitchFamily="34" charset="0"/>
              </a:rPr>
              <a:t>  released </a:t>
            </a:r>
            <a:r>
              <a:rPr lang="en-US" dirty="0">
                <a:latin typeface="Trebuchet MS" panose="020B0603020202020204" pitchFamily="34" charset="0"/>
              </a:rPr>
              <a:t>near mines and </a:t>
            </a:r>
            <a:r>
              <a:rPr lang="en-US" dirty="0" smtClean="0">
                <a:latin typeface="Trebuchet MS" panose="020B0603020202020204" pitchFamily="34" charset="0"/>
              </a:rPr>
              <a:t>smelters                          processing </a:t>
            </a:r>
            <a:r>
              <a:rPr lang="en-US" dirty="0">
                <a:latin typeface="Trebuchet MS" panose="020B0603020202020204" pitchFamily="34" charset="0"/>
              </a:rPr>
              <a:t>these ores. </a:t>
            </a:r>
            <a:endParaRPr lang="en-US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Industrially </a:t>
            </a:r>
            <a:r>
              <a:rPr lang="en-US" dirty="0">
                <a:latin typeface="Trebuchet MS" panose="020B0603020202020204" pitchFamily="34" charset="0"/>
              </a:rPr>
              <a:t>cadmium is used </a:t>
            </a:r>
            <a:r>
              <a:rPr lang="en-US" dirty="0" smtClean="0">
                <a:latin typeface="Trebuchet MS" panose="020B0603020202020204" pitchFamily="34" charset="0"/>
              </a:rPr>
              <a:t>as </a:t>
            </a:r>
            <a:r>
              <a:rPr lang="en-US" dirty="0">
                <a:latin typeface="Trebuchet MS" panose="020B0603020202020204" pitchFamily="34" charset="0"/>
              </a:rPr>
              <a:t>a pigment in paints and plastics, in electroplating, and in making alloys and alkali </a:t>
            </a:r>
            <a:r>
              <a:rPr lang="de-DE" dirty="0" smtClean="0">
                <a:latin typeface="Trebuchet MS" panose="020B0603020202020204" pitchFamily="34" charset="0"/>
              </a:rPr>
              <a:t>storage </a:t>
            </a:r>
            <a:r>
              <a:rPr lang="de-DE" dirty="0">
                <a:latin typeface="Trebuchet MS" panose="020B0603020202020204" pitchFamily="34" charset="0"/>
              </a:rPr>
              <a:t>batteries (e.g., nickel-cadmium batteries).</a:t>
            </a:r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71393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2.3.1.2 Toxic </a:t>
            </a:r>
            <a:r>
              <a:rPr lang="en-US" dirty="0" err="1">
                <a:latin typeface="Trebuchet MS" panose="020B0603020202020204" pitchFamily="34" charset="0"/>
              </a:rPr>
              <a:t>Metals:Cadmium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Environmental exposure to cadmium is mainly from contamination of groundwater from smelting and industrial uses as well as the use of sewage sludge as a food-crop fertilizer.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Grains, cereal products, and leafy vegetables usually constitute the main source of cadmium in food. Reference is made to the disease </a:t>
            </a:r>
            <a:r>
              <a:rPr lang="en-US" dirty="0" err="1">
                <a:latin typeface="Trebuchet MS" panose="020B0603020202020204" pitchFamily="34" charset="0"/>
              </a:rPr>
              <a:t>Itai-Itai</a:t>
            </a:r>
            <a:r>
              <a:rPr lang="en-US" dirty="0">
                <a:latin typeface="Trebuchet MS" panose="020B0603020202020204" pitchFamily="34" charset="0"/>
              </a:rPr>
              <a:t> resulting from consumption of cadmium-contaminated rice in Japan 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16674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2.3.1.2 Toxic </a:t>
            </a:r>
            <a:r>
              <a:rPr lang="en-US" dirty="0" err="1">
                <a:latin typeface="Trebuchet MS" panose="020B0603020202020204" pitchFamily="34" charset="0"/>
              </a:rPr>
              <a:t>Metals:Cadmium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Acute </a:t>
            </a:r>
            <a:r>
              <a:rPr lang="en-US" dirty="0">
                <a:latin typeface="Trebuchet MS" panose="020B0603020202020204" pitchFamily="34" charset="0"/>
              </a:rPr>
              <a:t>effects of exposure to cadmium result primarily from local irritation. After </a:t>
            </a:r>
            <a:r>
              <a:rPr lang="en-US" dirty="0" smtClean="0">
                <a:latin typeface="Trebuchet MS" panose="020B0603020202020204" pitchFamily="34" charset="0"/>
              </a:rPr>
              <a:t>ingestion</a:t>
            </a:r>
            <a:r>
              <a:rPr lang="en-US" dirty="0">
                <a:latin typeface="Trebuchet MS" panose="020B0603020202020204" pitchFamily="34" charset="0"/>
              </a:rPr>
              <a:t>, the main effects are nausea, vomiting, and abdominal pain. </a:t>
            </a:r>
            <a:endParaRPr lang="en-US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Inhalation </a:t>
            </a:r>
            <a:r>
              <a:rPr lang="en-US" dirty="0">
                <a:latin typeface="Trebuchet MS" panose="020B0603020202020204" pitchFamily="34" charset="0"/>
              </a:rPr>
              <a:t>exposure </a:t>
            </a:r>
            <a:r>
              <a:rPr lang="en-US" dirty="0" smtClean="0">
                <a:latin typeface="Trebuchet MS" panose="020B0603020202020204" pitchFamily="34" charset="0"/>
              </a:rPr>
              <a:t>may </a:t>
            </a:r>
            <a:r>
              <a:rPr lang="en-US" dirty="0">
                <a:latin typeface="Trebuchet MS" panose="020B0603020202020204" pitchFamily="34" charset="0"/>
              </a:rPr>
              <a:t>result in pulmonary </a:t>
            </a:r>
            <a:r>
              <a:rPr lang="en-US" dirty="0" err="1" smtClean="0">
                <a:latin typeface="Trebuchet MS" panose="020B0603020202020204" pitchFamily="34" charset="0"/>
              </a:rPr>
              <a:t>oedema</a:t>
            </a:r>
            <a:r>
              <a:rPr lang="en-US" dirty="0" smtClean="0">
                <a:latin typeface="Trebuchet MS" panose="020B0603020202020204" pitchFamily="34" charset="0"/>
              </a:rPr>
              <a:t> </a:t>
            </a:r>
            <a:r>
              <a:rPr lang="en-US" dirty="0">
                <a:latin typeface="Trebuchet MS" panose="020B0603020202020204" pitchFamily="34" charset="0"/>
              </a:rPr>
              <a:t>and chemical pneumonitis.</a:t>
            </a:r>
          </a:p>
        </p:txBody>
      </p:sp>
    </p:spTree>
    <p:extLst>
      <p:ext uri="{BB962C8B-B14F-4D97-AF65-F5344CB8AC3E}">
        <p14:creationId xmlns:p14="http://schemas.microsoft.com/office/powerpoint/2010/main" val="266201275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2.3.1.2 Toxic </a:t>
            </a:r>
            <a:r>
              <a:rPr lang="en-US" dirty="0" err="1">
                <a:latin typeface="Trebuchet MS" panose="020B0603020202020204" pitchFamily="34" charset="0"/>
              </a:rPr>
              <a:t>Metals:Cadmium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Chronic </a:t>
            </a:r>
            <a:r>
              <a:rPr lang="en-US" dirty="0">
                <a:latin typeface="Trebuchet MS" panose="020B0603020202020204" pitchFamily="34" charset="0"/>
              </a:rPr>
              <a:t>effects are of particular concern because cadmium is very slowly excreted </a:t>
            </a:r>
            <a:r>
              <a:rPr lang="en-US" dirty="0" smtClean="0">
                <a:latin typeface="Trebuchet MS" panose="020B0603020202020204" pitchFamily="34" charset="0"/>
              </a:rPr>
              <a:t>from </a:t>
            </a:r>
            <a:r>
              <a:rPr lang="en-US" dirty="0">
                <a:latin typeface="Trebuchet MS" panose="020B0603020202020204" pitchFamily="34" charset="0"/>
              </a:rPr>
              <a:t>the body, with a half-life of about 30 years. </a:t>
            </a:r>
            <a:endParaRPr lang="en-US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The </a:t>
            </a:r>
            <a:r>
              <a:rPr lang="en-US" dirty="0">
                <a:latin typeface="Trebuchet MS" panose="020B0603020202020204" pitchFamily="34" charset="0"/>
              </a:rPr>
              <a:t>main organ of damage following </a:t>
            </a:r>
            <a:r>
              <a:rPr lang="en-US" dirty="0" smtClean="0">
                <a:latin typeface="Trebuchet MS" panose="020B0603020202020204" pitchFamily="34" charset="0"/>
              </a:rPr>
              <a:t>long-term </a:t>
            </a:r>
            <a:r>
              <a:rPr lang="en-US" dirty="0">
                <a:latin typeface="Trebuchet MS" panose="020B0603020202020204" pitchFamily="34" charset="0"/>
              </a:rPr>
              <a:t>exposure is the kidney.</a:t>
            </a:r>
          </a:p>
        </p:txBody>
      </p:sp>
    </p:spTree>
    <p:extLst>
      <p:ext uri="{BB962C8B-B14F-4D97-AF65-F5344CB8AC3E}">
        <p14:creationId xmlns:p14="http://schemas.microsoft.com/office/powerpoint/2010/main" val="362869190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2.3.1.2 Toxic </a:t>
            </a:r>
            <a:r>
              <a:rPr lang="en-US" dirty="0" err="1">
                <a:latin typeface="Trebuchet MS" panose="020B0603020202020204" pitchFamily="34" charset="0"/>
              </a:rPr>
              <a:t>Metals:Cadmium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Chronic </a:t>
            </a:r>
            <a:r>
              <a:rPr lang="en-US" dirty="0">
                <a:latin typeface="Trebuchet MS" panose="020B0603020202020204" pitchFamily="34" charset="0"/>
              </a:rPr>
              <a:t>effects are of particular concern because cadmium is very slowly excreted </a:t>
            </a:r>
            <a:r>
              <a:rPr lang="en-US" dirty="0" smtClean="0">
                <a:latin typeface="Trebuchet MS" panose="020B0603020202020204" pitchFamily="34" charset="0"/>
              </a:rPr>
              <a:t>from </a:t>
            </a:r>
            <a:r>
              <a:rPr lang="en-US" dirty="0">
                <a:latin typeface="Trebuchet MS" panose="020B0603020202020204" pitchFamily="34" charset="0"/>
              </a:rPr>
              <a:t>the body, with a half-life of about 30 years. </a:t>
            </a:r>
            <a:endParaRPr lang="en-US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The </a:t>
            </a:r>
            <a:r>
              <a:rPr lang="en-US" dirty="0">
                <a:latin typeface="Trebuchet MS" panose="020B0603020202020204" pitchFamily="34" charset="0"/>
              </a:rPr>
              <a:t>main organ of damage following </a:t>
            </a:r>
            <a:r>
              <a:rPr lang="en-US" dirty="0" smtClean="0">
                <a:latin typeface="Trebuchet MS" panose="020B0603020202020204" pitchFamily="34" charset="0"/>
              </a:rPr>
              <a:t>long-term </a:t>
            </a:r>
            <a:r>
              <a:rPr lang="en-US" dirty="0">
                <a:latin typeface="Trebuchet MS" panose="020B0603020202020204" pitchFamily="34" charset="0"/>
              </a:rPr>
              <a:t>exposure is the kidney.</a:t>
            </a:r>
          </a:p>
        </p:txBody>
      </p:sp>
    </p:spTree>
    <p:extLst>
      <p:ext uri="{BB962C8B-B14F-4D97-AF65-F5344CB8AC3E}">
        <p14:creationId xmlns:p14="http://schemas.microsoft.com/office/powerpoint/2010/main" val="121594140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2.3.1.2 Toxic </a:t>
            </a:r>
            <a:r>
              <a:rPr lang="en-US" dirty="0" err="1" smtClean="0">
                <a:latin typeface="Trebuchet MS" panose="020B0603020202020204" pitchFamily="34" charset="0"/>
              </a:rPr>
              <a:t>Metals:Chromium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Because </a:t>
            </a:r>
            <a:r>
              <a:rPr lang="en-US" dirty="0">
                <a:latin typeface="Trebuchet MS" panose="020B0603020202020204" pitchFamily="34" charset="0"/>
              </a:rPr>
              <a:t>chromium occurs in ores, environmental levels are increased by mining, smelting, </a:t>
            </a:r>
            <a:r>
              <a:rPr lang="en-US" dirty="0" smtClean="0">
                <a:latin typeface="Trebuchet MS" panose="020B0603020202020204" pitchFamily="34" charset="0"/>
              </a:rPr>
              <a:t>and </a:t>
            </a:r>
            <a:r>
              <a:rPr lang="en-US" dirty="0">
                <a:latin typeface="Trebuchet MS" panose="020B0603020202020204" pitchFamily="34" charset="0"/>
              </a:rPr>
              <a:t>industrial uses. </a:t>
            </a:r>
            <a:endParaRPr lang="en-US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Chromium </a:t>
            </a:r>
            <a:r>
              <a:rPr lang="en-US" dirty="0">
                <a:latin typeface="Trebuchet MS" panose="020B0603020202020204" pitchFamily="34" charset="0"/>
              </a:rPr>
              <a:t>is used in making stainless steel, various alloys, and </a:t>
            </a:r>
            <a:r>
              <a:rPr lang="en-US" dirty="0" smtClean="0">
                <a:latin typeface="Trebuchet MS" panose="020B0603020202020204" pitchFamily="34" charset="0"/>
              </a:rPr>
              <a:t>pigments</a:t>
            </a:r>
            <a:r>
              <a:rPr lang="en-US" dirty="0">
                <a:latin typeface="Trebuchet MS" panose="020B0603020202020204" pitchFamily="34" charset="0"/>
              </a:rPr>
              <a:t>. The levels of this metal are generally very low in air, water, and food, and </a:t>
            </a:r>
            <a:r>
              <a:rPr lang="en-US" dirty="0" smtClean="0">
                <a:latin typeface="Trebuchet MS" panose="020B0603020202020204" pitchFamily="34" charset="0"/>
              </a:rPr>
              <a:t>the </a:t>
            </a:r>
            <a:r>
              <a:rPr lang="en-US" dirty="0">
                <a:latin typeface="Trebuchet MS" panose="020B0603020202020204" pitchFamily="34" charset="0"/>
              </a:rPr>
              <a:t>major source of human exposure is occupational.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32814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2.3.1.2 Toxic </a:t>
            </a:r>
            <a:r>
              <a:rPr lang="en-US" dirty="0" err="1">
                <a:latin typeface="Trebuchet MS" panose="020B0603020202020204" pitchFamily="34" charset="0"/>
              </a:rPr>
              <a:t>Metals:Chromium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4768"/>
            <a:ext cx="8229600" cy="411451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Chromium </a:t>
            </a:r>
            <a:r>
              <a:rPr lang="en-US" dirty="0">
                <a:latin typeface="Trebuchet MS" panose="020B0603020202020204" pitchFamily="34" charset="0"/>
              </a:rPr>
              <a:t>is a known human carcinogen and induces lung cancers among exposed workers. </a:t>
            </a:r>
            <a:endParaRPr lang="en-US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The </a:t>
            </a:r>
            <a:r>
              <a:rPr lang="en-US" dirty="0">
                <a:latin typeface="Trebuchet MS" panose="020B0603020202020204" pitchFamily="34" charset="0"/>
              </a:rPr>
              <a:t>mechanism of chromium </a:t>
            </a:r>
            <a:r>
              <a:rPr lang="en-US" i="1" dirty="0">
                <a:latin typeface="Trebuchet MS" panose="020B0603020202020204" pitchFamily="34" charset="0"/>
              </a:rPr>
              <a:t>(</a:t>
            </a:r>
            <a:r>
              <a:rPr lang="en-US" dirty="0">
                <a:latin typeface="Trebuchet MS" panose="020B0603020202020204" pitchFamily="34" charset="0"/>
              </a:rPr>
              <a:t>Cr+6</a:t>
            </a:r>
            <a:r>
              <a:rPr lang="en-US" i="1" dirty="0">
                <a:latin typeface="Trebuchet MS" panose="020B0603020202020204" pitchFamily="34" charset="0"/>
              </a:rPr>
              <a:t>) </a:t>
            </a:r>
            <a:r>
              <a:rPr lang="en-US" dirty="0">
                <a:latin typeface="Trebuchet MS" panose="020B0603020202020204" pitchFamily="34" charset="0"/>
              </a:rPr>
              <a:t>carcinogenicity in the lung is believed to be its reduction to Cr+3 and generation of reactive intermediates, leading to bronchogenic carcinoma.</a:t>
            </a:r>
          </a:p>
        </p:txBody>
      </p:sp>
    </p:spTree>
    <p:extLst>
      <p:ext uri="{BB962C8B-B14F-4D97-AF65-F5344CB8AC3E}">
        <p14:creationId xmlns:p14="http://schemas.microsoft.com/office/powerpoint/2010/main" val="186419586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2.3.1.2Toxic </a:t>
            </a:r>
            <a:r>
              <a:rPr lang="en-US" dirty="0" err="1">
                <a:latin typeface="Trebuchet MS" panose="020B0603020202020204" pitchFamily="34" charset="0"/>
              </a:rPr>
              <a:t>Metals:Arsenic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In general, the levels of arsenic in air and water are low, and the major source of human </a:t>
            </a:r>
            <a:r>
              <a:rPr lang="en-US" dirty="0" smtClean="0">
                <a:latin typeface="Trebuchet MS" panose="020B0603020202020204" pitchFamily="34" charset="0"/>
              </a:rPr>
              <a:t>exposure </a:t>
            </a:r>
            <a:r>
              <a:rPr lang="en-US" dirty="0">
                <a:latin typeface="Trebuchet MS" panose="020B0603020202020204" pitchFamily="34" charset="0"/>
              </a:rPr>
              <a:t>is food. </a:t>
            </a:r>
            <a:endParaRPr lang="en-US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In </a:t>
            </a:r>
            <a:r>
              <a:rPr lang="en-US" dirty="0">
                <a:latin typeface="Trebuchet MS" panose="020B0603020202020204" pitchFamily="34" charset="0"/>
              </a:rPr>
              <a:t>certain parts of Taiwan and South America, however, the water </a:t>
            </a:r>
            <a:r>
              <a:rPr lang="en-US" dirty="0" smtClean="0">
                <a:latin typeface="Trebuchet MS" panose="020B0603020202020204" pitchFamily="34" charset="0"/>
              </a:rPr>
              <a:t>contains </a:t>
            </a:r>
            <a:r>
              <a:rPr lang="en-US" dirty="0">
                <a:latin typeface="Trebuchet MS" panose="020B0603020202020204" pitchFamily="34" charset="0"/>
              </a:rPr>
              <a:t>high levels of this metalloid, and the inhabitants often suffer from dermal </a:t>
            </a:r>
            <a:r>
              <a:rPr lang="en-US" dirty="0" smtClean="0">
                <a:latin typeface="Trebuchet MS" panose="020B0603020202020204" pitchFamily="34" charset="0"/>
              </a:rPr>
              <a:t>hyperkeratosis </a:t>
            </a:r>
            <a:r>
              <a:rPr lang="en-US" dirty="0">
                <a:latin typeface="Trebuchet MS" panose="020B0603020202020204" pitchFamily="34" charset="0"/>
              </a:rPr>
              <a:t>and hyperpigmentation. </a:t>
            </a:r>
            <a:endParaRPr lang="en-US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Higher </a:t>
            </a:r>
            <a:r>
              <a:rPr lang="en-US" dirty="0">
                <a:latin typeface="Trebuchet MS" panose="020B0603020202020204" pitchFamily="34" charset="0"/>
              </a:rPr>
              <a:t>levels of exposure result in a more </a:t>
            </a:r>
          </a:p>
          <a:p>
            <a:pPr marL="0" indent="0">
              <a:buNone/>
            </a:pPr>
            <a:r>
              <a:rPr lang="en-US" dirty="0">
                <a:latin typeface="Trebuchet MS" panose="020B0603020202020204" pitchFamily="34" charset="0"/>
              </a:rPr>
              <a:t>serious condition; gangrene of the lower extremities or “</a:t>
            </a:r>
            <a:r>
              <a:rPr lang="en-US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blackfoot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disease</a:t>
            </a:r>
            <a:r>
              <a:rPr lang="en-US" dirty="0">
                <a:latin typeface="Trebuchet MS" panose="020B0603020202020204" pitchFamily="34" charset="0"/>
              </a:rPr>
              <a:t>.” Cancer of </a:t>
            </a:r>
          </a:p>
          <a:p>
            <a:pPr marL="0" indent="0">
              <a:buNone/>
            </a:pPr>
            <a:r>
              <a:rPr lang="en-US" dirty="0">
                <a:latin typeface="Trebuchet MS" panose="020B0603020202020204" pitchFamily="34" charset="0"/>
              </a:rPr>
              <a:t>the skin also occurs in these areas. </a:t>
            </a:r>
          </a:p>
        </p:txBody>
      </p:sp>
    </p:spTree>
    <p:extLst>
      <p:ext uri="{BB962C8B-B14F-4D97-AF65-F5344CB8AC3E}">
        <p14:creationId xmlns:p14="http://schemas.microsoft.com/office/powerpoint/2010/main" val="161319002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rebuchet MS" panose="020B0603020202020204" pitchFamily="34" charset="0"/>
              </a:rPr>
              <a:t>2.3.1.2Toxic </a:t>
            </a:r>
            <a:r>
              <a:rPr lang="en-US" dirty="0" err="1">
                <a:latin typeface="Trebuchet MS" panose="020B0603020202020204" pitchFamily="34" charset="0"/>
              </a:rPr>
              <a:t>Metals:Arsenic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80% of arsenic compounds are used in pesticides. Other uses include </a:t>
            </a:r>
            <a:r>
              <a:rPr lang="en-US" dirty="0" smtClean="0"/>
              <a:t>glassware</a:t>
            </a:r>
            <a:r>
              <a:rPr lang="en-US" dirty="0"/>
              <a:t>, paints, and pigments. Arsine gas is used in the semiconductor industry.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After acute poisoning, severe GI gastrointestinal symptoms occur within 30 minutes </a:t>
            </a:r>
            <a:r>
              <a:rPr lang="en-US" dirty="0" smtClean="0"/>
              <a:t>to </a:t>
            </a:r>
            <a:r>
              <a:rPr lang="en-US" dirty="0"/>
              <a:t>2 hours. These include vomiting, watery and bloody diarrhea, </a:t>
            </a:r>
            <a:r>
              <a:rPr lang="en-US" dirty="0" smtClean="0"/>
              <a:t>&amp; severe </a:t>
            </a:r>
            <a:r>
              <a:rPr lang="en-US" dirty="0"/>
              <a:t>abdominal </a:t>
            </a:r>
            <a:r>
              <a:rPr lang="en-US" dirty="0" smtClean="0"/>
              <a:t>pain</a:t>
            </a:r>
            <a:r>
              <a:rPr lang="en-US" dirty="0"/>
              <a:t>.</a:t>
            </a:r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36246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rebuchet MS" panose="020B0603020202020204" pitchFamily="34" charset="0"/>
              </a:rPr>
              <a:t>2.3.1.3 </a:t>
            </a:r>
            <a:r>
              <a:rPr lang="en-US" dirty="0">
                <a:latin typeface="Trebuchet MS" panose="020B0603020202020204" pitchFamily="34" charset="0"/>
              </a:rPr>
              <a:t>Toxic </a:t>
            </a:r>
            <a:r>
              <a:rPr lang="en-US" dirty="0" err="1" smtClean="0">
                <a:latin typeface="Trebuchet MS" panose="020B0603020202020204" pitchFamily="34" charset="0"/>
              </a:rPr>
              <a:t>Metals:Treatment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latin typeface="Trebuchet MS" panose="020B0603020202020204" pitchFamily="34" charset="0"/>
              </a:rPr>
              <a:t>Chelating Drugs are Used to Treat Metal Toxicity </a:t>
            </a:r>
            <a:r>
              <a:rPr lang="en-US" b="1" dirty="0" err="1">
                <a:latin typeface="Trebuchet MS" panose="020B0603020202020204" pitchFamily="34" charset="0"/>
              </a:rPr>
              <a:t>e.g.</a:t>
            </a:r>
            <a:r>
              <a:rPr lang="en-US" dirty="0" err="1">
                <a:latin typeface="Trebuchet MS" panose="020B0603020202020204" pitchFamily="34" charset="0"/>
              </a:rPr>
              <a:t>l</a:t>
            </a:r>
            <a:r>
              <a:rPr lang="en-US" dirty="0">
                <a:latin typeface="Trebuchet MS" panose="020B060302020202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DMPS (2,3-dimercapto-1-propanesulfonic acid)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DMSA (meso-2,3-dimercaptosuccinic acid)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EDTA (</a:t>
            </a:r>
            <a:r>
              <a:rPr lang="en-US" dirty="0" err="1">
                <a:latin typeface="Trebuchet MS" panose="020B0603020202020204" pitchFamily="34" charset="0"/>
              </a:rPr>
              <a:t>ethylenediaminetetraacetic</a:t>
            </a:r>
            <a:r>
              <a:rPr lang="en-US" dirty="0">
                <a:latin typeface="Trebuchet MS" panose="020B0603020202020204" pitchFamily="34" charset="0"/>
              </a:rPr>
              <a:t> acid, calcium salt)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DTPA (</a:t>
            </a:r>
            <a:r>
              <a:rPr lang="en-US" dirty="0" err="1">
                <a:latin typeface="Trebuchet MS" panose="020B0603020202020204" pitchFamily="34" charset="0"/>
              </a:rPr>
              <a:t>diethylenetriaminepentaacetic</a:t>
            </a:r>
            <a:r>
              <a:rPr lang="en-US" dirty="0">
                <a:latin typeface="Trebuchet MS" panose="020B0603020202020204" pitchFamily="34" charset="0"/>
              </a:rPr>
              <a:t> acid, calcium salt)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DTC (</a:t>
            </a:r>
            <a:r>
              <a:rPr lang="en-US" dirty="0" err="1">
                <a:latin typeface="Trebuchet MS" panose="020B0603020202020204" pitchFamily="34" charset="0"/>
              </a:rPr>
              <a:t>dithiocarbamate</a:t>
            </a:r>
            <a:r>
              <a:rPr lang="en-US" dirty="0">
                <a:latin typeface="Trebuchet MS" panose="020B0603020202020204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709093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2. Classification</a:t>
            </a:r>
            <a:endParaRPr lang="en-Z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2.1 Criteria</a:t>
            </a:r>
            <a:r>
              <a:rPr lang="en-ZA" dirty="0" smtClean="0">
                <a:latin typeface="Trebuchet MS" panose="020B0603020202020204" pitchFamily="34" charset="0"/>
              </a:rPr>
              <a:t>: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ZA" b="1" dirty="0" smtClean="0">
                <a:latin typeface="Trebuchet MS" panose="020B0603020202020204" pitchFamily="34" charset="0"/>
              </a:rPr>
              <a:t>Target organ</a:t>
            </a:r>
            <a:r>
              <a:rPr lang="en-ZA" dirty="0" smtClean="0">
                <a:latin typeface="Trebuchet MS" panose="020B0603020202020204" pitchFamily="34" charset="0"/>
              </a:rPr>
              <a:t>. – </a:t>
            </a:r>
            <a:r>
              <a:rPr lang="en-ZA" dirty="0" err="1" smtClean="0">
                <a:latin typeface="Trebuchet MS" panose="020B0603020202020204" pitchFamily="34" charset="0"/>
              </a:rPr>
              <a:t>Hepatotoxin</a:t>
            </a:r>
            <a:r>
              <a:rPr lang="en-ZA" dirty="0" smtClean="0">
                <a:latin typeface="Trebuchet MS" panose="020B0603020202020204" pitchFamily="34" charset="0"/>
              </a:rPr>
              <a:t>, neurotoxin.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ZA" b="1" dirty="0" smtClean="0">
                <a:latin typeface="Trebuchet MS" panose="020B0603020202020204" pitchFamily="34" charset="0"/>
              </a:rPr>
              <a:t>Intended use</a:t>
            </a:r>
            <a:r>
              <a:rPr lang="en-ZA" dirty="0" smtClean="0">
                <a:latin typeface="Trebuchet MS" panose="020B0603020202020204" pitchFamily="34" charset="0"/>
              </a:rPr>
              <a:t>. – Pesticide, solvent.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ZA" b="1" dirty="0" smtClean="0">
                <a:latin typeface="Trebuchet MS" panose="020B0603020202020204" pitchFamily="34" charset="0"/>
              </a:rPr>
              <a:t>Source</a:t>
            </a:r>
            <a:r>
              <a:rPr lang="en-ZA" dirty="0" smtClean="0">
                <a:latin typeface="Trebuchet MS" panose="020B0603020202020204" pitchFamily="34" charset="0"/>
              </a:rPr>
              <a:t>. – Natural, synthetic. </a:t>
            </a:r>
            <a:endParaRPr lang="en-ZA" dirty="0">
              <a:latin typeface="Trebuchet MS" panose="020B0603020202020204" pitchFamily="34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ZA" b="1" dirty="0" smtClean="0">
                <a:latin typeface="Trebuchet MS" panose="020B0603020202020204" pitchFamily="34" charset="0"/>
              </a:rPr>
              <a:t>Physical state </a:t>
            </a:r>
            <a:r>
              <a:rPr lang="en-ZA" dirty="0" smtClean="0">
                <a:latin typeface="Trebuchet MS" panose="020B0603020202020204" pitchFamily="34" charset="0"/>
              </a:rPr>
              <a:t>(gas, dust, liquid, solid, smog, fume, aerosol).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ZA" b="1" dirty="0" smtClean="0">
                <a:latin typeface="Trebuchet MS" panose="020B0603020202020204" pitchFamily="34" charset="0"/>
              </a:rPr>
              <a:t>Effects</a:t>
            </a:r>
            <a:r>
              <a:rPr lang="en-ZA" dirty="0" smtClean="0">
                <a:latin typeface="Trebuchet MS" panose="020B0603020202020204" pitchFamily="34" charset="0"/>
              </a:rPr>
              <a:t> (cancer mutation, liver injury)</a:t>
            </a:r>
            <a:endParaRPr lang="en-ZA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19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rebuchet MS" panose="020B0603020202020204" pitchFamily="34" charset="0"/>
              </a:rPr>
              <a:t>2.3.1.4 Pesticide (Agrochemicals)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Chemicals have been used to kill or control pests for centuries. The Chinese used </a:t>
            </a:r>
            <a:r>
              <a:rPr lang="en-US" dirty="0" smtClean="0">
                <a:latin typeface="Trebuchet MS" panose="020B0603020202020204" pitchFamily="34" charset="0"/>
              </a:rPr>
              <a:t>arsenic </a:t>
            </a:r>
            <a:r>
              <a:rPr lang="en-US" dirty="0">
                <a:latin typeface="Trebuchet MS" panose="020B0603020202020204" pitchFamily="34" charset="0"/>
              </a:rPr>
              <a:t>to control insects, the early Romans used common salt to control weeds and </a:t>
            </a:r>
            <a:r>
              <a:rPr lang="en-US" dirty="0" smtClean="0">
                <a:latin typeface="Trebuchet MS" panose="020B0603020202020204" pitchFamily="34" charset="0"/>
              </a:rPr>
              <a:t>sulfur </a:t>
            </a:r>
            <a:r>
              <a:rPr lang="en-US" dirty="0">
                <a:latin typeface="Trebuchet MS" panose="020B0603020202020204" pitchFamily="34" charset="0"/>
              </a:rPr>
              <a:t>to control insects. </a:t>
            </a:r>
            <a:endParaRPr lang="en-US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rebuchet MS" panose="020B0603020202020204" pitchFamily="34" charset="0"/>
              </a:rPr>
              <a:t>In </a:t>
            </a:r>
            <a:r>
              <a:rPr lang="en-US" dirty="0">
                <a:latin typeface="Trebuchet MS" panose="020B0603020202020204" pitchFamily="34" charset="0"/>
              </a:rPr>
              <a:t>the 1800s </a:t>
            </a:r>
            <a:r>
              <a:rPr lang="en-US" dirty="0" err="1">
                <a:latin typeface="Trebuchet MS" panose="020B0603020202020204" pitchFamily="34" charset="0"/>
              </a:rPr>
              <a:t>pyrethrin</a:t>
            </a:r>
            <a:r>
              <a:rPr lang="en-US" dirty="0">
                <a:latin typeface="Trebuchet MS" panose="020B0603020202020204" pitchFamily="34" charset="0"/>
              </a:rPr>
              <a:t> (i.e., compounds present in the flowers </a:t>
            </a:r>
            <a:r>
              <a:rPr lang="en-US" dirty="0" smtClean="0">
                <a:latin typeface="Trebuchet MS" panose="020B0603020202020204" pitchFamily="34" charset="0"/>
              </a:rPr>
              <a:t>of </a:t>
            </a:r>
            <a:r>
              <a:rPr lang="en-US" dirty="0">
                <a:latin typeface="Trebuchet MS" panose="020B0603020202020204" pitchFamily="34" charset="0"/>
              </a:rPr>
              <a:t>the chrysanthemum, </a:t>
            </a:r>
            <a:r>
              <a:rPr lang="en-US" i="1" dirty="0">
                <a:latin typeface="Trebuchet MS" panose="020B0603020202020204" pitchFamily="34" charset="0"/>
              </a:rPr>
              <a:t>Pyrethrum </a:t>
            </a:r>
            <a:r>
              <a:rPr lang="en-US" i="1" dirty="0" err="1">
                <a:latin typeface="Trebuchet MS" panose="020B0603020202020204" pitchFamily="34" charset="0"/>
              </a:rPr>
              <a:t>cineraefolium</a:t>
            </a:r>
            <a:r>
              <a:rPr lang="en-US" dirty="0">
                <a:latin typeface="Trebuchet MS" panose="020B0603020202020204" pitchFamily="34" charset="0"/>
              </a:rPr>
              <a:t>) was found to have insecticidal properties.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rebuchet MS" panose="020B0603020202020204" pitchFamily="34" charset="0"/>
              </a:rPr>
              <a:t>The roots of certain Derris plant species, (</a:t>
            </a:r>
            <a:r>
              <a:rPr lang="en-US" i="1" dirty="0">
                <a:latin typeface="Trebuchet MS" panose="020B0603020202020204" pitchFamily="34" charset="0"/>
              </a:rPr>
              <a:t>D. </a:t>
            </a:r>
            <a:r>
              <a:rPr lang="en-US" i="1" dirty="0" err="1">
                <a:latin typeface="Trebuchet MS" panose="020B0603020202020204" pitchFamily="34" charset="0"/>
              </a:rPr>
              <a:t>elliptica</a:t>
            </a:r>
            <a:r>
              <a:rPr lang="en-US" i="1" dirty="0">
                <a:latin typeface="Trebuchet MS" panose="020B0603020202020204" pitchFamily="34" charset="0"/>
              </a:rPr>
              <a:t> </a:t>
            </a:r>
            <a:r>
              <a:rPr lang="en-US" dirty="0">
                <a:latin typeface="Trebuchet MS" panose="020B0603020202020204" pitchFamily="34" charset="0"/>
              </a:rPr>
              <a:t>and </a:t>
            </a:r>
            <a:r>
              <a:rPr lang="en-US" i="1" dirty="0" err="1">
                <a:latin typeface="Trebuchet MS" panose="020B0603020202020204" pitchFamily="34" charset="0"/>
              </a:rPr>
              <a:t>Lonchocarpus</a:t>
            </a:r>
            <a:r>
              <a:rPr lang="en-US" i="1" dirty="0">
                <a:latin typeface="Trebuchet MS" panose="020B0603020202020204" pitchFamily="34" charset="0"/>
              </a:rPr>
              <a:t> </a:t>
            </a:r>
            <a:r>
              <a:rPr lang="en-US" dirty="0">
                <a:latin typeface="Trebuchet MS" panose="020B0603020202020204" pitchFamily="34" charset="0"/>
              </a:rPr>
              <a:t>spp</a:t>
            </a:r>
            <a:r>
              <a:rPr lang="en-US">
                <a:latin typeface="Trebuchet MS" panose="020B0603020202020204" pitchFamily="34" charset="0"/>
              </a:rPr>
              <a:t>.) </a:t>
            </a:r>
            <a:r>
              <a:rPr lang="en-US" smtClean="0">
                <a:latin typeface="Trebuchet MS" panose="020B0603020202020204" pitchFamily="34" charset="0"/>
              </a:rPr>
              <a:t>were </a:t>
            </a:r>
            <a:r>
              <a:rPr lang="en-US" dirty="0">
                <a:latin typeface="Trebuchet MS" panose="020B0603020202020204" pitchFamily="34" charset="0"/>
              </a:rPr>
              <a:t>used by the Chinese and by South American natives as a fish poison. </a:t>
            </a:r>
          </a:p>
        </p:txBody>
      </p:sp>
    </p:spTree>
    <p:extLst>
      <p:ext uri="{BB962C8B-B14F-4D97-AF65-F5344CB8AC3E}">
        <p14:creationId xmlns:p14="http://schemas.microsoft.com/office/powerpoint/2010/main" val="3888830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ZA" dirty="0" smtClean="0"/>
              <a:t>Physical state. – Gas, solid.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ZA" dirty="0" smtClean="0"/>
              <a:t>Toxicity. Extremely, slightly.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ZA" dirty="0" smtClean="0"/>
              <a:t>Chemical composition. – Heavy metal, organophosphate.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ZA" dirty="0" smtClean="0"/>
              <a:t>Mechanism of action. – Anticholinergic, inhibitor, </a:t>
            </a:r>
            <a:r>
              <a:rPr lang="en-ZA" dirty="0" err="1" smtClean="0"/>
              <a:t>uncoupler</a:t>
            </a:r>
            <a:r>
              <a:rPr lang="en-ZA" dirty="0" smtClean="0"/>
              <a:t>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ZA" dirty="0" smtClean="0"/>
              <a:t>Acute &amp; Chronic toxicants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6366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57250" lvl="1" indent="-457200">
              <a:buFont typeface="Wingdings" panose="05000000000000000000" pitchFamily="2" charset="2"/>
              <a:buChar char="v"/>
            </a:pPr>
            <a:r>
              <a:rPr lang="en-ZA" dirty="0" smtClean="0"/>
              <a:t>Special effects. – Carcinogen, mutagen, endocrine disruptor </a:t>
            </a:r>
          </a:p>
          <a:p>
            <a:pPr marL="857250" lvl="1" indent="-457200">
              <a:buFont typeface="Wingdings" panose="05000000000000000000" pitchFamily="2" charset="2"/>
              <a:buChar char="v"/>
            </a:pPr>
            <a:r>
              <a:rPr lang="en-ZA" dirty="0" smtClean="0"/>
              <a:t>Labelling requirements(explosives, flammable, oxidiser) </a:t>
            </a:r>
          </a:p>
          <a:p>
            <a:pPr marL="857250" lvl="1" indent="-457200">
              <a:buFont typeface="Wingdings" panose="05000000000000000000" pitchFamily="2" charset="2"/>
              <a:buChar char="v"/>
            </a:pPr>
            <a:r>
              <a:rPr lang="en-ZA" dirty="0" smtClean="0"/>
              <a:t>Chemistry(aromatic amines. </a:t>
            </a:r>
            <a:r>
              <a:rPr lang="en-ZA" dirty="0" err="1" smtClean="0"/>
              <a:t>Haloginated</a:t>
            </a:r>
            <a:r>
              <a:rPr lang="en-ZA" dirty="0" smtClean="0"/>
              <a:t> hydrocarbon)</a:t>
            </a:r>
          </a:p>
          <a:p>
            <a:pPr marL="857250" lvl="1" indent="-457200">
              <a:buFont typeface="Wingdings" panose="05000000000000000000" pitchFamily="2" charset="2"/>
              <a:buChar char="v"/>
            </a:pPr>
            <a:r>
              <a:rPr lang="en-ZA" dirty="0" smtClean="0"/>
              <a:t>Air pollutants </a:t>
            </a:r>
          </a:p>
          <a:p>
            <a:pPr marL="857250" lvl="1" indent="-457200">
              <a:buFont typeface="Wingdings" panose="05000000000000000000" pitchFamily="2" charset="2"/>
              <a:buChar char="v"/>
            </a:pPr>
            <a:r>
              <a:rPr lang="en-ZA" dirty="0" smtClean="0"/>
              <a:t>Occupation-related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1273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>
                <a:latin typeface="Trebuchet MS" panose="020B0603020202020204" pitchFamily="34" charset="0"/>
              </a:rPr>
              <a:t>2.2 Exposure classification</a:t>
            </a:r>
            <a:endParaRPr lang="en-ZA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ZA" dirty="0" smtClean="0">
                <a:latin typeface="Trebuchet MS" panose="020B0603020202020204" pitchFamily="34" charset="0"/>
              </a:rPr>
              <a:t>Toxicants in: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ZA" dirty="0">
                <a:latin typeface="Trebuchet MS" panose="020B0603020202020204" pitchFamily="34" charset="0"/>
              </a:rPr>
              <a:t> A</a:t>
            </a:r>
            <a:r>
              <a:rPr lang="en-ZA" dirty="0" smtClean="0">
                <a:latin typeface="Trebuchet MS" panose="020B0603020202020204" pitchFamily="34" charset="0"/>
              </a:rPr>
              <a:t>ir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ZA" dirty="0" smtClean="0">
                <a:latin typeface="Trebuchet MS" panose="020B0603020202020204" pitchFamily="34" charset="0"/>
              </a:rPr>
              <a:t>Water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ZA" dirty="0" smtClean="0">
                <a:latin typeface="Trebuchet MS" panose="020B0603020202020204" pitchFamily="34" charset="0"/>
              </a:rPr>
              <a:t>Soil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ZA" dirty="0" smtClean="0">
                <a:latin typeface="Trebuchet MS" panose="020B0603020202020204" pitchFamily="34" charset="0"/>
              </a:rPr>
              <a:t>Domestic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ZA" dirty="0" smtClean="0">
                <a:latin typeface="Trebuchet MS" panose="020B0603020202020204" pitchFamily="34" charset="0"/>
              </a:rPr>
              <a:t>Occupational settings</a:t>
            </a:r>
            <a:endParaRPr lang="en-ZA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27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2056</TotalTime>
  <Words>3818</Words>
  <Application>Microsoft Office PowerPoint</Application>
  <PresentationFormat>On-screen Show (4:3)</PresentationFormat>
  <Paragraphs>335</Paragraphs>
  <Slides>60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5" baseType="lpstr">
      <vt:lpstr>Arial</vt:lpstr>
      <vt:lpstr>Calibri</vt:lpstr>
      <vt:lpstr>Trebuchet MS</vt:lpstr>
      <vt:lpstr>Wingdings</vt:lpstr>
      <vt:lpstr>Office Theme</vt:lpstr>
      <vt:lpstr>TOXIC AGENTS  BMS YEAR 3-TK-2021</vt:lpstr>
      <vt:lpstr>1.Introduction</vt:lpstr>
      <vt:lpstr>PowerPoint Presentation</vt:lpstr>
      <vt:lpstr>PowerPoint Presentation</vt:lpstr>
      <vt:lpstr>1.2 Definition</vt:lpstr>
      <vt:lpstr>2. Classification</vt:lpstr>
      <vt:lpstr>PowerPoint Presentation</vt:lpstr>
      <vt:lpstr>PowerPoint Presentation</vt:lpstr>
      <vt:lpstr>2.2 Exposure classification</vt:lpstr>
      <vt:lpstr>2.2.1 Air Pollutants(APs)</vt:lpstr>
      <vt:lpstr>Table 1: Particulates pollutants</vt:lpstr>
      <vt:lpstr>Table 2: Normal Dry Air</vt:lpstr>
      <vt:lpstr>Table3: Principal Air Pollutants &amp; Effects</vt:lpstr>
      <vt:lpstr>Table3: Principal Air Pollutants &amp; Effects(continued)</vt:lpstr>
      <vt:lpstr>2.2.2 Ozone &amp; CFCs (chloroflurocarbons) APs</vt:lpstr>
      <vt:lpstr>2.2.2 Ozone &amp; CFCs Aps(continued)</vt:lpstr>
      <vt:lpstr>PowerPoint Presentation</vt:lpstr>
      <vt:lpstr>2.2.2 Ozone &amp; CFCs Aps(continued)</vt:lpstr>
      <vt:lpstr> 2.2.3 Other APs</vt:lpstr>
      <vt:lpstr> 2.2.3 Other APs</vt:lpstr>
      <vt:lpstr>2.2.4 Environmental Effects of APs</vt:lpstr>
      <vt:lpstr>2.2.4 Environmental Effects of APs (continued)</vt:lpstr>
      <vt:lpstr>2.2.4 Environmental Effects of APs (continued)</vt:lpstr>
      <vt:lpstr>2.2.4 Environmental Effects of APs (continued)</vt:lpstr>
      <vt:lpstr>2.2.5 Water &amp; Soil Pollutants (WSPs)</vt:lpstr>
      <vt:lpstr>2.2.5 Water &amp; Soil Pollutants (WSPs) (continued)</vt:lpstr>
      <vt:lpstr>2.2.5 Water &amp; Soil Pollutants (WSPs)(continued)</vt:lpstr>
      <vt:lpstr>2.2.5 Water &amp; Soil Pollutants (WSPs)(continued) </vt:lpstr>
      <vt:lpstr>2.2.5 Water &amp; Soil Pollutants (WSPs)(continued)</vt:lpstr>
      <vt:lpstr>2.2.5 Water &amp; Soil Pollutants (WSPs)(continued)</vt:lpstr>
      <vt:lpstr>2.2.5 Water &amp; Soil Pollutants (WSPs)(continued)</vt:lpstr>
      <vt:lpstr>2.3 Use Classification</vt:lpstr>
      <vt:lpstr>2.3.1 Metals</vt:lpstr>
      <vt:lpstr>2.3.1 Metals</vt:lpstr>
      <vt:lpstr>2.3.1 Metals</vt:lpstr>
      <vt:lpstr>2.3.1.1 Metals Common toxic mechanisms &amp; site of action</vt:lpstr>
      <vt:lpstr>PowerPoint Presentation</vt:lpstr>
      <vt:lpstr>2.3.1.1 Metals Common toxic mechanisms &amp; site of action</vt:lpstr>
      <vt:lpstr>2.3.1.1 Metals Common toxic mechanisms &amp; site of action</vt:lpstr>
      <vt:lpstr>2.3.1.1 Metals Common toxic mechanisms &amp; site of action</vt:lpstr>
      <vt:lpstr>2.3.1.1 Metals Common toxic mechanisms &amp; site of action</vt:lpstr>
      <vt:lpstr>2.3.1.1 Metals Common toxic mechanisms &amp; site of action</vt:lpstr>
      <vt:lpstr>2.3.1.1 Metals Common toxic mechanisms &amp; site of action</vt:lpstr>
      <vt:lpstr>2.3.1.2 Toxic Metals: Lead</vt:lpstr>
      <vt:lpstr>2.3.1.2 Toxic Metals: Lead</vt:lpstr>
      <vt:lpstr>2.3.1.2 Toxic Metals: Lead</vt:lpstr>
      <vt:lpstr>2.3.1.2 Toxic Metals: Mercury</vt:lpstr>
      <vt:lpstr>2.3.1.2 Toxic Metals: Mercury</vt:lpstr>
      <vt:lpstr>2.3.1.2 Toxic Metals: Mercury</vt:lpstr>
      <vt:lpstr>2.3.1.2 Toxic Metals:Cadmium</vt:lpstr>
      <vt:lpstr>2.3.1.2 Toxic Metals:Cadmium</vt:lpstr>
      <vt:lpstr>2.3.1.2 Toxic Metals:Cadmium</vt:lpstr>
      <vt:lpstr>2.3.1.2 Toxic Metals:Cadmium</vt:lpstr>
      <vt:lpstr>2.3.1.2 Toxic Metals:Cadmium</vt:lpstr>
      <vt:lpstr>2.3.1.2 Toxic Metals:Chromium</vt:lpstr>
      <vt:lpstr>2.3.1.2 Toxic Metals:Chromium</vt:lpstr>
      <vt:lpstr>2.3.1.2Toxic Metals:Arsenic</vt:lpstr>
      <vt:lpstr>2.3.1.2Toxic Metals:Arsenic</vt:lpstr>
      <vt:lpstr>2.3.1.3 Toxic Metals:Treatment</vt:lpstr>
      <vt:lpstr>2.3.1.4 Pesticide (Agrochemicals)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TOXIC AGENTS BMS3140-2021</dc:title>
  <dc:creator>mr kantenga</dc:creator>
  <cp:lastModifiedBy>Timothy Kanteng'a</cp:lastModifiedBy>
  <cp:revision>131</cp:revision>
  <dcterms:created xsi:type="dcterms:W3CDTF">2021-03-18T07:52:33Z</dcterms:created>
  <dcterms:modified xsi:type="dcterms:W3CDTF">2022-03-24T11:54:21Z</dcterms:modified>
</cp:coreProperties>
</file>