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  <p:sldId id="268" r:id="rId12"/>
    <p:sldId id="269" r:id="rId13"/>
    <p:sldId id="293" r:id="rId14"/>
    <p:sldId id="294" r:id="rId15"/>
    <p:sldId id="289" r:id="rId16"/>
    <p:sldId id="286" r:id="rId17"/>
    <p:sldId id="288" r:id="rId18"/>
    <p:sldId id="371" r:id="rId19"/>
    <p:sldId id="372" r:id="rId20"/>
    <p:sldId id="373" r:id="rId21"/>
    <p:sldId id="374" r:id="rId22"/>
    <p:sldId id="375" r:id="rId23"/>
    <p:sldId id="376" r:id="rId24"/>
    <p:sldId id="399" r:id="rId25"/>
    <p:sldId id="377" r:id="rId26"/>
    <p:sldId id="380" r:id="rId27"/>
    <p:sldId id="290" r:id="rId28"/>
    <p:sldId id="378" r:id="rId29"/>
    <p:sldId id="379" r:id="rId30"/>
    <p:sldId id="291" r:id="rId31"/>
    <p:sldId id="296" r:id="rId32"/>
    <p:sldId id="297" r:id="rId33"/>
    <p:sldId id="292" r:id="rId34"/>
    <p:sldId id="302" r:id="rId35"/>
    <p:sldId id="305" r:id="rId36"/>
    <p:sldId id="306" r:id="rId37"/>
    <p:sldId id="303" r:id="rId38"/>
    <p:sldId id="304" r:id="rId39"/>
    <p:sldId id="307" r:id="rId40"/>
    <p:sldId id="308" r:id="rId41"/>
    <p:sldId id="309" r:id="rId42"/>
    <p:sldId id="310" r:id="rId43"/>
    <p:sldId id="312" r:id="rId44"/>
    <p:sldId id="313" r:id="rId45"/>
    <p:sldId id="314" r:id="rId46"/>
    <p:sldId id="315" r:id="rId47"/>
    <p:sldId id="316" r:id="rId48"/>
    <p:sldId id="317" r:id="rId49"/>
    <p:sldId id="318" r:id="rId50"/>
    <p:sldId id="320" r:id="rId51"/>
    <p:sldId id="323" r:id="rId52"/>
    <p:sldId id="324" r:id="rId53"/>
    <p:sldId id="325" r:id="rId54"/>
    <p:sldId id="326" r:id="rId55"/>
    <p:sldId id="400" r:id="rId56"/>
    <p:sldId id="328" r:id="rId57"/>
    <p:sldId id="329" r:id="rId58"/>
    <p:sldId id="330" r:id="rId59"/>
    <p:sldId id="331" r:id="rId60"/>
    <p:sldId id="332" r:id="rId61"/>
    <p:sldId id="335" r:id="rId62"/>
    <p:sldId id="337" r:id="rId63"/>
    <p:sldId id="342" r:id="rId64"/>
    <p:sldId id="381" r:id="rId65"/>
    <p:sldId id="382" r:id="rId66"/>
    <p:sldId id="398" r:id="rId67"/>
    <p:sldId id="383" r:id="rId68"/>
    <p:sldId id="384" r:id="rId69"/>
    <p:sldId id="385" r:id="rId70"/>
    <p:sldId id="395" r:id="rId71"/>
    <p:sldId id="396" r:id="rId72"/>
    <p:sldId id="397" r:id="rId73"/>
    <p:sldId id="392" r:id="rId74"/>
    <p:sldId id="393" r:id="rId75"/>
    <p:sldId id="394" r:id="rId76"/>
    <p:sldId id="356" r:id="rId77"/>
    <p:sldId id="358" r:id="rId78"/>
    <p:sldId id="401" r:id="rId7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590" autoAdjust="0"/>
  </p:normalViewPr>
  <p:slideViewPr>
    <p:cSldViewPr>
      <p:cViewPr>
        <p:scale>
          <a:sx n="75" d="100"/>
          <a:sy n="75" d="100"/>
        </p:scale>
        <p:origin x="-118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47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89462-741D-48DE-BBF9-14373AA73BF7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48D05-1E88-41F8-90FF-7DA758B4B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04925" y="806450"/>
            <a:ext cx="4249738" cy="3187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1CBF937-1FA1-4C69-909E-B0A1F7F05530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8107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A8E027-1CD0-4D5C-90B0-FB2292606722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CF60643-6495-495A-A46A-924309BAAD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477000" cy="1894362"/>
          </a:xfrm>
        </p:spPr>
        <p:txBody>
          <a:bodyPr>
            <a:noAutofit/>
          </a:bodyPr>
          <a:lstStyle/>
          <a:p>
            <a:r>
              <a:rPr lang="en-US" sz="6600" dirty="0" smtClean="0"/>
              <a:t>TOXICOLOGY OF THE LIVER 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27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36757680"/>
              </p:ext>
            </p:extLst>
          </p:nvPr>
        </p:nvGraphicFramePr>
        <p:xfrm>
          <a:off x="457200" y="304802"/>
          <a:ext cx="8229600" cy="6493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44366">
                <a:tc gridSpan="3">
                  <a:txBody>
                    <a:bodyPr/>
                    <a:lstStyle/>
                    <a:p>
                      <a:r>
                        <a:rPr lang="en-US" sz="1400" dirty="0" smtClean="0"/>
                        <a:t>Zonal Localization of Metabolic Processes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3943"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Predominantly Acinar Zone 1 (Periportal)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Predominantly </a:t>
                      </a:r>
                      <a:r>
                        <a:rPr lang="en-US" sz="1400" dirty="0" err="1" smtClean="0"/>
                        <a:t>Acinar</a:t>
                      </a:r>
                      <a:r>
                        <a:rPr lang="en-US" sz="1400" dirty="0" smtClean="0"/>
                        <a:t> Zone 3 (</a:t>
                      </a:r>
                      <a:r>
                        <a:rPr lang="en-US" sz="1400" dirty="0" err="1" smtClean="0"/>
                        <a:t>Centrilobular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Distributed Equally</a:t>
                      </a:r>
                      <a:endParaRPr lang="en-US" sz="1400" dirty="0"/>
                    </a:p>
                  </a:txBody>
                  <a:tcPr/>
                </a:tc>
              </a:tr>
              <a:tr h="5650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Oxidative energy metabolism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Glucose uptake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Metabolism of Ethanol Acetaldehyde</a:t>
                      </a:r>
                      <a:endParaRPr lang="en-US" sz="1400" dirty="0"/>
                    </a:p>
                  </a:txBody>
                  <a:tcPr/>
                </a:tc>
              </a:tr>
              <a:tr h="34436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Fatty acid oxidation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Glycolysis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5650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Respiratory chain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Glycogen synthesis from glucose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5650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Glucose release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Glycogen degradation to lactate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5650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Glucose synthesis from lactate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Ketogenesis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5650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Amino acid utilization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Lipogenesis</a:t>
                      </a:r>
                      <a:r>
                        <a:rPr lang="en-US" sz="1400" dirty="0" smtClean="0"/>
                        <a:t> including bile acid synthesis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5650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Amino acid conversion to glucose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Biotransformation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34436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Amino acid degradation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34436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Urea formation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80723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Secretion</a:t>
                      </a:r>
                    </a:p>
                    <a:p>
                      <a:r>
                        <a:rPr lang="en-US" sz="1400" dirty="0" smtClean="0"/>
                        <a:t> Bile acids </a:t>
                      </a:r>
                    </a:p>
                    <a:p>
                      <a:r>
                        <a:rPr lang="en-US" sz="1400" dirty="0" smtClean="0"/>
                        <a:t>Bilirubin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344366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770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Freeform 6"/>
          <p:cNvSpPr>
            <a:spLocks/>
          </p:cNvSpPr>
          <p:nvPr/>
        </p:nvSpPr>
        <p:spPr bwMode="auto">
          <a:xfrm>
            <a:off x="5107421" y="4406859"/>
            <a:ext cx="880341" cy="425579"/>
          </a:xfrm>
          <a:custGeom>
            <a:avLst/>
            <a:gdLst>
              <a:gd name="T0" fmla="*/ 0 w 610"/>
              <a:gd name="T1" fmla="*/ 2147483647 h 262"/>
              <a:gd name="T2" fmla="*/ 2147483647 w 610"/>
              <a:gd name="T3" fmla="*/ 2147483647 h 262"/>
              <a:gd name="T4" fmla="*/ 2147483647 w 610"/>
              <a:gd name="T5" fmla="*/ 0 h 262"/>
              <a:gd name="T6" fmla="*/ 2147483647 w 610"/>
              <a:gd name="T7" fmla="*/ 2147483647 h 262"/>
              <a:gd name="T8" fmla="*/ 2147483647 w 610"/>
              <a:gd name="T9" fmla="*/ 2147483647 h 262"/>
              <a:gd name="T10" fmla="*/ 2147483647 w 610"/>
              <a:gd name="T11" fmla="*/ 2147483647 h 262"/>
              <a:gd name="T12" fmla="*/ 0 w 610"/>
              <a:gd name="T13" fmla="*/ 2147483647 h 262"/>
              <a:gd name="T14" fmla="*/ 0 w 610"/>
              <a:gd name="T15" fmla="*/ 2147483647 h 26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0"/>
              <a:gd name="T25" fmla="*/ 0 h 262"/>
              <a:gd name="T26" fmla="*/ 610 w 610"/>
              <a:gd name="T27" fmla="*/ 262 h 26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0" h="262">
                <a:moveTo>
                  <a:pt x="0" y="87"/>
                </a:moveTo>
                <a:lnTo>
                  <a:pt x="455" y="87"/>
                </a:lnTo>
                <a:lnTo>
                  <a:pt x="455" y="0"/>
                </a:lnTo>
                <a:lnTo>
                  <a:pt x="610" y="126"/>
                </a:lnTo>
                <a:lnTo>
                  <a:pt x="455" y="262"/>
                </a:lnTo>
                <a:lnTo>
                  <a:pt x="455" y="175"/>
                </a:lnTo>
                <a:lnTo>
                  <a:pt x="0" y="175"/>
                </a:lnTo>
                <a:lnTo>
                  <a:pt x="0" y="87"/>
                </a:lnTo>
                <a:close/>
              </a:path>
            </a:pathLst>
          </a:custGeom>
          <a:solidFill>
            <a:srgbClr val="0099CC"/>
          </a:solidFill>
          <a:ln w="15875">
            <a:solidFill>
              <a:srgbClr val="0099CC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6" name="Freeform 8"/>
          <p:cNvSpPr>
            <a:spLocks/>
          </p:cNvSpPr>
          <p:nvPr/>
        </p:nvSpPr>
        <p:spPr bwMode="auto">
          <a:xfrm>
            <a:off x="4087091" y="4863300"/>
            <a:ext cx="376671" cy="990853"/>
          </a:xfrm>
          <a:custGeom>
            <a:avLst/>
            <a:gdLst>
              <a:gd name="T0" fmla="*/ 2147483647 w 261"/>
              <a:gd name="T1" fmla="*/ 0 h 610"/>
              <a:gd name="T2" fmla="*/ 2147483647 w 261"/>
              <a:gd name="T3" fmla="*/ 2147483647 h 610"/>
              <a:gd name="T4" fmla="*/ 0 w 261"/>
              <a:gd name="T5" fmla="*/ 2147483647 h 610"/>
              <a:gd name="T6" fmla="*/ 2147483647 w 261"/>
              <a:gd name="T7" fmla="*/ 2147483647 h 610"/>
              <a:gd name="T8" fmla="*/ 2147483647 w 261"/>
              <a:gd name="T9" fmla="*/ 2147483647 h 610"/>
              <a:gd name="T10" fmla="*/ 2147483647 w 261"/>
              <a:gd name="T11" fmla="*/ 2147483647 h 610"/>
              <a:gd name="T12" fmla="*/ 2147483647 w 261"/>
              <a:gd name="T13" fmla="*/ 0 h 610"/>
              <a:gd name="T14" fmla="*/ 2147483647 w 261"/>
              <a:gd name="T15" fmla="*/ 0 h 6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1"/>
              <a:gd name="T25" fmla="*/ 0 h 610"/>
              <a:gd name="T26" fmla="*/ 261 w 261"/>
              <a:gd name="T27" fmla="*/ 610 h 6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1" h="610">
                <a:moveTo>
                  <a:pt x="87" y="0"/>
                </a:moveTo>
                <a:lnTo>
                  <a:pt x="87" y="455"/>
                </a:lnTo>
                <a:lnTo>
                  <a:pt x="0" y="455"/>
                </a:lnTo>
                <a:lnTo>
                  <a:pt x="126" y="610"/>
                </a:lnTo>
                <a:lnTo>
                  <a:pt x="261" y="455"/>
                </a:lnTo>
                <a:lnTo>
                  <a:pt x="174" y="455"/>
                </a:lnTo>
                <a:lnTo>
                  <a:pt x="174" y="0"/>
                </a:lnTo>
                <a:lnTo>
                  <a:pt x="87" y="0"/>
                </a:lnTo>
                <a:close/>
              </a:path>
            </a:pathLst>
          </a:custGeom>
          <a:solidFill>
            <a:srgbClr val="009900"/>
          </a:solidFill>
          <a:ln w="15875">
            <a:solidFill>
              <a:srgbClr val="0099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7" name="Freeform 9"/>
          <p:cNvSpPr>
            <a:spLocks/>
          </p:cNvSpPr>
          <p:nvPr/>
        </p:nvSpPr>
        <p:spPr bwMode="auto">
          <a:xfrm>
            <a:off x="5092989" y="3472857"/>
            <a:ext cx="881784" cy="423956"/>
          </a:xfrm>
          <a:custGeom>
            <a:avLst/>
            <a:gdLst>
              <a:gd name="T0" fmla="*/ 0 w 611"/>
              <a:gd name="T1" fmla="*/ 2147483647 h 261"/>
              <a:gd name="T2" fmla="*/ 2147483647 w 611"/>
              <a:gd name="T3" fmla="*/ 2147483647 h 261"/>
              <a:gd name="T4" fmla="*/ 2147483647 w 611"/>
              <a:gd name="T5" fmla="*/ 0 h 261"/>
              <a:gd name="T6" fmla="*/ 2147483647 w 611"/>
              <a:gd name="T7" fmla="*/ 2147483647 h 261"/>
              <a:gd name="T8" fmla="*/ 2147483647 w 611"/>
              <a:gd name="T9" fmla="*/ 2147483647 h 261"/>
              <a:gd name="T10" fmla="*/ 2147483647 w 611"/>
              <a:gd name="T11" fmla="*/ 2147483647 h 261"/>
              <a:gd name="T12" fmla="*/ 0 w 611"/>
              <a:gd name="T13" fmla="*/ 2147483647 h 261"/>
              <a:gd name="T14" fmla="*/ 0 w 611"/>
              <a:gd name="T15" fmla="*/ 2147483647 h 26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1"/>
              <a:gd name="T25" fmla="*/ 0 h 261"/>
              <a:gd name="T26" fmla="*/ 611 w 611"/>
              <a:gd name="T27" fmla="*/ 261 h 26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1" h="261">
                <a:moveTo>
                  <a:pt x="0" y="87"/>
                </a:moveTo>
                <a:lnTo>
                  <a:pt x="455" y="87"/>
                </a:lnTo>
                <a:lnTo>
                  <a:pt x="455" y="0"/>
                </a:lnTo>
                <a:lnTo>
                  <a:pt x="611" y="126"/>
                </a:lnTo>
                <a:lnTo>
                  <a:pt x="455" y="261"/>
                </a:lnTo>
                <a:lnTo>
                  <a:pt x="455" y="174"/>
                </a:lnTo>
                <a:lnTo>
                  <a:pt x="0" y="174"/>
                </a:lnTo>
                <a:lnTo>
                  <a:pt x="0" y="87"/>
                </a:lnTo>
                <a:close/>
              </a:path>
            </a:pathLst>
          </a:custGeom>
          <a:solidFill>
            <a:srgbClr val="FF006A"/>
          </a:solidFill>
          <a:ln w="15875">
            <a:solidFill>
              <a:srgbClr val="FF006A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Rectangle 11"/>
          <p:cNvSpPr>
            <a:spLocks noChangeArrowheads="1"/>
          </p:cNvSpPr>
          <p:nvPr/>
        </p:nvSpPr>
        <p:spPr bwMode="auto">
          <a:xfrm>
            <a:off x="1330614" y="3633669"/>
            <a:ext cx="992259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900">
                <a:latin typeface="Helvetica" charset="0"/>
              </a:rPr>
              <a:t>Drugs</a:t>
            </a:r>
            <a:endParaRPr lang="en-US"/>
          </a:p>
        </p:txBody>
      </p:sp>
      <p:sp>
        <p:nvSpPr>
          <p:cNvPr id="11269" name="Rectangle 12"/>
          <p:cNvSpPr>
            <a:spLocks noChangeArrowheads="1"/>
          </p:cNvSpPr>
          <p:nvPr/>
        </p:nvSpPr>
        <p:spPr bwMode="auto">
          <a:xfrm>
            <a:off x="3218296" y="1650339"/>
            <a:ext cx="225382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900">
                <a:latin typeface="Helvetica" charset="0"/>
              </a:rPr>
              <a:t>Liver Disease</a:t>
            </a:r>
            <a:endParaRPr lang="en-US"/>
          </a:p>
        </p:txBody>
      </p:sp>
      <p:sp>
        <p:nvSpPr>
          <p:cNvPr id="11270" name="Rectangle 13"/>
          <p:cNvSpPr>
            <a:spLocks noChangeArrowheads="1"/>
          </p:cNvSpPr>
          <p:nvPr/>
        </p:nvSpPr>
        <p:spPr bwMode="auto">
          <a:xfrm>
            <a:off x="3085523" y="2871849"/>
            <a:ext cx="1762125" cy="1699069"/>
          </a:xfrm>
          <a:prstGeom prst="rect">
            <a:avLst/>
          </a:prstGeom>
          <a:solidFill>
            <a:srgbClr val="737373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Line 14"/>
          <p:cNvSpPr>
            <a:spLocks noChangeShapeType="1"/>
          </p:cNvSpPr>
          <p:nvPr/>
        </p:nvSpPr>
        <p:spPr bwMode="auto">
          <a:xfrm>
            <a:off x="3078308" y="2863728"/>
            <a:ext cx="378114" cy="425579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Rectangle 15"/>
          <p:cNvSpPr>
            <a:spLocks noChangeArrowheads="1"/>
          </p:cNvSpPr>
          <p:nvPr/>
        </p:nvSpPr>
        <p:spPr bwMode="auto">
          <a:xfrm>
            <a:off x="3463637" y="3297428"/>
            <a:ext cx="1762125" cy="1699069"/>
          </a:xfrm>
          <a:prstGeom prst="rect">
            <a:avLst/>
          </a:prstGeom>
          <a:solidFill>
            <a:srgbClr val="80808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Freeform 16"/>
          <p:cNvSpPr>
            <a:spLocks/>
          </p:cNvSpPr>
          <p:nvPr/>
        </p:nvSpPr>
        <p:spPr bwMode="auto">
          <a:xfrm>
            <a:off x="4840432" y="2863728"/>
            <a:ext cx="378114" cy="425579"/>
          </a:xfrm>
          <a:custGeom>
            <a:avLst/>
            <a:gdLst>
              <a:gd name="T0" fmla="*/ 0 w 262"/>
              <a:gd name="T1" fmla="*/ 0 h 262"/>
              <a:gd name="T2" fmla="*/ 2147483647 w 262"/>
              <a:gd name="T3" fmla="*/ 2147483647 h 262"/>
              <a:gd name="T4" fmla="*/ 0 w 262"/>
              <a:gd name="T5" fmla="*/ 2147483647 h 262"/>
              <a:gd name="T6" fmla="*/ 0 w 262"/>
              <a:gd name="T7" fmla="*/ 0 h 262"/>
              <a:gd name="T8" fmla="*/ 0 60000 65536"/>
              <a:gd name="T9" fmla="*/ 0 60000 65536"/>
              <a:gd name="T10" fmla="*/ 0 60000 65536"/>
              <a:gd name="T11" fmla="*/ 0 60000 65536"/>
              <a:gd name="T12" fmla="*/ 0 w 262"/>
              <a:gd name="T13" fmla="*/ 0 h 262"/>
              <a:gd name="T14" fmla="*/ 262 w 262"/>
              <a:gd name="T15" fmla="*/ 262 h 26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2" h="262">
                <a:moveTo>
                  <a:pt x="0" y="0"/>
                </a:moveTo>
                <a:lnTo>
                  <a:pt x="262" y="262"/>
                </a:lnTo>
                <a:lnTo>
                  <a:pt x="0" y="262"/>
                </a:lnTo>
                <a:lnTo>
                  <a:pt x="0" y="0"/>
                </a:lnTo>
                <a:close/>
              </a:path>
            </a:pathLst>
          </a:custGeom>
          <a:solidFill>
            <a:srgbClr val="737373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Freeform 17"/>
          <p:cNvSpPr>
            <a:spLocks/>
          </p:cNvSpPr>
          <p:nvPr/>
        </p:nvSpPr>
        <p:spPr bwMode="auto">
          <a:xfrm>
            <a:off x="4854864" y="2879971"/>
            <a:ext cx="378114" cy="423954"/>
          </a:xfrm>
          <a:custGeom>
            <a:avLst/>
            <a:gdLst>
              <a:gd name="T0" fmla="*/ 0 w 262"/>
              <a:gd name="T1" fmla="*/ 0 h 261"/>
              <a:gd name="T2" fmla="*/ 2147483647 w 262"/>
              <a:gd name="T3" fmla="*/ 2147483647 h 261"/>
              <a:gd name="T4" fmla="*/ 0 w 262"/>
              <a:gd name="T5" fmla="*/ 2147483647 h 261"/>
              <a:gd name="T6" fmla="*/ 0 w 262"/>
              <a:gd name="T7" fmla="*/ 0 h 261"/>
              <a:gd name="T8" fmla="*/ 0 60000 65536"/>
              <a:gd name="T9" fmla="*/ 0 60000 65536"/>
              <a:gd name="T10" fmla="*/ 0 60000 65536"/>
              <a:gd name="T11" fmla="*/ 0 60000 65536"/>
              <a:gd name="T12" fmla="*/ 0 w 262"/>
              <a:gd name="T13" fmla="*/ 0 h 261"/>
              <a:gd name="T14" fmla="*/ 262 w 262"/>
              <a:gd name="T15" fmla="*/ 261 h 26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2" h="261">
                <a:moveTo>
                  <a:pt x="0" y="0"/>
                </a:moveTo>
                <a:lnTo>
                  <a:pt x="262" y="261"/>
                </a:lnTo>
                <a:lnTo>
                  <a:pt x="0" y="261"/>
                </a:lnTo>
                <a:lnTo>
                  <a:pt x="0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Freeform 18"/>
          <p:cNvSpPr>
            <a:spLocks/>
          </p:cNvSpPr>
          <p:nvPr/>
        </p:nvSpPr>
        <p:spPr bwMode="auto">
          <a:xfrm>
            <a:off x="3078308" y="4564419"/>
            <a:ext cx="378114" cy="423956"/>
          </a:xfrm>
          <a:custGeom>
            <a:avLst/>
            <a:gdLst>
              <a:gd name="T0" fmla="*/ 0 w 262"/>
              <a:gd name="T1" fmla="*/ 0 h 261"/>
              <a:gd name="T2" fmla="*/ 2147483647 w 262"/>
              <a:gd name="T3" fmla="*/ 2147483647 h 261"/>
              <a:gd name="T4" fmla="*/ 2147483647 w 262"/>
              <a:gd name="T5" fmla="*/ 0 h 261"/>
              <a:gd name="T6" fmla="*/ 0 w 262"/>
              <a:gd name="T7" fmla="*/ 0 h 261"/>
              <a:gd name="T8" fmla="*/ 0 60000 65536"/>
              <a:gd name="T9" fmla="*/ 0 60000 65536"/>
              <a:gd name="T10" fmla="*/ 0 60000 65536"/>
              <a:gd name="T11" fmla="*/ 0 60000 65536"/>
              <a:gd name="T12" fmla="*/ 0 w 262"/>
              <a:gd name="T13" fmla="*/ 0 h 261"/>
              <a:gd name="T14" fmla="*/ 262 w 262"/>
              <a:gd name="T15" fmla="*/ 261 h 26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2" h="261">
                <a:moveTo>
                  <a:pt x="0" y="0"/>
                </a:moveTo>
                <a:lnTo>
                  <a:pt x="262" y="261"/>
                </a:lnTo>
                <a:lnTo>
                  <a:pt x="262" y="0"/>
                </a:lnTo>
                <a:lnTo>
                  <a:pt x="0" y="0"/>
                </a:lnTo>
                <a:close/>
              </a:path>
            </a:pathLst>
          </a:custGeom>
          <a:solidFill>
            <a:srgbClr val="737373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Freeform 19"/>
          <p:cNvSpPr>
            <a:spLocks/>
          </p:cNvSpPr>
          <p:nvPr/>
        </p:nvSpPr>
        <p:spPr bwMode="auto">
          <a:xfrm>
            <a:off x="3092739" y="4579040"/>
            <a:ext cx="378114" cy="425579"/>
          </a:xfrm>
          <a:custGeom>
            <a:avLst/>
            <a:gdLst>
              <a:gd name="T0" fmla="*/ 0 w 262"/>
              <a:gd name="T1" fmla="*/ 0 h 262"/>
              <a:gd name="T2" fmla="*/ 2147483647 w 262"/>
              <a:gd name="T3" fmla="*/ 2147483647 h 262"/>
              <a:gd name="T4" fmla="*/ 2147483647 w 262"/>
              <a:gd name="T5" fmla="*/ 0 h 262"/>
              <a:gd name="T6" fmla="*/ 0 w 262"/>
              <a:gd name="T7" fmla="*/ 0 h 262"/>
              <a:gd name="T8" fmla="*/ 0 60000 65536"/>
              <a:gd name="T9" fmla="*/ 0 60000 65536"/>
              <a:gd name="T10" fmla="*/ 0 60000 65536"/>
              <a:gd name="T11" fmla="*/ 0 60000 65536"/>
              <a:gd name="T12" fmla="*/ 0 w 262"/>
              <a:gd name="T13" fmla="*/ 0 h 262"/>
              <a:gd name="T14" fmla="*/ 262 w 262"/>
              <a:gd name="T15" fmla="*/ 262 h 26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2" h="262">
                <a:moveTo>
                  <a:pt x="0" y="0"/>
                </a:moveTo>
                <a:lnTo>
                  <a:pt x="262" y="262"/>
                </a:lnTo>
                <a:lnTo>
                  <a:pt x="262" y="0"/>
                </a:lnTo>
                <a:lnTo>
                  <a:pt x="0" y="0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Freeform 20"/>
          <p:cNvSpPr>
            <a:spLocks/>
          </p:cNvSpPr>
          <p:nvPr/>
        </p:nvSpPr>
        <p:spPr bwMode="auto">
          <a:xfrm>
            <a:off x="2449080" y="3783109"/>
            <a:ext cx="881784" cy="425579"/>
          </a:xfrm>
          <a:custGeom>
            <a:avLst/>
            <a:gdLst>
              <a:gd name="T0" fmla="*/ 0 w 611"/>
              <a:gd name="T1" fmla="*/ 2147483647 h 262"/>
              <a:gd name="T2" fmla="*/ 2147483647 w 611"/>
              <a:gd name="T3" fmla="*/ 2147483647 h 262"/>
              <a:gd name="T4" fmla="*/ 2147483647 w 611"/>
              <a:gd name="T5" fmla="*/ 0 h 262"/>
              <a:gd name="T6" fmla="*/ 2147483647 w 611"/>
              <a:gd name="T7" fmla="*/ 2147483647 h 262"/>
              <a:gd name="T8" fmla="*/ 2147483647 w 611"/>
              <a:gd name="T9" fmla="*/ 2147483647 h 262"/>
              <a:gd name="T10" fmla="*/ 2147483647 w 611"/>
              <a:gd name="T11" fmla="*/ 2147483647 h 262"/>
              <a:gd name="T12" fmla="*/ 0 w 611"/>
              <a:gd name="T13" fmla="*/ 2147483647 h 262"/>
              <a:gd name="T14" fmla="*/ 0 w 611"/>
              <a:gd name="T15" fmla="*/ 2147483647 h 26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1"/>
              <a:gd name="T25" fmla="*/ 0 h 262"/>
              <a:gd name="T26" fmla="*/ 611 w 611"/>
              <a:gd name="T27" fmla="*/ 262 h 26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1" h="262">
                <a:moveTo>
                  <a:pt x="0" y="87"/>
                </a:moveTo>
                <a:lnTo>
                  <a:pt x="456" y="87"/>
                </a:lnTo>
                <a:lnTo>
                  <a:pt x="456" y="0"/>
                </a:lnTo>
                <a:lnTo>
                  <a:pt x="611" y="126"/>
                </a:lnTo>
                <a:lnTo>
                  <a:pt x="456" y="262"/>
                </a:lnTo>
                <a:lnTo>
                  <a:pt x="456" y="175"/>
                </a:lnTo>
                <a:lnTo>
                  <a:pt x="0" y="175"/>
                </a:lnTo>
                <a:lnTo>
                  <a:pt x="0" y="87"/>
                </a:lnTo>
                <a:close/>
              </a:path>
            </a:pathLst>
          </a:custGeom>
          <a:solidFill>
            <a:srgbClr val="CC00CC"/>
          </a:solidFill>
          <a:ln w="15875">
            <a:solidFill>
              <a:srgbClr val="CC00CC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Rectangle 22"/>
          <p:cNvSpPr>
            <a:spLocks noChangeArrowheads="1"/>
          </p:cNvSpPr>
          <p:nvPr/>
        </p:nvSpPr>
        <p:spPr bwMode="auto">
          <a:xfrm>
            <a:off x="3050886" y="5901260"/>
            <a:ext cx="2912657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900">
                <a:latin typeface="Helvetica" charset="0"/>
              </a:rPr>
              <a:t>Drug Metabolites </a:t>
            </a:r>
            <a:endParaRPr lang="en-US"/>
          </a:p>
        </p:txBody>
      </p:sp>
      <p:sp>
        <p:nvSpPr>
          <p:cNvPr id="11279" name="Rectangle 23"/>
          <p:cNvSpPr>
            <a:spLocks noChangeArrowheads="1"/>
          </p:cNvSpPr>
          <p:nvPr/>
        </p:nvSpPr>
        <p:spPr bwMode="auto">
          <a:xfrm>
            <a:off x="1945409" y="6278109"/>
            <a:ext cx="526426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900">
                <a:latin typeface="Helvetica" charset="0"/>
              </a:rPr>
              <a:t>(the good, the bad and the ugly)</a:t>
            </a:r>
            <a:endParaRPr lang="en-US"/>
          </a:p>
        </p:txBody>
      </p:sp>
      <p:sp>
        <p:nvSpPr>
          <p:cNvPr id="11280" name="Freeform 25"/>
          <p:cNvSpPr>
            <a:spLocks/>
          </p:cNvSpPr>
          <p:nvPr/>
        </p:nvSpPr>
        <p:spPr bwMode="auto">
          <a:xfrm>
            <a:off x="4333876" y="2282211"/>
            <a:ext cx="376670" cy="990853"/>
          </a:xfrm>
          <a:custGeom>
            <a:avLst/>
            <a:gdLst>
              <a:gd name="T0" fmla="*/ 2147483647 w 261"/>
              <a:gd name="T1" fmla="*/ 2147483647 h 610"/>
              <a:gd name="T2" fmla="*/ 2147483647 w 261"/>
              <a:gd name="T3" fmla="*/ 2147483647 h 610"/>
              <a:gd name="T4" fmla="*/ 0 w 261"/>
              <a:gd name="T5" fmla="*/ 2147483647 h 610"/>
              <a:gd name="T6" fmla="*/ 2147483647 w 261"/>
              <a:gd name="T7" fmla="*/ 0 h 610"/>
              <a:gd name="T8" fmla="*/ 2147483647 w 261"/>
              <a:gd name="T9" fmla="*/ 2147483647 h 610"/>
              <a:gd name="T10" fmla="*/ 2147483647 w 261"/>
              <a:gd name="T11" fmla="*/ 2147483647 h 610"/>
              <a:gd name="T12" fmla="*/ 2147483647 w 261"/>
              <a:gd name="T13" fmla="*/ 2147483647 h 610"/>
              <a:gd name="T14" fmla="*/ 2147483647 w 261"/>
              <a:gd name="T15" fmla="*/ 2147483647 h 6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1"/>
              <a:gd name="T25" fmla="*/ 0 h 610"/>
              <a:gd name="T26" fmla="*/ 261 w 261"/>
              <a:gd name="T27" fmla="*/ 610 h 6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1" h="610">
                <a:moveTo>
                  <a:pt x="87" y="610"/>
                </a:moveTo>
                <a:lnTo>
                  <a:pt x="87" y="145"/>
                </a:lnTo>
                <a:lnTo>
                  <a:pt x="0" y="145"/>
                </a:lnTo>
                <a:lnTo>
                  <a:pt x="126" y="0"/>
                </a:lnTo>
                <a:lnTo>
                  <a:pt x="261" y="145"/>
                </a:lnTo>
                <a:lnTo>
                  <a:pt x="174" y="145"/>
                </a:lnTo>
                <a:lnTo>
                  <a:pt x="174" y="610"/>
                </a:lnTo>
                <a:lnTo>
                  <a:pt x="87" y="610"/>
                </a:lnTo>
                <a:close/>
              </a:path>
            </a:pathLst>
          </a:custGeom>
          <a:solidFill>
            <a:schemeClr val="folHlink"/>
          </a:solidFill>
          <a:ln w="15875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1" name="Rectangle 26"/>
          <p:cNvSpPr>
            <a:spLocks noChangeArrowheads="1"/>
          </p:cNvSpPr>
          <p:nvPr/>
        </p:nvSpPr>
        <p:spPr bwMode="auto">
          <a:xfrm>
            <a:off x="6113319" y="4341885"/>
            <a:ext cx="2729914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900">
                <a:latin typeface="Helvetica" charset="0"/>
              </a:rPr>
              <a:t>Drug Elimination</a:t>
            </a:r>
            <a:endParaRPr lang="en-US"/>
          </a:p>
        </p:txBody>
      </p:sp>
      <p:grpSp>
        <p:nvGrpSpPr>
          <p:cNvPr id="11282" name="Group 29"/>
          <p:cNvGrpSpPr>
            <a:grpSpLocks/>
          </p:cNvGrpSpPr>
          <p:nvPr/>
        </p:nvGrpSpPr>
        <p:grpSpPr bwMode="auto">
          <a:xfrm>
            <a:off x="2205182" y="180304"/>
            <a:ext cx="5185353" cy="990853"/>
            <a:chOff x="1528" y="111"/>
            <a:chExt cx="3593" cy="610"/>
          </a:xfrm>
        </p:grpSpPr>
        <p:sp>
          <p:nvSpPr>
            <p:cNvPr id="11288" name="Rectangle 27"/>
            <p:cNvSpPr>
              <a:spLocks noChangeArrowheads="1"/>
            </p:cNvSpPr>
            <p:nvPr/>
          </p:nvSpPr>
          <p:spPr bwMode="auto">
            <a:xfrm>
              <a:off x="1528" y="111"/>
              <a:ext cx="3314" cy="610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Rectangle 28"/>
            <p:cNvSpPr>
              <a:spLocks noChangeArrowheads="1"/>
            </p:cNvSpPr>
            <p:nvPr/>
          </p:nvSpPr>
          <p:spPr bwMode="auto">
            <a:xfrm>
              <a:off x="1707" y="125"/>
              <a:ext cx="3414" cy="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400">
                  <a:latin typeface="Helvetica" charset="0"/>
                </a:rPr>
                <a:t>Drugs and the Liver</a:t>
              </a:r>
              <a:endParaRPr lang="en-US"/>
            </a:p>
          </p:txBody>
        </p:sp>
      </p:grpSp>
      <p:sp>
        <p:nvSpPr>
          <p:cNvPr id="11283" name="Freeform 31"/>
          <p:cNvSpPr>
            <a:spLocks/>
          </p:cNvSpPr>
          <p:nvPr/>
        </p:nvSpPr>
        <p:spPr bwMode="auto">
          <a:xfrm>
            <a:off x="3778250" y="2259470"/>
            <a:ext cx="378114" cy="990853"/>
          </a:xfrm>
          <a:custGeom>
            <a:avLst/>
            <a:gdLst>
              <a:gd name="T0" fmla="*/ 2147483647 w 262"/>
              <a:gd name="T1" fmla="*/ 0 h 610"/>
              <a:gd name="T2" fmla="*/ 2147483647 w 262"/>
              <a:gd name="T3" fmla="*/ 2147483647 h 610"/>
              <a:gd name="T4" fmla="*/ 0 w 262"/>
              <a:gd name="T5" fmla="*/ 2147483647 h 610"/>
              <a:gd name="T6" fmla="*/ 2147483647 w 262"/>
              <a:gd name="T7" fmla="*/ 2147483647 h 610"/>
              <a:gd name="T8" fmla="*/ 2147483647 w 262"/>
              <a:gd name="T9" fmla="*/ 2147483647 h 610"/>
              <a:gd name="T10" fmla="*/ 2147483647 w 262"/>
              <a:gd name="T11" fmla="*/ 2147483647 h 610"/>
              <a:gd name="T12" fmla="*/ 2147483647 w 262"/>
              <a:gd name="T13" fmla="*/ 0 h 610"/>
              <a:gd name="T14" fmla="*/ 2147483647 w 262"/>
              <a:gd name="T15" fmla="*/ 0 h 6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2"/>
              <a:gd name="T25" fmla="*/ 0 h 610"/>
              <a:gd name="T26" fmla="*/ 262 w 262"/>
              <a:gd name="T27" fmla="*/ 610 h 6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2" h="610">
                <a:moveTo>
                  <a:pt x="87" y="0"/>
                </a:moveTo>
                <a:lnTo>
                  <a:pt x="87" y="455"/>
                </a:lnTo>
                <a:lnTo>
                  <a:pt x="0" y="455"/>
                </a:lnTo>
                <a:lnTo>
                  <a:pt x="126" y="610"/>
                </a:lnTo>
                <a:lnTo>
                  <a:pt x="262" y="455"/>
                </a:lnTo>
                <a:lnTo>
                  <a:pt x="174" y="455"/>
                </a:lnTo>
                <a:lnTo>
                  <a:pt x="17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9E400"/>
          </a:solidFill>
          <a:ln w="15875">
            <a:solidFill>
              <a:srgbClr val="E9E4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4" name="Rectangle 32"/>
          <p:cNvSpPr>
            <a:spLocks noChangeArrowheads="1"/>
          </p:cNvSpPr>
          <p:nvPr/>
        </p:nvSpPr>
        <p:spPr bwMode="auto">
          <a:xfrm>
            <a:off x="6127750" y="3209713"/>
            <a:ext cx="1838645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900">
                <a:latin typeface="Helvetica" charset="0"/>
              </a:rPr>
              <a:t>Drug-Drug </a:t>
            </a:r>
            <a:endParaRPr lang="en-US"/>
          </a:p>
        </p:txBody>
      </p:sp>
      <p:sp>
        <p:nvSpPr>
          <p:cNvPr id="11285" name="Rectangle 33"/>
          <p:cNvSpPr>
            <a:spLocks noChangeArrowheads="1"/>
          </p:cNvSpPr>
          <p:nvPr/>
        </p:nvSpPr>
        <p:spPr bwMode="auto">
          <a:xfrm>
            <a:off x="6029614" y="3586562"/>
            <a:ext cx="1920398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900">
                <a:latin typeface="Helvetica" charset="0"/>
              </a:rPr>
              <a:t>Interactions</a:t>
            </a:r>
            <a:endParaRPr lang="en-US"/>
          </a:p>
        </p:txBody>
      </p:sp>
      <p:sp>
        <p:nvSpPr>
          <p:cNvPr id="11286" name="Rectangle 34"/>
          <p:cNvSpPr>
            <a:spLocks noChangeArrowheads="1"/>
          </p:cNvSpPr>
          <p:nvPr/>
        </p:nvSpPr>
        <p:spPr bwMode="auto">
          <a:xfrm>
            <a:off x="3714750" y="3721383"/>
            <a:ext cx="1258455" cy="708216"/>
          </a:xfrm>
          <a:prstGeom prst="rect">
            <a:avLst/>
          </a:prstGeom>
          <a:solidFill>
            <a:srgbClr val="FFE6CC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7" name="Rectangle 35"/>
          <p:cNvSpPr>
            <a:spLocks noChangeArrowheads="1"/>
          </p:cNvSpPr>
          <p:nvPr/>
        </p:nvSpPr>
        <p:spPr bwMode="auto">
          <a:xfrm>
            <a:off x="3847523" y="3807474"/>
            <a:ext cx="867225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900" b="1">
                <a:solidFill>
                  <a:srgbClr val="FF4000"/>
                </a:solidFill>
              </a:rPr>
              <a:t>LIVER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02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484909" y="-1624"/>
            <a:ext cx="8203045" cy="934001"/>
          </a:xfrm>
        </p:spPr>
        <p:txBody>
          <a:bodyPr>
            <a:normAutofit fontScale="90000"/>
          </a:bodyPr>
          <a:lstStyle/>
          <a:p>
            <a:r>
              <a:rPr lang="en-US" sz="4000" smtClean="0"/>
              <a:t>Why Study Drugs and the Liver?</a:t>
            </a:r>
            <a:endParaRPr lang="en-US" smtClean="0"/>
          </a:p>
        </p:txBody>
      </p:sp>
      <p:sp>
        <p:nvSpPr>
          <p:cNvPr id="1229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46364" y="1089938"/>
            <a:ext cx="8589818" cy="5768062"/>
          </a:xfrm>
        </p:spPr>
        <p:txBody>
          <a:bodyPr/>
          <a:lstStyle/>
          <a:p>
            <a:r>
              <a:rPr lang="en-US" dirty="0" smtClean="0"/>
              <a:t>Liver is a major </a:t>
            </a:r>
            <a:r>
              <a:rPr lang="en-US" dirty="0" err="1" smtClean="0"/>
              <a:t>biotransforming</a:t>
            </a:r>
            <a:r>
              <a:rPr lang="en-US" dirty="0" smtClean="0"/>
              <a:t> and 	elimination organ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Helvetica" charset="0"/>
              </a:rPr>
              <a:t>Barrier and </a:t>
            </a:r>
            <a:r>
              <a:rPr lang="ja-JP" altLang="en-US" dirty="0" smtClean="0">
                <a:solidFill>
                  <a:srgbClr val="FF0000"/>
                </a:solidFill>
                <a:latin typeface="Helvetica" charset="0"/>
              </a:rPr>
              <a:t>“</a:t>
            </a:r>
            <a:r>
              <a:rPr lang="en-US" altLang="ja-JP" dirty="0" smtClean="0">
                <a:solidFill>
                  <a:srgbClr val="FF0000"/>
                </a:solidFill>
                <a:latin typeface="Helvetica" charset="0"/>
              </a:rPr>
              <a:t>Garbage Disposal</a:t>
            </a:r>
            <a:r>
              <a:rPr lang="ja-JP" altLang="en-US" dirty="0" smtClean="0">
                <a:solidFill>
                  <a:srgbClr val="FF0000"/>
                </a:solidFill>
                <a:latin typeface="Helvetica" charset="0"/>
              </a:rPr>
              <a:t>”</a:t>
            </a:r>
            <a:endParaRPr lang="en-US" altLang="ja-JP" dirty="0" smtClean="0">
              <a:solidFill>
                <a:srgbClr val="FF0000"/>
              </a:solidFill>
              <a:latin typeface="Helvetica" charset="0"/>
            </a:endParaRPr>
          </a:p>
          <a:p>
            <a:r>
              <a:rPr lang="en-US" dirty="0" smtClean="0"/>
              <a:t>Drug-drug interactions occur in liver</a:t>
            </a:r>
          </a:p>
          <a:p>
            <a:pPr lvl="1"/>
            <a:r>
              <a:rPr lang="en-US" dirty="0" smtClean="0">
                <a:solidFill>
                  <a:srgbClr val="009900"/>
                </a:solidFill>
                <a:latin typeface="Helvetica" charset="0"/>
              </a:rPr>
              <a:t>May increase toxicity or reduce effect</a:t>
            </a:r>
            <a:r>
              <a:rPr lang="en-US" dirty="0" smtClean="0">
                <a:latin typeface="Helvetica" charset="0"/>
              </a:rPr>
              <a:t> </a:t>
            </a:r>
          </a:p>
          <a:p>
            <a:r>
              <a:rPr lang="en-US" dirty="0" smtClean="0"/>
              <a:t>Drugs cause liver damage</a:t>
            </a:r>
          </a:p>
          <a:p>
            <a:endParaRPr lang="en-US" dirty="0" smtClean="0">
              <a:solidFill>
                <a:schemeClr val="folHlink"/>
              </a:solidFill>
              <a:latin typeface="Helvetica" charset="0"/>
            </a:endParaRPr>
          </a:p>
          <a:p>
            <a:r>
              <a:rPr lang="en-US" dirty="0" smtClean="0"/>
              <a:t>Liver disease in turn alters drug disposal 	(remember renal disease and drug 	excretion)</a:t>
            </a:r>
          </a:p>
        </p:txBody>
      </p:sp>
    </p:spTree>
    <p:extLst>
      <p:ext uri="{BB962C8B-B14F-4D97-AF65-F5344CB8AC3E}">
        <p14:creationId xmlns:p14="http://schemas.microsoft.com/office/powerpoint/2010/main" val="514498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/>
              <a:t>Drug-induced liver injury (DILI) is increasingly </a:t>
            </a:r>
            <a:r>
              <a:rPr lang="en-US" dirty="0" smtClean="0"/>
              <a:t>being </a:t>
            </a:r>
            <a:r>
              <a:rPr lang="en-US" dirty="0" err="1" smtClean="0"/>
              <a:t>recognised</a:t>
            </a:r>
            <a:r>
              <a:rPr lang="en-US" dirty="0" smtClean="0"/>
              <a:t> </a:t>
            </a:r>
            <a:r>
              <a:rPr lang="en-US" dirty="0"/>
              <a:t>as a significant cause of both acute </a:t>
            </a:r>
            <a:r>
              <a:rPr lang="en-US" dirty="0" smtClean="0"/>
              <a:t>and chronic </a:t>
            </a:r>
            <a:r>
              <a:rPr lang="en-US" dirty="0"/>
              <a:t>liver disease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The most commonly </a:t>
            </a:r>
            <a:r>
              <a:rPr lang="en-US" dirty="0" smtClean="0"/>
              <a:t>implicated agents </a:t>
            </a:r>
            <a:r>
              <a:rPr lang="en-US" dirty="0"/>
              <a:t>are </a:t>
            </a:r>
            <a:r>
              <a:rPr lang="en-US" dirty="0" err="1"/>
              <a:t>paracetamol</a:t>
            </a:r>
            <a:r>
              <a:rPr lang="en-US" dirty="0"/>
              <a:t>, antimicrobials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smtClean="0"/>
              <a:t>CNS drugs, NSAIDs, </a:t>
            </a:r>
            <a:r>
              <a:rPr lang="en-US" dirty="0" err="1"/>
              <a:t>statins</a:t>
            </a:r>
            <a:r>
              <a:rPr lang="en-US" dirty="0"/>
              <a:t>, </a:t>
            </a:r>
            <a:r>
              <a:rPr lang="en-US" dirty="0" err="1" smtClean="0"/>
              <a:t>isoniazid</a:t>
            </a:r>
            <a:r>
              <a:rPr lang="en-US" dirty="0" smtClean="0"/>
              <a:t> , </a:t>
            </a:r>
            <a:r>
              <a:rPr lang="en-US" dirty="0" err="1" smtClean="0"/>
              <a:t>captopril</a:t>
            </a:r>
            <a:r>
              <a:rPr lang="en-US" dirty="0" smtClean="0"/>
              <a:t> </a:t>
            </a:r>
            <a:r>
              <a:rPr lang="en-US" dirty="0"/>
              <a:t>and herbal remedies.</a:t>
            </a:r>
          </a:p>
        </p:txBody>
      </p:sp>
    </p:spTree>
    <p:extLst>
      <p:ext uri="{BB962C8B-B14F-4D97-AF65-F5344CB8AC3E}">
        <p14:creationId xmlns:p14="http://schemas.microsoft.com/office/powerpoint/2010/main" val="2580791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745163"/>
          </a:xfrm>
        </p:spPr>
        <p:txBody>
          <a:bodyPr/>
          <a:lstStyle/>
          <a:p>
            <a:r>
              <a:rPr lang="en-US" dirty="0"/>
              <a:t>Drug </a:t>
            </a:r>
            <a:r>
              <a:rPr lang="en-US" dirty="0" err="1" smtClean="0"/>
              <a:t>hepatotoxicity</a:t>
            </a:r>
            <a:r>
              <a:rPr lang="en-US" dirty="0" smtClean="0"/>
              <a:t>, is </a:t>
            </a:r>
            <a:r>
              <a:rPr lang="en-US" dirty="0"/>
              <a:t>the </a:t>
            </a:r>
            <a:r>
              <a:rPr lang="en-US" i="1" u="sng" dirty="0" smtClean="0"/>
              <a:t>leading cause </a:t>
            </a:r>
            <a:r>
              <a:rPr lang="en-US" i="1" u="sng" dirty="0"/>
              <a:t>of </a:t>
            </a:r>
            <a:r>
              <a:rPr lang="en-US" dirty="0"/>
              <a:t>acute liver failure (ALF</a:t>
            </a:r>
            <a:r>
              <a:rPr lang="en-US" dirty="0" smtClean="0"/>
              <a:t>). [approximately </a:t>
            </a:r>
            <a:r>
              <a:rPr lang="en-US" dirty="0"/>
              <a:t>50% of </a:t>
            </a:r>
            <a:r>
              <a:rPr lang="en-US" dirty="0" smtClean="0"/>
              <a:t>all cases.]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Drug-induced ALF is also associated </a:t>
            </a:r>
            <a:r>
              <a:rPr lang="en-US" dirty="0" smtClean="0"/>
              <a:t>with high </a:t>
            </a:r>
            <a:r>
              <a:rPr lang="en-US" dirty="0"/>
              <a:t>morbidity and mortality, [</a:t>
            </a:r>
            <a:r>
              <a:rPr lang="en-US" dirty="0" smtClean="0"/>
              <a:t> </a:t>
            </a:r>
            <a:r>
              <a:rPr lang="en-US" dirty="0"/>
              <a:t>only a </a:t>
            </a:r>
            <a:r>
              <a:rPr lang="en-US" dirty="0" smtClean="0"/>
              <a:t>20% survival </a:t>
            </a:r>
            <a:r>
              <a:rPr lang="en-US" dirty="0"/>
              <a:t>in the absence of liver </a:t>
            </a:r>
            <a:r>
              <a:rPr lang="en-US" dirty="0" smtClean="0"/>
              <a:t>transplantation.]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339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Drug Induced liver Disease</a:t>
            </a: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s-MX" sz="2800" dirty="0" err="1"/>
              <a:t>Liver</a:t>
            </a:r>
            <a:r>
              <a:rPr lang="es-MX" sz="2800" dirty="0"/>
              <a:t> </a:t>
            </a:r>
            <a:r>
              <a:rPr lang="es-MX" sz="2800" dirty="0" err="1"/>
              <a:t>is</a:t>
            </a:r>
            <a:r>
              <a:rPr lang="es-MX" sz="2800" dirty="0"/>
              <a:t> </a:t>
            </a:r>
            <a:r>
              <a:rPr lang="es-MX" sz="2800" dirty="0" err="1"/>
              <a:t>the</a:t>
            </a:r>
            <a:r>
              <a:rPr lang="es-MX" sz="2800" dirty="0"/>
              <a:t> mayor </a:t>
            </a:r>
            <a:r>
              <a:rPr lang="es-MX" sz="2800" dirty="0" err="1"/>
              <a:t>detoxifying</a:t>
            </a:r>
            <a:r>
              <a:rPr lang="es-MX" sz="2800" dirty="0"/>
              <a:t> </a:t>
            </a:r>
            <a:r>
              <a:rPr lang="es-MX" sz="2800" dirty="0" err="1"/>
              <a:t>organ</a:t>
            </a:r>
            <a:r>
              <a:rPr lang="es-MX" sz="2800" dirty="0"/>
              <a:t> in </a:t>
            </a:r>
            <a:r>
              <a:rPr lang="es-MX" sz="2800" dirty="0" err="1"/>
              <a:t>the</a:t>
            </a:r>
            <a:r>
              <a:rPr lang="es-MX" sz="2800" dirty="0"/>
              <a:t> </a:t>
            </a:r>
            <a:r>
              <a:rPr lang="es-MX" sz="2800" dirty="0" err="1"/>
              <a:t>body</a:t>
            </a:r>
            <a:r>
              <a:rPr lang="es-MX" sz="2800" dirty="0"/>
              <a:t>.</a:t>
            </a:r>
          </a:p>
          <a:p>
            <a:pPr>
              <a:lnSpc>
                <a:spcPct val="90000"/>
              </a:lnSpc>
            </a:pPr>
            <a:r>
              <a:rPr lang="es-MX" sz="2800" dirty="0" err="1"/>
              <a:t>Liver</a:t>
            </a:r>
            <a:r>
              <a:rPr lang="es-MX" sz="2800" dirty="0"/>
              <a:t> </a:t>
            </a:r>
            <a:r>
              <a:rPr lang="es-MX" sz="2800" dirty="0" err="1"/>
              <a:t>is</a:t>
            </a:r>
            <a:r>
              <a:rPr lang="es-MX" sz="2800" dirty="0"/>
              <a:t> </a:t>
            </a:r>
            <a:r>
              <a:rPr lang="es-MX" sz="2800" dirty="0" err="1"/>
              <a:t>subjet</a:t>
            </a:r>
            <a:r>
              <a:rPr lang="es-MX" sz="2800" dirty="0"/>
              <a:t> </a:t>
            </a:r>
            <a:r>
              <a:rPr lang="es-MX" sz="2800" dirty="0" err="1"/>
              <a:t>to</a:t>
            </a:r>
            <a:r>
              <a:rPr lang="es-MX" sz="2800" dirty="0"/>
              <a:t> </a:t>
            </a:r>
            <a:r>
              <a:rPr lang="es-MX" sz="2800" dirty="0" err="1"/>
              <a:t>potential</a:t>
            </a:r>
            <a:r>
              <a:rPr lang="es-MX" sz="2800" dirty="0"/>
              <a:t> </a:t>
            </a:r>
            <a:r>
              <a:rPr lang="es-MX" sz="2800" dirty="0" err="1"/>
              <a:t>damage</a:t>
            </a:r>
            <a:r>
              <a:rPr lang="es-MX" sz="2800" dirty="0"/>
              <a:t> </a:t>
            </a:r>
            <a:r>
              <a:rPr lang="es-MX" sz="2800" dirty="0" err="1"/>
              <a:t>from</a:t>
            </a:r>
            <a:r>
              <a:rPr lang="es-MX" sz="2800" dirty="0"/>
              <a:t> </a:t>
            </a:r>
            <a:r>
              <a:rPr lang="es-MX" sz="2800" dirty="0" err="1"/>
              <a:t>pharamceutical</a:t>
            </a:r>
            <a:r>
              <a:rPr lang="es-MX" sz="2800" dirty="0"/>
              <a:t> and </a:t>
            </a:r>
            <a:r>
              <a:rPr lang="es-MX" sz="2800" dirty="0" err="1"/>
              <a:t>environmental</a:t>
            </a:r>
            <a:r>
              <a:rPr lang="es-MX" sz="2800" dirty="0"/>
              <a:t> </a:t>
            </a:r>
            <a:r>
              <a:rPr lang="es-MX" sz="2800" dirty="0" err="1"/>
              <a:t>chemicals</a:t>
            </a:r>
            <a:r>
              <a:rPr lang="es-MX" sz="2800" dirty="0"/>
              <a:t>.</a:t>
            </a:r>
          </a:p>
          <a:p>
            <a:pPr>
              <a:lnSpc>
                <a:spcPct val="90000"/>
              </a:lnSpc>
            </a:pPr>
            <a:r>
              <a:rPr lang="es-MX" sz="2800" dirty="0" err="1"/>
              <a:t>Injury</a:t>
            </a:r>
            <a:r>
              <a:rPr lang="es-MX" sz="2800" dirty="0"/>
              <a:t> </a:t>
            </a:r>
            <a:r>
              <a:rPr lang="es-MX" sz="2800" dirty="0" err="1"/>
              <a:t>may</a:t>
            </a:r>
            <a:r>
              <a:rPr lang="es-MX" sz="2800" dirty="0"/>
              <a:t> </a:t>
            </a:r>
            <a:r>
              <a:rPr lang="es-MX" sz="2800" dirty="0" err="1"/>
              <a:t>result</a:t>
            </a:r>
            <a:r>
              <a:rPr lang="es-MX" sz="2800" dirty="0"/>
              <a:t> </a:t>
            </a:r>
            <a:r>
              <a:rPr lang="es-MX" sz="2800" dirty="0" err="1"/>
              <a:t>from</a:t>
            </a:r>
            <a:r>
              <a:rPr lang="es-MX" sz="2800" dirty="0"/>
              <a:t>:</a:t>
            </a:r>
          </a:p>
          <a:p>
            <a:pPr lvl="1">
              <a:lnSpc>
                <a:spcPct val="90000"/>
              </a:lnSpc>
            </a:pPr>
            <a:r>
              <a:rPr lang="es-MX" sz="2400" dirty="0" err="1"/>
              <a:t>Direct</a:t>
            </a:r>
            <a:r>
              <a:rPr lang="es-MX" sz="2400" dirty="0"/>
              <a:t> </a:t>
            </a:r>
            <a:r>
              <a:rPr lang="es-MX" sz="2400" dirty="0" err="1"/>
              <a:t>toxicity</a:t>
            </a:r>
            <a:endParaRPr lang="es-MX" sz="2400" dirty="0"/>
          </a:p>
          <a:p>
            <a:pPr lvl="1">
              <a:lnSpc>
                <a:spcPct val="90000"/>
              </a:lnSpc>
            </a:pPr>
            <a:r>
              <a:rPr lang="es-MX" sz="2400" dirty="0" err="1"/>
              <a:t>Hepatic</a:t>
            </a:r>
            <a:r>
              <a:rPr lang="es-MX" sz="2400" dirty="0"/>
              <a:t> </a:t>
            </a:r>
            <a:r>
              <a:rPr lang="es-MX" sz="2400" dirty="0" err="1"/>
              <a:t>conversion</a:t>
            </a:r>
            <a:r>
              <a:rPr lang="es-MX" sz="2400" dirty="0"/>
              <a:t> of </a:t>
            </a:r>
            <a:r>
              <a:rPr lang="es-MX" sz="2400" dirty="0" err="1"/>
              <a:t>chemical</a:t>
            </a:r>
            <a:r>
              <a:rPr lang="es-MX" sz="2400" dirty="0"/>
              <a:t>.</a:t>
            </a:r>
          </a:p>
          <a:p>
            <a:pPr lvl="1">
              <a:lnSpc>
                <a:spcPct val="90000"/>
              </a:lnSpc>
            </a:pPr>
            <a:r>
              <a:rPr lang="es-MX" sz="2400" dirty="0" err="1"/>
              <a:t>Immune</a:t>
            </a:r>
            <a:r>
              <a:rPr lang="es-MX" sz="2400" dirty="0"/>
              <a:t> </a:t>
            </a:r>
            <a:r>
              <a:rPr lang="es-MX" sz="2400" dirty="0" err="1"/>
              <a:t>mechanisms</a:t>
            </a:r>
            <a:r>
              <a:rPr lang="es-MX" sz="2400" dirty="0" smtClean="0"/>
              <a:t>.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endParaRPr lang="en-US" sz="2400" dirty="0" smtClean="0"/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endParaRPr lang="en-US" sz="2400" dirty="0"/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 smtClean="0"/>
              <a:t>Liver damage from chemicals may be immediate or take months.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54684808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011237"/>
          </a:xfrm>
        </p:spPr>
        <p:txBody>
          <a:bodyPr/>
          <a:lstStyle/>
          <a:p>
            <a:r>
              <a:rPr lang="es-MX" sz="3600"/>
              <a:t>Drug Induced liver Disease</a:t>
            </a:r>
            <a:endParaRPr lang="en-US" sz="3600"/>
          </a:p>
        </p:txBody>
      </p:sp>
      <p:graphicFrame>
        <p:nvGraphicFramePr>
          <p:cNvPr id="51233" name="Group 3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563536538"/>
              </p:ext>
            </p:extLst>
          </p:nvPr>
        </p:nvGraphicFramePr>
        <p:xfrm>
          <a:off x="1331913" y="2060575"/>
          <a:ext cx="6553200" cy="3759519"/>
        </p:xfrm>
        <a:graphic>
          <a:graphicData uri="http://schemas.openxmlformats.org/drawingml/2006/table">
            <a:tbl>
              <a:tblPr/>
              <a:tblGrid>
                <a:gridCol w="3314700"/>
                <a:gridCol w="3238500"/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Hepatocelular</a:t>
                      </a:r>
                      <a:r>
                        <a:rPr kumimoji="0" lang="es-MX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MX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damage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Chemicals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Microvesicular fatty change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Tetracycline, salicylates.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Macrovesicular fatty change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Ethanol, methrotexate.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Massive necrosis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Acetaminophen, insoniazid.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Hepatitis, acute and chronic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Methyldopa, phenytoin.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Cholestasis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Anabolic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MX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steroids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oral </a:t>
                      </a:r>
                      <a:r>
                        <a:rPr kumimoji="0" lang="es-MX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contraceptives</a:t>
                      </a: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196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Hepatotoxicity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Fatty Liver (</a:t>
            </a:r>
            <a:r>
              <a:rPr lang="en-US" dirty="0" err="1" smtClean="0"/>
              <a:t>Steatosis</a:t>
            </a:r>
            <a:r>
              <a:rPr lang="en-US" dirty="0" smtClean="0"/>
              <a:t>)</a:t>
            </a:r>
          </a:p>
          <a:p>
            <a:r>
              <a:rPr lang="en-US" dirty="0" smtClean="0"/>
              <a:t>Hepatocyte Necrosis (cell death)</a:t>
            </a:r>
          </a:p>
          <a:p>
            <a:r>
              <a:rPr lang="en-US" dirty="0" err="1" smtClean="0"/>
              <a:t>Canalicular</a:t>
            </a:r>
            <a:r>
              <a:rPr lang="en-US" dirty="0" smtClean="0"/>
              <a:t> cholestasis</a:t>
            </a:r>
          </a:p>
          <a:p>
            <a:r>
              <a:rPr lang="en-US" dirty="0" smtClean="0"/>
              <a:t>Bile duct damage</a:t>
            </a:r>
          </a:p>
          <a:p>
            <a:r>
              <a:rPr lang="en-US" dirty="0" smtClean="0"/>
              <a:t>Sinusoidal damage</a:t>
            </a:r>
          </a:p>
          <a:p>
            <a:r>
              <a:rPr lang="en-US" dirty="0" smtClean="0"/>
              <a:t>Fibrosis &amp; cirrhosis</a:t>
            </a:r>
          </a:p>
          <a:p>
            <a:r>
              <a:rPr lang="en-US" dirty="0" err="1" smtClean="0"/>
              <a:t>Tumours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422775" cy="43021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CCl4 , ethanol, </a:t>
            </a:r>
            <a:r>
              <a:rPr lang="en-US" dirty="0" err="1" smtClean="0"/>
              <a:t>fialuridine</a:t>
            </a:r>
            <a:r>
              <a:rPr lang="en-US" dirty="0" smtClean="0"/>
              <a:t> (anti-viral), </a:t>
            </a:r>
            <a:r>
              <a:rPr lang="en-US" dirty="0" err="1" smtClean="0"/>
              <a:t>valproic</a:t>
            </a:r>
            <a:r>
              <a:rPr lang="en-US" dirty="0" smtClean="0"/>
              <a:t> acid (anti-</a:t>
            </a:r>
            <a:r>
              <a:rPr lang="en-US" dirty="0" err="1" smtClean="0"/>
              <a:t>epilectic</a:t>
            </a:r>
            <a:r>
              <a:rPr lang="en-US" dirty="0" smtClean="0"/>
              <a:t>)</a:t>
            </a:r>
          </a:p>
          <a:p>
            <a:r>
              <a:rPr lang="en-US" dirty="0" smtClean="0"/>
              <a:t>acetaminophen, ethanol, chloroform</a:t>
            </a:r>
          </a:p>
          <a:p>
            <a:r>
              <a:rPr lang="en-US" dirty="0" smtClean="0"/>
              <a:t>estrogens, chlorpromazine</a:t>
            </a:r>
          </a:p>
          <a:p>
            <a:r>
              <a:rPr lang="en-US" dirty="0" err="1" smtClean="0"/>
              <a:t>amoxicilin</a:t>
            </a:r>
            <a:r>
              <a:rPr lang="en-US" dirty="0" smtClean="0"/>
              <a:t>, </a:t>
            </a:r>
            <a:r>
              <a:rPr lang="el-GR" dirty="0" smtClean="0"/>
              <a:t>α-</a:t>
            </a:r>
            <a:r>
              <a:rPr lang="en-US" dirty="0" err="1" smtClean="0"/>
              <a:t>napthyl-isothiocyanate</a:t>
            </a:r>
            <a:r>
              <a:rPr lang="en-US" dirty="0" smtClean="0"/>
              <a:t> (</a:t>
            </a:r>
            <a:r>
              <a:rPr lang="en-US" dirty="0" err="1" smtClean="0"/>
              <a:t>cholestatic</a:t>
            </a:r>
            <a:r>
              <a:rPr lang="en-US" dirty="0" smtClean="0"/>
              <a:t> chemical)</a:t>
            </a:r>
          </a:p>
          <a:p>
            <a:r>
              <a:rPr lang="en-US" dirty="0" smtClean="0"/>
              <a:t>anabolic steroids, cyclophosphamide</a:t>
            </a:r>
          </a:p>
          <a:p>
            <a:r>
              <a:rPr lang="en-US" dirty="0" smtClean="0"/>
              <a:t>ethanol, vinyl chloride, vitamin A</a:t>
            </a:r>
          </a:p>
          <a:p>
            <a:r>
              <a:rPr lang="en-US" dirty="0" err="1" smtClean="0"/>
              <a:t>aflatoxin</a:t>
            </a:r>
            <a:r>
              <a:rPr lang="en-US" dirty="0" smtClean="0"/>
              <a:t>, vinyl chloride, synthetic estrogens, androgens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u="sng" dirty="0" smtClean="0"/>
              <a:t>Type of Injury/Damage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066800"/>
            <a:ext cx="4041775" cy="639762"/>
          </a:xfrm>
        </p:spPr>
        <p:txBody>
          <a:bodyPr/>
          <a:lstStyle/>
          <a:p>
            <a:r>
              <a:rPr lang="en-US" u="sng" dirty="0"/>
              <a:t>Representative Toxins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396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PATHOPHYSIOLOGIC RESPONSE TO TOXIC INJURY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Each of the different cell types may respond to a toxic insult.</a:t>
            </a:r>
          </a:p>
          <a:p>
            <a:r>
              <a:rPr lang="en-US" dirty="0" smtClean="0"/>
              <a:t>If severe, toxicity can result in cell death but hepatocytes have remarkable adaptive responses.</a:t>
            </a:r>
          </a:p>
          <a:p>
            <a:r>
              <a:rPr lang="en-US" dirty="0" smtClean="0"/>
              <a:t>These responses depend on the chemical and dose.</a:t>
            </a:r>
          </a:p>
          <a:p>
            <a:pPr marL="0" indent="0">
              <a:buNone/>
            </a:pPr>
            <a:r>
              <a:rPr lang="en-US" dirty="0" smtClean="0"/>
              <a:t>	 - Necrosis</a:t>
            </a:r>
          </a:p>
          <a:p>
            <a:pPr marL="0" indent="0">
              <a:buNone/>
            </a:pPr>
            <a:r>
              <a:rPr lang="en-US" dirty="0" smtClean="0"/>
              <a:t>	 - </a:t>
            </a:r>
            <a:r>
              <a:rPr lang="en-US" dirty="0" err="1" smtClean="0"/>
              <a:t>Lipidosis</a:t>
            </a:r>
            <a:r>
              <a:rPr lang="en-US" dirty="0" smtClean="0"/>
              <a:t> (fatty liver)</a:t>
            </a:r>
          </a:p>
          <a:p>
            <a:pPr marL="0" indent="0">
              <a:buNone/>
            </a:pPr>
            <a:r>
              <a:rPr lang="en-US" dirty="0" smtClean="0"/>
              <a:t>	-Infiltration and Pigmentation</a:t>
            </a:r>
          </a:p>
          <a:p>
            <a:pPr marL="0" indent="0">
              <a:buNone/>
            </a:pPr>
            <a:r>
              <a:rPr lang="en-US" dirty="0" smtClean="0"/>
              <a:t> 	- Cholestasis</a:t>
            </a:r>
          </a:p>
          <a:p>
            <a:pPr marL="0" indent="0">
              <a:buNone/>
            </a:pPr>
            <a:r>
              <a:rPr lang="en-US" dirty="0" smtClean="0"/>
              <a:t>	-Cirrhosis</a:t>
            </a:r>
          </a:p>
          <a:p>
            <a:pPr marL="0" indent="0">
              <a:buNone/>
            </a:pPr>
            <a:r>
              <a:rPr lang="en-US" dirty="0" smtClean="0"/>
              <a:t>	-Hepatitis</a:t>
            </a:r>
          </a:p>
          <a:p>
            <a:pPr marL="0" indent="0">
              <a:buNone/>
            </a:pPr>
            <a:r>
              <a:rPr lang="en-US" dirty="0" smtClean="0"/>
              <a:t>	-Vascular injury</a:t>
            </a:r>
          </a:p>
          <a:p>
            <a:pPr marL="0" indent="0">
              <a:buNone/>
            </a:pPr>
            <a:r>
              <a:rPr lang="en-US" dirty="0" smtClean="0"/>
              <a:t>	-</a:t>
            </a:r>
            <a:r>
              <a:rPr lang="en-US" dirty="0" err="1" smtClean="0"/>
              <a:t>Neoplasia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867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NECROSIS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Cell </a:t>
            </a:r>
            <a:r>
              <a:rPr lang="en-US" dirty="0"/>
              <a:t>death of hepatocytes. Damage occurs in </a:t>
            </a:r>
            <a:r>
              <a:rPr lang="en-US" dirty="0" smtClean="0"/>
              <a:t>different parts </a:t>
            </a:r>
            <a:r>
              <a:rPr lang="en-US" dirty="0"/>
              <a:t>of the liver lobule depending on oxygen tension </a:t>
            </a:r>
            <a:r>
              <a:rPr lang="en-US" dirty="0" smtClean="0"/>
              <a:t>or levels </a:t>
            </a:r>
            <a:r>
              <a:rPr lang="en-US" dirty="0"/>
              <a:t>of particular drug metabolizing enzymes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Allyl</a:t>
            </a:r>
            <a:r>
              <a:rPr lang="en-US" dirty="0" smtClean="0"/>
              <a:t> </a:t>
            </a:r>
            <a:r>
              <a:rPr lang="en-US" dirty="0"/>
              <a:t>alcohol causes </a:t>
            </a:r>
            <a:r>
              <a:rPr lang="en-US" dirty="0" err="1"/>
              <a:t>periportal</a:t>
            </a:r>
            <a:r>
              <a:rPr lang="en-US" dirty="0"/>
              <a:t> necrosis (III</a:t>
            </a:r>
            <a:r>
              <a:rPr lang="en-US" dirty="0" smtClean="0"/>
              <a:t>) because the enzyme </a:t>
            </a:r>
            <a:r>
              <a:rPr lang="en-US" dirty="0" smtClean="0"/>
              <a:t>metabolizing </a:t>
            </a:r>
            <a:r>
              <a:rPr lang="en-US" dirty="0"/>
              <a:t>it is particularly located there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Carbon </a:t>
            </a:r>
            <a:r>
              <a:rPr lang="en-US" dirty="0"/>
              <a:t>tetrachloride causes </a:t>
            </a:r>
            <a:r>
              <a:rPr lang="en-US" dirty="0" err="1"/>
              <a:t>centrilobular</a:t>
            </a:r>
            <a:r>
              <a:rPr lang="en-US" dirty="0"/>
              <a:t> necrosis </a:t>
            </a:r>
            <a:r>
              <a:rPr lang="en-US" dirty="0" smtClean="0"/>
              <a:t>-endothelial </a:t>
            </a:r>
            <a:r>
              <a:rPr lang="en-US" dirty="0"/>
              <a:t>and </a:t>
            </a:r>
            <a:r>
              <a:rPr lang="en-US" dirty="0" err="1"/>
              <a:t>Kupffer</a:t>
            </a:r>
            <a:r>
              <a:rPr lang="en-US" dirty="0"/>
              <a:t> cells adjacent to hepatocytes </a:t>
            </a:r>
            <a:r>
              <a:rPr lang="en-US" dirty="0" smtClean="0"/>
              <a:t>may be </a:t>
            </a:r>
            <a:r>
              <a:rPr lang="en-US" dirty="0"/>
              <a:t>normal - with </a:t>
            </a:r>
            <a:r>
              <a:rPr lang="en-US" dirty="0" err="1"/>
              <a:t>diethylnitrosamine</a:t>
            </a:r>
            <a:r>
              <a:rPr lang="en-US" dirty="0"/>
              <a:t>, endothelial cells </a:t>
            </a:r>
            <a:r>
              <a:rPr lang="en-US" dirty="0" smtClean="0"/>
              <a:t>are also </a:t>
            </a:r>
            <a:r>
              <a:rPr lang="en-US" dirty="0"/>
              <a:t>killed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Due </a:t>
            </a:r>
            <a:r>
              <a:rPr lang="en-US" dirty="0"/>
              <a:t>to activation by higher concentrations </a:t>
            </a:r>
            <a:r>
              <a:rPr lang="en-US" dirty="0" smtClean="0"/>
              <a:t>of cytochrome </a:t>
            </a:r>
            <a:r>
              <a:rPr lang="en-US" dirty="0"/>
              <a:t>P450 in zone </a:t>
            </a:r>
            <a:r>
              <a:rPr lang="en-US" dirty="0" smtClean="0"/>
              <a:t>I. Some </a:t>
            </a:r>
            <a:r>
              <a:rPr lang="en-US" dirty="0"/>
              <a:t>cells undergo apoptosis which may be increased </a:t>
            </a:r>
            <a:r>
              <a:rPr lang="en-US" dirty="0" smtClean="0"/>
              <a:t>by agents </a:t>
            </a:r>
            <a:r>
              <a:rPr lang="en-US" dirty="0"/>
              <a:t>such as ethanol. Unlike necrosis there is </a:t>
            </a:r>
            <a:r>
              <a:rPr lang="en-US" dirty="0" smtClean="0"/>
              <a:t>no release </a:t>
            </a:r>
            <a:r>
              <a:rPr lang="en-US" dirty="0"/>
              <a:t>of cellular contents and thus no </a:t>
            </a:r>
            <a:r>
              <a:rPr lang="en-US" dirty="0" smtClean="0"/>
              <a:t>inflammatory cells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107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The liver constitutes about 5% of the body mass of a human.</a:t>
            </a:r>
          </a:p>
          <a:p>
            <a:r>
              <a:rPr lang="en-US" dirty="0"/>
              <a:t>Blood supply is about 20% arterial-80% venous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May contain 10-15% of blood </a:t>
            </a:r>
            <a:r>
              <a:rPr lang="en-US" dirty="0" smtClean="0"/>
              <a:t>volume</a:t>
            </a:r>
          </a:p>
          <a:p>
            <a:r>
              <a:rPr lang="en-US" dirty="0"/>
              <a:t>The liver is the most common site of damage in laboratory animals administered drugs and other chemicals.</a:t>
            </a:r>
          </a:p>
          <a:p>
            <a:r>
              <a:rPr lang="en-US" dirty="0"/>
              <a:t>There are many reasons including the fact that the liver is the first major organ to be exposed to ingested chemicals due to its portal blood supply.</a:t>
            </a:r>
          </a:p>
          <a:p>
            <a:r>
              <a:rPr lang="en-US" dirty="0"/>
              <a:t>Although chemicals are delivered to the liver to be metabolized and excreted, this can frequently lead to activation and liver injury.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74067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LIPIDOSIS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</a:t>
            </a:r>
            <a:r>
              <a:rPr lang="en-US" dirty="0"/>
              <a:t>chemicals cause a fatty liver. </a:t>
            </a:r>
            <a:r>
              <a:rPr lang="en-US" dirty="0" smtClean="0"/>
              <a:t>Sometimes associated </a:t>
            </a:r>
            <a:r>
              <a:rPr lang="en-US" dirty="0"/>
              <a:t>with necrosis but often not.</a:t>
            </a:r>
          </a:p>
          <a:p>
            <a:r>
              <a:rPr lang="en-US" dirty="0"/>
              <a:t>Not really understood but essentially is due to </a:t>
            </a:r>
            <a:r>
              <a:rPr lang="en-US" dirty="0" smtClean="0"/>
              <a:t>an imbalance </a:t>
            </a:r>
            <a:r>
              <a:rPr lang="en-US" dirty="0"/>
              <a:t>between uptake of fatty acids and </a:t>
            </a:r>
            <a:r>
              <a:rPr lang="en-US" dirty="0" smtClean="0"/>
              <a:t>their secretion </a:t>
            </a:r>
            <a:r>
              <a:rPr lang="en-US" dirty="0"/>
              <a:t>as VLDL.</a:t>
            </a:r>
          </a:p>
          <a:p>
            <a:r>
              <a:rPr lang="en-US" dirty="0" smtClean="0"/>
              <a:t>Carbon </a:t>
            </a:r>
            <a:r>
              <a:rPr lang="en-US" dirty="0"/>
              <a:t>tetrachloride can cause </a:t>
            </a:r>
            <a:r>
              <a:rPr lang="en-US" dirty="0" err="1"/>
              <a:t>lipidosis</a:t>
            </a:r>
            <a:r>
              <a:rPr lang="en-US" dirty="0"/>
              <a:t> by </a:t>
            </a:r>
            <a:r>
              <a:rPr lang="en-US" dirty="0" smtClean="0"/>
              <a:t>interfering in </a:t>
            </a:r>
            <a:r>
              <a:rPr lang="en-US" dirty="0" err="1"/>
              <a:t>apolipoprotein</a:t>
            </a:r>
            <a:r>
              <a:rPr lang="en-US" dirty="0"/>
              <a:t> synthesis as well as oxidation of </a:t>
            </a:r>
            <a:r>
              <a:rPr lang="en-US" dirty="0" smtClean="0"/>
              <a:t>fatty acids</a:t>
            </a:r>
            <a:r>
              <a:rPr lang="en-US" dirty="0"/>
              <a:t>.</a:t>
            </a:r>
          </a:p>
          <a:p>
            <a:r>
              <a:rPr lang="en-US" dirty="0" smtClean="0"/>
              <a:t>Other </a:t>
            </a:r>
            <a:r>
              <a:rPr lang="en-US" dirty="0"/>
              <a:t>chemicals can cause </a:t>
            </a:r>
            <a:r>
              <a:rPr lang="en-US" dirty="0" err="1"/>
              <a:t>lipidosis</a:t>
            </a:r>
            <a:r>
              <a:rPr lang="en-US" dirty="0"/>
              <a:t> by interfering </a:t>
            </a:r>
            <a:r>
              <a:rPr lang="en-US" dirty="0" smtClean="0"/>
              <a:t>with export </a:t>
            </a:r>
            <a:r>
              <a:rPr lang="en-US" dirty="0"/>
              <a:t>via the Golgi apparatus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Ethanol </a:t>
            </a:r>
            <a:r>
              <a:rPr lang="en-US" dirty="0"/>
              <a:t>can induce increased production of </a:t>
            </a:r>
            <a:r>
              <a:rPr lang="en-US" dirty="0" smtClean="0"/>
              <a:t>fatty acids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4571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INFILTRATION &amp; PIGMENTATION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/>
              <a:t>chemicals </a:t>
            </a:r>
            <a:r>
              <a:rPr lang="en-US" dirty="0" smtClean="0"/>
              <a:t>cause </a:t>
            </a:r>
            <a:r>
              <a:rPr lang="en-US" dirty="0" err="1" smtClean="0"/>
              <a:t>hydropic</a:t>
            </a:r>
            <a:r>
              <a:rPr lang="en-US" dirty="0"/>
              <a:t> </a:t>
            </a:r>
            <a:r>
              <a:rPr lang="en-US" dirty="0" smtClean="0"/>
              <a:t>degeneration(water </a:t>
            </a:r>
            <a:r>
              <a:rPr lang="en-US" dirty="0"/>
              <a:t>accumulation in </a:t>
            </a:r>
            <a:r>
              <a:rPr lang="en-US" dirty="0" smtClean="0"/>
              <a:t>hepatocytes) possibly </a:t>
            </a:r>
            <a:r>
              <a:rPr lang="en-US" dirty="0"/>
              <a:t>related to failure of sodium balance.</a:t>
            </a:r>
          </a:p>
          <a:p>
            <a:r>
              <a:rPr lang="en-US" dirty="0" smtClean="0"/>
              <a:t>Other </a:t>
            </a:r>
            <a:r>
              <a:rPr lang="en-US" dirty="0"/>
              <a:t>chemicals, especially the so </a:t>
            </a:r>
            <a:r>
              <a:rPr lang="en-US" dirty="0" smtClean="0"/>
              <a:t>called peroxisome </a:t>
            </a:r>
            <a:r>
              <a:rPr lang="en-US" dirty="0"/>
              <a:t>proliferators, induce </a:t>
            </a:r>
            <a:r>
              <a:rPr lang="en-US" dirty="0" err="1"/>
              <a:t>lipofuscin</a:t>
            </a:r>
            <a:r>
              <a:rPr lang="en-US" dirty="0"/>
              <a:t> (</a:t>
            </a:r>
            <a:r>
              <a:rPr lang="en-US" dirty="0" smtClean="0"/>
              <a:t>age pigment</a:t>
            </a:r>
            <a:r>
              <a:rPr lang="en-US" dirty="0"/>
              <a:t>) accumulation due to poorly </a:t>
            </a:r>
            <a:r>
              <a:rPr lang="en-US" dirty="0" smtClean="0"/>
              <a:t>metabolized lipid </a:t>
            </a:r>
            <a:r>
              <a:rPr lang="en-US" dirty="0"/>
              <a:t>probably accumulating in lysosomes.</a:t>
            </a:r>
          </a:p>
          <a:p>
            <a:r>
              <a:rPr lang="en-US" dirty="0" smtClean="0"/>
              <a:t>Some </a:t>
            </a:r>
            <a:r>
              <a:rPr lang="en-US" dirty="0"/>
              <a:t>drugs 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griseofulvin</a:t>
            </a:r>
            <a:r>
              <a:rPr lang="en-US" dirty="0"/>
              <a:t>, cause the </a:t>
            </a:r>
            <a:r>
              <a:rPr lang="en-US" dirty="0" smtClean="0"/>
              <a:t>deposition of </a:t>
            </a:r>
            <a:r>
              <a:rPr lang="en-US" dirty="0"/>
              <a:t>the lipophilic </a:t>
            </a:r>
            <a:r>
              <a:rPr lang="en-US" dirty="0" err="1"/>
              <a:t>haem</a:t>
            </a:r>
            <a:r>
              <a:rPr lang="en-US" dirty="0"/>
              <a:t> precursor </a:t>
            </a:r>
            <a:r>
              <a:rPr lang="en-US" dirty="0" err="1"/>
              <a:t>protoporphyrin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0612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CHOLESTASIS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Accumulation </a:t>
            </a:r>
            <a:r>
              <a:rPr lang="en-US" dirty="0"/>
              <a:t>of bile pigments and other products in the </a:t>
            </a:r>
            <a:r>
              <a:rPr lang="en-US" dirty="0" smtClean="0"/>
              <a:t>bile </a:t>
            </a:r>
            <a:r>
              <a:rPr lang="en-US" dirty="0" err="1" smtClean="0"/>
              <a:t>canaliculi</a:t>
            </a:r>
            <a:r>
              <a:rPr lang="en-US" dirty="0" smtClean="0"/>
              <a:t> </a:t>
            </a:r>
            <a:r>
              <a:rPr lang="en-US" dirty="0"/>
              <a:t>interfering with bile flow. Can occur </a:t>
            </a:r>
            <a:r>
              <a:rPr lang="en-US" dirty="0" smtClean="0"/>
              <a:t>without damage </a:t>
            </a:r>
            <a:r>
              <a:rPr lang="en-US" dirty="0"/>
              <a:t>to hepatocytes.</a:t>
            </a:r>
          </a:p>
          <a:p>
            <a:r>
              <a:rPr lang="el-GR" dirty="0"/>
              <a:t>α-</a:t>
            </a:r>
            <a:r>
              <a:rPr lang="en-US" dirty="0" err="1"/>
              <a:t>naphthylisocyanate</a:t>
            </a:r>
            <a:r>
              <a:rPr lang="en-US" dirty="0"/>
              <a:t> disrupts hepatocyte junctions </a:t>
            </a:r>
            <a:r>
              <a:rPr lang="en-US" dirty="0" smtClean="0"/>
              <a:t>forming </a:t>
            </a:r>
            <a:r>
              <a:rPr lang="en-US" dirty="0" err="1" smtClean="0"/>
              <a:t>caniculi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6499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CIRRHOSIS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Hepatic </a:t>
            </a:r>
            <a:r>
              <a:rPr lang="en-US" dirty="0"/>
              <a:t>fibrosis and hypoxia leading </a:t>
            </a:r>
            <a:r>
              <a:rPr lang="en-US" dirty="0" smtClean="0"/>
              <a:t>to nodular </a:t>
            </a:r>
            <a:r>
              <a:rPr lang="en-US" dirty="0"/>
              <a:t>regeneration.</a:t>
            </a:r>
          </a:p>
          <a:p>
            <a:r>
              <a:rPr lang="en-US" dirty="0" smtClean="0"/>
              <a:t>Can </a:t>
            </a:r>
            <a:r>
              <a:rPr lang="en-US" dirty="0"/>
              <a:t>occur after repeated insult and may lead to </a:t>
            </a:r>
            <a:r>
              <a:rPr lang="en-US" dirty="0" smtClean="0"/>
              <a:t>hepatic failure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E.g</a:t>
            </a:r>
            <a:r>
              <a:rPr lang="en-US" dirty="0" smtClean="0"/>
              <a:t> </a:t>
            </a:r>
            <a:r>
              <a:rPr lang="en-US" dirty="0"/>
              <a:t>carbon tetrachloride.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19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Neoplasia</a:t>
            </a:r>
            <a:r>
              <a:rPr lang="en-US" dirty="0" smtClean="0"/>
              <a:t> or Tumors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Chemically </a:t>
            </a:r>
            <a:r>
              <a:rPr lang="en-US" dirty="0"/>
              <a:t>induced </a:t>
            </a:r>
            <a:r>
              <a:rPr lang="en-US" dirty="0" err="1"/>
              <a:t>neoplasia</a:t>
            </a:r>
            <a:r>
              <a:rPr lang="en-US" dirty="0"/>
              <a:t> can involve tumors </a:t>
            </a:r>
            <a:r>
              <a:rPr lang="en-US" dirty="0" smtClean="0"/>
              <a:t>that are </a:t>
            </a:r>
            <a:r>
              <a:rPr lang="en-US" dirty="0"/>
              <a:t>derived from hepatocytes, bile duct cells, or the rare, highly </a:t>
            </a:r>
            <a:r>
              <a:rPr lang="en-US" dirty="0" smtClean="0"/>
              <a:t>malignant </a:t>
            </a:r>
            <a:r>
              <a:rPr lang="en-US" dirty="0" err="1" smtClean="0"/>
              <a:t>angiosarcomas</a:t>
            </a:r>
            <a:r>
              <a:rPr lang="en-US" dirty="0" smtClean="0"/>
              <a:t> </a:t>
            </a:r>
            <a:r>
              <a:rPr lang="en-US" dirty="0"/>
              <a:t>derived from sinusoidal lining cells. </a:t>
            </a:r>
            <a:endParaRPr lang="en-US" dirty="0" smtClean="0"/>
          </a:p>
          <a:p>
            <a:r>
              <a:rPr lang="en-US" dirty="0" smtClean="0"/>
              <a:t>Hepatocellular cancer </a:t>
            </a:r>
            <a:r>
              <a:rPr lang="en-US" dirty="0"/>
              <a:t>has been linked to chronic abuse of </a:t>
            </a:r>
            <a:r>
              <a:rPr lang="en-US" dirty="0" smtClean="0"/>
              <a:t>androgens, alcohol</a:t>
            </a:r>
            <a:r>
              <a:rPr lang="en-US" dirty="0"/>
              <a:t>, and a high prevalence of </a:t>
            </a:r>
            <a:r>
              <a:rPr lang="en-US" dirty="0" err="1"/>
              <a:t>aflatoxin</a:t>
            </a:r>
            <a:r>
              <a:rPr lang="en-US" dirty="0"/>
              <a:t>-contaminated diets. </a:t>
            </a:r>
            <a:endParaRPr lang="en-US" dirty="0" smtClean="0"/>
          </a:p>
          <a:p>
            <a:r>
              <a:rPr lang="en-US" dirty="0" smtClean="0"/>
              <a:t>In addition</a:t>
            </a:r>
            <a:r>
              <a:rPr lang="en-US" dirty="0"/>
              <a:t>, viral hepatitis, metabolic diseases such as </a:t>
            </a:r>
            <a:r>
              <a:rPr lang="en-US" dirty="0" smtClean="0"/>
              <a:t>hemochromatosis and </a:t>
            </a:r>
            <a:r>
              <a:rPr lang="el-GR" dirty="0"/>
              <a:t>α1-</a:t>
            </a:r>
            <a:r>
              <a:rPr lang="en-US" dirty="0"/>
              <a:t>antitrypsin deficiency, and nonalcoholic </a:t>
            </a:r>
            <a:r>
              <a:rPr lang="en-US" dirty="0" err="1" smtClean="0"/>
              <a:t>steatohepatitis</a:t>
            </a:r>
            <a:r>
              <a:rPr lang="en-US" dirty="0" smtClean="0"/>
              <a:t> are </a:t>
            </a:r>
            <a:r>
              <a:rPr lang="en-US" dirty="0"/>
              <a:t>major risk factors for hepatocellular carcinoma</a:t>
            </a:r>
          </a:p>
        </p:txBody>
      </p:sp>
    </p:spTree>
    <p:extLst>
      <p:ext uri="{BB962C8B-B14F-4D97-AF65-F5344CB8AC3E}">
        <p14:creationId xmlns:p14="http://schemas.microsoft.com/office/powerpoint/2010/main" val="33933013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Damage to other cell types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Damage </a:t>
            </a:r>
            <a:r>
              <a:rPr lang="en-US" dirty="0"/>
              <a:t>to hepatocytes is not always observed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In some circumstances bile duct necrosis </a:t>
            </a:r>
            <a:r>
              <a:rPr lang="en-US" dirty="0" smtClean="0"/>
              <a:t>is observed </a:t>
            </a:r>
            <a:r>
              <a:rPr lang="en-US" dirty="0"/>
              <a:t>(alpha-</a:t>
            </a:r>
            <a:r>
              <a:rPr lang="en-US" dirty="0" err="1"/>
              <a:t>naphthylisocyanate</a:t>
            </a:r>
            <a:r>
              <a:rPr lang="en-US" dirty="0"/>
              <a:t>).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Other</a:t>
            </a:r>
            <a:r>
              <a:rPr lang="en-US" dirty="0"/>
              <a:t> </a:t>
            </a:r>
            <a:r>
              <a:rPr lang="fr-FR" dirty="0" err="1" smtClean="0"/>
              <a:t>chemicals</a:t>
            </a:r>
            <a:r>
              <a:rPr lang="fr-FR" dirty="0" smtClean="0"/>
              <a:t> </a:t>
            </a:r>
            <a:r>
              <a:rPr lang="fr-FR" dirty="0"/>
              <a:t>cause bile </a:t>
            </a:r>
            <a:r>
              <a:rPr lang="fr-FR" dirty="0" err="1"/>
              <a:t>duct</a:t>
            </a:r>
            <a:r>
              <a:rPr lang="fr-FR" dirty="0"/>
              <a:t> hyperplasia, </a:t>
            </a:r>
            <a:r>
              <a:rPr lang="fr-FR" dirty="0" err="1"/>
              <a:t>oval</a:t>
            </a:r>
            <a:r>
              <a:rPr lang="fr-FR" dirty="0"/>
              <a:t> </a:t>
            </a:r>
            <a:r>
              <a:rPr lang="fr-FR" dirty="0" err="1" smtClean="0"/>
              <a:t>cell</a:t>
            </a:r>
            <a:r>
              <a:rPr lang="fr-FR" dirty="0"/>
              <a:t> </a:t>
            </a:r>
            <a:r>
              <a:rPr lang="en-US" dirty="0" smtClean="0"/>
              <a:t>proliferation </a:t>
            </a:r>
            <a:r>
              <a:rPr lang="en-US" dirty="0"/>
              <a:t>and </a:t>
            </a:r>
            <a:r>
              <a:rPr lang="en-US" dirty="0" err="1"/>
              <a:t>cholangiofibrosis</a:t>
            </a:r>
            <a:r>
              <a:rPr lang="en-US" dirty="0"/>
              <a:t> (</a:t>
            </a:r>
            <a:r>
              <a:rPr lang="en-US" dirty="0" smtClean="0"/>
              <a:t>2- </a:t>
            </a:r>
            <a:r>
              <a:rPr lang="en-US" dirty="0" err="1" smtClean="0"/>
              <a:t>acetylaminofluorene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dirty="0" smtClean="0"/>
              <a:t>Other </a:t>
            </a:r>
            <a:r>
              <a:rPr lang="en-US" dirty="0"/>
              <a:t>toxins can affect endothelial cells, Ito </a:t>
            </a:r>
            <a:r>
              <a:rPr lang="en-US" dirty="0" smtClean="0"/>
              <a:t>cells and </a:t>
            </a:r>
            <a:r>
              <a:rPr lang="en-US" dirty="0" err="1"/>
              <a:t>Kupffer</a:t>
            </a:r>
            <a:r>
              <a:rPr lang="en-US" dirty="0"/>
              <a:t> cells.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Ricin </a:t>
            </a:r>
            <a:r>
              <a:rPr lang="en-US" dirty="0"/>
              <a:t>and beryllium </a:t>
            </a:r>
            <a:r>
              <a:rPr lang="en-US" dirty="0" smtClean="0"/>
              <a:t>can initially </a:t>
            </a:r>
            <a:r>
              <a:rPr lang="en-US" dirty="0"/>
              <a:t>first attack </a:t>
            </a:r>
            <a:r>
              <a:rPr lang="en-US" dirty="0" err="1"/>
              <a:t>Kupffer</a:t>
            </a:r>
            <a:r>
              <a:rPr lang="en-US" dirty="0"/>
              <a:t> cells.</a:t>
            </a:r>
          </a:p>
        </p:txBody>
      </p:sp>
    </p:spTree>
    <p:extLst>
      <p:ext uri="{BB962C8B-B14F-4D97-AF65-F5344CB8AC3E}">
        <p14:creationId xmlns:p14="http://schemas.microsoft.com/office/powerpoint/2010/main" val="38307872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Autoimmune responses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Sometimes </a:t>
            </a:r>
            <a:r>
              <a:rPr lang="en-US" dirty="0"/>
              <a:t>it seems that in the metabolism of </a:t>
            </a:r>
            <a:r>
              <a:rPr lang="en-US" dirty="0" smtClean="0"/>
              <a:t>a drug </a:t>
            </a:r>
            <a:r>
              <a:rPr lang="en-US" dirty="0"/>
              <a:t>protein-drug adducts are produced </a:t>
            </a:r>
            <a:r>
              <a:rPr lang="en-US" dirty="0" smtClean="0"/>
              <a:t>which are </a:t>
            </a:r>
            <a:r>
              <a:rPr lang="en-US" dirty="0"/>
              <a:t>expressed on the hepatocyte cell surface </a:t>
            </a:r>
            <a:r>
              <a:rPr lang="en-US" dirty="0" smtClean="0"/>
              <a:t>and act </a:t>
            </a:r>
            <a:r>
              <a:rPr lang="en-US" dirty="0"/>
              <a:t>as antigens.</a:t>
            </a:r>
          </a:p>
          <a:p>
            <a:r>
              <a:rPr lang="en-US" dirty="0" smtClean="0"/>
              <a:t>Hepatocytes </a:t>
            </a:r>
            <a:r>
              <a:rPr lang="en-US" dirty="0"/>
              <a:t>can then be destroyed by </a:t>
            </a:r>
            <a:r>
              <a:rPr lang="en-US" dirty="0" smtClean="0"/>
              <a:t>cell mediated</a:t>
            </a:r>
            <a:r>
              <a:rPr lang="en-US" dirty="0"/>
              <a:t> </a:t>
            </a:r>
            <a:r>
              <a:rPr lang="en-US" dirty="0" smtClean="0"/>
              <a:t>immune </a:t>
            </a:r>
            <a:r>
              <a:rPr lang="en-US" dirty="0"/>
              <a:t>responses. </a:t>
            </a:r>
            <a:endParaRPr lang="en-US" dirty="0" smtClean="0"/>
          </a:p>
          <a:p>
            <a:r>
              <a:rPr lang="en-US" dirty="0" smtClean="0"/>
              <a:t>Accompanying</a:t>
            </a:r>
            <a:r>
              <a:rPr lang="en-US" dirty="0"/>
              <a:t> </a:t>
            </a:r>
            <a:r>
              <a:rPr lang="en-US" dirty="0" smtClean="0"/>
              <a:t>inflammation</a:t>
            </a:r>
            <a:r>
              <a:rPr lang="en-US" dirty="0"/>
              <a:t>.</a:t>
            </a:r>
          </a:p>
          <a:p>
            <a:r>
              <a:rPr lang="en-US" dirty="0" smtClean="0"/>
              <a:t>May </a:t>
            </a:r>
            <a:r>
              <a:rPr lang="en-US" dirty="0"/>
              <a:t>occur in humans after multi exposures </a:t>
            </a:r>
            <a:r>
              <a:rPr lang="en-US" dirty="0" smtClean="0"/>
              <a:t>and no </a:t>
            </a:r>
            <a:r>
              <a:rPr lang="en-US" dirty="0"/>
              <a:t>dose response.</a:t>
            </a:r>
          </a:p>
          <a:p>
            <a:r>
              <a:rPr lang="en-US" dirty="0" smtClean="0"/>
              <a:t>Classic </a:t>
            </a:r>
            <a:r>
              <a:rPr lang="en-US" dirty="0"/>
              <a:t>cases of halothane hepatitis in humans.</a:t>
            </a:r>
          </a:p>
          <a:p>
            <a:r>
              <a:rPr lang="en-US" dirty="0"/>
              <a:t>Rare but high mortality.</a:t>
            </a:r>
          </a:p>
        </p:txBody>
      </p:sp>
    </p:spTree>
    <p:extLst>
      <p:ext uri="{BB962C8B-B14F-4D97-AF65-F5344CB8AC3E}">
        <p14:creationId xmlns:p14="http://schemas.microsoft.com/office/powerpoint/2010/main" val="29353174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Classification of drug induced liver injury: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/>
              <a:t>Predictable reactions:</a:t>
            </a:r>
          </a:p>
          <a:p>
            <a:pPr marL="0" indent="0">
              <a:buNone/>
            </a:pPr>
            <a:r>
              <a:rPr lang="en-US" dirty="0" smtClean="0"/>
              <a:t>	 - dose </a:t>
            </a:r>
            <a:r>
              <a:rPr lang="en-US" dirty="0"/>
              <a:t>related, has a high incidence, and occurs with a short latency (within </a:t>
            </a:r>
            <a:r>
              <a:rPr lang="en-US" dirty="0" smtClean="0"/>
              <a:t>a few days).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results </a:t>
            </a:r>
            <a:r>
              <a:rPr lang="en-US" dirty="0"/>
              <a:t>from direct toxicity of the drug or its metabolite and is reproducible </a:t>
            </a:r>
            <a:r>
              <a:rPr lang="en-US" dirty="0" smtClean="0"/>
              <a:t>in animal models	</a:t>
            </a:r>
          </a:p>
          <a:p>
            <a:r>
              <a:rPr lang="en-US" dirty="0" smtClean="0"/>
              <a:t>classic </a:t>
            </a:r>
            <a:r>
              <a:rPr lang="en-US" dirty="0"/>
              <a:t>example is acetaminophen </a:t>
            </a:r>
            <a:r>
              <a:rPr lang="en-US" dirty="0" smtClean="0"/>
              <a:t>/ </a:t>
            </a:r>
            <a:r>
              <a:rPr lang="en-US" dirty="0" err="1" smtClean="0"/>
              <a:t>paracetamol</a:t>
            </a:r>
            <a:r>
              <a:rPr lang="en-US" dirty="0" smtClean="0"/>
              <a:t> toxicity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9592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Classification of drug induced liver injury: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Idiosyncratic reactions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	- occur with variable latency (1 week to 1 year or more), with low incidence, 	and</a:t>
            </a:r>
          </a:p>
          <a:p>
            <a:pPr marL="0" indent="0">
              <a:buNone/>
            </a:pPr>
            <a:r>
              <a:rPr lang="en-US" dirty="0" smtClean="0"/>
              <a:t>	- may or may not be dose related</a:t>
            </a:r>
          </a:p>
          <a:p>
            <a:pPr marL="0" indent="0">
              <a:buNone/>
            </a:pPr>
            <a:r>
              <a:rPr lang="en-US" dirty="0" smtClean="0"/>
              <a:t>	- the majority of hepatotoxic drugs cause idiosyncratic 	reactions</a:t>
            </a:r>
          </a:p>
          <a:p>
            <a:pPr marL="0" indent="0">
              <a:buNone/>
            </a:pPr>
            <a:r>
              <a:rPr lang="en-US" dirty="0" smtClean="0"/>
              <a:t>	- an ALT&gt;3×upper limit of normal (ULN), or an alkaline 	phosphatase (ALP)&gt;2×ULN has been somewhat arbitrarily identified as a sensitive but 	not necessarily specific sign of liver toxicity</a:t>
            </a:r>
          </a:p>
          <a:p>
            <a:pPr marL="0" indent="0">
              <a:buNone/>
            </a:pPr>
            <a:r>
              <a:rPr lang="it-IT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2069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Classification of drug induced liver injury: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it-IT" sz="2700" dirty="0">
                <a:solidFill>
                  <a:prstClr val="black"/>
                </a:solidFill>
              </a:rPr>
              <a:t>Immune mediated (allergic) vs </a:t>
            </a:r>
            <a:endParaRPr lang="it-IT" sz="2700" dirty="0" smtClean="0">
              <a:solidFill>
                <a:prstClr val="black"/>
              </a:solidFill>
            </a:endParaRPr>
          </a:p>
          <a:p>
            <a:pPr lvl="0"/>
            <a:r>
              <a:rPr lang="it-IT" sz="2700" dirty="0" smtClean="0">
                <a:solidFill>
                  <a:prstClr val="black"/>
                </a:solidFill>
              </a:rPr>
              <a:t>Non-immune </a:t>
            </a:r>
            <a:r>
              <a:rPr lang="it-IT" sz="2700" dirty="0">
                <a:solidFill>
                  <a:prstClr val="black"/>
                </a:solidFill>
              </a:rPr>
              <a:t>mediated (non-allergic)</a:t>
            </a:r>
            <a:endParaRPr lang="en-US" sz="27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7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Liver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Liver is divided histologically into lobules</a:t>
            </a:r>
          </a:p>
          <a:p>
            <a:r>
              <a:rPr lang="en-US" dirty="0" smtClean="0"/>
              <a:t>The center of the lobule is the central vein</a:t>
            </a:r>
          </a:p>
          <a:p>
            <a:r>
              <a:rPr lang="en-US" dirty="0" smtClean="0"/>
              <a:t>At the periphery of the lobule are portal triads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8789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1981200"/>
            <a:ext cx="75438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002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0460" y="70976"/>
            <a:ext cx="9063540" cy="640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089737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7620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4807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Patterns of LFTs abnormality and clinical features: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15947"/>
            <a:ext cx="6324599" cy="4303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75721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Hepatitis pattern: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Hepatocellular </a:t>
            </a:r>
            <a:r>
              <a:rPr lang="en-US" dirty="0"/>
              <a:t>injury</a:t>
            </a:r>
          </a:p>
          <a:p>
            <a:r>
              <a:rPr lang="en-US" dirty="0" smtClean="0"/>
              <a:t> </a:t>
            </a:r>
            <a:r>
              <a:rPr lang="en-US" dirty="0"/>
              <a:t>Patient may be asymptomatic or present with fatigue, right upper quadrant </a:t>
            </a:r>
            <a:r>
              <a:rPr lang="en-US" dirty="0" smtClean="0"/>
              <a:t>pain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hepatitis pattern of liver injury is most commonly accompanied by acute </a:t>
            </a:r>
            <a:r>
              <a:rPr lang="en-US" dirty="0" smtClean="0"/>
              <a:t>liver failure</a:t>
            </a:r>
            <a:r>
              <a:rPr lang="en-US" dirty="0"/>
              <a:t>, defined as coagulopathy (INR ≥1.5) and hepatic encephalopathy </a:t>
            </a:r>
            <a:r>
              <a:rPr lang="en-US" dirty="0" smtClean="0"/>
              <a:t>occurring &lt;26 </a:t>
            </a:r>
            <a:r>
              <a:rPr lang="en-US" dirty="0"/>
              <a:t>weeks after onset of illness in a patient without pre-existing cirrhosis. </a:t>
            </a:r>
            <a:r>
              <a:rPr lang="en-US" dirty="0" smtClean="0"/>
              <a:t>This usually </a:t>
            </a:r>
            <a:r>
              <a:rPr lang="en-US" dirty="0"/>
              <a:t>has a grave prognosis in absence of liver transplantation.</a:t>
            </a:r>
          </a:p>
        </p:txBody>
      </p:sp>
    </p:spTree>
    <p:extLst>
      <p:ext uri="{BB962C8B-B14F-4D97-AF65-F5344CB8AC3E}">
        <p14:creationId xmlns:p14="http://schemas.microsoft.com/office/powerpoint/2010/main" val="11149340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Indicator of severity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usually poor </a:t>
            </a:r>
            <a:r>
              <a:rPr lang="en-US" dirty="0" smtClean="0"/>
              <a:t>correlation between </a:t>
            </a:r>
            <a:r>
              <a:rPr lang="en-US" dirty="0"/>
              <a:t>degree of ALT elevation and the </a:t>
            </a:r>
            <a:r>
              <a:rPr lang="en-US" dirty="0" smtClean="0"/>
              <a:t>severity of </a:t>
            </a:r>
            <a:r>
              <a:rPr lang="en-US" dirty="0"/>
              <a:t>the liver disease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histology </a:t>
            </a:r>
            <a:r>
              <a:rPr lang="en-US" dirty="0"/>
              <a:t>being a more accurate </a:t>
            </a:r>
            <a:r>
              <a:rPr lang="en-US" dirty="0" smtClean="0"/>
              <a:t>indicator.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However</a:t>
            </a:r>
            <a:r>
              <a:rPr lang="en-US" dirty="0" smtClean="0"/>
              <a:t>, jaundice is a </a:t>
            </a:r>
            <a:r>
              <a:rPr lang="en-US" b="1" i="1" u="sng" dirty="0"/>
              <a:t>good</a:t>
            </a:r>
            <a:r>
              <a:rPr lang="en-US" dirty="0"/>
              <a:t> </a:t>
            </a:r>
            <a:r>
              <a:rPr lang="en-US" dirty="0" smtClean="0"/>
              <a:t> predictor of mortality </a:t>
            </a:r>
            <a:r>
              <a:rPr lang="en-US" dirty="0"/>
              <a:t>in drug-induced </a:t>
            </a:r>
            <a:r>
              <a:rPr lang="en-US" dirty="0" smtClean="0"/>
              <a:t>hepatitis.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err="1"/>
              <a:t>Hy’s</a:t>
            </a:r>
            <a:r>
              <a:rPr lang="en-US" sz="6600" dirty="0"/>
              <a:t>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consistent </a:t>
            </a:r>
            <a:r>
              <a:rPr lang="en-US" dirty="0"/>
              <a:t>serum </a:t>
            </a:r>
            <a:r>
              <a:rPr lang="en-US" dirty="0" err="1"/>
              <a:t>bilirubin</a:t>
            </a:r>
            <a:r>
              <a:rPr lang="en-US" dirty="0"/>
              <a:t> </a:t>
            </a:r>
            <a:r>
              <a:rPr lang="en-US" dirty="0" smtClean="0"/>
              <a:t>≥3 ×ULN</a:t>
            </a:r>
            <a:r>
              <a:rPr lang="en-US" sz="2000" dirty="0" smtClean="0"/>
              <a:t>, ( </a:t>
            </a:r>
            <a:r>
              <a:rPr lang="en-US" sz="2000" dirty="0"/>
              <a:t>in the </a:t>
            </a:r>
            <a:r>
              <a:rPr lang="en-US" sz="2000" dirty="0" smtClean="0"/>
              <a:t>absence of </a:t>
            </a:r>
            <a:r>
              <a:rPr lang="en-US" sz="2000" dirty="0" err="1"/>
              <a:t>biliary</a:t>
            </a:r>
            <a:r>
              <a:rPr lang="en-US" sz="2000" dirty="0"/>
              <a:t> obstruction or Gilbert’s syndrome</a:t>
            </a:r>
            <a:r>
              <a:rPr lang="en-US" sz="2000" dirty="0" smtClean="0"/>
              <a:t>,)</a:t>
            </a:r>
            <a:r>
              <a:rPr lang="en-US" sz="2400" dirty="0" smtClean="0"/>
              <a:t> </a:t>
            </a:r>
            <a:r>
              <a:rPr lang="en-US" dirty="0" smtClean="0"/>
              <a:t>is associated </a:t>
            </a:r>
            <a:r>
              <a:rPr lang="en-US" dirty="0"/>
              <a:t>with a mortality of approximately 10</a:t>
            </a:r>
            <a:r>
              <a:rPr lang="en-US" dirty="0" smtClean="0"/>
              <a:t>%. (</a:t>
            </a:r>
            <a:r>
              <a:rPr lang="en-US" dirty="0"/>
              <a:t>range, 5–50</a:t>
            </a:r>
            <a:r>
              <a:rPr lang="en-US" dirty="0" smtClean="0"/>
              <a:t>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6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Cholestatic</a:t>
            </a:r>
            <a:r>
              <a:rPr lang="en-US" dirty="0"/>
              <a:t> pattern: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canalicular</a:t>
            </a:r>
            <a:r>
              <a:rPr lang="en-US" dirty="0" smtClean="0"/>
              <a:t> </a:t>
            </a:r>
            <a:r>
              <a:rPr lang="en-US" dirty="0"/>
              <a:t>cholestasis usually results from inhibition of bilirubin or the </a:t>
            </a:r>
            <a:r>
              <a:rPr lang="en-US" dirty="0" smtClean="0"/>
              <a:t>bile-salt transport </a:t>
            </a:r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, cyclosporine or </a:t>
            </a:r>
            <a:r>
              <a:rPr lang="en-US" dirty="0" err="1"/>
              <a:t>oestrogen</a:t>
            </a:r>
            <a:r>
              <a:rPr lang="en-US" dirty="0"/>
              <a:t> metabolite); this is referred to as “bland”</a:t>
            </a:r>
          </a:p>
          <a:p>
            <a:r>
              <a:rPr lang="en-US" dirty="0"/>
              <a:t>cholestasis because histologically there is virtual absence of inflammation </a:t>
            </a:r>
            <a:r>
              <a:rPr lang="en-US" dirty="0" smtClean="0"/>
              <a:t>or necrosis</a:t>
            </a:r>
            <a:r>
              <a:rPr lang="en-US" dirty="0"/>
              <a:t>.</a:t>
            </a:r>
          </a:p>
          <a:p>
            <a:r>
              <a:rPr lang="en-US" dirty="0" smtClean="0"/>
              <a:t>More </a:t>
            </a:r>
            <a:r>
              <a:rPr lang="en-US" dirty="0"/>
              <a:t>commonly, however, cholestasis is associated with some degree </a:t>
            </a:r>
            <a:r>
              <a:rPr lang="en-US" dirty="0" smtClean="0"/>
              <a:t>of </a:t>
            </a:r>
            <a:r>
              <a:rPr lang="en-US" dirty="0" err="1" smtClean="0"/>
              <a:t>cholangiocyte</a:t>
            </a:r>
            <a:r>
              <a:rPr lang="en-US" dirty="0" smtClean="0"/>
              <a:t> </a:t>
            </a:r>
            <a:r>
              <a:rPr lang="en-US" dirty="0"/>
              <a:t>injury.</a:t>
            </a:r>
          </a:p>
          <a:p>
            <a:r>
              <a:rPr lang="en-US" dirty="0" smtClean="0"/>
              <a:t>presentation </a:t>
            </a:r>
            <a:r>
              <a:rPr lang="en-US" dirty="0"/>
              <a:t>can mimic biliary obstruction or the course can be more </a:t>
            </a:r>
            <a:r>
              <a:rPr lang="en-US" dirty="0" smtClean="0"/>
              <a:t>associated with </a:t>
            </a:r>
            <a:r>
              <a:rPr lang="en-US" dirty="0"/>
              <a:t>jaundice and pruritus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Mortality </a:t>
            </a:r>
            <a:r>
              <a:rPr lang="en-US" dirty="0" smtClean="0"/>
              <a:t>is </a:t>
            </a:r>
            <a:r>
              <a:rPr lang="en-US" dirty="0"/>
              <a:t>less than with the </a:t>
            </a:r>
            <a:r>
              <a:rPr lang="en-US" dirty="0" smtClean="0"/>
              <a:t>hepatitis pattern </a:t>
            </a:r>
            <a:r>
              <a:rPr lang="en-US" dirty="0"/>
              <a:t>(1–7.8%) and death is usually not liver-related, though chronic </a:t>
            </a:r>
            <a:r>
              <a:rPr lang="en-US" dirty="0" err="1" smtClean="0"/>
              <a:t>cholestatic</a:t>
            </a:r>
            <a:r>
              <a:rPr lang="en-US" dirty="0"/>
              <a:t> </a:t>
            </a:r>
            <a:r>
              <a:rPr lang="en-US" dirty="0" smtClean="0"/>
              <a:t>injury </a:t>
            </a:r>
            <a:r>
              <a:rPr lang="en-US" dirty="0"/>
              <a:t>can result in </a:t>
            </a:r>
            <a:r>
              <a:rPr lang="en-US" dirty="0" err="1"/>
              <a:t>ductopenia</a:t>
            </a:r>
            <a:r>
              <a:rPr lang="en-US" dirty="0"/>
              <a:t> and, rarely, cirrhosis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3712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Mixed pattern: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combination </a:t>
            </a:r>
            <a:r>
              <a:rPr lang="en-US" dirty="0"/>
              <a:t>of acute hepatitis and cholestasis.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pattern of liver </a:t>
            </a:r>
            <a:r>
              <a:rPr lang="en-US" dirty="0" smtClean="0"/>
              <a:t>injury probably </a:t>
            </a:r>
            <a:r>
              <a:rPr lang="en-US" dirty="0"/>
              <a:t>has the lowest </a:t>
            </a:r>
            <a:r>
              <a:rPr lang="en-US" dirty="0" smtClean="0"/>
              <a:t>mortality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Other forms of hepatotoxicity:</a:t>
            </a:r>
          </a:p>
          <a:p>
            <a:r>
              <a:rPr lang="en-US" dirty="0" smtClean="0"/>
              <a:t>granulomas</a:t>
            </a:r>
            <a:r>
              <a:rPr lang="en-US" dirty="0"/>
              <a:t>, fibrosis, neoplasms, </a:t>
            </a:r>
            <a:r>
              <a:rPr lang="en-US" dirty="0" err="1"/>
              <a:t>steatohepatitis</a:t>
            </a:r>
            <a:r>
              <a:rPr lang="en-US" dirty="0"/>
              <a:t> and vascular lesions</a:t>
            </a:r>
          </a:p>
        </p:txBody>
      </p:sp>
    </p:spTree>
    <p:extLst>
      <p:ext uri="{BB962C8B-B14F-4D97-AF65-F5344CB8AC3E}">
        <p14:creationId xmlns:p14="http://schemas.microsoft.com/office/powerpoint/2010/main" val="23533597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MANAGEMENT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3535363"/>
          </a:xfrm>
        </p:spPr>
        <p:txBody>
          <a:bodyPr/>
          <a:lstStyle/>
          <a:p>
            <a:r>
              <a:rPr lang="en-US" dirty="0"/>
              <a:t>prompt discontinuation of the </a:t>
            </a:r>
            <a:r>
              <a:rPr lang="en-US" dirty="0" smtClean="0"/>
              <a:t>offending drug,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supportive and symptomatic therapy</a:t>
            </a:r>
            <a:r>
              <a:rPr lang="en-US" dirty="0" smtClean="0"/>
              <a:t>,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monitoring for the development of </a:t>
            </a:r>
            <a:r>
              <a:rPr lang="en-US" dirty="0" smtClean="0"/>
              <a:t>Acute liver Failure.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60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Normal Liver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smtClean="0"/>
              <a:t>Functionally</a:t>
            </a:r>
            <a:r>
              <a:rPr lang="en-US" dirty="0"/>
              <a:t>, the liver can be divided into three zones, based upon oxygen </a:t>
            </a:r>
            <a:r>
              <a:rPr lang="en-US" dirty="0" smtClean="0"/>
              <a:t>supply </a:t>
            </a:r>
            <a:r>
              <a:rPr lang="en-US" b="1" dirty="0" smtClean="0"/>
              <a:t>Zone </a:t>
            </a:r>
            <a:r>
              <a:rPr lang="en-US" b="1" dirty="0"/>
              <a:t>1 </a:t>
            </a:r>
            <a:r>
              <a:rPr lang="en-US" dirty="0"/>
              <a:t>encircles the portal tracts where the oxygenated blood from hepatic arteries enters and mixes with portal blood</a:t>
            </a:r>
          </a:p>
          <a:p>
            <a:pPr lvl="1"/>
            <a:r>
              <a:rPr lang="en-US" b="1" dirty="0"/>
              <a:t>Zone 3 </a:t>
            </a:r>
            <a:r>
              <a:rPr lang="en-US" dirty="0"/>
              <a:t>is located around central veins where blood exits; oxygenation is low</a:t>
            </a:r>
          </a:p>
          <a:p>
            <a:pPr lvl="1"/>
            <a:r>
              <a:rPr lang="en-US" b="1" dirty="0"/>
              <a:t>Zone 2 </a:t>
            </a:r>
            <a:r>
              <a:rPr lang="en-US" dirty="0"/>
              <a:t>is the area in between Zones 1 and 3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6919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Response to </a:t>
            </a:r>
            <a:r>
              <a:rPr lang="en-US" dirty="0" err="1"/>
              <a:t>Xenobiotics</a:t>
            </a:r>
            <a:r>
              <a:rPr lang="en-US" dirty="0"/>
              <a:t> and Repair of Hepatotoxicity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Liver responds to increased workload by</a:t>
            </a:r>
          </a:p>
          <a:p>
            <a:r>
              <a:rPr lang="en-US" dirty="0" smtClean="0"/>
              <a:t>Hypertrophy (increased cell size)</a:t>
            </a:r>
          </a:p>
          <a:p>
            <a:r>
              <a:rPr lang="en-US" dirty="0" smtClean="0"/>
              <a:t>Hyperplasia (increased cell number)</a:t>
            </a:r>
          </a:p>
          <a:p>
            <a:r>
              <a:rPr lang="en-US" dirty="0" smtClean="0"/>
              <a:t>Liver has enormous regenerative capacity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4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Acetaminophen (</a:t>
            </a:r>
            <a:r>
              <a:rPr lang="en-US" b="1" dirty="0" err="1"/>
              <a:t>Paracetamol</a:t>
            </a:r>
            <a:r>
              <a:rPr lang="en-US" b="1" dirty="0"/>
              <a:t>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</a:t>
            </a:r>
            <a:r>
              <a:rPr lang="en-US" dirty="0"/>
              <a:t>common cause of DILI, and is an important cause of acute liver </a:t>
            </a:r>
            <a:r>
              <a:rPr lang="en-US" dirty="0" smtClean="0"/>
              <a:t>failure</a:t>
            </a:r>
          </a:p>
          <a:p>
            <a:endParaRPr lang="en-US" dirty="0"/>
          </a:p>
          <a:p>
            <a:r>
              <a:rPr lang="en-US" dirty="0" smtClean="0"/>
              <a:t>single </a:t>
            </a:r>
            <a:r>
              <a:rPr lang="en-US" dirty="0"/>
              <a:t>doses of acetaminophen exceeding 7 to 10 g (140 mg/kg of body weight </a:t>
            </a:r>
            <a:r>
              <a:rPr lang="en-US" dirty="0" smtClean="0"/>
              <a:t>in children</a:t>
            </a:r>
            <a:r>
              <a:rPr lang="en-US" dirty="0"/>
              <a:t>) may cause liver </a:t>
            </a:r>
            <a:r>
              <a:rPr lang="en-US" dirty="0" smtClean="0"/>
              <a:t>injury</a:t>
            </a:r>
          </a:p>
          <a:p>
            <a:endParaRPr lang="en-US" dirty="0"/>
          </a:p>
          <a:p>
            <a:r>
              <a:rPr lang="en-US" dirty="0" smtClean="0"/>
              <a:t>severe </a:t>
            </a:r>
            <a:r>
              <a:rPr lang="en-US" dirty="0"/>
              <a:t>(as indicated by serum ALT levels greater than 1000 U/L) or fatal liver </a:t>
            </a:r>
            <a:r>
              <a:rPr lang="en-US" dirty="0" smtClean="0"/>
              <a:t>injury , usually </a:t>
            </a:r>
            <a:r>
              <a:rPr lang="en-US" dirty="0"/>
              <a:t>involves acetaminophen doses of at least 15 to 25 </a:t>
            </a:r>
            <a:r>
              <a:rPr lang="en-US" dirty="0" smtClean="0"/>
              <a:t>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495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Risk factors for acetaminophen hepatotoxicity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Age</a:t>
            </a:r>
            <a:r>
              <a:rPr lang="en-US" dirty="0"/>
              <a:t>: Children may be more resistant than </a:t>
            </a:r>
            <a:r>
              <a:rPr lang="en-US" dirty="0" smtClean="0"/>
              <a:t>adults</a:t>
            </a:r>
          </a:p>
          <a:p>
            <a:endParaRPr lang="en-US" dirty="0"/>
          </a:p>
          <a:p>
            <a:r>
              <a:rPr lang="en-US" dirty="0"/>
              <a:t>Dose: Minimal hepatotoxic dose: 7.5 g (≈100 mg/kg) in adults, &gt;150 mg/kg </a:t>
            </a:r>
            <a:r>
              <a:rPr lang="en-US" dirty="0" smtClean="0"/>
              <a:t>in children, </a:t>
            </a:r>
            <a:r>
              <a:rPr lang="en-US" dirty="0"/>
              <a:t>Severe toxicity possible with dose &gt;15 g</a:t>
            </a:r>
          </a:p>
          <a:p>
            <a:r>
              <a:rPr lang="en-US" dirty="0"/>
              <a:t>Blood level: Influenced by dose, time after ingestion, gastric emptying Best indicator of risk of hepatotoxicity</a:t>
            </a:r>
          </a:p>
          <a:p>
            <a:r>
              <a:rPr lang="en-US" dirty="0"/>
              <a:t>Chronic excessive alcohol ingestion: Toxic dose threshold lowered; worsens prognosis (also related to late presentation); nephrotoxicity common</a:t>
            </a:r>
          </a:p>
          <a:p>
            <a:r>
              <a:rPr lang="en-US" dirty="0"/>
              <a:t>Fasting: Toxic dose threshold lowered</a:t>
            </a:r>
          </a:p>
          <a:p>
            <a:r>
              <a:rPr lang="en-US" dirty="0"/>
              <a:t>Concomitant medication: Toxic dose threshold lowered; worsens prognosis (e.g., isoniazid, phenytoin, </a:t>
            </a:r>
            <a:r>
              <a:rPr lang="en-US" dirty="0" err="1"/>
              <a:t>zidovudine</a:t>
            </a:r>
            <a:r>
              <a:rPr lang="en-US" dirty="0"/>
              <a:t>)</a:t>
            </a:r>
          </a:p>
          <a:p>
            <a:r>
              <a:rPr lang="en-US" dirty="0"/>
              <a:t> Time of presentation: Late presentation or delayed treatment (&gt;16hr) predicts worse outcome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8242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Antibiotics/Antimicrobials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class of drugs most frequently implicated in non-fulminant DILI</a:t>
            </a:r>
          </a:p>
          <a:p>
            <a:r>
              <a:rPr lang="en-US" dirty="0" smtClean="0"/>
              <a:t>Amoxicillin/</a:t>
            </a:r>
            <a:r>
              <a:rPr lang="en-US" dirty="0" err="1" smtClean="0"/>
              <a:t>clavulanic</a:t>
            </a:r>
            <a:r>
              <a:rPr lang="en-US" dirty="0" smtClean="0"/>
              <a:t> acid </a:t>
            </a:r>
            <a:r>
              <a:rPr lang="en-US" dirty="0"/>
              <a:t>is the most frequently reported </a:t>
            </a:r>
            <a:r>
              <a:rPr lang="en-US" dirty="0" smtClean="0"/>
              <a:t>antibiotic associated </a:t>
            </a:r>
            <a:r>
              <a:rPr lang="en-US" dirty="0"/>
              <a:t>with DILI</a:t>
            </a:r>
          </a:p>
          <a:p>
            <a:r>
              <a:rPr lang="en-US" dirty="0" smtClean="0"/>
              <a:t>Overall </a:t>
            </a:r>
            <a:r>
              <a:rPr lang="en-US" dirty="0"/>
              <a:t>rate of symptomatic hepatitis &lt; 1 in 100000 persons exposed</a:t>
            </a:r>
          </a:p>
          <a:p>
            <a:r>
              <a:rPr lang="en-US" dirty="0" smtClean="0"/>
              <a:t>Pattern</a:t>
            </a:r>
            <a:r>
              <a:rPr lang="en-US" dirty="0"/>
              <a:t>: </a:t>
            </a:r>
            <a:r>
              <a:rPr lang="en-US" dirty="0" err="1"/>
              <a:t>cholestatic</a:t>
            </a:r>
            <a:r>
              <a:rPr lang="en-US" dirty="0"/>
              <a:t> hepatitis, occurring 1-4 weeks after cessation of therapy</a:t>
            </a:r>
          </a:p>
          <a:p>
            <a:r>
              <a:rPr lang="en-US" dirty="0" smtClean="0"/>
              <a:t>Most </a:t>
            </a:r>
            <a:r>
              <a:rPr lang="en-US" dirty="0"/>
              <a:t>patients recover completely in 4 to 16 </a:t>
            </a:r>
            <a:r>
              <a:rPr lang="en-US" dirty="0" smtClean="0"/>
              <a:t>weeks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8511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Ketoconazole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hepatitis </a:t>
            </a:r>
            <a:r>
              <a:rPr lang="en-US" dirty="0"/>
              <a:t>occurs in 7 to 20 per 100,000 exposed persons</a:t>
            </a:r>
          </a:p>
          <a:p>
            <a:r>
              <a:rPr lang="en-US" dirty="0" smtClean="0"/>
              <a:t>The </a:t>
            </a:r>
            <a:r>
              <a:rPr lang="en-US" dirty="0"/>
              <a:t>onset is at 6 to 12 weeks after ketoconazole therapy is started, and rarely </a:t>
            </a:r>
            <a:r>
              <a:rPr lang="en-US" dirty="0" smtClean="0"/>
              <a:t>after the </a:t>
            </a:r>
            <a:r>
              <a:rPr lang="en-US" dirty="0"/>
              <a:t>drug is stopped</a:t>
            </a:r>
          </a:p>
          <a:p>
            <a:r>
              <a:rPr lang="en-US" dirty="0" smtClean="0"/>
              <a:t>Not </a:t>
            </a:r>
            <a:r>
              <a:rPr lang="en-US" dirty="0"/>
              <a:t>dose-dependent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7594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Fluconazole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elevations </a:t>
            </a:r>
            <a:r>
              <a:rPr lang="en-US" dirty="0"/>
              <a:t>of LFTs occur in fewer than 5% of patients, and liver injury has </a:t>
            </a:r>
            <a:r>
              <a:rPr lang="en-US" dirty="0" smtClean="0"/>
              <a:t>been documented </a:t>
            </a:r>
            <a:r>
              <a:rPr lang="en-US" dirty="0"/>
              <a:t>in only a few reports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6509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Isoniazid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Hepatitis </a:t>
            </a:r>
            <a:r>
              <a:rPr lang="en-US" dirty="0"/>
              <a:t>develops in approximately 21 of 1000 persons exposed to isoniazid; 5% to </a:t>
            </a:r>
            <a:r>
              <a:rPr lang="en-US" dirty="0" smtClean="0"/>
              <a:t>10% of </a:t>
            </a:r>
            <a:r>
              <a:rPr lang="en-US" dirty="0"/>
              <a:t>cases are fatal</a:t>
            </a:r>
          </a:p>
          <a:p>
            <a:r>
              <a:rPr lang="en-US" dirty="0" smtClean="0"/>
              <a:t>risk </a:t>
            </a:r>
            <a:r>
              <a:rPr lang="en-US" dirty="0"/>
              <a:t>and severity of isoniazid hepatitis increase with age; the risk is 0.3% in the </a:t>
            </a:r>
            <a:r>
              <a:rPr lang="en-US" dirty="0" smtClean="0"/>
              <a:t>third decade </a:t>
            </a:r>
            <a:r>
              <a:rPr lang="en-US" dirty="0"/>
              <a:t>of life and increases to 2% or higher after age 50</a:t>
            </a:r>
          </a:p>
          <a:p>
            <a:r>
              <a:rPr lang="en-US" dirty="0" smtClean="0"/>
              <a:t>risk </a:t>
            </a:r>
            <a:r>
              <a:rPr lang="en-US" dirty="0"/>
              <a:t>of toxicity is not related to the dose or blood level of isoniazid</a:t>
            </a:r>
          </a:p>
          <a:p>
            <a:r>
              <a:rPr lang="en-US" dirty="0" smtClean="0"/>
              <a:t>Risk </a:t>
            </a:r>
            <a:r>
              <a:rPr lang="en-US" dirty="0"/>
              <a:t>factors: </a:t>
            </a:r>
            <a:r>
              <a:rPr lang="en-US" dirty="0" smtClean="0"/>
              <a:t>concurrent </a:t>
            </a:r>
            <a:r>
              <a:rPr lang="en-US" dirty="0"/>
              <a:t>use of rifampin, </a:t>
            </a:r>
            <a:r>
              <a:rPr lang="en-US" dirty="0" smtClean="0"/>
              <a:t>pyrazinamide, acetaminophen</a:t>
            </a:r>
            <a:r>
              <a:rPr lang="en-US" dirty="0"/>
              <a:t>, HBV, HCV, HIV</a:t>
            </a:r>
          </a:p>
        </p:txBody>
      </p:sp>
    </p:spTree>
    <p:extLst>
      <p:ext uri="{BB962C8B-B14F-4D97-AF65-F5344CB8AC3E}">
        <p14:creationId xmlns:p14="http://schemas.microsoft.com/office/powerpoint/2010/main" val="64458676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Isoniazid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serum ALT levels increase in 10% to 36% of persons taking isoniazid during the first </a:t>
            </a:r>
            <a:r>
              <a:rPr lang="en-US" dirty="0" smtClean="0"/>
              <a:t>10 weeks</a:t>
            </a:r>
          </a:p>
          <a:p>
            <a:r>
              <a:rPr lang="en-US" dirty="0" smtClean="0"/>
              <a:t>Abnormalities </a:t>
            </a:r>
            <a:r>
              <a:rPr lang="en-US" dirty="0"/>
              <a:t>typically are minor and resolve spontaneously. In persons in </a:t>
            </a:r>
            <a:r>
              <a:rPr lang="en-US" dirty="0" smtClean="0"/>
              <a:t>whom hepatitis </a:t>
            </a:r>
            <a:r>
              <a:rPr lang="en-US" dirty="0"/>
              <a:t>develops, the latent period from exposure to disease ranges from 1 week to </a:t>
            </a:r>
            <a:r>
              <a:rPr lang="en-US" dirty="0" smtClean="0"/>
              <a:t>more than </a:t>
            </a:r>
            <a:r>
              <a:rPr lang="en-US" dirty="0"/>
              <a:t>6 months; the median is approximately 8 weeks, and 12 weeks for severe cases</a:t>
            </a:r>
          </a:p>
          <a:p>
            <a:r>
              <a:rPr lang="en-US" dirty="0" smtClean="0"/>
              <a:t>early </a:t>
            </a:r>
            <a:r>
              <a:rPr lang="en-US" dirty="0"/>
              <a:t>symptoms occur in one third of patients and include malaise, fatigue, and </a:t>
            </a:r>
            <a:r>
              <a:rPr lang="en-US" dirty="0" smtClean="0"/>
              <a:t>early symptoms </a:t>
            </a:r>
            <a:r>
              <a:rPr lang="en-US" dirty="0"/>
              <a:t>of hepatitis such as anorexia, nausea, and vomiting. </a:t>
            </a:r>
            <a:endParaRPr lang="en-US" dirty="0" smtClean="0"/>
          </a:p>
          <a:p>
            <a:r>
              <a:rPr lang="en-US" dirty="0" smtClean="0"/>
              <a:t>Jaundice </a:t>
            </a:r>
            <a:r>
              <a:rPr lang="en-US" dirty="0"/>
              <a:t>appears </a:t>
            </a:r>
            <a:r>
              <a:rPr lang="en-US" dirty="0" smtClean="0"/>
              <a:t>several days </a:t>
            </a:r>
            <a:r>
              <a:rPr lang="en-US" dirty="0"/>
              <a:t>later and is the only feature in approximately 10% of cases</a:t>
            </a:r>
          </a:p>
          <a:p>
            <a:r>
              <a:rPr lang="en-US" dirty="0" smtClean="0"/>
              <a:t>cases </a:t>
            </a:r>
            <a:r>
              <a:rPr lang="en-US" dirty="0"/>
              <a:t>with a fatal outcome have been associated with a longer duration of therapy </a:t>
            </a:r>
            <a:r>
              <a:rPr lang="en-US" dirty="0" smtClean="0"/>
              <a:t>or continued </a:t>
            </a:r>
            <a:r>
              <a:rPr lang="en-US" dirty="0"/>
              <a:t>ingestion of isoniazid after the onset of symptoms</a:t>
            </a:r>
          </a:p>
          <a:p>
            <a:r>
              <a:rPr lang="en-US" dirty="0" smtClean="0"/>
              <a:t>Recovery </a:t>
            </a:r>
            <a:r>
              <a:rPr lang="en-US" dirty="0"/>
              <a:t>is rapid if isoniazid is discontinued before severe liver injury is established.</a:t>
            </a:r>
          </a:p>
          <a:p>
            <a:r>
              <a:rPr lang="en-US" dirty="0"/>
              <a:t>Management of liver failure is supportive; transplantation is indicated in the most </a:t>
            </a:r>
            <a:r>
              <a:rPr lang="en-US" dirty="0" smtClean="0"/>
              <a:t>severe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387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</a:t>
            </a:r>
            <a:r>
              <a:rPr lang="en-US" dirty="0" err="1"/>
              <a:t>Antituberculosis</a:t>
            </a:r>
            <a:r>
              <a:rPr lang="en-US" dirty="0"/>
              <a:t> Drugs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</a:t>
            </a:r>
            <a:r>
              <a:rPr lang="en-US" dirty="0"/>
              <a:t>cases in which rifampin has been implicated with liver injury have occurred </a:t>
            </a:r>
            <a:r>
              <a:rPr lang="en-US" dirty="0" smtClean="0"/>
              <a:t>in patients </a:t>
            </a:r>
            <a:r>
              <a:rPr lang="en-US" dirty="0"/>
              <a:t>taking isoniazid, but a few cases have been observed when rifampin was </a:t>
            </a:r>
            <a:r>
              <a:rPr lang="en-US" dirty="0" smtClean="0"/>
              <a:t>given alone </a:t>
            </a:r>
            <a:r>
              <a:rPr lang="en-US" dirty="0"/>
              <a:t>to patients with underlying liver disease</a:t>
            </a:r>
          </a:p>
          <a:p>
            <a:r>
              <a:rPr lang="en-US" dirty="0" smtClean="0"/>
              <a:t>Pyrazinamide </a:t>
            </a:r>
            <a:r>
              <a:rPr lang="en-US" dirty="0"/>
              <a:t>(as well as the related </a:t>
            </a:r>
            <a:r>
              <a:rPr lang="en-US" dirty="0" err="1"/>
              <a:t>ethionamide</a:t>
            </a:r>
            <a:r>
              <a:rPr lang="en-US" dirty="0"/>
              <a:t>) was known as a </a:t>
            </a:r>
            <a:r>
              <a:rPr lang="en-US" dirty="0" smtClean="0"/>
              <a:t>dose-dependent </a:t>
            </a:r>
            <a:r>
              <a:rPr lang="en-US" dirty="0" err="1" smtClean="0"/>
              <a:t>hepatotoxin</a:t>
            </a:r>
            <a:r>
              <a:rPr lang="en-US" dirty="0"/>
              <a:t>. Hepatotoxicity may be particularly severe in patients taking </a:t>
            </a:r>
            <a:r>
              <a:rPr lang="en-US" dirty="0" smtClean="0"/>
              <a:t>combinations that </a:t>
            </a:r>
            <a:r>
              <a:rPr lang="en-US" dirty="0"/>
              <a:t>include isoniazid and pyrazinamide</a:t>
            </a:r>
          </a:p>
        </p:txBody>
      </p:sp>
    </p:spTree>
    <p:extLst>
      <p:ext uri="{BB962C8B-B14F-4D97-AF65-F5344CB8AC3E}">
        <p14:creationId xmlns:p14="http://schemas.microsoft.com/office/powerpoint/2010/main" val="27954853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Lipid-lowering medications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Statins</a:t>
            </a:r>
          </a:p>
          <a:p>
            <a:endParaRPr lang="en-US" b="1" dirty="0"/>
          </a:p>
          <a:p>
            <a:r>
              <a:rPr lang="en-US" dirty="0" smtClean="0"/>
              <a:t>Nowadays</a:t>
            </a:r>
            <a:r>
              <a:rPr lang="en-US" dirty="0"/>
              <a:t>, we are often faced with the question of whether or not to start statin </a:t>
            </a:r>
            <a:r>
              <a:rPr lang="en-US" dirty="0" smtClean="0"/>
              <a:t>in patients </a:t>
            </a:r>
            <a:r>
              <a:rPr lang="en-US" dirty="0"/>
              <a:t>with </a:t>
            </a:r>
            <a:r>
              <a:rPr lang="en-US" dirty="0" smtClean="0"/>
              <a:t>non alcoholic </a:t>
            </a:r>
            <a:r>
              <a:rPr lang="en-US" dirty="0" err="1" smtClean="0"/>
              <a:t>staetohepatitis</a:t>
            </a:r>
            <a:r>
              <a:rPr lang="en-US" dirty="0" smtClean="0"/>
              <a:t> (NASH), hypercholesterolemia </a:t>
            </a:r>
            <a:r>
              <a:rPr lang="en-US" dirty="0"/>
              <a:t>with baseline LFTs </a:t>
            </a:r>
            <a:r>
              <a:rPr lang="en-US" dirty="0" smtClean="0"/>
              <a:t>elevation</a:t>
            </a:r>
          </a:p>
          <a:p>
            <a:endParaRPr lang="en-US" dirty="0"/>
          </a:p>
          <a:p>
            <a:r>
              <a:rPr lang="en-US" dirty="0" smtClean="0"/>
              <a:t>While </a:t>
            </a:r>
            <a:r>
              <a:rPr lang="en-US" dirty="0"/>
              <a:t>mild aminotransferase elevations can occur in patients taking </a:t>
            </a:r>
            <a:r>
              <a:rPr lang="en-US" dirty="0" smtClean="0"/>
              <a:t>statin, clinically </a:t>
            </a:r>
            <a:r>
              <a:rPr lang="en-US" dirty="0"/>
              <a:t>significant elevation leading to acute liver failure is extremely </a:t>
            </a:r>
            <a:r>
              <a:rPr lang="en-US" dirty="0" smtClean="0"/>
              <a:t>rare</a:t>
            </a:r>
          </a:p>
          <a:p>
            <a:r>
              <a:rPr lang="en-US" dirty="0" smtClean="0"/>
              <a:t>Acute liver failure secondary to statins is rare and likely occurs through an idiosyncratic mechanism</a:t>
            </a:r>
          </a:p>
          <a:p>
            <a:endParaRPr lang="en-US" dirty="0"/>
          </a:p>
          <a:p>
            <a:r>
              <a:rPr lang="en-US" dirty="0" smtClean="0"/>
              <a:t>Asymptomatic </a:t>
            </a:r>
            <a:r>
              <a:rPr lang="en-US" dirty="0"/>
              <a:t>mild aminotransferase elevation is generally dose-related, </a:t>
            </a:r>
            <a:r>
              <a:rPr lang="en-US" dirty="0" smtClean="0"/>
              <a:t>occurs within </a:t>
            </a:r>
            <a:r>
              <a:rPr lang="en-US" dirty="0"/>
              <a:t>the first 12 weeks of therapy and improves spontaneously in many cases</a:t>
            </a:r>
          </a:p>
          <a:p>
            <a:r>
              <a:rPr lang="en-US" dirty="0" smtClean="0"/>
              <a:t>Incidence </a:t>
            </a:r>
            <a:r>
              <a:rPr lang="en-US" dirty="0"/>
              <a:t>of mild dose-related aminotransferase elevation is 0 to 3</a:t>
            </a:r>
            <a:r>
              <a:rPr lang="en-US" dirty="0" smtClean="0"/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5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213"/>
            <a:ext cx="9505950" cy="650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71861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Statins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Statins </a:t>
            </a:r>
            <a:r>
              <a:rPr lang="en-US" dirty="0"/>
              <a:t>have been associated with autoimmune hepatitis in several case reports.</a:t>
            </a:r>
          </a:p>
          <a:p>
            <a:r>
              <a:rPr lang="en-US" dirty="0"/>
              <a:t>Clinical features in these case reports range from minimal fibrosis on biopsy </a:t>
            </a:r>
            <a:r>
              <a:rPr lang="en-US" dirty="0" smtClean="0"/>
              <a:t>with normalization </a:t>
            </a:r>
            <a:r>
              <a:rPr lang="en-US" dirty="0"/>
              <a:t>of aminotransferases following treatment with prednisone alone </a:t>
            </a:r>
            <a:r>
              <a:rPr lang="en-US" dirty="0" smtClean="0"/>
              <a:t>to a </a:t>
            </a:r>
            <a:r>
              <a:rPr lang="en-US" dirty="0"/>
              <a:t>lupus-like syndrome with rash, hepatic failure and improvement only </a:t>
            </a:r>
            <a:r>
              <a:rPr lang="en-US" dirty="0" smtClean="0"/>
              <a:t>with institution </a:t>
            </a:r>
            <a:r>
              <a:rPr lang="en-US" dirty="0"/>
              <a:t>of triple immunosuppressive therapy with </a:t>
            </a:r>
            <a:r>
              <a:rPr lang="en-US" dirty="0" err="1"/>
              <a:t>tacrolimus</a:t>
            </a:r>
            <a:r>
              <a:rPr lang="en-US" dirty="0"/>
              <a:t>, </a:t>
            </a:r>
            <a:r>
              <a:rPr lang="en-US" dirty="0" err="1" smtClean="0"/>
              <a:t>mycophenolate</a:t>
            </a:r>
            <a:r>
              <a:rPr lang="en-US" dirty="0"/>
              <a:t> </a:t>
            </a:r>
            <a:r>
              <a:rPr lang="en-US" dirty="0" err="1" smtClean="0"/>
              <a:t>mofetil</a:t>
            </a:r>
            <a:r>
              <a:rPr lang="en-US" dirty="0" smtClean="0"/>
              <a:t> </a:t>
            </a:r>
            <a:r>
              <a:rPr lang="en-US" dirty="0"/>
              <a:t>and prednisolone.</a:t>
            </a:r>
          </a:p>
        </p:txBody>
      </p:sp>
    </p:spTree>
    <p:extLst>
      <p:ext uri="{BB962C8B-B14F-4D97-AF65-F5344CB8AC3E}">
        <p14:creationId xmlns:p14="http://schemas.microsoft.com/office/powerpoint/2010/main" val="23664082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Medications for diabetes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Troglitazone</a:t>
            </a:r>
            <a:r>
              <a:rPr lang="en-US" dirty="0" smtClean="0"/>
              <a:t> </a:t>
            </a:r>
            <a:r>
              <a:rPr lang="en-US" dirty="0"/>
              <a:t>was the first peroxisome proliferator–activated receptor-γ (</a:t>
            </a:r>
            <a:r>
              <a:rPr lang="en-US" dirty="0" err="1" smtClean="0"/>
              <a:t>PPARγ</a:t>
            </a:r>
            <a:r>
              <a:rPr lang="en-US" dirty="0" smtClean="0"/>
              <a:t>) agonist </a:t>
            </a:r>
            <a:r>
              <a:rPr lang="en-US" dirty="0"/>
              <a:t>used in type 2 diabetes</a:t>
            </a:r>
          </a:p>
          <a:p>
            <a:r>
              <a:rPr lang="en-US" dirty="0" smtClean="0"/>
              <a:t>Reports </a:t>
            </a:r>
            <a:r>
              <a:rPr lang="en-US" dirty="0"/>
              <a:t>of acute liver failure emerged in the </a:t>
            </a:r>
            <a:r>
              <a:rPr lang="en-US" dirty="0" err="1"/>
              <a:t>postmarketing</a:t>
            </a:r>
            <a:r>
              <a:rPr lang="en-US" dirty="0"/>
              <a:t> phase in </a:t>
            </a:r>
            <a:r>
              <a:rPr lang="en-US" dirty="0" smtClean="0"/>
              <a:t>which </a:t>
            </a:r>
            <a:r>
              <a:rPr lang="en-US" dirty="0" err="1" smtClean="0"/>
              <a:t>troglitazone</a:t>
            </a:r>
            <a:r>
              <a:rPr lang="en-US" dirty="0" smtClean="0"/>
              <a:t> </a:t>
            </a:r>
            <a:r>
              <a:rPr lang="en-US" dirty="0"/>
              <a:t>was associated with more than 75 instances of fatal hepatotoxicity </a:t>
            </a:r>
            <a:r>
              <a:rPr lang="en-US" dirty="0" smtClean="0"/>
              <a:t>or liver </a:t>
            </a:r>
            <a:r>
              <a:rPr lang="en-US" dirty="0"/>
              <a:t>failure requiring hepatic transplantation</a:t>
            </a:r>
          </a:p>
          <a:p>
            <a:r>
              <a:rPr lang="en-US" dirty="0" smtClean="0"/>
              <a:t>The </a:t>
            </a:r>
            <a:r>
              <a:rPr lang="en-US" dirty="0"/>
              <a:t>onset of </a:t>
            </a:r>
            <a:r>
              <a:rPr lang="en-US" dirty="0" err="1"/>
              <a:t>troglitazone</a:t>
            </a:r>
            <a:r>
              <a:rPr lang="en-US" dirty="0"/>
              <a:t> hepatotoxicity was often as late as 9 to 12 months </a:t>
            </a:r>
            <a:r>
              <a:rPr lang="en-US" dirty="0" smtClean="0"/>
              <a:t>after treatment </a:t>
            </a:r>
            <a:r>
              <a:rPr lang="en-US" dirty="0"/>
              <a:t>was started</a:t>
            </a:r>
          </a:p>
        </p:txBody>
      </p:sp>
    </p:spTree>
    <p:extLst>
      <p:ext uri="{BB962C8B-B14F-4D97-AF65-F5344CB8AC3E}">
        <p14:creationId xmlns:p14="http://schemas.microsoft.com/office/powerpoint/2010/main" val="68649642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Thiazolidinediones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Serious liver injury appears to be rare with the </a:t>
            </a:r>
            <a:r>
              <a:rPr lang="en-US" dirty="0" smtClean="0"/>
              <a:t>second-generation </a:t>
            </a:r>
            <a:r>
              <a:rPr lang="en-US" dirty="0" err="1" smtClean="0"/>
              <a:t>thiazolidinediones</a:t>
            </a:r>
            <a:r>
              <a:rPr lang="en-US" dirty="0" smtClean="0"/>
              <a:t> </a:t>
            </a:r>
            <a:r>
              <a:rPr lang="en-US" dirty="0"/>
              <a:t>rosiglitazone and pioglitazone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Before </a:t>
            </a:r>
            <a:r>
              <a:rPr lang="en-US" dirty="0"/>
              <a:t>treatment with drugs of this class is begun, the FDA recommends that </a:t>
            </a:r>
            <a:r>
              <a:rPr lang="en-US" dirty="0" smtClean="0"/>
              <a:t>liver biochemical </a:t>
            </a:r>
            <a:r>
              <a:rPr lang="en-US" dirty="0"/>
              <a:t>tests be performed; the pretreatment serum ALT levels should be </a:t>
            </a:r>
            <a:r>
              <a:rPr lang="en-US" dirty="0" smtClean="0"/>
              <a:t>less than </a:t>
            </a:r>
            <a:r>
              <a:rPr lang="en-US" dirty="0"/>
              <a:t>2.5 times the upper limit of </a:t>
            </a:r>
            <a:r>
              <a:rPr lang="en-US" dirty="0" smtClean="0"/>
              <a:t>normal</a:t>
            </a:r>
          </a:p>
          <a:p>
            <a:endParaRPr lang="en-US" dirty="0"/>
          </a:p>
          <a:p>
            <a:r>
              <a:rPr lang="en-US" dirty="0" smtClean="0"/>
              <a:t>If </a:t>
            </a:r>
            <a:r>
              <a:rPr lang="en-US" dirty="0"/>
              <a:t>serum ALT levels remain persistently elevated (&gt; 3x ULN), </a:t>
            </a:r>
            <a:r>
              <a:rPr lang="en-US" dirty="0" smtClean="0"/>
              <a:t>the thiazolidinedione </a:t>
            </a:r>
            <a:r>
              <a:rPr lang="en-US" dirty="0"/>
              <a:t>should be </a:t>
            </a:r>
            <a:r>
              <a:rPr lang="en-US" dirty="0" smtClean="0"/>
              <a:t>discontinued</a:t>
            </a:r>
          </a:p>
          <a:p>
            <a:endParaRPr lang="en-US" dirty="0"/>
          </a:p>
          <a:p>
            <a:r>
              <a:rPr lang="en-US" dirty="0" smtClean="0"/>
              <a:t>TZDs </a:t>
            </a:r>
            <a:r>
              <a:rPr lang="en-US" dirty="0"/>
              <a:t>should not be withheld in diabetics with NASH and LFT &lt; 2x ULN, </a:t>
            </a:r>
            <a:r>
              <a:rPr lang="en-US" dirty="0" smtClean="0"/>
              <a:t>given potential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41372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Antiretrovirals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frequency of hepatic injury associated with HAART is at least 10%</a:t>
            </a:r>
          </a:p>
          <a:p>
            <a:r>
              <a:rPr lang="en-US" dirty="0" smtClean="0"/>
              <a:t>Because </a:t>
            </a:r>
            <a:r>
              <a:rPr lang="en-US" dirty="0"/>
              <a:t>co-infection with HBV or HCV in HIV patients increases the risk of toxicity, </a:t>
            </a:r>
            <a:r>
              <a:rPr lang="en-US" dirty="0" smtClean="0"/>
              <a:t>all patients </a:t>
            </a:r>
            <a:r>
              <a:rPr lang="en-US" dirty="0"/>
              <a:t>should be screened for viral hepatitis before starting HAART</a:t>
            </a:r>
          </a:p>
          <a:p>
            <a:r>
              <a:rPr lang="en-US" b="1" dirty="0" smtClean="0"/>
              <a:t>Nucleoside </a:t>
            </a:r>
            <a:r>
              <a:rPr lang="en-US" b="1" dirty="0"/>
              <a:t>(or Nucleotide) Reverse Transcriptase Inhibitors</a:t>
            </a:r>
          </a:p>
          <a:p>
            <a:r>
              <a:rPr lang="en-US" dirty="0" smtClean="0"/>
              <a:t>Hepatotoxicity </a:t>
            </a:r>
            <a:r>
              <a:rPr lang="en-US" dirty="0"/>
              <a:t>mechanism may include oxidative stress and deletion </a:t>
            </a:r>
            <a:r>
              <a:rPr lang="en-US" dirty="0" smtClean="0"/>
              <a:t>of mitochondrial </a:t>
            </a:r>
            <a:r>
              <a:rPr lang="en-US" dirty="0"/>
              <a:t>DNA</a:t>
            </a:r>
          </a:p>
          <a:p>
            <a:r>
              <a:rPr lang="en-US" dirty="0" smtClean="0"/>
              <a:t> </a:t>
            </a:r>
            <a:r>
              <a:rPr lang="en-US" dirty="0"/>
              <a:t>In clinical studies, </a:t>
            </a:r>
            <a:r>
              <a:rPr lang="en-US" dirty="0" err="1"/>
              <a:t>zidovudine</a:t>
            </a:r>
            <a:r>
              <a:rPr lang="en-US" dirty="0"/>
              <a:t>, </a:t>
            </a:r>
            <a:r>
              <a:rPr lang="en-US" dirty="0" err="1"/>
              <a:t>didanosine</a:t>
            </a:r>
            <a:r>
              <a:rPr lang="en-US" dirty="0"/>
              <a:t>, and </a:t>
            </a:r>
            <a:r>
              <a:rPr lang="en-US" dirty="0" err="1"/>
              <a:t>stavudine</a:t>
            </a:r>
            <a:r>
              <a:rPr lang="en-US" dirty="0"/>
              <a:t> are the agents </a:t>
            </a:r>
            <a:r>
              <a:rPr lang="en-US" dirty="0" smtClean="0"/>
              <a:t>most often </a:t>
            </a:r>
            <a:r>
              <a:rPr lang="en-US" dirty="0"/>
              <a:t>implicated in liver injury</a:t>
            </a:r>
          </a:p>
          <a:p>
            <a:r>
              <a:rPr lang="en-US" dirty="0" smtClean="0"/>
              <a:t>Hallmarks </a:t>
            </a:r>
            <a:r>
              <a:rPr lang="en-US" dirty="0"/>
              <a:t>of mitochondrial hepatotoxicity include extensive </a:t>
            </a:r>
            <a:r>
              <a:rPr lang="en-US" dirty="0" err="1"/>
              <a:t>microvesicular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 err="1" smtClean="0"/>
              <a:t>macrovesicular</a:t>
            </a:r>
            <a:r>
              <a:rPr lang="en-US" dirty="0" smtClean="0"/>
              <a:t> </a:t>
            </a:r>
            <a:r>
              <a:rPr lang="en-US" dirty="0" err="1"/>
              <a:t>steatosis</a:t>
            </a:r>
            <a:r>
              <a:rPr lang="en-US" dirty="0"/>
              <a:t>, or both, lactic acidosis, and liver biochemical </a:t>
            </a:r>
            <a:r>
              <a:rPr lang="en-US" dirty="0" smtClean="0"/>
              <a:t>test abnormalities </a:t>
            </a:r>
            <a:r>
              <a:rPr lang="en-US" dirty="0"/>
              <a:t>progressing to acute liver failure</a:t>
            </a:r>
          </a:p>
          <a:p>
            <a:r>
              <a:rPr lang="en-US" dirty="0" smtClean="0"/>
              <a:t>onset </a:t>
            </a:r>
            <a:r>
              <a:rPr lang="en-US" dirty="0"/>
              <a:t>is at a median of 6 months after initiation of treatment</a:t>
            </a:r>
          </a:p>
        </p:txBody>
      </p:sp>
    </p:spTree>
    <p:extLst>
      <p:ext uri="{BB962C8B-B14F-4D97-AF65-F5344CB8AC3E}">
        <p14:creationId xmlns:p14="http://schemas.microsoft.com/office/powerpoint/2010/main" val="288916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Non-Nucleoside Reverse Transcriptase Inhibitors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Usually </a:t>
            </a:r>
            <a:r>
              <a:rPr lang="en-US" dirty="0"/>
              <a:t>presents as hypersensitivity reaction within the first 6 weeks of use</a:t>
            </a:r>
          </a:p>
          <a:p>
            <a:r>
              <a:rPr lang="en-US" dirty="0" smtClean="0"/>
              <a:t>Resolution </a:t>
            </a:r>
            <a:r>
              <a:rPr lang="en-US" dirty="0"/>
              <a:t>occurs within 4 weeks of discontinuing the drug</a:t>
            </a:r>
          </a:p>
          <a:p>
            <a:r>
              <a:rPr lang="en-US" dirty="0" err="1" smtClean="0"/>
              <a:t>Nevirapine</a:t>
            </a:r>
            <a:r>
              <a:rPr lang="en-US" dirty="0" smtClean="0"/>
              <a:t> </a:t>
            </a:r>
            <a:r>
              <a:rPr lang="en-US" dirty="0"/>
              <a:t>also has been implicated in several instances of severe </a:t>
            </a:r>
            <a:r>
              <a:rPr lang="en-US" dirty="0" smtClean="0"/>
              <a:t>hepatotoxicity (including </a:t>
            </a:r>
            <a:r>
              <a:rPr lang="en-US" dirty="0"/>
              <a:t>liver failure requiring liver transplant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16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Protease inhibitors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Elevation </a:t>
            </a:r>
            <a:r>
              <a:rPr lang="en-US" dirty="0"/>
              <a:t>of liver enzymes occurs commonly with protease inhibitors, but clinical hepatitis is infrequent.</a:t>
            </a:r>
          </a:p>
          <a:p>
            <a:r>
              <a:rPr lang="en-US" dirty="0"/>
              <a:t>The agents implicated most often in liver injury are ritonavir and </a:t>
            </a:r>
            <a:r>
              <a:rPr lang="en-US" dirty="0" err="1"/>
              <a:t>indinavir</a:t>
            </a:r>
            <a:r>
              <a:rPr lang="en-US" dirty="0"/>
              <a:t>.</a:t>
            </a:r>
          </a:p>
          <a:p>
            <a:r>
              <a:rPr lang="en-US" dirty="0" err="1"/>
              <a:t>Indinavir</a:t>
            </a:r>
            <a:r>
              <a:rPr lang="en-US" dirty="0"/>
              <a:t> also may be associated with unconjugated </a:t>
            </a:r>
            <a:r>
              <a:rPr lang="en-US" dirty="0" err="1"/>
              <a:t>hyperbilirubinemia</a:t>
            </a:r>
            <a:r>
              <a:rPr lang="en-US" dirty="0"/>
              <a:t> in 7% of persons receiving the drug</a:t>
            </a:r>
          </a:p>
          <a:p>
            <a:r>
              <a:rPr lang="en-US" dirty="0"/>
              <a:t>Many protease inhibitors induce or inhibit CYP3A4, thereby causing important drug-drug interactions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55366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NSAIDs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may </a:t>
            </a:r>
            <a:r>
              <a:rPr lang="en-US" dirty="0"/>
              <a:t>cause drug-induced liver disease, with or without </a:t>
            </a:r>
            <a:r>
              <a:rPr lang="en-US" dirty="0" err="1"/>
              <a:t>immunoallergic</a:t>
            </a:r>
            <a:r>
              <a:rPr lang="en-US" dirty="0"/>
              <a:t> features and </a:t>
            </a:r>
            <a:r>
              <a:rPr lang="en-US" dirty="0" smtClean="0"/>
              <a:t>with varying </a:t>
            </a:r>
            <a:r>
              <a:rPr lang="en-US" dirty="0"/>
              <a:t>degrees of hepatocellular injury and cholestasis</a:t>
            </a:r>
          </a:p>
          <a:p>
            <a:r>
              <a:rPr lang="en-US" b="1" dirty="0" err="1" smtClean="0"/>
              <a:t>Diclofenac</a:t>
            </a:r>
            <a:endParaRPr lang="en-US" b="1" dirty="0"/>
          </a:p>
          <a:p>
            <a:r>
              <a:rPr lang="en-US" dirty="0" smtClean="0"/>
              <a:t>Serious </a:t>
            </a:r>
            <a:r>
              <a:rPr lang="en-US" dirty="0"/>
              <a:t>hepatotoxicity occurs in approximately 1 to 5 per 100,000 </a:t>
            </a:r>
            <a:r>
              <a:rPr lang="en-US" dirty="0" smtClean="0"/>
              <a:t>persons exposed</a:t>
            </a:r>
            <a:endParaRPr lang="en-US" dirty="0"/>
          </a:p>
          <a:p>
            <a:r>
              <a:rPr lang="en-US" dirty="0" smtClean="0"/>
              <a:t>Risk </a:t>
            </a:r>
            <a:r>
              <a:rPr lang="en-US" dirty="0"/>
              <a:t>increased in elderly and females</a:t>
            </a:r>
          </a:p>
          <a:p>
            <a:r>
              <a:rPr lang="en-US" dirty="0" smtClean="0"/>
              <a:t> </a:t>
            </a:r>
            <a:r>
              <a:rPr lang="en-US" dirty="0"/>
              <a:t>usually occurs within 3 months after initiation of the medication</a:t>
            </a:r>
          </a:p>
          <a:p>
            <a:r>
              <a:rPr lang="en-US" dirty="0" smtClean="0"/>
              <a:t>Liver </a:t>
            </a:r>
            <a:r>
              <a:rPr lang="en-US" dirty="0"/>
              <a:t>biochemical test results reflect acute hepatitis with or without cholestasis.</a:t>
            </a:r>
          </a:p>
          <a:p>
            <a:r>
              <a:rPr lang="en-US" dirty="0"/>
              <a:t>Reactions tend to be severe, with jaundice in 50% of cases.</a:t>
            </a:r>
          </a:p>
          <a:p>
            <a:r>
              <a:rPr lang="en-US" dirty="0" smtClean="0"/>
              <a:t>Liver </a:t>
            </a:r>
            <a:r>
              <a:rPr lang="en-US" dirty="0"/>
              <a:t>biopsy specimens reveal acute lobular hepatitis, but in severe </a:t>
            </a:r>
            <a:r>
              <a:rPr lang="en-US" dirty="0" smtClean="0"/>
              <a:t>cases, bridging </a:t>
            </a:r>
            <a:r>
              <a:rPr lang="en-US" dirty="0"/>
              <a:t>or confluent necrosis, interface hepatitis, and fibrous expansion of </a:t>
            </a:r>
            <a:r>
              <a:rPr lang="en-US" dirty="0" smtClean="0"/>
              <a:t>the portal </a:t>
            </a:r>
            <a:r>
              <a:rPr lang="en-US" dirty="0"/>
              <a:t>tracts</a:t>
            </a:r>
          </a:p>
          <a:p>
            <a:r>
              <a:rPr lang="en-US" dirty="0" err="1" smtClean="0"/>
              <a:t>Diclofenac</a:t>
            </a:r>
            <a:r>
              <a:rPr lang="en-US" dirty="0" smtClean="0"/>
              <a:t> </a:t>
            </a:r>
            <a:r>
              <a:rPr lang="en-US" dirty="0"/>
              <a:t>induced autoimmune hepatitis has been reported. Cases usually </a:t>
            </a:r>
            <a:r>
              <a:rPr lang="en-US" dirty="0" smtClean="0"/>
              <a:t>have improved </a:t>
            </a:r>
            <a:r>
              <a:rPr lang="en-US" dirty="0"/>
              <a:t>spontaneously after discontinuation of the drug, but </a:t>
            </a:r>
            <a:r>
              <a:rPr lang="en-US" dirty="0" smtClean="0"/>
              <a:t>glucocorticoids have </a:t>
            </a:r>
            <a:r>
              <a:rPr lang="en-US" dirty="0"/>
              <a:t>been used successfully in a few </a:t>
            </a:r>
            <a:r>
              <a:rPr lang="en-US" dirty="0" smtClean="0"/>
              <a:t>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84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Aspirin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 </a:t>
            </a:r>
            <a:r>
              <a:rPr lang="en-US" dirty="0"/>
              <a:t>Aspirin occasionally has been associated with major increases in serum ALT </a:t>
            </a:r>
            <a:r>
              <a:rPr lang="en-US" dirty="0" smtClean="0"/>
              <a:t>levels suggestive </a:t>
            </a:r>
            <a:r>
              <a:rPr lang="en-US" dirty="0"/>
              <a:t>of drug hepatitis, but hepatotoxicity occurs only when blood </a:t>
            </a:r>
            <a:r>
              <a:rPr lang="en-US" dirty="0" smtClean="0"/>
              <a:t>salicylate concentrations </a:t>
            </a:r>
            <a:r>
              <a:rPr lang="en-US" dirty="0"/>
              <a:t>exceed 25 mg/</a:t>
            </a:r>
            <a:r>
              <a:rPr lang="en-US" dirty="0" err="1"/>
              <a:t>dL</a:t>
            </a:r>
            <a:endParaRPr lang="en-US" dirty="0"/>
          </a:p>
          <a:p>
            <a:r>
              <a:rPr lang="en-US" dirty="0" smtClean="0"/>
              <a:t>Most </a:t>
            </a:r>
            <a:r>
              <a:rPr lang="en-US" dirty="0"/>
              <a:t>cases of aspirin-induced hepatotoxicity have been identified by liver </a:t>
            </a:r>
            <a:r>
              <a:rPr lang="en-US" dirty="0" smtClean="0"/>
              <a:t>biochemical testing</a:t>
            </a:r>
            <a:r>
              <a:rPr lang="en-US" dirty="0"/>
              <a:t>, rather than clinical features</a:t>
            </a:r>
          </a:p>
          <a:p>
            <a:r>
              <a:rPr lang="en-US" b="1" dirty="0" smtClean="0"/>
              <a:t>Reye’s </a:t>
            </a:r>
            <a:r>
              <a:rPr lang="en-US" b="1" dirty="0"/>
              <a:t>syndrome:</a:t>
            </a:r>
          </a:p>
          <a:p>
            <a:r>
              <a:rPr lang="en-US" dirty="0" smtClean="0"/>
              <a:t>characterized </a:t>
            </a:r>
            <a:r>
              <a:rPr lang="en-US" dirty="0"/>
              <a:t>by acute encephalopathy and hepatic injury that is documented by </a:t>
            </a:r>
            <a:r>
              <a:rPr lang="en-US" dirty="0" smtClean="0"/>
              <a:t>a three-fold </a:t>
            </a:r>
            <a:r>
              <a:rPr lang="en-US" dirty="0"/>
              <a:t>or greater rise in serum aminotransferase or ammonia levels and </a:t>
            </a:r>
            <a:r>
              <a:rPr lang="en-US" dirty="0" smtClean="0"/>
              <a:t>by characteristic </a:t>
            </a:r>
            <a:r>
              <a:rPr lang="en-US" dirty="0"/>
              <a:t>histologic findings.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has been observed in aspirin use in </a:t>
            </a:r>
            <a:r>
              <a:rPr lang="en-US" dirty="0" smtClean="0"/>
              <a:t>febrile children</a:t>
            </a:r>
            <a:r>
              <a:rPr lang="en-US" dirty="0"/>
              <a:t>.</a:t>
            </a:r>
          </a:p>
          <a:p>
            <a:r>
              <a:rPr lang="en-US" dirty="0" smtClean="0"/>
              <a:t>usually </a:t>
            </a:r>
            <a:r>
              <a:rPr lang="en-US" dirty="0"/>
              <a:t>occurs between 3 and 4 days after an apparently minor viral infection, Produces </a:t>
            </a:r>
            <a:r>
              <a:rPr lang="en-US" dirty="0" err="1"/>
              <a:t>microvesicular</a:t>
            </a:r>
            <a:r>
              <a:rPr lang="en-US" dirty="0"/>
              <a:t> </a:t>
            </a:r>
            <a:r>
              <a:rPr lang="en-US" dirty="0" err="1"/>
              <a:t>steatosis</a:t>
            </a:r>
            <a:r>
              <a:rPr lang="en-US" dirty="0"/>
              <a:t> with severe liver </a:t>
            </a:r>
            <a:r>
              <a:rPr lang="en-US" dirty="0" err="1"/>
              <a:t>dysfuntion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16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Chemotherapy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Risk </a:t>
            </a:r>
            <a:r>
              <a:rPr lang="en-US" dirty="0"/>
              <a:t>of hepatotoxicity increases with the number of chemotherapeutic agents used</a:t>
            </a:r>
          </a:p>
          <a:p>
            <a:r>
              <a:rPr lang="en-US" dirty="0" smtClean="0"/>
              <a:t>Risks </a:t>
            </a:r>
            <a:r>
              <a:rPr lang="en-US" dirty="0"/>
              <a:t>of hepatic injury: drug interaction leading to altered metabolism of </a:t>
            </a:r>
            <a:r>
              <a:rPr lang="en-US" dirty="0" smtClean="0"/>
              <a:t>the chemotherapeutic </a:t>
            </a:r>
            <a:r>
              <a:rPr lang="en-US" dirty="0"/>
              <a:t>agents (</a:t>
            </a:r>
            <a:r>
              <a:rPr lang="en-US" dirty="0" err="1"/>
              <a:t>ie</a:t>
            </a:r>
            <a:r>
              <a:rPr lang="en-US" dirty="0"/>
              <a:t>, toxicity), drug-induced inhibition of biliary </a:t>
            </a:r>
            <a:r>
              <a:rPr lang="en-US" dirty="0" smtClean="0"/>
              <a:t>excretion, altered </a:t>
            </a:r>
            <a:r>
              <a:rPr lang="en-US" dirty="0"/>
              <a:t>metabolism of chemotherapeutic agents due to hepatic dysfunction from </a:t>
            </a:r>
            <a:r>
              <a:rPr lang="en-US" dirty="0" smtClean="0"/>
              <a:t>liver metastasis</a:t>
            </a:r>
            <a:r>
              <a:rPr lang="en-US" dirty="0"/>
              <a:t>, underlying liver disease (viral hepatitis, NASH</a:t>
            </a:r>
            <a:r>
              <a:rPr lang="en-US" dirty="0" smtClean="0"/>
              <a:t>, </a:t>
            </a:r>
            <a:r>
              <a:rPr lang="en-US" dirty="0"/>
              <a:t>cirrhosis </a:t>
            </a:r>
            <a:r>
              <a:rPr lang="en-US" dirty="0" smtClean="0"/>
              <a:t>from other </a:t>
            </a:r>
            <a:r>
              <a:rPr lang="en-US" dirty="0"/>
              <a:t>causes)</a:t>
            </a:r>
          </a:p>
          <a:p>
            <a:r>
              <a:rPr lang="en-US" dirty="0" smtClean="0"/>
              <a:t>Hematopoietic </a:t>
            </a:r>
            <a:r>
              <a:rPr lang="en-US" dirty="0"/>
              <a:t>stem cell transplantation</a:t>
            </a:r>
          </a:p>
          <a:p>
            <a:r>
              <a:rPr lang="en-US" dirty="0" smtClean="0"/>
              <a:t>Sinusoidal </a:t>
            </a:r>
            <a:r>
              <a:rPr lang="en-US" dirty="0"/>
              <a:t>obstruction syndrome (</a:t>
            </a:r>
            <a:r>
              <a:rPr lang="en-US" dirty="0" err="1"/>
              <a:t>veno</a:t>
            </a:r>
            <a:r>
              <a:rPr lang="en-US" dirty="0"/>
              <a:t>-occlusive disease), is the most </a:t>
            </a:r>
            <a:r>
              <a:rPr lang="en-US" dirty="0" smtClean="0"/>
              <a:t>common type </a:t>
            </a:r>
            <a:r>
              <a:rPr lang="en-US" dirty="0"/>
              <a:t>of hepatic vascular injury from certain chemotherapy drugs.</a:t>
            </a:r>
          </a:p>
          <a:p>
            <a:r>
              <a:rPr lang="en-US" dirty="0" smtClean="0"/>
              <a:t>SOS </a:t>
            </a:r>
            <a:r>
              <a:rPr lang="en-US" dirty="0"/>
              <a:t>is usually caused by synergistic toxicity from drugs used in </a:t>
            </a:r>
            <a:r>
              <a:rPr lang="en-US" dirty="0" smtClean="0"/>
              <a:t>high-dose combination </a:t>
            </a:r>
            <a:r>
              <a:rPr lang="en-US" dirty="0"/>
              <a:t>chemotherapy or high-dose chemotherapy plus total body </a:t>
            </a:r>
            <a:r>
              <a:rPr lang="en-US" dirty="0" smtClean="0"/>
              <a:t>irradiation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72459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Chemotherapy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example, cyclophosphamide is particularly toxic to the sinusoidal </a:t>
            </a:r>
            <a:r>
              <a:rPr lang="en-US" dirty="0" smtClean="0"/>
              <a:t>endothelial cells.</a:t>
            </a:r>
          </a:p>
          <a:p>
            <a:endParaRPr lang="en-US" dirty="0" smtClean="0"/>
          </a:p>
          <a:p>
            <a:r>
              <a:rPr lang="en-US" dirty="0" err="1" smtClean="0"/>
              <a:t>Busulfan</a:t>
            </a:r>
            <a:r>
              <a:rPr lang="en-US" dirty="0" smtClean="0"/>
              <a:t> </a:t>
            </a:r>
            <a:r>
              <a:rPr lang="en-US" dirty="0"/>
              <a:t>predisposes to SOS by depletion of glutathione in hepatocytes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SOS </a:t>
            </a:r>
            <a:r>
              <a:rPr lang="en-US" dirty="0"/>
              <a:t>presents clinically with tender hepatomegaly, fluid retention, weight </a:t>
            </a:r>
            <a:r>
              <a:rPr lang="en-US" dirty="0" smtClean="0"/>
              <a:t>gain, and </a:t>
            </a:r>
            <a:r>
              <a:rPr lang="en-US" dirty="0"/>
              <a:t>jaundice.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Transjugular</a:t>
            </a:r>
            <a:r>
              <a:rPr lang="en-US" dirty="0" smtClean="0"/>
              <a:t> </a:t>
            </a:r>
            <a:r>
              <a:rPr lang="en-US" dirty="0"/>
              <a:t>liver biopsy and measurement of hepatic venous pressure </a:t>
            </a:r>
            <a:r>
              <a:rPr lang="en-US" dirty="0" smtClean="0"/>
              <a:t>gradient offer </a:t>
            </a:r>
            <a:r>
              <a:rPr lang="en-US" dirty="0"/>
              <a:t>objective criteria for the diagnosis (however, sometimes these are </a:t>
            </a:r>
            <a:r>
              <a:rPr lang="en-US" dirty="0" smtClean="0"/>
              <a:t>not possible </a:t>
            </a:r>
            <a:r>
              <a:rPr lang="en-US" dirty="0"/>
              <a:t>due to refractory thrombocytopenia or </a:t>
            </a:r>
            <a:r>
              <a:rPr lang="en-US" dirty="0" smtClean="0"/>
              <a:t>coagulopathy)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129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LIVER CELLS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Hepatocytes</a:t>
            </a:r>
          </a:p>
          <a:p>
            <a:r>
              <a:rPr lang="en-US" dirty="0" smtClean="0"/>
              <a:t>Zone I Higher in respiratory enzymes (</a:t>
            </a:r>
            <a:r>
              <a:rPr lang="en-US" dirty="0" err="1" smtClean="0"/>
              <a:t>periportal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Zone III Higher in cytochrome P450 (</a:t>
            </a:r>
            <a:r>
              <a:rPr lang="en-US" dirty="0" err="1" smtClean="0"/>
              <a:t>centrilobular</a:t>
            </a:r>
            <a:r>
              <a:rPr lang="en-US" dirty="0" smtClean="0"/>
              <a:t>)</a:t>
            </a:r>
          </a:p>
          <a:p>
            <a:r>
              <a:rPr lang="en-US" dirty="0" smtClean="0"/>
              <a:t>Endothelial cells</a:t>
            </a:r>
          </a:p>
          <a:p>
            <a:r>
              <a:rPr lang="en-US" dirty="0" smtClean="0"/>
              <a:t>Bile duct cells</a:t>
            </a:r>
          </a:p>
          <a:p>
            <a:r>
              <a:rPr lang="en-US" dirty="0" smtClean="0"/>
              <a:t>Oval cells- Possibly stem cells</a:t>
            </a:r>
          </a:p>
          <a:p>
            <a:r>
              <a:rPr lang="en-US" dirty="0" err="1" smtClean="0"/>
              <a:t>Kupffer</a:t>
            </a:r>
            <a:r>
              <a:rPr lang="en-US" dirty="0" smtClean="0"/>
              <a:t> cells- Phagocytic cells Important role in inflammation</a:t>
            </a:r>
          </a:p>
          <a:p>
            <a:r>
              <a:rPr lang="en-US" dirty="0" smtClean="0"/>
              <a:t>Ito cells- Fat storing or stellate 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52349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Methotrexate: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has </a:t>
            </a:r>
            <a:r>
              <a:rPr lang="en-US" dirty="0"/>
              <a:t>been used in treatment of hematologic malignancies, and </a:t>
            </a:r>
            <a:r>
              <a:rPr lang="en-US" dirty="0" smtClean="0"/>
              <a:t>inflammatory conditions </a:t>
            </a:r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, </a:t>
            </a:r>
            <a:r>
              <a:rPr lang="en-US" dirty="0" smtClean="0"/>
              <a:t>psoriasis). </a:t>
            </a:r>
          </a:p>
          <a:p>
            <a:r>
              <a:rPr lang="en-US" dirty="0" smtClean="0"/>
              <a:t>It </a:t>
            </a:r>
            <a:r>
              <a:rPr lang="en-US" dirty="0"/>
              <a:t>is a dose-dependent toxin, and can </a:t>
            </a:r>
            <a:r>
              <a:rPr lang="en-US" dirty="0" smtClean="0"/>
              <a:t>cause severe </a:t>
            </a:r>
            <a:r>
              <a:rPr lang="en-US" dirty="0"/>
              <a:t>liver fibrosis/cirrhosis over time.</a:t>
            </a:r>
          </a:p>
          <a:p>
            <a:r>
              <a:rPr lang="en-US" dirty="0" smtClean="0"/>
              <a:t>Risk </a:t>
            </a:r>
            <a:r>
              <a:rPr lang="en-US" dirty="0"/>
              <a:t>factors: </a:t>
            </a:r>
            <a:r>
              <a:rPr lang="en-US" dirty="0" smtClean="0"/>
              <a:t>alcohol </a:t>
            </a:r>
            <a:r>
              <a:rPr lang="en-US" dirty="0"/>
              <a:t>intake, obesity, DM and pre-existing liver disease</a:t>
            </a:r>
          </a:p>
          <a:p>
            <a:r>
              <a:rPr lang="en-US" dirty="0" smtClean="0"/>
              <a:t>Scheduled </a:t>
            </a:r>
            <a:r>
              <a:rPr lang="en-US" dirty="0"/>
              <a:t>liver biopsies are recommended after a cumulative methotrexate </a:t>
            </a:r>
            <a:r>
              <a:rPr lang="en-US" dirty="0" smtClean="0"/>
              <a:t>dose of </a:t>
            </a:r>
            <a:r>
              <a:rPr lang="en-US" dirty="0"/>
              <a:t>4 g or therapy duration of 2 years</a:t>
            </a:r>
          </a:p>
        </p:txBody>
      </p:sp>
    </p:spTree>
    <p:extLst>
      <p:ext uri="{BB962C8B-B14F-4D97-AF65-F5344CB8AC3E}">
        <p14:creationId xmlns:p14="http://schemas.microsoft.com/office/powerpoint/2010/main" val="297677420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AFLATOXIN B1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dirty="0"/>
              <a:t>is a </a:t>
            </a:r>
            <a:r>
              <a:rPr lang="en-US" dirty="0" err="1"/>
              <a:t>mould</a:t>
            </a:r>
            <a:r>
              <a:rPr lang="en-US" dirty="0"/>
              <a:t> metabolite well established as a </a:t>
            </a:r>
            <a:r>
              <a:rPr lang="en-US" dirty="0" smtClean="0"/>
              <a:t>hepatic toxin </a:t>
            </a:r>
            <a:r>
              <a:rPr lang="en-US" dirty="0"/>
              <a:t>and carcinogen in rats and humans.</a:t>
            </a:r>
          </a:p>
          <a:p>
            <a:r>
              <a:rPr lang="en-US" dirty="0"/>
              <a:t>The crucial reaction is cytochrome P450 activation </a:t>
            </a:r>
            <a:r>
              <a:rPr lang="en-US" dirty="0" smtClean="0"/>
              <a:t>of </a:t>
            </a:r>
            <a:r>
              <a:rPr lang="en-US" dirty="0" err="1" smtClean="0"/>
              <a:t>aflatoxin</a:t>
            </a:r>
            <a:r>
              <a:rPr lang="en-US" dirty="0" smtClean="0"/>
              <a:t> </a:t>
            </a:r>
            <a:r>
              <a:rPr lang="en-US" dirty="0"/>
              <a:t>B1 to the 2,3-epoxide. </a:t>
            </a:r>
            <a:endParaRPr lang="en-US" dirty="0" smtClean="0"/>
          </a:p>
          <a:p>
            <a:r>
              <a:rPr lang="en-US" dirty="0" smtClean="0"/>
              <a:t>Elevated </a:t>
            </a:r>
            <a:r>
              <a:rPr lang="en-US" dirty="0"/>
              <a:t>levels </a:t>
            </a:r>
            <a:r>
              <a:rPr lang="en-US" dirty="0" smtClean="0"/>
              <a:t>of particular glutathione </a:t>
            </a:r>
            <a:r>
              <a:rPr lang="en-US" dirty="0" err="1" smtClean="0"/>
              <a:t>transferases</a:t>
            </a:r>
            <a:r>
              <a:rPr lang="en-US" dirty="0" smtClean="0"/>
              <a:t> </a:t>
            </a:r>
            <a:r>
              <a:rPr lang="en-US" dirty="0"/>
              <a:t>will protect </a:t>
            </a:r>
            <a:r>
              <a:rPr lang="en-US" dirty="0" smtClean="0"/>
              <a:t>by conjugating </a:t>
            </a:r>
            <a:r>
              <a:rPr lang="en-US" dirty="0"/>
              <a:t>the </a:t>
            </a:r>
            <a:r>
              <a:rPr lang="en-US" dirty="0" smtClean="0"/>
              <a:t>epoxide </a:t>
            </a:r>
            <a:r>
              <a:rPr lang="en-US" dirty="0"/>
              <a:t>with glutathione. If </a:t>
            </a:r>
            <a:r>
              <a:rPr lang="en-US" dirty="0" smtClean="0"/>
              <a:t>no, alkylation </a:t>
            </a:r>
            <a:r>
              <a:rPr lang="en-US" dirty="0"/>
              <a:t>of guanine at </a:t>
            </a:r>
            <a:r>
              <a:rPr lang="en-US" dirty="0" smtClean="0"/>
              <a:t>N4 or </a:t>
            </a:r>
            <a:r>
              <a:rPr lang="en-US" dirty="0"/>
              <a:t>06 leads to </a:t>
            </a:r>
            <a:r>
              <a:rPr lang="en-US" dirty="0" err="1"/>
              <a:t>neoplasia</a:t>
            </a:r>
            <a:r>
              <a:rPr lang="en-US" dirty="0"/>
              <a:t>.</a:t>
            </a:r>
          </a:p>
          <a:p>
            <a:r>
              <a:rPr lang="en-US" dirty="0"/>
              <a:t>Although reactions with DNA appear to be simple it is </a:t>
            </a:r>
            <a:r>
              <a:rPr lang="en-US" dirty="0" smtClean="0"/>
              <a:t>a complex </a:t>
            </a:r>
            <a:r>
              <a:rPr lang="en-US" dirty="0"/>
              <a:t>process which determines whether </a:t>
            </a:r>
            <a:r>
              <a:rPr lang="en-US" dirty="0" smtClean="0"/>
              <a:t>DNA alkylation </a:t>
            </a:r>
            <a:r>
              <a:rPr lang="en-US" dirty="0"/>
              <a:t>actually leads eventually to cancer.</a:t>
            </a:r>
          </a:p>
        </p:txBody>
      </p:sp>
    </p:spTree>
    <p:extLst>
      <p:ext uri="{BB962C8B-B14F-4D97-AF65-F5344CB8AC3E}">
        <p14:creationId xmlns:p14="http://schemas.microsoft.com/office/powerpoint/2010/main" val="364770871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Management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take </a:t>
            </a:r>
            <a:r>
              <a:rPr lang="en-US" dirty="0"/>
              <a:t>a good drug and exposure history</a:t>
            </a:r>
          </a:p>
          <a:p>
            <a:r>
              <a:rPr lang="en-US" dirty="0" smtClean="0"/>
              <a:t>lab </a:t>
            </a:r>
            <a:r>
              <a:rPr lang="en-US" dirty="0"/>
              <a:t>monitoring</a:t>
            </a:r>
          </a:p>
          <a:p>
            <a:r>
              <a:rPr lang="en-US" dirty="0" smtClean="0"/>
              <a:t>discontinuation </a:t>
            </a:r>
            <a:r>
              <a:rPr lang="en-US" dirty="0"/>
              <a:t>of the possible offending drugs</a:t>
            </a:r>
          </a:p>
          <a:p>
            <a:r>
              <a:rPr lang="en-US" dirty="0" smtClean="0"/>
              <a:t>specific </a:t>
            </a:r>
            <a:r>
              <a:rPr lang="en-US" dirty="0"/>
              <a:t>therapy may not be available, and most of the time, management is supportive</a:t>
            </a:r>
          </a:p>
          <a:p>
            <a:r>
              <a:rPr lang="en-US" dirty="0" smtClean="0"/>
              <a:t>liver </a:t>
            </a:r>
            <a:r>
              <a:rPr lang="en-US" dirty="0"/>
              <a:t>biopsy may be helpful in excluding other causes of liver injury</a:t>
            </a:r>
          </a:p>
          <a:p>
            <a:r>
              <a:rPr lang="en-US" dirty="0" smtClean="0"/>
              <a:t>if </a:t>
            </a:r>
            <a:r>
              <a:rPr lang="en-US" dirty="0"/>
              <a:t>there’s evidence of acute liver failure/fulminant liver failure, then refer patient to </a:t>
            </a:r>
            <a:r>
              <a:rPr lang="en-US" dirty="0" smtClean="0"/>
              <a:t>a liver </a:t>
            </a:r>
            <a:r>
              <a:rPr lang="en-US" dirty="0"/>
              <a:t>transplant center</a:t>
            </a:r>
          </a:p>
        </p:txBody>
      </p:sp>
    </p:spTree>
    <p:extLst>
      <p:ext uri="{BB962C8B-B14F-4D97-AF65-F5344CB8AC3E}">
        <p14:creationId xmlns:p14="http://schemas.microsoft.com/office/powerpoint/2010/main" val="25860673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boprrachos"/>
          <p:cNvPicPr>
            <a:picLocks noChangeAspect="1" noChangeArrowheads="1"/>
          </p:cNvPicPr>
          <p:nvPr/>
        </p:nvPicPr>
        <p:blipFill>
          <a:blip r:embed="rId2">
            <a:lum bright="30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88913"/>
            <a:ext cx="6119812" cy="6669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19250" y="3716338"/>
            <a:ext cx="7086600" cy="14319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s-MX" sz="4000"/>
              <a:t>  </a:t>
            </a:r>
            <a:r>
              <a:rPr lang="es-MX" sz="4000">
                <a:solidFill>
                  <a:schemeClr val="tx1"/>
                </a:solidFill>
              </a:rPr>
              <a:t>Alcholic liver disease</a:t>
            </a:r>
            <a:br>
              <a:rPr lang="es-MX" sz="4000">
                <a:solidFill>
                  <a:schemeClr val="tx1"/>
                </a:solidFill>
              </a:rPr>
            </a:br>
            <a:r>
              <a:rPr lang="es-MX" sz="4000"/>
              <a:t/>
            </a:r>
            <a:br>
              <a:rPr lang="es-MX" sz="4000"/>
            </a:br>
            <a:r>
              <a:rPr lang="es-MX" sz="4000"/>
              <a:t> </a:t>
            </a:r>
            <a:br>
              <a:rPr lang="es-MX" sz="4000"/>
            </a:br>
            <a:r>
              <a:rPr lang="es-MX" sz="4000"/>
              <a:t/>
            </a:r>
            <a:br>
              <a:rPr lang="es-MX" sz="4000"/>
            </a:br>
            <a:r>
              <a:rPr lang="es-MX" sz="4000"/>
              <a:t/>
            </a:r>
            <a:br>
              <a:rPr lang="es-MX" sz="4000"/>
            </a:br>
            <a:r>
              <a:rPr lang="es-MX" sz="4000"/>
              <a:t/>
            </a:r>
            <a:br>
              <a:rPr lang="es-MX" sz="4000"/>
            </a:br>
            <a:r>
              <a:rPr lang="es-MX" sz="4000">
                <a:solidFill>
                  <a:schemeClr val="tx1"/>
                </a:solidFill>
              </a:rPr>
              <a:t>(Ethanol Metabolism)</a:t>
            </a:r>
            <a:br>
              <a:rPr lang="es-MX" sz="4000">
                <a:solidFill>
                  <a:schemeClr val="tx1"/>
                </a:solidFill>
              </a:rPr>
            </a:br>
            <a:endParaRPr lang="en-US" sz="4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6300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Epidemiology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2800">
                <a:cs typeface="Times New Roman" pitchFamily="18" charset="0"/>
              </a:rPr>
              <a:t>It develop only after a "threshold" dose </a:t>
            </a:r>
          </a:p>
          <a:p>
            <a:r>
              <a:rPr lang="es-ES_tradnl" sz="2800">
                <a:cs typeface="Times New Roman" pitchFamily="18" charset="0"/>
              </a:rPr>
              <a:t>600 kg for men and 150 to 300 kg for women. </a:t>
            </a:r>
          </a:p>
          <a:p>
            <a:r>
              <a:rPr lang="es-ES_tradnl" sz="2800">
                <a:cs typeface="Times New Roman" pitchFamily="18" charset="0"/>
              </a:rPr>
              <a:t>one must consume eight 6-oz beers, 1 L of wine, daily for a period of 20 years</a:t>
            </a:r>
            <a:r>
              <a:rPr lang="en-US" sz="2800"/>
              <a:t> </a:t>
            </a:r>
            <a:endParaRPr lang="es-MX" sz="2800"/>
          </a:p>
          <a:p>
            <a:r>
              <a:rPr lang="es-ES_tradnl" sz="2800">
                <a:cs typeface="Times New Roman" pitchFamily="18" charset="0"/>
              </a:rPr>
              <a:t>Almost all people who exceed this threshold dose of ethanol exhibit some biochemical or histologic abnormality suggestive of liver injury</a:t>
            </a:r>
            <a:r>
              <a:rPr lang="en-US" sz="2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04319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Epidemiology</a:t>
            </a: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>
                <a:cs typeface="Times New Roman" pitchFamily="18" charset="0"/>
              </a:rPr>
              <a:t>fewer than 50% of people who ingest the calculated threshold dose of ethanol eventually develop serious alcoholic liver disease (e.g., alcoholic hepatitis or fibrosis).</a:t>
            </a:r>
            <a:r>
              <a:rPr lang="en-US"/>
              <a:t> </a:t>
            </a:r>
            <a:endParaRPr lang="es-MX"/>
          </a:p>
          <a:p>
            <a:r>
              <a:rPr lang="es-MX"/>
              <a:t>This suggest that the pathogenesis involves hereditary and enviromental disorders.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0522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smtClean="0"/>
              <a:t>Alcohol</a:t>
            </a:r>
            <a:br>
              <a:rPr lang="en-AU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en-AU" dirty="0" smtClean="0"/>
              <a:t>Not related to type of beverage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AU" dirty="0" smtClean="0"/>
              <a:t>   Is related to ‘dose’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Women more susceptible - lower body weight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                                          - lower relative lean 					body mass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		      - lower gastric ethanol 						dehydrogenase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09605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Metabolism</a:t>
            </a: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MX" sz="2800" dirty="0" err="1"/>
              <a:t>Liver</a:t>
            </a:r>
            <a:r>
              <a:rPr lang="es-MX" sz="2800" dirty="0"/>
              <a:t>. 3 </a:t>
            </a:r>
            <a:r>
              <a:rPr lang="es-MX" sz="2800" dirty="0" err="1"/>
              <a:t>enzyme</a:t>
            </a:r>
            <a:r>
              <a:rPr lang="es-MX" sz="2800" dirty="0"/>
              <a:t> </a:t>
            </a:r>
            <a:r>
              <a:rPr lang="es-MX" sz="2800" dirty="0" err="1"/>
              <a:t>systems</a:t>
            </a:r>
            <a:r>
              <a:rPr lang="es-MX" sz="2800" dirty="0"/>
              <a:t>: </a:t>
            </a:r>
          </a:p>
          <a:p>
            <a:pPr lvl="1">
              <a:lnSpc>
                <a:spcPct val="80000"/>
              </a:lnSpc>
            </a:pPr>
            <a:r>
              <a:rPr lang="es-MX" sz="2400" dirty="0"/>
              <a:t>ADH </a:t>
            </a:r>
          </a:p>
          <a:p>
            <a:pPr lvl="1">
              <a:lnSpc>
                <a:spcPct val="80000"/>
              </a:lnSpc>
            </a:pPr>
            <a:r>
              <a:rPr lang="es-MX" sz="2400" dirty="0" smtClean="0"/>
              <a:t>MEOS (</a:t>
            </a:r>
            <a:r>
              <a:rPr lang="es-MX" sz="2400" dirty="0" err="1" smtClean="0"/>
              <a:t>micfosomal</a:t>
            </a:r>
            <a:r>
              <a:rPr lang="es-MX" sz="2400" dirty="0" smtClean="0"/>
              <a:t> </a:t>
            </a:r>
            <a:r>
              <a:rPr lang="es-MX" sz="2400" dirty="0" err="1" smtClean="0"/>
              <a:t>ethanol</a:t>
            </a:r>
            <a:r>
              <a:rPr lang="es-MX" sz="2400" dirty="0" smtClean="0"/>
              <a:t> </a:t>
            </a:r>
            <a:r>
              <a:rPr lang="es-MX" sz="2400" dirty="0" err="1" smtClean="0"/>
              <a:t>oxidixing</a:t>
            </a:r>
            <a:r>
              <a:rPr lang="es-MX" sz="2400" dirty="0" smtClean="0"/>
              <a:t> </a:t>
            </a:r>
            <a:r>
              <a:rPr lang="es-MX" sz="2400" dirty="0" err="1" smtClean="0"/>
              <a:t>system</a:t>
            </a:r>
            <a:r>
              <a:rPr lang="es-MX" sz="2400" dirty="0" smtClean="0"/>
              <a:t>) </a:t>
            </a:r>
            <a:endParaRPr lang="es-MX" sz="2400" dirty="0"/>
          </a:p>
          <a:p>
            <a:pPr lvl="1">
              <a:lnSpc>
                <a:spcPct val="80000"/>
              </a:lnSpc>
            </a:pPr>
            <a:r>
              <a:rPr lang="es-MX" sz="2400" dirty="0" err="1"/>
              <a:t>Catalase</a:t>
            </a:r>
            <a:r>
              <a:rPr lang="es-MX" sz="2400" dirty="0"/>
              <a:t>. </a:t>
            </a:r>
          </a:p>
          <a:p>
            <a:pPr>
              <a:lnSpc>
                <a:spcPct val="80000"/>
              </a:lnSpc>
            </a:pPr>
            <a:r>
              <a:rPr lang="es-MX" sz="2800" dirty="0" err="1"/>
              <a:t>There</a:t>
            </a:r>
            <a:r>
              <a:rPr lang="es-MX" sz="2800" dirty="0"/>
              <a:t> </a:t>
            </a:r>
            <a:r>
              <a:rPr lang="es-MX" sz="2800" dirty="0" err="1"/>
              <a:t>exist</a:t>
            </a:r>
            <a:r>
              <a:rPr lang="es-MX" sz="2800" dirty="0"/>
              <a:t> </a:t>
            </a:r>
            <a:r>
              <a:rPr lang="es-MX" sz="2800" dirty="0" err="1"/>
              <a:t>several</a:t>
            </a:r>
            <a:r>
              <a:rPr lang="es-MX" sz="2800" dirty="0"/>
              <a:t> </a:t>
            </a:r>
            <a:r>
              <a:rPr lang="es-MX" sz="2800" dirty="0" err="1"/>
              <a:t>isoforms</a:t>
            </a:r>
            <a:r>
              <a:rPr lang="es-MX" sz="2800" dirty="0"/>
              <a:t> of </a:t>
            </a:r>
            <a:r>
              <a:rPr lang="es-MX" sz="2800" dirty="0" err="1"/>
              <a:t>the</a:t>
            </a:r>
            <a:r>
              <a:rPr lang="es-MX" sz="2800" dirty="0"/>
              <a:t> ADH </a:t>
            </a:r>
            <a:r>
              <a:rPr lang="es-MX" sz="2800" dirty="0" err="1"/>
              <a:t>enzyme</a:t>
            </a:r>
            <a:r>
              <a:rPr lang="es-MX" sz="2800" dirty="0"/>
              <a:t> (alfa, beta and gamma) and </a:t>
            </a:r>
            <a:r>
              <a:rPr lang="es-MX" sz="2800" dirty="0" err="1"/>
              <a:t>its</a:t>
            </a:r>
            <a:r>
              <a:rPr lang="es-MX" sz="2800" dirty="0"/>
              <a:t> </a:t>
            </a:r>
            <a:r>
              <a:rPr lang="es-MX" sz="2800" dirty="0" err="1"/>
              <a:t>variation</a:t>
            </a:r>
            <a:r>
              <a:rPr lang="es-MX" sz="2800" dirty="0"/>
              <a:t> </a:t>
            </a:r>
            <a:r>
              <a:rPr lang="es-MX" sz="2800" dirty="0" err="1"/>
              <a:t>changes</a:t>
            </a:r>
            <a:r>
              <a:rPr lang="es-MX" sz="2800" dirty="0"/>
              <a:t> </a:t>
            </a:r>
            <a:r>
              <a:rPr lang="es-MX" sz="2800" dirty="0" err="1"/>
              <a:t>the</a:t>
            </a:r>
            <a:r>
              <a:rPr lang="es-MX" sz="2800" dirty="0"/>
              <a:t> </a:t>
            </a:r>
            <a:r>
              <a:rPr lang="es-MX" sz="2800" dirty="0" err="1"/>
              <a:t>metabolic</a:t>
            </a:r>
            <a:r>
              <a:rPr lang="es-MX" sz="2800" dirty="0"/>
              <a:t> </a:t>
            </a:r>
            <a:r>
              <a:rPr lang="es-MX" sz="2800" dirty="0" err="1"/>
              <a:t>rate</a:t>
            </a:r>
            <a:r>
              <a:rPr lang="es-MX" sz="2800" dirty="0"/>
              <a:t> of </a:t>
            </a:r>
            <a:r>
              <a:rPr lang="es-MX" sz="2800" dirty="0" err="1"/>
              <a:t>ethanol</a:t>
            </a:r>
            <a:r>
              <a:rPr lang="es-MX" sz="2800" dirty="0"/>
              <a:t>.  </a:t>
            </a:r>
            <a:endParaRPr lang="es-MX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s-MX" sz="2800" dirty="0" smtClean="0"/>
              <a:t> </a:t>
            </a:r>
            <a:endParaRPr lang="es-MX" sz="2800" dirty="0"/>
          </a:p>
          <a:p>
            <a:pPr>
              <a:lnSpc>
                <a:spcPct val="80000"/>
              </a:lnSpc>
            </a:pPr>
            <a:r>
              <a:rPr lang="es-MX" sz="2800" dirty="0"/>
              <a:t>ADH </a:t>
            </a:r>
            <a:r>
              <a:rPr lang="es-MX" sz="2800" dirty="0" err="1"/>
              <a:t>acts</a:t>
            </a:r>
            <a:r>
              <a:rPr lang="es-MX" sz="2800" dirty="0"/>
              <a:t> </a:t>
            </a:r>
            <a:r>
              <a:rPr lang="es-MX" sz="2800" dirty="0" err="1"/>
              <a:t>alone</a:t>
            </a:r>
            <a:r>
              <a:rPr lang="es-MX" sz="2800" dirty="0"/>
              <a:t> </a:t>
            </a:r>
            <a:r>
              <a:rPr lang="es-ES_tradnl" sz="2800" dirty="0" err="1">
                <a:cs typeface="Times New Roman" pitchFamily="18" charset="0"/>
              </a:rPr>
              <a:t>when</a:t>
            </a:r>
            <a:r>
              <a:rPr lang="es-ES_tradnl" sz="2800" dirty="0">
                <a:cs typeface="Times New Roman" pitchFamily="18" charset="0"/>
              </a:rPr>
              <a:t> </a:t>
            </a:r>
            <a:r>
              <a:rPr lang="es-ES_tradnl" sz="2800" dirty="0" err="1">
                <a:cs typeface="Times New Roman" pitchFamily="18" charset="0"/>
              </a:rPr>
              <a:t>tissue</a:t>
            </a:r>
            <a:r>
              <a:rPr lang="es-ES_tradnl" sz="2800" dirty="0">
                <a:cs typeface="Times New Roman" pitchFamily="18" charset="0"/>
              </a:rPr>
              <a:t> </a:t>
            </a:r>
            <a:r>
              <a:rPr lang="es-ES_tradnl" sz="2800" dirty="0" err="1">
                <a:cs typeface="Times New Roman" pitchFamily="18" charset="0"/>
              </a:rPr>
              <a:t>levels</a:t>
            </a:r>
            <a:r>
              <a:rPr lang="es-ES_tradnl" sz="2800" dirty="0">
                <a:cs typeface="Times New Roman" pitchFamily="18" charset="0"/>
              </a:rPr>
              <a:t> do </a:t>
            </a:r>
            <a:r>
              <a:rPr lang="es-ES_tradnl" sz="2800" dirty="0" err="1">
                <a:cs typeface="Times New Roman" pitchFamily="18" charset="0"/>
              </a:rPr>
              <a:t>not</a:t>
            </a:r>
            <a:r>
              <a:rPr lang="es-ES_tradnl" sz="2800" dirty="0">
                <a:cs typeface="Times New Roman" pitchFamily="18" charset="0"/>
              </a:rPr>
              <a:t>  </a:t>
            </a:r>
            <a:r>
              <a:rPr lang="es-ES_tradnl" sz="2800" dirty="0" err="1">
                <a:cs typeface="Times New Roman" pitchFamily="18" charset="0"/>
              </a:rPr>
              <a:t>exceed</a:t>
            </a:r>
            <a:r>
              <a:rPr lang="es-ES_tradnl" sz="2800" dirty="0">
                <a:cs typeface="Times New Roman" pitchFamily="18" charset="0"/>
              </a:rPr>
              <a:t> 10 </a:t>
            </a:r>
            <a:r>
              <a:rPr lang="es-ES_tradnl" sz="2800" dirty="0" err="1">
                <a:cs typeface="Times New Roman" pitchFamily="18" charset="0"/>
              </a:rPr>
              <a:t>mmol</a:t>
            </a:r>
            <a:r>
              <a:rPr lang="es-ES_tradnl" sz="2800" dirty="0">
                <a:cs typeface="Times New Roman" pitchFamily="18" charset="0"/>
              </a:rPr>
              <a:t>/L </a:t>
            </a:r>
            <a:endParaRPr lang="en-US" sz="28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56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MEOS</a:t>
            </a: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ES_tradnl" sz="2800">
                <a:cs typeface="Times New Roman" pitchFamily="18" charset="0"/>
              </a:rPr>
              <a:t>Cytochrome P-450 2E1 (CYP2E1)</a:t>
            </a:r>
          </a:p>
          <a:p>
            <a:pPr>
              <a:lnSpc>
                <a:spcPct val="80000"/>
              </a:lnSpc>
            </a:pPr>
            <a:r>
              <a:rPr lang="es-ES_tradnl" sz="2800">
                <a:cs typeface="Times New Roman" pitchFamily="18" charset="0"/>
              </a:rPr>
              <a:t>also the metabolism of other drugs such as acetaminophen, haloalkanes, and nitrosamines</a:t>
            </a:r>
            <a:r>
              <a:rPr lang="en-US" sz="2800"/>
              <a:t> </a:t>
            </a:r>
            <a:endParaRPr lang="es-MX" sz="2800"/>
          </a:p>
          <a:p>
            <a:pPr>
              <a:lnSpc>
                <a:spcPct val="80000"/>
              </a:lnSpc>
            </a:pPr>
            <a:r>
              <a:rPr lang="es-ES_tradnl" sz="2800">
                <a:cs typeface="Times New Roman" pitchFamily="18" charset="0"/>
              </a:rPr>
              <a:t>Chronic ethanol consumption up-regulates CYP2E1</a:t>
            </a:r>
            <a:r>
              <a:rPr lang="en-US" sz="2800"/>
              <a:t> </a:t>
            </a:r>
            <a:endParaRPr lang="es-MX" sz="2800"/>
          </a:p>
          <a:p>
            <a:pPr>
              <a:lnSpc>
                <a:spcPct val="80000"/>
              </a:lnSpc>
            </a:pPr>
            <a:r>
              <a:rPr lang="es-ES_tradnl" sz="2800">
                <a:cs typeface="Times New Roman" pitchFamily="18" charset="0"/>
              </a:rPr>
              <a:t>CYP2E1-mediated ethanol oxidation yields reactive oxygen intermediates </a:t>
            </a:r>
          </a:p>
          <a:p>
            <a:pPr>
              <a:lnSpc>
                <a:spcPct val="80000"/>
              </a:lnSpc>
            </a:pPr>
            <a:r>
              <a:rPr lang="es-ES_tradnl" sz="2800">
                <a:cs typeface="Times New Roman" pitchFamily="18" charset="0"/>
              </a:rPr>
              <a:t>These are capable of provoking hepatocellular damage </a:t>
            </a:r>
            <a:endParaRPr lang="en-US" sz="280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7583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2024063" y="2524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8371" name="Picture 3" descr="f071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713"/>
            <a:ext cx="9144000" cy="518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6275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885825"/>
            <a:ext cx="912495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996426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Metabolism of Ethanol in the Liver—Direct Toxicity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6781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588985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Pathogenesis of Ethanol Toxicity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Direct</a:t>
            </a:r>
            <a:endParaRPr lang="en-US" dirty="0"/>
          </a:p>
          <a:p>
            <a:pPr lvl="1"/>
            <a:r>
              <a:rPr lang="en-US" dirty="0"/>
              <a:t>Production of reactive acetaldehyde</a:t>
            </a:r>
          </a:p>
          <a:p>
            <a:pPr lvl="1"/>
            <a:r>
              <a:rPr lang="en-US" dirty="0"/>
              <a:t>Increased levels of reducing co-factors</a:t>
            </a:r>
          </a:p>
          <a:p>
            <a:endParaRPr lang="en-US" dirty="0"/>
          </a:p>
          <a:p>
            <a:r>
              <a:rPr lang="en-US" dirty="0"/>
              <a:t>Indirect</a:t>
            </a:r>
          </a:p>
          <a:p>
            <a:pPr lvl="1"/>
            <a:r>
              <a:rPr lang="en-US" dirty="0"/>
              <a:t>Affects cell membrane fluidity</a:t>
            </a:r>
          </a:p>
          <a:p>
            <a:pPr lvl="1"/>
            <a:r>
              <a:rPr lang="en-US" dirty="0"/>
              <a:t>Formation of a unique phospholipid (</a:t>
            </a:r>
            <a:r>
              <a:rPr lang="en-US" dirty="0" err="1"/>
              <a:t>phosphatidylethanol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Formation of toxic fatty acid ethyl esters</a:t>
            </a:r>
          </a:p>
          <a:p>
            <a:pPr lvl="1"/>
            <a:r>
              <a:rPr lang="en-US" dirty="0"/>
              <a:t>Mitochondrial inner membrane damage</a:t>
            </a:r>
          </a:p>
          <a:p>
            <a:pPr lvl="2"/>
            <a:r>
              <a:rPr lang="en-US" dirty="0"/>
              <a:t>Promotes formation of Reactive Oxygen Species (ROS)Formation of </a:t>
            </a:r>
            <a:r>
              <a:rPr lang="en-US" dirty="0" err="1"/>
              <a:t>hydroxymethyl</a:t>
            </a:r>
            <a:r>
              <a:rPr lang="en-US" dirty="0"/>
              <a:t> radical</a:t>
            </a:r>
          </a:p>
          <a:p>
            <a:pPr lvl="2"/>
            <a:r>
              <a:rPr lang="en-US" dirty="0"/>
              <a:t>ROS produced by CYP2E1 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40919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sz="2000" dirty="0">
                <a:cs typeface="Times New Roman" pitchFamily="18" charset="0"/>
              </a:rPr>
              <a:t>MECHANISMS OF TISSUE DAMAGE</a:t>
            </a:r>
          </a:p>
          <a:p>
            <a:pPr algn="just">
              <a:lnSpc>
                <a:spcPct val="80000"/>
              </a:lnSpc>
            </a:pPr>
            <a:r>
              <a:rPr lang="en-US" sz="2000" dirty="0">
                <a:cs typeface="Times New Roman" pitchFamily="18" charset="0"/>
              </a:rPr>
              <a:t>2 ways of damage: </a:t>
            </a:r>
            <a:r>
              <a:rPr lang="en-US" sz="2000" b="1" dirty="0">
                <a:cs typeface="Times New Roman" pitchFamily="18" charset="0"/>
              </a:rPr>
              <a:t>Indirect</a:t>
            </a:r>
            <a:endParaRPr lang="es-ES" sz="2000" b="1" dirty="0"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n-US" sz="2000" dirty="0">
                <a:cs typeface="Times New Roman" pitchFamily="18" charset="0"/>
              </a:rPr>
              <a:t> 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cs typeface="Times New Roman" pitchFamily="18" charset="0"/>
              </a:rPr>
              <a:t>Ingestion of Ethanol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s-ES" sz="2400" dirty="0"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cs typeface="Times New Roman" pitchFamily="18" charset="0"/>
              </a:rPr>
              <a:t>Increases the release of endotoxins, from the gram negative bacteria in the natural flora of the intestinal tract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err="1">
                <a:cs typeface="Times New Roman" pitchFamily="18" charset="0"/>
              </a:rPr>
              <a:t>Kupffer</a:t>
            </a:r>
            <a:r>
              <a:rPr lang="en-US" sz="2400" dirty="0">
                <a:cs typeface="Times New Roman" pitchFamily="18" charset="0"/>
              </a:rPr>
              <a:t> cells release toxic </a:t>
            </a:r>
            <a:r>
              <a:rPr lang="en-US" sz="2400" dirty="0" err="1">
                <a:cs typeface="Times New Roman" pitchFamily="18" charset="0"/>
              </a:rPr>
              <a:t>mediators:Reactive</a:t>
            </a:r>
            <a:r>
              <a:rPr lang="en-US" sz="2400" dirty="0">
                <a:cs typeface="Times New Roman" pitchFamily="18" charset="0"/>
              </a:rPr>
              <a:t> Oxygen Intermediates (ROIs) and Tumor Necrosis Factor (TNF)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cs typeface="Times New Roman" pitchFamily="18" charset="0"/>
              </a:rPr>
              <a:t>Synergize to cause oxidative damage to hepatocytes.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cs typeface="Times New Roman" pitchFamily="18" charset="0"/>
              </a:rPr>
              <a:t> the inflammatory  response. </a:t>
            </a:r>
            <a:endParaRPr lang="es-ES" sz="2400" dirty="0"/>
          </a:p>
        </p:txBody>
      </p:sp>
      <p:sp>
        <p:nvSpPr>
          <p:cNvPr id="66563" name="Line 3"/>
          <p:cNvSpPr>
            <a:spLocks noChangeShapeType="1"/>
          </p:cNvSpPr>
          <p:nvPr/>
        </p:nvSpPr>
        <p:spPr bwMode="auto">
          <a:xfrm>
            <a:off x="4572000" y="182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4572000" y="3276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>
            <a:off x="4648200" y="449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6" name="Line 6"/>
          <p:cNvSpPr>
            <a:spLocks noChangeShapeType="1"/>
          </p:cNvSpPr>
          <p:nvPr/>
        </p:nvSpPr>
        <p:spPr bwMode="auto">
          <a:xfrm>
            <a:off x="4572000" y="5257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49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Possible Mechanisms of Toxicity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endParaRPr lang="en-AU" dirty="0" smtClean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AU" dirty="0" smtClean="0"/>
              <a:t>  Fat - storing </a:t>
            </a:r>
            <a:r>
              <a:rPr lang="en-AU" dirty="0" err="1" smtClean="0"/>
              <a:t>para</a:t>
            </a:r>
            <a:r>
              <a:rPr lang="en-AU" dirty="0" smtClean="0"/>
              <a:t>-sinusoidal cells transform into </a:t>
            </a:r>
            <a:r>
              <a:rPr lang="en-AU" dirty="0" err="1" smtClean="0"/>
              <a:t>myofibroblasts</a:t>
            </a:r>
            <a:endParaRPr lang="en-AU" dirty="0" smtClean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AU" dirty="0" smtClean="0"/>
              <a:t>  Animal studies suggest that alcohol metabolites directly hepatotoxic even in the presence of adequate nutrition</a:t>
            </a:r>
          </a:p>
          <a:p>
            <a:pPr>
              <a:spcBef>
                <a:spcPct val="50000"/>
              </a:spcBef>
            </a:pPr>
            <a:endParaRPr lang="en-A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6592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Stages of Alcoholic Liver Disease</a:t>
            </a:r>
            <a:br>
              <a:rPr lang="en-AU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en-AU" dirty="0" smtClean="0"/>
              <a:t>1. Fatty liver (</a:t>
            </a:r>
            <a:r>
              <a:rPr lang="en-AU" dirty="0" err="1" smtClean="0"/>
              <a:t>steatosis</a:t>
            </a:r>
            <a:r>
              <a:rPr lang="en-AU" dirty="0" smtClean="0"/>
              <a:t>)  synthesis oxidation transport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2.  Acute alcoholic hepatitis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Neutrophil infiltrate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</a:t>
            </a:r>
            <a:r>
              <a:rPr lang="en-AU" dirty="0" err="1" smtClean="0"/>
              <a:t>Perivenular</a:t>
            </a:r>
            <a:r>
              <a:rPr lang="en-AU" dirty="0" smtClean="0"/>
              <a:t> fibrosis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Alcoholic hyaline (</a:t>
            </a:r>
            <a:r>
              <a:rPr lang="en-AU" dirty="0" err="1" smtClean="0"/>
              <a:t>eosinophile</a:t>
            </a:r>
            <a:r>
              <a:rPr lang="en-AU" dirty="0" smtClean="0"/>
              <a:t> substance)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Cholestasis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Inflamed portal tracts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81382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 smtClean="0"/>
              <a:t>Stages of Alcoholic Liver Disease (Cont.)</a:t>
            </a:r>
            <a:r>
              <a:rPr lang="en-AU" dirty="0" smtClean="0"/>
              <a:t/>
            </a:r>
            <a:br>
              <a:rPr lang="en-AU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endParaRPr lang="en-AU" dirty="0" smtClean="0"/>
          </a:p>
          <a:p>
            <a:pPr>
              <a:spcBef>
                <a:spcPct val="50000"/>
              </a:spcBef>
            </a:pPr>
            <a:r>
              <a:rPr lang="en-AU" dirty="0" smtClean="0"/>
              <a:t>3.   Cirrhosis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Disturbed lobular architecture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Increased fibrous tissue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Reduced functioning hepatocyte mass</a:t>
            </a:r>
          </a:p>
          <a:p>
            <a:pPr>
              <a:spcBef>
                <a:spcPct val="50000"/>
              </a:spcBef>
            </a:pPr>
            <a:r>
              <a:rPr lang="en-AU" dirty="0" smtClean="0"/>
              <a:t>	Shunting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4879305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Clinical manifestations</a:t>
            </a:r>
            <a:endParaRPr lang="es-ES"/>
          </a:p>
        </p:txBody>
      </p:sp>
      <p:sp>
        <p:nvSpPr>
          <p:cNvPr id="808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400">
                <a:cs typeface="Times New Roman" pitchFamily="18" charset="0"/>
              </a:rPr>
              <a:t>Vomiting</a:t>
            </a:r>
          </a:p>
          <a:p>
            <a:pPr algn="just"/>
            <a:r>
              <a:rPr lang="en-US" sz="2400">
                <a:cs typeface="Times New Roman" pitchFamily="18" charset="0"/>
              </a:rPr>
              <a:t>Diarrhea</a:t>
            </a:r>
          </a:p>
          <a:p>
            <a:pPr algn="just"/>
            <a:r>
              <a:rPr lang="en-US" sz="2400">
                <a:cs typeface="Times New Roman" pitchFamily="18" charset="0"/>
              </a:rPr>
              <a:t>Jaundice </a:t>
            </a:r>
          </a:p>
          <a:p>
            <a:pPr algn="just"/>
            <a:r>
              <a:rPr lang="en-US" sz="2400">
                <a:cs typeface="Times New Roman" pitchFamily="18" charset="0"/>
              </a:rPr>
              <a:t>Psychological disturbances.</a:t>
            </a:r>
            <a:endParaRPr lang="es-ES" sz="2400">
              <a:cs typeface="Times New Roman" pitchFamily="18" charset="0"/>
            </a:endParaRPr>
          </a:p>
          <a:p>
            <a:pPr algn="just"/>
            <a:r>
              <a:rPr lang="en-US" sz="2400">
                <a:cs typeface="Times New Roman" pitchFamily="18" charset="0"/>
              </a:rPr>
              <a:t>Hepatic encephalopathy</a:t>
            </a:r>
          </a:p>
          <a:p>
            <a:pPr algn="just"/>
            <a:r>
              <a:rPr lang="en-US" sz="2400">
                <a:cs typeface="Times New Roman" pitchFamily="18" charset="0"/>
              </a:rPr>
              <a:t>Ascites</a:t>
            </a:r>
          </a:p>
          <a:p>
            <a:pPr algn="just"/>
            <a:r>
              <a:rPr lang="en-US" sz="2400">
                <a:cs typeface="Times New Roman" pitchFamily="18" charset="0"/>
              </a:rPr>
              <a:t>Bleeding esophageal</a:t>
            </a:r>
            <a:endParaRPr lang="es-ES" sz="2400">
              <a:cs typeface="Times New Roman" pitchFamily="18" charset="0"/>
            </a:endParaRPr>
          </a:p>
          <a:p>
            <a:r>
              <a:rPr lang="en-US" sz="2400">
                <a:cs typeface="Times New Roman" pitchFamily="18" charset="0"/>
              </a:rPr>
              <a:t>Varices (varicose veins in the esophagus), abnormal blood clotting and coma. </a:t>
            </a:r>
            <a:endParaRPr lang="es-ES" sz="2400">
              <a:cs typeface="Times New Roman" pitchFamily="18" charset="0"/>
            </a:endParaRPr>
          </a:p>
          <a:p>
            <a:pPr algn="just"/>
            <a:endParaRPr lang="en-US" sz="240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0265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1835150" y="404813"/>
            <a:ext cx="6550025" cy="54864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2800" b="1">
                <a:cs typeface="Times New Roman" pitchFamily="18" charset="0"/>
              </a:rPr>
              <a:t>Lab</a:t>
            </a:r>
          </a:p>
          <a:p>
            <a:pPr algn="just"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AST to ALT ratio = 2:1 </a:t>
            </a:r>
            <a:endParaRPr lang="es-ES" sz="2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Alkaline Phosphatase elevated </a:t>
            </a:r>
            <a:endParaRPr lang="es-ES" sz="2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Gamma glutamyl transferase (GGT) </a:t>
            </a:r>
          </a:p>
          <a:p>
            <a:pPr algn="just"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Hypoalbuminemia </a:t>
            </a:r>
            <a:endParaRPr lang="es-ES" sz="2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800" b="1">
                <a:cs typeface="Times New Roman" pitchFamily="18" charset="0"/>
              </a:rPr>
              <a:t>Management </a:t>
            </a:r>
            <a:endParaRPr lang="es-ES" sz="2800" b="1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Alcohol Cessation </a:t>
            </a:r>
            <a:endParaRPr lang="es-ES" sz="2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Increased caloric and protein intake </a:t>
            </a:r>
            <a:endParaRPr lang="es-ES" sz="2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Vitamin supplementation (Thiamine)</a:t>
            </a:r>
            <a:endParaRPr lang="es-ES" sz="280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Corticosteroids</a:t>
            </a:r>
          </a:p>
        </p:txBody>
      </p:sp>
    </p:spTree>
    <p:extLst>
      <p:ext uri="{BB962C8B-B14F-4D97-AF65-F5344CB8AC3E}">
        <p14:creationId xmlns:p14="http://schemas.microsoft.com/office/powerpoint/2010/main" val="326141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8000" dirty="0" smtClean="0"/>
          </a:p>
          <a:p>
            <a:pPr marL="0" indent="0" algn="ctr">
              <a:buNone/>
            </a:pPr>
            <a:r>
              <a:rPr lang="en-US" sz="8000" dirty="0" smtClean="0"/>
              <a:t>THE END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02616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Liver Functions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Biotransformation </a:t>
            </a:r>
            <a:r>
              <a:rPr lang="en-US" dirty="0"/>
              <a:t>of </a:t>
            </a:r>
            <a:r>
              <a:rPr lang="en-US" dirty="0" err="1"/>
              <a:t>xenobiotics</a:t>
            </a:r>
            <a:r>
              <a:rPr lang="en-US" dirty="0"/>
              <a:t>, endogenous </a:t>
            </a:r>
            <a:r>
              <a:rPr lang="en-US" dirty="0" smtClean="0"/>
              <a:t> compounds</a:t>
            </a:r>
            <a:r>
              <a:rPr lang="en-US" dirty="0"/>
              <a:t>, including hormones</a:t>
            </a:r>
          </a:p>
          <a:p>
            <a:r>
              <a:rPr lang="en-US" dirty="0"/>
              <a:t>Carbohydrate metabolism and storage</a:t>
            </a:r>
          </a:p>
          <a:p>
            <a:r>
              <a:rPr lang="en-US" dirty="0"/>
              <a:t>Synthesis of blood proteins (albumin, </a:t>
            </a:r>
            <a:r>
              <a:rPr lang="en-US" dirty="0" smtClean="0"/>
              <a:t>lipoproteins, fibrinogen)</a:t>
            </a:r>
            <a:endParaRPr lang="en-US" dirty="0"/>
          </a:p>
          <a:p>
            <a:r>
              <a:rPr lang="en-US" dirty="0"/>
              <a:t>Urea </a:t>
            </a:r>
            <a:r>
              <a:rPr lang="en-US" dirty="0" smtClean="0"/>
              <a:t>formation from amino acids</a:t>
            </a:r>
            <a:endParaRPr lang="en-US" dirty="0"/>
          </a:p>
          <a:p>
            <a:r>
              <a:rPr lang="en-US" dirty="0"/>
              <a:t>Fat metabolism</a:t>
            </a:r>
          </a:p>
          <a:p>
            <a:r>
              <a:rPr lang="en-US" dirty="0"/>
              <a:t>Bile 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325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5347" y="171153"/>
            <a:ext cx="7163930" cy="1143000"/>
          </a:xfrm>
          <a:noFill/>
          <a:ln/>
        </p:spPr>
        <p:txBody>
          <a:bodyPr>
            <a:normAutofit/>
          </a:bodyPr>
          <a:lstStyle/>
          <a:p>
            <a:pPr algn="ctr"/>
            <a:r>
              <a:rPr lang="en-US">
                <a:latin typeface="Arial" charset="0"/>
              </a:rPr>
              <a:t>Role of the Liver</a:t>
            </a:r>
            <a:br>
              <a:rPr lang="en-US">
                <a:latin typeface="Arial" charset="0"/>
              </a:rPr>
            </a:b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369995" y="1643063"/>
            <a:ext cx="7162146" cy="4115098"/>
          </a:xfrm>
          <a:noFill/>
          <a:ln/>
        </p:spPr>
        <p:txBody>
          <a:bodyPr>
            <a:normAutofit lnSpcReduction="10000"/>
          </a:bodyPr>
          <a:lstStyle/>
          <a:p>
            <a:pPr>
              <a:buFont typeface="Monotype Sorts" pitchFamily="1" charset="2"/>
              <a:buNone/>
            </a:pPr>
            <a:r>
              <a:rPr lang="en-US">
                <a:latin typeface="Arial" charset="0"/>
              </a:rPr>
              <a:t>Acute Phase Response</a:t>
            </a:r>
          </a:p>
          <a:p>
            <a:pPr lvl="1">
              <a:buFontTx/>
              <a:buNone/>
            </a:pPr>
            <a:r>
              <a:rPr lang="en-US">
                <a:latin typeface="Arial" charset="0"/>
              </a:rPr>
              <a:t>Transient increase or decrease in plasma proteins</a:t>
            </a:r>
          </a:p>
          <a:p>
            <a:pPr lvl="1">
              <a:buFontTx/>
              <a:buNone/>
            </a:pPr>
            <a:r>
              <a:rPr lang="en-US">
                <a:latin typeface="Arial" charset="0"/>
              </a:rPr>
              <a:t>Systemic response to local injury</a:t>
            </a:r>
          </a:p>
          <a:p>
            <a:pPr>
              <a:buFont typeface="Monotype Sorts" pitchFamily="1" charset="2"/>
              <a:buNone/>
            </a:pPr>
            <a:endParaRPr lang="en-US">
              <a:latin typeface="Arial" charset="0"/>
            </a:endParaRPr>
          </a:p>
          <a:p>
            <a:pPr>
              <a:buFont typeface="Monotype Sorts" pitchFamily="1" charset="2"/>
              <a:buNone/>
            </a:pPr>
            <a:r>
              <a:rPr lang="en-US">
                <a:latin typeface="Arial" charset="0"/>
              </a:rPr>
              <a:t>Phagocytosis of particulates</a:t>
            </a:r>
          </a:p>
          <a:p>
            <a:pPr lvl="1">
              <a:buFontTx/>
              <a:buNone/>
            </a:pPr>
            <a:r>
              <a:rPr lang="en-US">
                <a:latin typeface="Arial" charset="0"/>
              </a:rPr>
              <a:t>Critical location with blood flow from GI tract</a:t>
            </a:r>
          </a:p>
          <a:p>
            <a:pPr>
              <a:buFont typeface="Monotype Sorts" pitchFamily="1" charset="2"/>
              <a:buNone/>
            </a:pPr>
            <a:endParaRPr lang="en-US">
              <a:latin typeface="Arial" charset="0"/>
            </a:endParaRPr>
          </a:p>
          <a:p>
            <a:pPr>
              <a:buFont typeface="Monotype Sorts" pitchFamily="1" charset="2"/>
              <a:buNone/>
            </a:pPr>
            <a:r>
              <a:rPr lang="en-US">
                <a:latin typeface="Arial" charset="0"/>
              </a:rPr>
              <a:t>Central role in cholesterol homeostasis</a:t>
            </a:r>
          </a:p>
          <a:p>
            <a:pPr>
              <a:buFont typeface="Monotype Sorts" pitchFamily="1" charset="2"/>
              <a:buNone/>
            </a:pPr>
            <a:endParaRPr lang="en-US">
              <a:latin typeface="Arial" charset="0"/>
            </a:endParaRPr>
          </a:p>
          <a:p>
            <a:pPr>
              <a:buFont typeface="Monotype Sorts" pitchFamily="1" charset="2"/>
              <a:buNone/>
            </a:pPr>
            <a:r>
              <a:rPr lang="en-US">
                <a:latin typeface="Arial" charset="0"/>
              </a:rPr>
              <a:t>Critical for iron, zinc and copper metabolism</a:t>
            </a:r>
          </a:p>
        </p:txBody>
      </p:sp>
    </p:spTree>
    <p:extLst>
      <p:ext uri="{BB962C8B-B14F-4D97-AF65-F5344CB8AC3E}">
        <p14:creationId xmlns:p14="http://schemas.microsoft.com/office/powerpoint/2010/main" val="3424695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896</TotalTime>
  <Words>3871</Words>
  <Application>Microsoft Office PowerPoint</Application>
  <PresentationFormat>On-screen Show (4:3)</PresentationFormat>
  <Paragraphs>472</Paragraphs>
  <Slides>78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79" baseType="lpstr">
      <vt:lpstr>Oriel</vt:lpstr>
      <vt:lpstr>TOXICOLOGY OF THE LIVER </vt:lpstr>
      <vt:lpstr>Background</vt:lpstr>
      <vt:lpstr>Normal Liver</vt:lpstr>
      <vt:lpstr>Normal Liver </vt:lpstr>
      <vt:lpstr>PowerPoint Presentation</vt:lpstr>
      <vt:lpstr>TYPES OF LIVER CELLS </vt:lpstr>
      <vt:lpstr>PowerPoint Presentation</vt:lpstr>
      <vt:lpstr>Liver Functions </vt:lpstr>
      <vt:lpstr>Role of the Liver </vt:lpstr>
      <vt:lpstr>PowerPoint Presentation</vt:lpstr>
      <vt:lpstr>PowerPoint Presentation</vt:lpstr>
      <vt:lpstr>Why Study Drugs and the Liver?</vt:lpstr>
      <vt:lpstr>PowerPoint Presentation</vt:lpstr>
      <vt:lpstr>PowerPoint Presentation</vt:lpstr>
      <vt:lpstr>Drug Induced liver Disease</vt:lpstr>
      <vt:lpstr>Drug Induced liver Disease</vt:lpstr>
      <vt:lpstr>Hepatotoxicity</vt:lpstr>
      <vt:lpstr>PATHOPHYSIOLOGIC RESPONSE TO TOXIC INJURY </vt:lpstr>
      <vt:lpstr>NECROSIS </vt:lpstr>
      <vt:lpstr>LIPIDOSIS </vt:lpstr>
      <vt:lpstr>INFILTRATION &amp; PIGMENTATION</vt:lpstr>
      <vt:lpstr>CHOLESTASIS </vt:lpstr>
      <vt:lpstr>CIRRHOSIS </vt:lpstr>
      <vt:lpstr>Neoplasia or Tumors</vt:lpstr>
      <vt:lpstr>Damage to other cell types </vt:lpstr>
      <vt:lpstr>Autoimmune responses </vt:lpstr>
      <vt:lpstr>Classification of drug induced liver injury:</vt:lpstr>
      <vt:lpstr>Classification of drug induced liver injury:</vt:lpstr>
      <vt:lpstr>Classification of drug induced liver injury:</vt:lpstr>
      <vt:lpstr>PowerPoint Presentation</vt:lpstr>
      <vt:lpstr>PowerPoint Presentation</vt:lpstr>
      <vt:lpstr>PowerPoint Presentation</vt:lpstr>
      <vt:lpstr>Patterns of LFTs abnormality and clinical features:</vt:lpstr>
      <vt:lpstr>Hepatitis pattern: </vt:lpstr>
      <vt:lpstr>Indicator of severity</vt:lpstr>
      <vt:lpstr>Hy’s law</vt:lpstr>
      <vt:lpstr>Cholestatic pattern: </vt:lpstr>
      <vt:lpstr>Mixed pattern: </vt:lpstr>
      <vt:lpstr>MANAGEMENT</vt:lpstr>
      <vt:lpstr>Response to Xenobiotics and Repair of Hepatotoxicity </vt:lpstr>
      <vt:lpstr>Acetaminophen (Paracetamol) </vt:lpstr>
      <vt:lpstr>Risk factors for acetaminophen hepatotoxicity </vt:lpstr>
      <vt:lpstr>Antibiotics/Antimicrobials </vt:lpstr>
      <vt:lpstr>Ketoconazole </vt:lpstr>
      <vt:lpstr>Fluconazole </vt:lpstr>
      <vt:lpstr>Isoniazid </vt:lpstr>
      <vt:lpstr>Isoniazid</vt:lpstr>
      <vt:lpstr>Other Antituberculosis Drugs </vt:lpstr>
      <vt:lpstr>Lipid-lowering medications </vt:lpstr>
      <vt:lpstr>Statins </vt:lpstr>
      <vt:lpstr>Medications for diabetes </vt:lpstr>
      <vt:lpstr>Thiazolidinediones </vt:lpstr>
      <vt:lpstr>Antiretrovirals </vt:lpstr>
      <vt:lpstr>Non-Nucleoside Reverse Transcriptase Inhibitors </vt:lpstr>
      <vt:lpstr>Protease inhibitors </vt:lpstr>
      <vt:lpstr>NSAIDs </vt:lpstr>
      <vt:lpstr>Aspirin </vt:lpstr>
      <vt:lpstr>Chemotherapy </vt:lpstr>
      <vt:lpstr>Chemotherapy</vt:lpstr>
      <vt:lpstr>Methotrexate: </vt:lpstr>
      <vt:lpstr>AFLATOXIN B1 </vt:lpstr>
      <vt:lpstr>Management </vt:lpstr>
      <vt:lpstr>  Alcholic liver disease       (Ethanol Metabolism) </vt:lpstr>
      <vt:lpstr>Epidemiology</vt:lpstr>
      <vt:lpstr>Epidemiology</vt:lpstr>
      <vt:lpstr>Alcohol </vt:lpstr>
      <vt:lpstr>Metabolism</vt:lpstr>
      <vt:lpstr>MEOS</vt:lpstr>
      <vt:lpstr>PowerPoint Presentation</vt:lpstr>
      <vt:lpstr>Metabolism of Ethanol in the Liver—Direct Toxicity</vt:lpstr>
      <vt:lpstr>Pathogenesis of Ethanol Toxicity </vt:lpstr>
      <vt:lpstr>PowerPoint Presentation</vt:lpstr>
      <vt:lpstr>Possible Mechanisms of Toxicity</vt:lpstr>
      <vt:lpstr>Stages of Alcoholic Liver Disease </vt:lpstr>
      <vt:lpstr>Stages of Alcoholic Liver Disease (Cont.) </vt:lpstr>
      <vt:lpstr>Clinical manifestations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TOXICOLOGY OF THE LIVER</dc:title>
  <dc:creator>Macrena Zulu</dc:creator>
  <cp:lastModifiedBy>Macrena Zulu</cp:lastModifiedBy>
  <cp:revision>29</cp:revision>
  <dcterms:created xsi:type="dcterms:W3CDTF">2016-01-27T17:40:10Z</dcterms:created>
  <dcterms:modified xsi:type="dcterms:W3CDTF">2016-01-28T13:39:20Z</dcterms:modified>
</cp:coreProperties>
</file>