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7" autoAdjust="0"/>
    <p:restoredTop sz="94660"/>
  </p:normalViewPr>
  <p:slideViewPr>
    <p:cSldViewPr snapToGrid="0">
      <p:cViewPr varScale="1">
        <p:scale>
          <a:sx n="84" d="100"/>
          <a:sy n="84" d="100"/>
        </p:scale>
        <p:origin x="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294648-0393-4DAD-8B82-3C969095E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A651975-8247-4750-A451-BD325AB64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E970E37-985F-432A-867C-1FD7C7BDC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C02E28-2633-4001-86F9-5AB20187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E609359-B58E-4F48-928D-3326B5A7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01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A9476A-617A-4593-A468-262C27396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20CB759-3C9D-421E-B1BA-6ED96770EB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C44A98-15C7-43DD-A5B9-1A8713972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B1F1DE-403A-4796-B340-EAAAE53F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8BFF02-B469-432E-8E41-9562E008C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25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26EB3D2-20A6-4634-96BC-0F5B50D89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1CC2399-4154-46E1-BD39-F7330DC44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5FDCE1-59C7-46A9-B151-7E2D2CF06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DFCABC-0977-41E3-9243-C30949656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54251D-B6D7-409D-B624-E9D1A97B5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0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173F74-F617-4C9C-9446-758EECD47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0F3521-13A1-49AA-9136-F6E5986D9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917644-FA6D-44B9-BFF3-6E4F18776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AE1196-3C52-4532-92D5-936CEB089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0765BF-5A4A-4615-9C94-68D41BF84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5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E65E21-CBAD-402D-BE4E-10A5846B3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AE11DE0-92C6-49D3-AD33-90019639A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75A92A-30A6-4D9B-8BE8-5E2989A83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842A694-0F84-41DE-978C-00B066A9C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54CECCA-0FEF-4624-8002-16410AA51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8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6691F-AAB9-4DFC-8B92-2AFBF255B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D3DB90-3083-461B-BD3B-77702E711A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CF7534-E5B6-4920-A55D-6BC88F0FB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6641BB9-6245-4EC9-AF49-D6818EFE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0C40B07-42CB-4827-94FE-74E149762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BBB1059-EB96-4368-9263-A6A8FB86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45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2781A7-9A5D-4EDF-B8E2-7CEEADD38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4F44641-3713-47EB-AFE8-FD739F21D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5698D7F-E720-4FCF-A0C8-F0AE135AC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AD2DA90-24B4-4218-A033-22680731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D2B642C-9ED6-4561-AD01-E878290620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C3D2B4B-22A8-4C88-BFB9-DCC008ABB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748B22F-BF5F-45E0-A242-9322FF7AC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0966B90-5547-473E-A6A3-6D1F40035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4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998A8D-1498-4B70-AB0B-015C13DCA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720285B-6890-465F-B608-27F5C32D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D54B249-EBEA-4A72-B7FF-CB419E261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5E62E43-195E-461F-B471-269CABC16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9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93C00FE-2434-4979-AD3E-9D887AF5E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FFC490-EF6A-48EB-938D-3EDA41688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0B54ABC-3E28-498B-9564-7446DEE4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2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355E91-1C08-45E7-8AAA-A14CB11B0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DC7755-EC29-47D4-9A5C-D9EBEFCE8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0BE0852-1BE2-4C33-91C2-0F8C47C52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E2708BF-A1C3-4E96-847B-AB8C06DD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70B474B-23FD-4426-B136-8D6E1118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B0312BF-BC9F-4C84-8C3D-F7EBACBE9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7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CF0897-E77E-4C9B-B9CE-FF2636A86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800B0B5-7F15-41D3-9EFB-A98DD3DF2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00869B2-F513-465C-925B-271EF141E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D2AC9DA-956F-4501-BADF-4C46D3A8A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3D889E-854C-4C1F-ABCC-51E6C30F1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8B07FD-9AFA-4C7F-BAAE-C5C6EE50D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5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FF0D17C-4ACD-4C26-94D4-6C761C583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550850C-FDB5-469F-AAA8-23BFA49E2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98FEAA-DBAA-47FF-9847-0D327EFEB8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CB68F-6584-440B-B764-D7D98CF002D8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20E71-7C95-4F80-87E6-EE2483089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A4D7E5-8B68-4D3F-926A-D62BA1B2C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8EDA4-110A-47FE-AEBD-73E408495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9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xmlns="" id="{77BC36D2-C994-49A6-A83F-DEAA4D73D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974" y="4919732"/>
            <a:ext cx="2126865" cy="1005427"/>
          </a:xfrm>
          <a:prstGeom prst="rect">
            <a:avLst/>
          </a:prstGeom>
        </p:spPr>
      </p:pic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6F5A423B-448C-4A39-88F5-6A73544E78DD}"/>
              </a:ext>
            </a:extLst>
          </p:cNvPr>
          <p:cNvSpPr/>
          <p:nvPr/>
        </p:nvSpPr>
        <p:spPr>
          <a:xfrm>
            <a:off x="-8061596" y="0"/>
            <a:ext cx="11776130" cy="6882066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6364686 h 6858000"/>
              <a:gd name="connsiteX3" fmla="*/ 11760511 w 11832702"/>
              <a:gd name="connsiteY3" fmla="*/ 6364686 h 6858000"/>
              <a:gd name="connsiteX4" fmla="*/ 11832702 w 11832702"/>
              <a:gd name="connsiteY4" fmla="*/ 6436877 h 6858000"/>
              <a:gd name="connsiteX5" fmla="*/ 11832702 w 11832702"/>
              <a:gd name="connsiteY5" fmla="*/ 6725632 h 6858000"/>
              <a:gd name="connsiteX6" fmla="*/ 11760511 w 11832702"/>
              <a:gd name="connsiteY6" fmla="*/ 6797823 h 6858000"/>
              <a:gd name="connsiteX7" fmla="*/ 10611853 w 11832702"/>
              <a:gd name="connsiteY7" fmla="*/ 6797823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6364686"/>
                </a:lnTo>
                <a:lnTo>
                  <a:pt x="11760511" y="6364686"/>
                </a:lnTo>
                <a:cubicBezTo>
                  <a:pt x="11800381" y="6364686"/>
                  <a:pt x="11832702" y="6397007"/>
                  <a:pt x="11832702" y="6436877"/>
                </a:cubicBezTo>
                <a:lnTo>
                  <a:pt x="11832702" y="6725632"/>
                </a:lnTo>
                <a:cubicBezTo>
                  <a:pt x="11832702" y="6765502"/>
                  <a:pt x="11800381" y="6797823"/>
                  <a:pt x="11760511" y="6797823"/>
                </a:cubicBezTo>
                <a:lnTo>
                  <a:pt x="10611853" y="679782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09612E43-D5CD-43C2-A8DA-267032D86B5C}"/>
              </a:ext>
            </a:extLst>
          </p:cNvPr>
          <p:cNvSpPr/>
          <p:nvPr/>
        </p:nvSpPr>
        <p:spPr>
          <a:xfrm>
            <a:off x="-8498745" y="12033"/>
            <a:ext cx="11776130" cy="6870033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931549 h 6858000"/>
              <a:gd name="connsiteX3" fmla="*/ 11760511 w 11832702"/>
              <a:gd name="connsiteY3" fmla="*/ 5931549 h 6858000"/>
              <a:gd name="connsiteX4" fmla="*/ 11832702 w 11832702"/>
              <a:gd name="connsiteY4" fmla="*/ 6003740 h 6858000"/>
              <a:gd name="connsiteX5" fmla="*/ 11832702 w 11832702"/>
              <a:gd name="connsiteY5" fmla="*/ 6292495 h 6858000"/>
              <a:gd name="connsiteX6" fmla="*/ 11760511 w 11832702"/>
              <a:gd name="connsiteY6" fmla="*/ 6364686 h 6858000"/>
              <a:gd name="connsiteX7" fmla="*/ 10611853 w 11832702"/>
              <a:gd name="connsiteY7" fmla="*/ 6364686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931549"/>
                </a:lnTo>
                <a:lnTo>
                  <a:pt x="11760511" y="5931549"/>
                </a:lnTo>
                <a:cubicBezTo>
                  <a:pt x="11800381" y="5931549"/>
                  <a:pt x="11832702" y="5963870"/>
                  <a:pt x="11832702" y="6003740"/>
                </a:cubicBezTo>
                <a:lnTo>
                  <a:pt x="11832702" y="6292495"/>
                </a:lnTo>
                <a:cubicBezTo>
                  <a:pt x="11832702" y="6332365"/>
                  <a:pt x="11800381" y="6364686"/>
                  <a:pt x="11760511" y="6364686"/>
                </a:cubicBezTo>
                <a:lnTo>
                  <a:pt x="10611853" y="6364686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0786B164-7B2A-42A0-A8A9-2619DA629C20}"/>
              </a:ext>
            </a:extLst>
          </p:cNvPr>
          <p:cNvSpPr/>
          <p:nvPr/>
        </p:nvSpPr>
        <p:spPr>
          <a:xfrm>
            <a:off x="-8935894" y="0"/>
            <a:ext cx="11776130" cy="6882066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498412 h 6858000"/>
              <a:gd name="connsiteX3" fmla="*/ 11760511 w 11832702"/>
              <a:gd name="connsiteY3" fmla="*/ 5498412 h 6858000"/>
              <a:gd name="connsiteX4" fmla="*/ 11832702 w 11832702"/>
              <a:gd name="connsiteY4" fmla="*/ 5570603 h 6858000"/>
              <a:gd name="connsiteX5" fmla="*/ 11832702 w 11832702"/>
              <a:gd name="connsiteY5" fmla="*/ 5859358 h 6858000"/>
              <a:gd name="connsiteX6" fmla="*/ 11760511 w 11832702"/>
              <a:gd name="connsiteY6" fmla="*/ 5931549 h 6858000"/>
              <a:gd name="connsiteX7" fmla="*/ 10611853 w 11832702"/>
              <a:gd name="connsiteY7" fmla="*/ 5931549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498412"/>
                </a:lnTo>
                <a:lnTo>
                  <a:pt x="11760511" y="5498412"/>
                </a:lnTo>
                <a:cubicBezTo>
                  <a:pt x="11800381" y="5498412"/>
                  <a:pt x="11832702" y="5530733"/>
                  <a:pt x="11832702" y="5570603"/>
                </a:cubicBezTo>
                <a:lnTo>
                  <a:pt x="11832702" y="5859358"/>
                </a:lnTo>
                <a:cubicBezTo>
                  <a:pt x="11832702" y="5899228"/>
                  <a:pt x="11800381" y="5931549"/>
                  <a:pt x="11760511" y="5931549"/>
                </a:cubicBezTo>
                <a:lnTo>
                  <a:pt x="10611853" y="5931549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DB989E95-776B-44F3-A0AA-0EFB01A47F43}"/>
              </a:ext>
            </a:extLst>
          </p:cNvPr>
          <p:cNvSpPr/>
          <p:nvPr/>
        </p:nvSpPr>
        <p:spPr>
          <a:xfrm>
            <a:off x="-9288819" y="0"/>
            <a:ext cx="11814447" cy="6882066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089349 h 6858000"/>
              <a:gd name="connsiteX3" fmla="*/ 11760511 w 11832702"/>
              <a:gd name="connsiteY3" fmla="*/ 5089349 h 6858000"/>
              <a:gd name="connsiteX4" fmla="*/ 11832702 w 11832702"/>
              <a:gd name="connsiteY4" fmla="*/ 5161540 h 6858000"/>
              <a:gd name="connsiteX5" fmla="*/ 11832702 w 11832702"/>
              <a:gd name="connsiteY5" fmla="*/ 5450295 h 6858000"/>
              <a:gd name="connsiteX6" fmla="*/ 11760511 w 11832702"/>
              <a:gd name="connsiteY6" fmla="*/ 5522486 h 6858000"/>
              <a:gd name="connsiteX7" fmla="*/ 10611853 w 11832702"/>
              <a:gd name="connsiteY7" fmla="*/ 5522486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089349"/>
                </a:lnTo>
                <a:lnTo>
                  <a:pt x="11760511" y="5089349"/>
                </a:lnTo>
                <a:cubicBezTo>
                  <a:pt x="11800381" y="5089349"/>
                  <a:pt x="11832702" y="5121670"/>
                  <a:pt x="11832702" y="5161540"/>
                </a:cubicBezTo>
                <a:lnTo>
                  <a:pt x="11832702" y="5450295"/>
                </a:lnTo>
                <a:cubicBezTo>
                  <a:pt x="11832702" y="5490165"/>
                  <a:pt x="11800381" y="5522486"/>
                  <a:pt x="11760511" y="5522486"/>
                </a:cubicBezTo>
                <a:lnTo>
                  <a:pt x="10611853" y="5522486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81CD5721-828B-4FB2-A8DB-66A47BE5A65A}"/>
              </a:ext>
            </a:extLst>
          </p:cNvPr>
          <p:cNvSpPr/>
          <p:nvPr/>
        </p:nvSpPr>
        <p:spPr>
          <a:xfrm>
            <a:off x="-9725968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680280 h 6858000"/>
              <a:gd name="connsiteX3" fmla="*/ 11760511 w 11832702"/>
              <a:gd name="connsiteY3" fmla="*/ 4680280 h 6858000"/>
              <a:gd name="connsiteX4" fmla="*/ 11832702 w 11832702"/>
              <a:gd name="connsiteY4" fmla="*/ 4752471 h 6858000"/>
              <a:gd name="connsiteX5" fmla="*/ 11832702 w 11832702"/>
              <a:gd name="connsiteY5" fmla="*/ 5041226 h 6858000"/>
              <a:gd name="connsiteX6" fmla="*/ 11760511 w 11832702"/>
              <a:gd name="connsiteY6" fmla="*/ 5113417 h 6858000"/>
              <a:gd name="connsiteX7" fmla="*/ 10611853 w 11832702"/>
              <a:gd name="connsiteY7" fmla="*/ 5113417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680280"/>
                </a:lnTo>
                <a:lnTo>
                  <a:pt x="11760511" y="4680280"/>
                </a:lnTo>
                <a:cubicBezTo>
                  <a:pt x="11800381" y="4680280"/>
                  <a:pt x="11832702" y="4712601"/>
                  <a:pt x="11832702" y="4752471"/>
                </a:cubicBezTo>
                <a:lnTo>
                  <a:pt x="11832702" y="5041226"/>
                </a:lnTo>
                <a:cubicBezTo>
                  <a:pt x="11832702" y="5081096"/>
                  <a:pt x="11800381" y="5113417"/>
                  <a:pt x="11760511" y="5113417"/>
                </a:cubicBezTo>
                <a:lnTo>
                  <a:pt x="10611853" y="5113417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38C414AD-FB19-4259-BEC6-AB6A3F88E7D3}"/>
              </a:ext>
            </a:extLst>
          </p:cNvPr>
          <p:cNvSpPr/>
          <p:nvPr/>
        </p:nvSpPr>
        <p:spPr>
          <a:xfrm>
            <a:off x="-10163117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271213 h 6858000"/>
              <a:gd name="connsiteX3" fmla="*/ 11760511 w 11832702"/>
              <a:gd name="connsiteY3" fmla="*/ 4271213 h 6858000"/>
              <a:gd name="connsiteX4" fmla="*/ 11832702 w 11832702"/>
              <a:gd name="connsiteY4" fmla="*/ 4343404 h 6858000"/>
              <a:gd name="connsiteX5" fmla="*/ 11832702 w 11832702"/>
              <a:gd name="connsiteY5" fmla="*/ 4632159 h 6858000"/>
              <a:gd name="connsiteX6" fmla="*/ 11760511 w 11832702"/>
              <a:gd name="connsiteY6" fmla="*/ 4704350 h 6858000"/>
              <a:gd name="connsiteX7" fmla="*/ 10611853 w 11832702"/>
              <a:gd name="connsiteY7" fmla="*/ 4704350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271213"/>
                </a:lnTo>
                <a:lnTo>
                  <a:pt x="11760511" y="4271213"/>
                </a:lnTo>
                <a:cubicBezTo>
                  <a:pt x="11800381" y="4271213"/>
                  <a:pt x="11832702" y="4303534"/>
                  <a:pt x="11832702" y="4343404"/>
                </a:cubicBezTo>
                <a:lnTo>
                  <a:pt x="11832702" y="4632159"/>
                </a:lnTo>
                <a:cubicBezTo>
                  <a:pt x="11832702" y="4672029"/>
                  <a:pt x="11800381" y="4704350"/>
                  <a:pt x="11760511" y="4704350"/>
                </a:cubicBezTo>
                <a:lnTo>
                  <a:pt x="10611853" y="470435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21DE0363-1B15-4694-B158-4CD2581CA714}"/>
              </a:ext>
            </a:extLst>
          </p:cNvPr>
          <p:cNvSpPr/>
          <p:nvPr/>
        </p:nvSpPr>
        <p:spPr>
          <a:xfrm>
            <a:off x="-10516042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838076 h 6858000"/>
              <a:gd name="connsiteX3" fmla="*/ 11742256 w 11814447"/>
              <a:gd name="connsiteY3" fmla="*/ 3838076 h 6858000"/>
              <a:gd name="connsiteX4" fmla="*/ 11814447 w 11814447"/>
              <a:gd name="connsiteY4" fmla="*/ 3910267 h 6858000"/>
              <a:gd name="connsiteX5" fmla="*/ 11814447 w 11814447"/>
              <a:gd name="connsiteY5" fmla="*/ 4199022 h 6858000"/>
              <a:gd name="connsiteX6" fmla="*/ 11742256 w 11814447"/>
              <a:gd name="connsiteY6" fmla="*/ 4271213 h 6858000"/>
              <a:gd name="connsiteX7" fmla="*/ 10611853 w 11814447"/>
              <a:gd name="connsiteY7" fmla="*/ 4271213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838076"/>
                </a:lnTo>
                <a:lnTo>
                  <a:pt x="11742256" y="3838076"/>
                </a:lnTo>
                <a:cubicBezTo>
                  <a:pt x="11782126" y="3838076"/>
                  <a:pt x="11814447" y="3870397"/>
                  <a:pt x="11814447" y="3910267"/>
                </a:cubicBezTo>
                <a:lnTo>
                  <a:pt x="11814447" y="4199022"/>
                </a:lnTo>
                <a:cubicBezTo>
                  <a:pt x="11814447" y="4238892"/>
                  <a:pt x="11782126" y="4271213"/>
                  <a:pt x="11742256" y="4271213"/>
                </a:cubicBezTo>
                <a:lnTo>
                  <a:pt x="10611853" y="427121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1815B200-E408-4ABB-90D5-1C74491D0004}"/>
              </a:ext>
            </a:extLst>
          </p:cNvPr>
          <p:cNvSpPr/>
          <p:nvPr/>
        </p:nvSpPr>
        <p:spPr>
          <a:xfrm>
            <a:off x="-10953191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404933 h 6858000"/>
              <a:gd name="connsiteX3" fmla="*/ 11742256 w 11814447"/>
              <a:gd name="connsiteY3" fmla="*/ 3404933 h 6858000"/>
              <a:gd name="connsiteX4" fmla="*/ 11814447 w 11814447"/>
              <a:gd name="connsiteY4" fmla="*/ 3477124 h 6858000"/>
              <a:gd name="connsiteX5" fmla="*/ 11814447 w 11814447"/>
              <a:gd name="connsiteY5" fmla="*/ 3765879 h 6858000"/>
              <a:gd name="connsiteX6" fmla="*/ 11742256 w 11814447"/>
              <a:gd name="connsiteY6" fmla="*/ 3838070 h 6858000"/>
              <a:gd name="connsiteX7" fmla="*/ 10611853 w 11814447"/>
              <a:gd name="connsiteY7" fmla="*/ 3838070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404933"/>
                </a:lnTo>
                <a:lnTo>
                  <a:pt x="11742256" y="3404933"/>
                </a:lnTo>
                <a:cubicBezTo>
                  <a:pt x="11782126" y="3404933"/>
                  <a:pt x="11814447" y="3437254"/>
                  <a:pt x="11814447" y="3477124"/>
                </a:cubicBezTo>
                <a:lnTo>
                  <a:pt x="11814447" y="3765879"/>
                </a:lnTo>
                <a:cubicBezTo>
                  <a:pt x="11814447" y="3805749"/>
                  <a:pt x="11782126" y="3838070"/>
                  <a:pt x="11742256" y="3838070"/>
                </a:cubicBezTo>
                <a:lnTo>
                  <a:pt x="10611853" y="383807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7F8399F5-486E-4502-BF3E-B99C7680EC32}"/>
              </a:ext>
            </a:extLst>
          </p:cNvPr>
          <p:cNvSpPr/>
          <p:nvPr/>
        </p:nvSpPr>
        <p:spPr>
          <a:xfrm>
            <a:off x="-11390340" y="0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987FAA6E-3371-4C90-9238-41D523CC47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429" y="284550"/>
            <a:ext cx="1376358" cy="1376358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3B89AD9A-3CC0-4D0D-B092-EB197DEFF6EA}"/>
              </a:ext>
            </a:extLst>
          </p:cNvPr>
          <p:cNvSpPr/>
          <p:nvPr/>
        </p:nvSpPr>
        <p:spPr>
          <a:xfrm>
            <a:off x="5734078" y="6106878"/>
            <a:ext cx="3865266" cy="30777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Wednesday, 23</a:t>
            </a:r>
            <a:r>
              <a:rPr lang="en-US" sz="14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October, 2024.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512D7149-8189-446E-B0DB-07511431E8C8}"/>
              </a:ext>
            </a:extLst>
          </p:cNvPr>
          <p:cNvSpPr/>
          <p:nvPr/>
        </p:nvSpPr>
        <p:spPr>
          <a:xfrm>
            <a:off x="4504608" y="1804473"/>
            <a:ext cx="6096000" cy="12629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UNIVERSITY OF ZAMBIA </a:t>
            </a:r>
            <a:endParaRPr lang="en-US" sz="1600" b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SCHOOL OF HEALTH SCIENCES</a:t>
            </a:r>
            <a:r>
              <a:rPr lang="en-US" sz="16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sz="1400" b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en-US" b="1" kern="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DEPARTMENT OF BIOMEDICAL SCIENCES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5CC8594C-6336-450F-840E-F15AB637ED9E}"/>
              </a:ext>
            </a:extLst>
          </p:cNvPr>
          <p:cNvSpPr/>
          <p:nvPr/>
        </p:nvSpPr>
        <p:spPr>
          <a:xfrm>
            <a:off x="4823655" y="3428079"/>
            <a:ext cx="57675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MICROARRAY TECHNIQUES AND  RNA Seq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504429A9-C9A5-4912-BFBE-D909B3ABE6F2}"/>
              </a:ext>
            </a:extLst>
          </p:cNvPr>
          <p:cNvSpPr/>
          <p:nvPr/>
        </p:nvSpPr>
        <p:spPr>
          <a:xfrm>
            <a:off x="5886723" y="4575117"/>
            <a:ext cx="3685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Biotechniques presentation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D36BB12F-672F-4A84-BC9E-B05FB8955C16}"/>
              </a:ext>
            </a:extLst>
          </p:cNvPr>
          <p:cNvSpPr txBox="1"/>
          <p:nvPr/>
        </p:nvSpPr>
        <p:spPr>
          <a:xfrm>
            <a:off x="2798618" y="6414655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Stencil" panose="040409050D0802020404" pitchFamily="82" charset="0"/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F4FD3EC5-D016-4292-9F2A-BB4DD07E5C54}"/>
              </a:ext>
            </a:extLst>
          </p:cNvPr>
          <p:cNvSpPr txBox="1"/>
          <p:nvPr/>
        </p:nvSpPr>
        <p:spPr>
          <a:xfrm>
            <a:off x="2424179" y="5952990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Stencil" panose="040409050D0802020404" pitchFamily="82" charset="0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F6151201-B723-4D01-B321-5FBAAE2FADFD}"/>
              </a:ext>
            </a:extLst>
          </p:cNvPr>
          <p:cNvSpPr txBox="1"/>
          <p:nvPr/>
        </p:nvSpPr>
        <p:spPr>
          <a:xfrm>
            <a:off x="2092513" y="5496072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Stencil" panose="040409050D0802020404" pitchFamily="82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3E020597-94B8-4A38-AF27-D9C4830AF1EE}"/>
              </a:ext>
            </a:extLst>
          </p:cNvPr>
          <p:cNvSpPr txBox="1"/>
          <p:nvPr/>
        </p:nvSpPr>
        <p:spPr>
          <a:xfrm>
            <a:off x="1702066" y="5129116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64D99F8F-5F0F-471C-AB89-C8F7C85AA082}"/>
              </a:ext>
            </a:extLst>
          </p:cNvPr>
          <p:cNvSpPr txBox="1"/>
          <p:nvPr/>
        </p:nvSpPr>
        <p:spPr>
          <a:xfrm>
            <a:off x="860862" y="4298118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C0A4F96C-E3FA-473D-B219-4CF5F94C880D}"/>
              </a:ext>
            </a:extLst>
          </p:cNvPr>
          <p:cNvSpPr txBox="1"/>
          <p:nvPr/>
        </p:nvSpPr>
        <p:spPr>
          <a:xfrm>
            <a:off x="1236477" y="4713617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AE9A8507-48E8-4995-BC00-8CF879C2874D}"/>
              </a:ext>
            </a:extLst>
          </p:cNvPr>
          <p:cNvSpPr txBox="1"/>
          <p:nvPr/>
        </p:nvSpPr>
        <p:spPr>
          <a:xfrm>
            <a:off x="422830" y="3889744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7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A3E6F666-72E8-4386-B5B5-0314A34D3F58}"/>
              </a:ext>
            </a:extLst>
          </p:cNvPr>
          <p:cNvSpPr txBox="1"/>
          <p:nvPr/>
        </p:nvSpPr>
        <p:spPr>
          <a:xfrm>
            <a:off x="-14319" y="3428079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8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CBC4C4A1-B6B4-406F-BEF1-FE7538580E50}"/>
              </a:ext>
            </a:extLst>
          </p:cNvPr>
          <p:cNvSpPr txBox="1"/>
          <p:nvPr/>
        </p:nvSpPr>
        <p:spPr>
          <a:xfrm>
            <a:off x="-282293" y="2991401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6773918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60ADD18D-6DEB-4BD2-A2DB-70A655BC48A0}"/>
              </a:ext>
            </a:extLst>
          </p:cNvPr>
          <p:cNvSpPr/>
          <p:nvPr/>
        </p:nvSpPr>
        <p:spPr>
          <a:xfrm>
            <a:off x="0" y="-12033"/>
            <a:ext cx="12192000" cy="6870033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329FD42-F84A-417D-A426-EF3B90006EFC}"/>
              </a:ext>
            </a:extLst>
          </p:cNvPr>
          <p:cNvSpPr txBox="1"/>
          <p:nvPr/>
        </p:nvSpPr>
        <p:spPr>
          <a:xfrm>
            <a:off x="11153250" y="3027500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51A6DAAE-9375-4BB2-97D5-5633C4631416}"/>
              </a:ext>
            </a:extLst>
          </p:cNvPr>
          <p:cNvSpPr/>
          <p:nvPr/>
        </p:nvSpPr>
        <p:spPr>
          <a:xfrm>
            <a:off x="304460" y="277667"/>
            <a:ext cx="10339156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C7AD00F-3117-47D6-A61F-B61F2DC634B7}"/>
              </a:ext>
            </a:extLst>
          </p:cNvPr>
          <p:cNvSpPr/>
          <p:nvPr/>
        </p:nvSpPr>
        <p:spPr>
          <a:xfrm>
            <a:off x="4098501" y="571472"/>
            <a:ext cx="27510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925EE53B-89F9-4A68-87E5-81E8C412AD98}"/>
              </a:ext>
            </a:extLst>
          </p:cNvPr>
          <p:cNvSpPr/>
          <p:nvPr/>
        </p:nvSpPr>
        <p:spPr>
          <a:xfrm>
            <a:off x="949569" y="1476552"/>
            <a:ext cx="9437077" cy="3892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Differential gene expression analysis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Transcriptome analysis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Fusion gene detection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Non-coding RNA analysis (miRNA, siRNA,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IncRNA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Alternative splicing analysis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 expression profiling</a:t>
            </a:r>
          </a:p>
        </p:txBody>
      </p:sp>
    </p:spTree>
    <p:extLst>
      <p:ext uri="{BB962C8B-B14F-4D97-AF65-F5344CB8AC3E}">
        <p14:creationId xmlns:p14="http://schemas.microsoft.com/office/powerpoint/2010/main" val="30665916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2560AA2B-0E8B-4BBA-B322-91ED490A692D}"/>
              </a:ext>
            </a:extLst>
          </p:cNvPr>
          <p:cNvSpPr/>
          <p:nvPr/>
        </p:nvSpPr>
        <p:spPr>
          <a:xfrm>
            <a:off x="0" y="-24067"/>
            <a:ext cx="12192000" cy="6918165"/>
          </a:xfrm>
          <a:custGeom>
            <a:avLst/>
            <a:gdLst>
              <a:gd name="connsiteX0" fmla="*/ 0 w 11803782"/>
              <a:gd name="connsiteY0" fmla="*/ 0 h 6858000"/>
              <a:gd name="connsiteX1" fmla="*/ 10611853 w 11803782"/>
              <a:gd name="connsiteY1" fmla="*/ 0 h 6858000"/>
              <a:gd name="connsiteX2" fmla="*/ 10611853 w 11803782"/>
              <a:gd name="connsiteY2" fmla="*/ 2562741 h 6858000"/>
              <a:gd name="connsiteX3" fmla="*/ 11731591 w 11803782"/>
              <a:gd name="connsiteY3" fmla="*/ 2562741 h 6858000"/>
              <a:gd name="connsiteX4" fmla="*/ 11803782 w 11803782"/>
              <a:gd name="connsiteY4" fmla="*/ 2634932 h 6858000"/>
              <a:gd name="connsiteX5" fmla="*/ 11803782 w 11803782"/>
              <a:gd name="connsiteY5" fmla="*/ 2923687 h 6858000"/>
              <a:gd name="connsiteX6" fmla="*/ 11731591 w 11803782"/>
              <a:gd name="connsiteY6" fmla="*/ 2995878 h 6858000"/>
              <a:gd name="connsiteX7" fmla="*/ 10611853 w 11803782"/>
              <a:gd name="connsiteY7" fmla="*/ 2995878 h 6858000"/>
              <a:gd name="connsiteX8" fmla="*/ 10611853 w 11803782"/>
              <a:gd name="connsiteY8" fmla="*/ 6858000 h 6858000"/>
              <a:gd name="connsiteX9" fmla="*/ 0 w 1180378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03782" h="6858000">
                <a:moveTo>
                  <a:pt x="0" y="0"/>
                </a:moveTo>
                <a:lnTo>
                  <a:pt x="10611853" y="0"/>
                </a:lnTo>
                <a:lnTo>
                  <a:pt x="10611853" y="2562741"/>
                </a:lnTo>
                <a:lnTo>
                  <a:pt x="11731591" y="2562741"/>
                </a:lnTo>
                <a:cubicBezTo>
                  <a:pt x="11771461" y="2562741"/>
                  <a:pt x="11803782" y="2595062"/>
                  <a:pt x="11803782" y="2634932"/>
                </a:cubicBezTo>
                <a:lnTo>
                  <a:pt x="11803782" y="2923687"/>
                </a:lnTo>
                <a:cubicBezTo>
                  <a:pt x="11803782" y="2963557"/>
                  <a:pt x="11771461" y="2995878"/>
                  <a:pt x="11731591" y="2995878"/>
                </a:cubicBezTo>
                <a:lnTo>
                  <a:pt x="10611853" y="2995878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784E242E-FE04-484A-A65C-5315FF968AC1}"/>
              </a:ext>
            </a:extLst>
          </p:cNvPr>
          <p:cNvSpPr txBox="1"/>
          <p:nvPr/>
        </p:nvSpPr>
        <p:spPr>
          <a:xfrm>
            <a:off x="11059308" y="2574500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10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11D02874-8F93-4A58-AAF9-589AA75BBCDA}"/>
              </a:ext>
            </a:extLst>
          </p:cNvPr>
          <p:cNvSpPr/>
          <p:nvPr/>
        </p:nvSpPr>
        <p:spPr>
          <a:xfrm>
            <a:off x="304460" y="277667"/>
            <a:ext cx="10339156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1EA1FD3-1B18-49A5-9111-05812C4AF17A}"/>
              </a:ext>
            </a:extLst>
          </p:cNvPr>
          <p:cNvSpPr/>
          <p:nvPr/>
        </p:nvSpPr>
        <p:spPr>
          <a:xfrm>
            <a:off x="4227543" y="668801"/>
            <a:ext cx="24929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FA571F8D-7E8D-4DCE-8A6F-7C6322615A86}"/>
              </a:ext>
            </a:extLst>
          </p:cNvPr>
          <p:cNvSpPr/>
          <p:nvPr/>
        </p:nvSpPr>
        <p:spPr>
          <a:xfrm>
            <a:off x="726192" y="1706265"/>
            <a:ext cx="9495692" cy="334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sensitivity and specificity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 dynamic range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detect both known and novel transcripts, including alternative splicing variants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to analyze non-coding RNAs and other RNA species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insights into the structure of transcripts and isoforms.</a:t>
            </a:r>
          </a:p>
        </p:txBody>
      </p:sp>
    </p:spTree>
    <p:extLst>
      <p:ext uri="{BB962C8B-B14F-4D97-AF65-F5344CB8AC3E}">
        <p14:creationId xmlns:p14="http://schemas.microsoft.com/office/powerpoint/2010/main" val="298696598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E0620F51-E110-4F89-95C1-43FEBC58AE38}"/>
              </a:ext>
            </a:extLst>
          </p:cNvPr>
          <p:cNvSpPr/>
          <p:nvPr/>
        </p:nvSpPr>
        <p:spPr>
          <a:xfrm>
            <a:off x="0" y="12033"/>
            <a:ext cx="12165077" cy="6882066"/>
          </a:xfrm>
          <a:custGeom>
            <a:avLst/>
            <a:gdLst>
              <a:gd name="connsiteX0" fmla="*/ 0 w 11793116"/>
              <a:gd name="connsiteY0" fmla="*/ 0 h 6858000"/>
              <a:gd name="connsiteX1" fmla="*/ 10611853 w 11793116"/>
              <a:gd name="connsiteY1" fmla="*/ 0 h 6858000"/>
              <a:gd name="connsiteX2" fmla="*/ 10611853 w 11793116"/>
              <a:gd name="connsiteY2" fmla="*/ 2141631 h 6858000"/>
              <a:gd name="connsiteX3" fmla="*/ 11720925 w 11793116"/>
              <a:gd name="connsiteY3" fmla="*/ 2141631 h 6858000"/>
              <a:gd name="connsiteX4" fmla="*/ 11793116 w 11793116"/>
              <a:gd name="connsiteY4" fmla="*/ 2213822 h 6858000"/>
              <a:gd name="connsiteX5" fmla="*/ 11793116 w 11793116"/>
              <a:gd name="connsiteY5" fmla="*/ 2502577 h 6858000"/>
              <a:gd name="connsiteX6" fmla="*/ 11720925 w 11793116"/>
              <a:gd name="connsiteY6" fmla="*/ 2574768 h 6858000"/>
              <a:gd name="connsiteX7" fmla="*/ 10611853 w 11793116"/>
              <a:gd name="connsiteY7" fmla="*/ 2574768 h 6858000"/>
              <a:gd name="connsiteX8" fmla="*/ 10611853 w 11793116"/>
              <a:gd name="connsiteY8" fmla="*/ 6858000 h 6858000"/>
              <a:gd name="connsiteX9" fmla="*/ 0 w 11793116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93116" h="6858000">
                <a:moveTo>
                  <a:pt x="0" y="0"/>
                </a:moveTo>
                <a:lnTo>
                  <a:pt x="10611853" y="0"/>
                </a:lnTo>
                <a:lnTo>
                  <a:pt x="10611853" y="2141631"/>
                </a:lnTo>
                <a:lnTo>
                  <a:pt x="11720925" y="2141631"/>
                </a:lnTo>
                <a:cubicBezTo>
                  <a:pt x="11760795" y="2141631"/>
                  <a:pt x="11793116" y="2173952"/>
                  <a:pt x="11793116" y="2213822"/>
                </a:cubicBezTo>
                <a:lnTo>
                  <a:pt x="11793116" y="2502577"/>
                </a:lnTo>
                <a:cubicBezTo>
                  <a:pt x="11793116" y="2542447"/>
                  <a:pt x="11760795" y="2574768"/>
                  <a:pt x="11720925" y="2574768"/>
                </a:cubicBezTo>
                <a:lnTo>
                  <a:pt x="10611853" y="2574768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414B13C-6DA4-44DD-B9C9-68A4ECFCDFE4}"/>
              </a:ext>
            </a:extLst>
          </p:cNvPr>
          <p:cNvSpPr txBox="1"/>
          <p:nvPr/>
        </p:nvSpPr>
        <p:spPr>
          <a:xfrm>
            <a:off x="10943006" y="2214282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11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75BE3AE2-C9E8-4138-959C-6A42FDFA858B}"/>
              </a:ext>
            </a:extLst>
          </p:cNvPr>
          <p:cNvSpPr/>
          <p:nvPr/>
        </p:nvSpPr>
        <p:spPr>
          <a:xfrm>
            <a:off x="304460" y="277667"/>
            <a:ext cx="10339156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8A7E31B-2704-4855-A40F-F5792A111688}"/>
              </a:ext>
            </a:extLst>
          </p:cNvPr>
          <p:cNvSpPr/>
          <p:nvPr/>
        </p:nvSpPr>
        <p:spPr>
          <a:xfrm>
            <a:off x="4240367" y="735596"/>
            <a:ext cx="2467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4A481BE4-8A5F-4C54-9F50-ACAD0F0160AA}"/>
              </a:ext>
            </a:extLst>
          </p:cNvPr>
          <p:cNvSpPr/>
          <p:nvPr/>
        </p:nvSpPr>
        <p:spPr>
          <a:xfrm>
            <a:off x="514703" y="1647561"/>
            <a:ext cx="10056640" cy="3246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expensive, especially for large-scale studies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more complex bioinformatics for data analysis and interpretation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require a larger amount of RNA for successful library preparation</a:t>
            </a:r>
          </a:p>
        </p:txBody>
      </p:sp>
    </p:spTree>
    <p:extLst>
      <p:ext uri="{BB962C8B-B14F-4D97-AF65-F5344CB8AC3E}">
        <p14:creationId xmlns:p14="http://schemas.microsoft.com/office/powerpoint/2010/main" val="25753266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C7BABBCA-E2CB-4751-B48F-8F728EAAB0BD}"/>
              </a:ext>
            </a:extLst>
          </p:cNvPr>
          <p:cNvSpPr/>
          <p:nvPr/>
        </p:nvSpPr>
        <p:spPr>
          <a:xfrm>
            <a:off x="1" y="0"/>
            <a:ext cx="12192000" cy="6894099"/>
          </a:xfrm>
          <a:custGeom>
            <a:avLst/>
            <a:gdLst>
              <a:gd name="connsiteX0" fmla="*/ 0 w 11793117"/>
              <a:gd name="connsiteY0" fmla="*/ 0 h 6858000"/>
              <a:gd name="connsiteX1" fmla="*/ 10611853 w 11793117"/>
              <a:gd name="connsiteY1" fmla="*/ 0 h 6858000"/>
              <a:gd name="connsiteX2" fmla="*/ 10611853 w 11793117"/>
              <a:gd name="connsiteY2" fmla="*/ 1708494 h 6858000"/>
              <a:gd name="connsiteX3" fmla="*/ 11720926 w 11793117"/>
              <a:gd name="connsiteY3" fmla="*/ 1708494 h 6858000"/>
              <a:gd name="connsiteX4" fmla="*/ 11793117 w 11793117"/>
              <a:gd name="connsiteY4" fmla="*/ 1780685 h 6858000"/>
              <a:gd name="connsiteX5" fmla="*/ 11793117 w 11793117"/>
              <a:gd name="connsiteY5" fmla="*/ 2069440 h 6858000"/>
              <a:gd name="connsiteX6" fmla="*/ 11720926 w 11793117"/>
              <a:gd name="connsiteY6" fmla="*/ 2141631 h 6858000"/>
              <a:gd name="connsiteX7" fmla="*/ 10611853 w 11793117"/>
              <a:gd name="connsiteY7" fmla="*/ 2141631 h 6858000"/>
              <a:gd name="connsiteX8" fmla="*/ 10611853 w 11793117"/>
              <a:gd name="connsiteY8" fmla="*/ 6858000 h 6858000"/>
              <a:gd name="connsiteX9" fmla="*/ 0 w 1179311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93117" h="6858000">
                <a:moveTo>
                  <a:pt x="0" y="0"/>
                </a:moveTo>
                <a:lnTo>
                  <a:pt x="10611853" y="0"/>
                </a:lnTo>
                <a:lnTo>
                  <a:pt x="10611853" y="1708494"/>
                </a:lnTo>
                <a:lnTo>
                  <a:pt x="11720926" y="1708494"/>
                </a:lnTo>
                <a:cubicBezTo>
                  <a:pt x="11760796" y="1708494"/>
                  <a:pt x="11793117" y="1740815"/>
                  <a:pt x="11793117" y="1780685"/>
                </a:cubicBezTo>
                <a:lnTo>
                  <a:pt x="11793117" y="2069440"/>
                </a:lnTo>
                <a:cubicBezTo>
                  <a:pt x="11793117" y="2109310"/>
                  <a:pt x="11760796" y="2141631"/>
                  <a:pt x="11720926" y="2141631"/>
                </a:cubicBezTo>
                <a:lnTo>
                  <a:pt x="10611853" y="2141631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92B63C0-DE39-48A7-BF3C-C716F06DBA96}"/>
              </a:ext>
            </a:extLst>
          </p:cNvPr>
          <p:cNvSpPr txBox="1"/>
          <p:nvPr/>
        </p:nvSpPr>
        <p:spPr>
          <a:xfrm>
            <a:off x="11010882" y="172937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12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7D36C9D3-5323-431E-80D4-64B22B0848EA}"/>
              </a:ext>
            </a:extLst>
          </p:cNvPr>
          <p:cNvSpPr/>
          <p:nvPr/>
        </p:nvSpPr>
        <p:spPr>
          <a:xfrm>
            <a:off x="304460" y="277667"/>
            <a:ext cx="10339156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633E339-B7FC-4351-9B74-A00358AA4640}"/>
              </a:ext>
            </a:extLst>
          </p:cNvPr>
          <p:cNvSpPr/>
          <p:nvPr/>
        </p:nvSpPr>
        <p:spPr>
          <a:xfrm>
            <a:off x="1928172" y="732438"/>
            <a:ext cx="73586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of microarray and RNA-seq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Content Placeholder 5">
            <a:extLst>
              <a:ext uri="{FF2B5EF4-FFF2-40B4-BE49-F238E27FC236}">
                <a16:creationId xmlns:a16="http://schemas.microsoft.com/office/drawing/2014/main" xmlns="" id="{37C28B86-254E-4060-A5FE-6D2C0389AD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4560647"/>
              </p:ext>
            </p:extLst>
          </p:nvPr>
        </p:nvGraphicFramePr>
        <p:xfrm>
          <a:off x="1026719" y="1771983"/>
          <a:ext cx="9161586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38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538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538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microarray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RNA-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seq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Sensitivity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higher</a:t>
                      </a: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specificity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higher</a:t>
                      </a: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Novel transcript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discovery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limited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higher</a:t>
                      </a: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lower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higher</a:t>
                      </a: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Dynamic range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limited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wide</a:t>
                      </a: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4537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25339520-75BD-4374-8FFF-92C9664DD87B}"/>
              </a:ext>
            </a:extLst>
          </p:cNvPr>
          <p:cNvSpPr/>
          <p:nvPr/>
        </p:nvSpPr>
        <p:spPr>
          <a:xfrm>
            <a:off x="-1" y="-12033"/>
            <a:ext cx="12192001" cy="6882066"/>
          </a:xfrm>
          <a:custGeom>
            <a:avLst/>
            <a:gdLst>
              <a:gd name="connsiteX0" fmla="*/ 0 w 11782452"/>
              <a:gd name="connsiteY0" fmla="*/ 0 h 6858000"/>
              <a:gd name="connsiteX1" fmla="*/ 10611853 w 11782452"/>
              <a:gd name="connsiteY1" fmla="*/ 0 h 6858000"/>
              <a:gd name="connsiteX2" fmla="*/ 10611853 w 11782452"/>
              <a:gd name="connsiteY2" fmla="*/ 1275357 h 6858000"/>
              <a:gd name="connsiteX3" fmla="*/ 11710261 w 11782452"/>
              <a:gd name="connsiteY3" fmla="*/ 1275357 h 6858000"/>
              <a:gd name="connsiteX4" fmla="*/ 11782452 w 11782452"/>
              <a:gd name="connsiteY4" fmla="*/ 1347548 h 6858000"/>
              <a:gd name="connsiteX5" fmla="*/ 11782452 w 11782452"/>
              <a:gd name="connsiteY5" fmla="*/ 1636303 h 6858000"/>
              <a:gd name="connsiteX6" fmla="*/ 11710261 w 11782452"/>
              <a:gd name="connsiteY6" fmla="*/ 1708494 h 6858000"/>
              <a:gd name="connsiteX7" fmla="*/ 10611853 w 11782452"/>
              <a:gd name="connsiteY7" fmla="*/ 1708494 h 6858000"/>
              <a:gd name="connsiteX8" fmla="*/ 10611853 w 11782452"/>
              <a:gd name="connsiteY8" fmla="*/ 6858000 h 6858000"/>
              <a:gd name="connsiteX9" fmla="*/ 0 w 1178245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82452" h="6858000">
                <a:moveTo>
                  <a:pt x="0" y="0"/>
                </a:moveTo>
                <a:lnTo>
                  <a:pt x="10611853" y="0"/>
                </a:lnTo>
                <a:lnTo>
                  <a:pt x="10611853" y="1275357"/>
                </a:lnTo>
                <a:lnTo>
                  <a:pt x="11710261" y="1275357"/>
                </a:lnTo>
                <a:cubicBezTo>
                  <a:pt x="11750131" y="1275357"/>
                  <a:pt x="11782452" y="1307678"/>
                  <a:pt x="11782452" y="1347548"/>
                </a:cubicBezTo>
                <a:lnTo>
                  <a:pt x="11782452" y="1636303"/>
                </a:lnTo>
                <a:cubicBezTo>
                  <a:pt x="11782452" y="1676173"/>
                  <a:pt x="11750131" y="1708494"/>
                  <a:pt x="11710261" y="1708494"/>
                </a:cubicBezTo>
                <a:lnTo>
                  <a:pt x="10611853" y="170849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094904A-9391-44FE-8AB6-BBE6947F623E}"/>
              </a:ext>
            </a:extLst>
          </p:cNvPr>
          <p:cNvSpPr txBox="1"/>
          <p:nvPr/>
        </p:nvSpPr>
        <p:spPr>
          <a:xfrm>
            <a:off x="11080156" y="1258319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13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943A8A53-25F6-4378-B59F-7B3EFE05FD5B}"/>
              </a:ext>
            </a:extLst>
          </p:cNvPr>
          <p:cNvSpPr/>
          <p:nvPr/>
        </p:nvSpPr>
        <p:spPr>
          <a:xfrm>
            <a:off x="304460" y="277667"/>
            <a:ext cx="10339156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B467F8C-053C-4B8E-B771-9F9D636C59FA}"/>
              </a:ext>
            </a:extLst>
          </p:cNvPr>
          <p:cNvSpPr/>
          <p:nvPr/>
        </p:nvSpPr>
        <p:spPr>
          <a:xfrm>
            <a:off x="767222" y="2165461"/>
            <a:ext cx="99763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microarrays and RNA-seq are valuable tools in genomic research with RNA-seq been widely used due to its comprehensive nature and ability to provide deeper insights into gene expression and transcriptome complexity.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Thus, the choice between the two depends on the specific research questions, available resources and desired outcomes.</a:t>
            </a:r>
          </a:p>
        </p:txBody>
      </p:sp>
    </p:spTree>
    <p:extLst>
      <p:ext uri="{BB962C8B-B14F-4D97-AF65-F5344CB8AC3E}">
        <p14:creationId xmlns:p14="http://schemas.microsoft.com/office/powerpoint/2010/main" val="22110551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326653D3-B79E-4C61-A348-31353E4CDF66}"/>
              </a:ext>
            </a:extLst>
          </p:cNvPr>
          <p:cNvSpPr/>
          <p:nvPr/>
        </p:nvSpPr>
        <p:spPr>
          <a:xfrm>
            <a:off x="-1" y="0"/>
            <a:ext cx="12192001" cy="6894099"/>
          </a:xfrm>
          <a:custGeom>
            <a:avLst/>
            <a:gdLst>
              <a:gd name="connsiteX0" fmla="*/ 0 w 11782452"/>
              <a:gd name="connsiteY0" fmla="*/ 0 h 6858000"/>
              <a:gd name="connsiteX1" fmla="*/ 10611853 w 11782452"/>
              <a:gd name="connsiteY1" fmla="*/ 0 h 6858000"/>
              <a:gd name="connsiteX2" fmla="*/ 10611853 w 11782452"/>
              <a:gd name="connsiteY2" fmla="*/ 854247 h 6858000"/>
              <a:gd name="connsiteX3" fmla="*/ 11710261 w 11782452"/>
              <a:gd name="connsiteY3" fmla="*/ 854247 h 6858000"/>
              <a:gd name="connsiteX4" fmla="*/ 11782452 w 11782452"/>
              <a:gd name="connsiteY4" fmla="*/ 926438 h 6858000"/>
              <a:gd name="connsiteX5" fmla="*/ 11782452 w 11782452"/>
              <a:gd name="connsiteY5" fmla="*/ 1215193 h 6858000"/>
              <a:gd name="connsiteX6" fmla="*/ 11710261 w 11782452"/>
              <a:gd name="connsiteY6" fmla="*/ 1287384 h 6858000"/>
              <a:gd name="connsiteX7" fmla="*/ 10611853 w 11782452"/>
              <a:gd name="connsiteY7" fmla="*/ 1287384 h 6858000"/>
              <a:gd name="connsiteX8" fmla="*/ 10611853 w 11782452"/>
              <a:gd name="connsiteY8" fmla="*/ 6858000 h 6858000"/>
              <a:gd name="connsiteX9" fmla="*/ 0 w 1178245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82452" h="6858000">
                <a:moveTo>
                  <a:pt x="0" y="0"/>
                </a:moveTo>
                <a:lnTo>
                  <a:pt x="10611853" y="0"/>
                </a:lnTo>
                <a:lnTo>
                  <a:pt x="10611853" y="854247"/>
                </a:lnTo>
                <a:lnTo>
                  <a:pt x="11710261" y="854247"/>
                </a:lnTo>
                <a:cubicBezTo>
                  <a:pt x="11750131" y="854247"/>
                  <a:pt x="11782452" y="886568"/>
                  <a:pt x="11782452" y="926438"/>
                </a:cubicBezTo>
                <a:lnTo>
                  <a:pt x="11782452" y="1215193"/>
                </a:lnTo>
                <a:cubicBezTo>
                  <a:pt x="11782452" y="1255063"/>
                  <a:pt x="11750131" y="1287384"/>
                  <a:pt x="11710261" y="1287384"/>
                </a:cubicBezTo>
                <a:lnTo>
                  <a:pt x="10611853" y="128738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8EB852C0-A31B-4CC1-B71A-0CD3ADF0CBFE}"/>
              </a:ext>
            </a:extLst>
          </p:cNvPr>
          <p:cNvSpPr txBox="1"/>
          <p:nvPr/>
        </p:nvSpPr>
        <p:spPr>
          <a:xfrm>
            <a:off x="11094010" y="856536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14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0FBAD682-13DD-440E-8729-C6EEA5EA22C9}"/>
              </a:ext>
            </a:extLst>
          </p:cNvPr>
          <p:cNvSpPr/>
          <p:nvPr/>
        </p:nvSpPr>
        <p:spPr>
          <a:xfrm>
            <a:off x="304460" y="277667"/>
            <a:ext cx="10339156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946616C-2961-49BD-BFB7-93343BBF27EE}"/>
              </a:ext>
            </a:extLst>
          </p:cNvPr>
          <p:cNvSpPr/>
          <p:nvPr/>
        </p:nvSpPr>
        <p:spPr>
          <a:xfrm>
            <a:off x="4245078" y="564148"/>
            <a:ext cx="2094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4C557D5-45DD-43D8-9667-B619E720AF37}"/>
              </a:ext>
            </a:extLst>
          </p:cNvPr>
          <p:cNvSpPr txBox="1"/>
          <p:nvPr/>
        </p:nvSpPr>
        <p:spPr>
          <a:xfrm>
            <a:off x="1019908" y="1699846"/>
            <a:ext cx="93901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M., Shalon, D., Davis, R., Brown, P. (1995).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Pararell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human genome analysis: Microarray technology. Science, 270 (5235), 467 – 470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Lockhart, D., Dong, H., Byrne, M. C., et al. (1996). Expression monitoring by hybridization. Nature biotechnology, 14(10)1-67 – 1071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Alon, U.,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N.,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Noetterman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D.,Gish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K., et al. (1999). Broad patterns of gene expression, 96(7), 6789 – 6793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00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46934559-AAFB-479F-BCCB-4AD5E216448C}"/>
              </a:ext>
            </a:extLst>
          </p:cNvPr>
          <p:cNvSpPr/>
          <p:nvPr/>
        </p:nvSpPr>
        <p:spPr>
          <a:xfrm>
            <a:off x="-1" y="0"/>
            <a:ext cx="12192001" cy="6906132"/>
          </a:xfrm>
          <a:custGeom>
            <a:avLst/>
            <a:gdLst>
              <a:gd name="connsiteX0" fmla="*/ 0 w 11782452"/>
              <a:gd name="connsiteY0" fmla="*/ 0 h 6858000"/>
              <a:gd name="connsiteX1" fmla="*/ 10611853 w 11782452"/>
              <a:gd name="connsiteY1" fmla="*/ 0 h 6858000"/>
              <a:gd name="connsiteX2" fmla="*/ 10611853 w 11782452"/>
              <a:gd name="connsiteY2" fmla="*/ 433137 h 6858000"/>
              <a:gd name="connsiteX3" fmla="*/ 11710261 w 11782452"/>
              <a:gd name="connsiteY3" fmla="*/ 433137 h 6858000"/>
              <a:gd name="connsiteX4" fmla="*/ 11782452 w 11782452"/>
              <a:gd name="connsiteY4" fmla="*/ 505328 h 6858000"/>
              <a:gd name="connsiteX5" fmla="*/ 11782452 w 11782452"/>
              <a:gd name="connsiteY5" fmla="*/ 794083 h 6858000"/>
              <a:gd name="connsiteX6" fmla="*/ 11710261 w 11782452"/>
              <a:gd name="connsiteY6" fmla="*/ 866274 h 6858000"/>
              <a:gd name="connsiteX7" fmla="*/ 10611853 w 11782452"/>
              <a:gd name="connsiteY7" fmla="*/ 866274 h 6858000"/>
              <a:gd name="connsiteX8" fmla="*/ 10611853 w 11782452"/>
              <a:gd name="connsiteY8" fmla="*/ 6858000 h 6858000"/>
              <a:gd name="connsiteX9" fmla="*/ 0 w 1178245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82452" h="6858000">
                <a:moveTo>
                  <a:pt x="0" y="0"/>
                </a:moveTo>
                <a:lnTo>
                  <a:pt x="10611853" y="0"/>
                </a:lnTo>
                <a:lnTo>
                  <a:pt x="10611853" y="433137"/>
                </a:lnTo>
                <a:lnTo>
                  <a:pt x="11710261" y="433137"/>
                </a:lnTo>
                <a:cubicBezTo>
                  <a:pt x="11750131" y="433137"/>
                  <a:pt x="11782452" y="465458"/>
                  <a:pt x="11782452" y="505328"/>
                </a:cubicBezTo>
                <a:lnTo>
                  <a:pt x="11782452" y="794083"/>
                </a:lnTo>
                <a:cubicBezTo>
                  <a:pt x="11782452" y="833953"/>
                  <a:pt x="11750131" y="866274"/>
                  <a:pt x="11710261" y="866274"/>
                </a:cubicBezTo>
                <a:lnTo>
                  <a:pt x="10611853" y="8662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A126BAF-EE97-4DCD-8CA1-80BDDC915C48}"/>
              </a:ext>
            </a:extLst>
          </p:cNvPr>
          <p:cNvSpPr txBox="1"/>
          <p:nvPr/>
        </p:nvSpPr>
        <p:spPr>
          <a:xfrm>
            <a:off x="11218701" y="468610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15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D6125863-DB39-4184-99BB-7EECA796D220}"/>
              </a:ext>
            </a:extLst>
          </p:cNvPr>
          <p:cNvSpPr/>
          <p:nvPr/>
        </p:nvSpPr>
        <p:spPr>
          <a:xfrm>
            <a:off x="304460" y="277667"/>
            <a:ext cx="10339156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CC76BD7-D16E-40AA-8A35-625E6841C00D}"/>
              </a:ext>
            </a:extLst>
          </p:cNvPr>
          <p:cNvSpPr/>
          <p:nvPr/>
        </p:nvSpPr>
        <p:spPr>
          <a:xfrm>
            <a:off x="4010616" y="4407380"/>
            <a:ext cx="3245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!</a:t>
            </a:r>
          </a:p>
        </p:txBody>
      </p:sp>
      <p:pic>
        <p:nvPicPr>
          <p:cNvPr id="23" name="Content Placeholder 3">
            <a:extLst>
              <a:ext uri="{FF2B5EF4-FFF2-40B4-BE49-F238E27FC236}">
                <a16:creationId xmlns:a16="http://schemas.microsoft.com/office/drawing/2014/main" xmlns="" id="{9E0B6D61-7AFC-41A0-B39F-FB45A6074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967" y="1452540"/>
            <a:ext cx="3943350" cy="208597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7D68345E-D6EA-4027-A145-3DEBEFF75DA1}"/>
              </a:ext>
            </a:extLst>
          </p:cNvPr>
          <p:cNvSpPr/>
          <p:nvPr/>
        </p:nvSpPr>
        <p:spPr>
          <a:xfrm>
            <a:off x="3700967" y="6045686"/>
            <a:ext cx="3865266" cy="30777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Wednesday, 23</a:t>
            </a:r>
            <a:r>
              <a:rPr lang="en-US" sz="14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October, 2024.</a:t>
            </a:r>
          </a:p>
        </p:txBody>
      </p:sp>
    </p:spTree>
    <p:extLst>
      <p:ext uri="{BB962C8B-B14F-4D97-AF65-F5344CB8AC3E}">
        <p14:creationId xmlns:p14="http://schemas.microsoft.com/office/powerpoint/2010/main" val="13517465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F0996670-102F-4749-B859-C4553D329E3A}"/>
              </a:ext>
            </a:extLst>
          </p:cNvPr>
          <p:cNvSpPr/>
          <p:nvPr/>
        </p:nvSpPr>
        <p:spPr>
          <a:xfrm>
            <a:off x="314570" y="8031"/>
            <a:ext cx="11832702" cy="6835935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6364686 h 6858000"/>
              <a:gd name="connsiteX3" fmla="*/ 11760511 w 11832702"/>
              <a:gd name="connsiteY3" fmla="*/ 6364686 h 6858000"/>
              <a:gd name="connsiteX4" fmla="*/ 11832702 w 11832702"/>
              <a:gd name="connsiteY4" fmla="*/ 6436877 h 6858000"/>
              <a:gd name="connsiteX5" fmla="*/ 11832702 w 11832702"/>
              <a:gd name="connsiteY5" fmla="*/ 6725632 h 6858000"/>
              <a:gd name="connsiteX6" fmla="*/ 11760511 w 11832702"/>
              <a:gd name="connsiteY6" fmla="*/ 6797823 h 6858000"/>
              <a:gd name="connsiteX7" fmla="*/ 10611853 w 11832702"/>
              <a:gd name="connsiteY7" fmla="*/ 6797823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6364686"/>
                </a:lnTo>
                <a:lnTo>
                  <a:pt x="11760511" y="6364686"/>
                </a:lnTo>
                <a:cubicBezTo>
                  <a:pt x="11800381" y="6364686"/>
                  <a:pt x="11832702" y="6397007"/>
                  <a:pt x="11832702" y="6436877"/>
                </a:cubicBezTo>
                <a:lnTo>
                  <a:pt x="11832702" y="6725632"/>
                </a:lnTo>
                <a:cubicBezTo>
                  <a:pt x="11832702" y="6765502"/>
                  <a:pt x="11800381" y="6797823"/>
                  <a:pt x="11760511" y="6797823"/>
                </a:cubicBezTo>
                <a:lnTo>
                  <a:pt x="10611853" y="679782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28F6F96A-91CA-4747-AED5-96A38D2C7611}"/>
              </a:ext>
            </a:extLst>
          </p:cNvPr>
          <p:cNvSpPr/>
          <p:nvPr/>
        </p:nvSpPr>
        <p:spPr>
          <a:xfrm>
            <a:off x="-8498745" y="24066"/>
            <a:ext cx="11832702" cy="6809868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931549 h 6858000"/>
              <a:gd name="connsiteX3" fmla="*/ 11760511 w 11832702"/>
              <a:gd name="connsiteY3" fmla="*/ 5931549 h 6858000"/>
              <a:gd name="connsiteX4" fmla="*/ 11832702 w 11832702"/>
              <a:gd name="connsiteY4" fmla="*/ 6003740 h 6858000"/>
              <a:gd name="connsiteX5" fmla="*/ 11832702 w 11832702"/>
              <a:gd name="connsiteY5" fmla="*/ 6292495 h 6858000"/>
              <a:gd name="connsiteX6" fmla="*/ 11760511 w 11832702"/>
              <a:gd name="connsiteY6" fmla="*/ 6364686 h 6858000"/>
              <a:gd name="connsiteX7" fmla="*/ 10611853 w 11832702"/>
              <a:gd name="connsiteY7" fmla="*/ 6364686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931549"/>
                </a:lnTo>
                <a:lnTo>
                  <a:pt x="11760511" y="5931549"/>
                </a:lnTo>
                <a:cubicBezTo>
                  <a:pt x="11800381" y="5931549"/>
                  <a:pt x="11832702" y="5963870"/>
                  <a:pt x="11832702" y="6003740"/>
                </a:cubicBezTo>
                <a:lnTo>
                  <a:pt x="11832702" y="6292495"/>
                </a:lnTo>
                <a:cubicBezTo>
                  <a:pt x="11832702" y="6332365"/>
                  <a:pt x="11800381" y="6364686"/>
                  <a:pt x="11760511" y="6364686"/>
                </a:cubicBezTo>
                <a:lnTo>
                  <a:pt x="10611853" y="6364686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41CD1867-7C4E-4AC0-B64C-937096C7D8BD}"/>
              </a:ext>
            </a:extLst>
          </p:cNvPr>
          <p:cNvSpPr/>
          <p:nvPr/>
        </p:nvSpPr>
        <p:spPr>
          <a:xfrm>
            <a:off x="-8935894" y="24066"/>
            <a:ext cx="11832702" cy="6843966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498412 h 6858000"/>
              <a:gd name="connsiteX3" fmla="*/ 11760511 w 11832702"/>
              <a:gd name="connsiteY3" fmla="*/ 5498412 h 6858000"/>
              <a:gd name="connsiteX4" fmla="*/ 11832702 w 11832702"/>
              <a:gd name="connsiteY4" fmla="*/ 5570603 h 6858000"/>
              <a:gd name="connsiteX5" fmla="*/ 11832702 w 11832702"/>
              <a:gd name="connsiteY5" fmla="*/ 5859358 h 6858000"/>
              <a:gd name="connsiteX6" fmla="*/ 11760511 w 11832702"/>
              <a:gd name="connsiteY6" fmla="*/ 5931549 h 6858000"/>
              <a:gd name="connsiteX7" fmla="*/ 10611853 w 11832702"/>
              <a:gd name="connsiteY7" fmla="*/ 5931549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498412"/>
                </a:lnTo>
                <a:lnTo>
                  <a:pt x="11760511" y="5498412"/>
                </a:lnTo>
                <a:cubicBezTo>
                  <a:pt x="11800381" y="5498412"/>
                  <a:pt x="11832702" y="5530733"/>
                  <a:pt x="11832702" y="5570603"/>
                </a:cubicBezTo>
                <a:lnTo>
                  <a:pt x="11832702" y="5859358"/>
                </a:lnTo>
                <a:cubicBezTo>
                  <a:pt x="11832702" y="5899228"/>
                  <a:pt x="11800381" y="5931549"/>
                  <a:pt x="11760511" y="5931549"/>
                </a:cubicBezTo>
                <a:lnTo>
                  <a:pt x="10611853" y="5931549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8DD674DE-748D-49D3-B72B-EE6D347B634A}"/>
              </a:ext>
            </a:extLst>
          </p:cNvPr>
          <p:cNvSpPr/>
          <p:nvPr/>
        </p:nvSpPr>
        <p:spPr>
          <a:xfrm>
            <a:off x="-9288819" y="12033"/>
            <a:ext cx="11832702" cy="6870033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089349 h 6858000"/>
              <a:gd name="connsiteX3" fmla="*/ 11760511 w 11832702"/>
              <a:gd name="connsiteY3" fmla="*/ 5089349 h 6858000"/>
              <a:gd name="connsiteX4" fmla="*/ 11832702 w 11832702"/>
              <a:gd name="connsiteY4" fmla="*/ 5161540 h 6858000"/>
              <a:gd name="connsiteX5" fmla="*/ 11832702 w 11832702"/>
              <a:gd name="connsiteY5" fmla="*/ 5450295 h 6858000"/>
              <a:gd name="connsiteX6" fmla="*/ 11760511 w 11832702"/>
              <a:gd name="connsiteY6" fmla="*/ 5522486 h 6858000"/>
              <a:gd name="connsiteX7" fmla="*/ 10611853 w 11832702"/>
              <a:gd name="connsiteY7" fmla="*/ 5522486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089349"/>
                </a:lnTo>
                <a:lnTo>
                  <a:pt x="11760511" y="5089349"/>
                </a:lnTo>
                <a:cubicBezTo>
                  <a:pt x="11800381" y="5089349"/>
                  <a:pt x="11832702" y="5121670"/>
                  <a:pt x="11832702" y="5161540"/>
                </a:cubicBezTo>
                <a:lnTo>
                  <a:pt x="11832702" y="5450295"/>
                </a:lnTo>
                <a:cubicBezTo>
                  <a:pt x="11832702" y="5490165"/>
                  <a:pt x="11800381" y="5522486"/>
                  <a:pt x="11760511" y="5522486"/>
                </a:cubicBezTo>
                <a:lnTo>
                  <a:pt x="10611853" y="5522486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F7E121D5-8F1D-49EE-92D0-CADF4EAE41DE}"/>
              </a:ext>
            </a:extLst>
          </p:cNvPr>
          <p:cNvSpPr/>
          <p:nvPr/>
        </p:nvSpPr>
        <p:spPr>
          <a:xfrm>
            <a:off x="-9725968" y="12033"/>
            <a:ext cx="11832702" cy="6821901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680280 h 6858000"/>
              <a:gd name="connsiteX3" fmla="*/ 11760511 w 11832702"/>
              <a:gd name="connsiteY3" fmla="*/ 4680280 h 6858000"/>
              <a:gd name="connsiteX4" fmla="*/ 11832702 w 11832702"/>
              <a:gd name="connsiteY4" fmla="*/ 4752471 h 6858000"/>
              <a:gd name="connsiteX5" fmla="*/ 11832702 w 11832702"/>
              <a:gd name="connsiteY5" fmla="*/ 5041226 h 6858000"/>
              <a:gd name="connsiteX6" fmla="*/ 11760511 w 11832702"/>
              <a:gd name="connsiteY6" fmla="*/ 5113417 h 6858000"/>
              <a:gd name="connsiteX7" fmla="*/ 10611853 w 11832702"/>
              <a:gd name="connsiteY7" fmla="*/ 5113417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680280"/>
                </a:lnTo>
                <a:lnTo>
                  <a:pt x="11760511" y="4680280"/>
                </a:lnTo>
                <a:cubicBezTo>
                  <a:pt x="11800381" y="4680280"/>
                  <a:pt x="11832702" y="4712601"/>
                  <a:pt x="11832702" y="4752471"/>
                </a:cubicBezTo>
                <a:lnTo>
                  <a:pt x="11832702" y="5041226"/>
                </a:lnTo>
                <a:cubicBezTo>
                  <a:pt x="11832702" y="5081096"/>
                  <a:pt x="11800381" y="5113417"/>
                  <a:pt x="11760511" y="5113417"/>
                </a:cubicBezTo>
                <a:lnTo>
                  <a:pt x="10611853" y="5113417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53056312-7F6E-4200-A4DE-B02D3C5D7868}"/>
              </a:ext>
            </a:extLst>
          </p:cNvPr>
          <p:cNvSpPr/>
          <p:nvPr/>
        </p:nvSpPr>
        <p:spPr>
          <a:xfrm>
            <a:off x="-10163117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271213 h 6858000"/>
              <a:gd name="connsiteX3" fmla="*/ 11760511 w 11832702"/>
              <a:gd name="connsiteY3" fmla="*/ 4271213 h 6858000"/>
              <a:gd name="connsiteX4" fmla="*/ 11832702 w 11832702"/>
              <a:gd name="connsiteY4" fmla="*/ 4343404 h 6858000"/>
              <a:gd name="connsiteX5" fmla="*/ 11832702 w 11832702"/>
              <a:gd name="connsiteY5" fmla="*/ 4632159 h 6858000"/>
              <a:gd name="connsiteX6" fmla="*/ 11760511 w 11832702"/>
              <a:gd name="connsiteY6" fmla="*/ 4704350 h 6858000"/>
              <a:gd name="connsiteX7" fmla="*/ 10611853 w 11832702"/>
              <a:gd name="connsiteY7" fmla="*/ 4704350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271213"/>
                </a:lnTo>
                <a:lnTo>
                  <a:pt x="11760511" y="4271213"/>
                </a:lnTo>
                <a:cubicBezTo>
                  <a:pt x="11800381" y="4271213"/>
                  <a:pt x="11832702" y="4303534"/>
                  <a:pt x="11832702" y="4343404"/>
                </a:cubicBezTo>
                <a:lnTo>
                  <a:pt x="11832702" y="4632159"/>
                </a:lnTo>
                <a:cubicBezTo>
                  <a:pt x="11832702" y="4672029"/>
                  <a:pt x="11800381" y="4704350"/>
                  <a:pt x="11760511" y="4704350"/>
                </a:cubicBezTo>
                <a:lnTo>
                  <a:pt x="10611853" y="470435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F49EEA8C-3E43-4752-BB01-702D88ACA7AF}"/>
              </a:ext>
            </a:extLst>
          </p:cNvPr>
          <p:cNvSpPr/>
          <p:nvPr/>
        </p:nvSpPr>
        <p:spPr>
          <a:xfrm>
            <a:off x="-10516042" y="10032"/>
            <a:ext cx="11789613" cy="6860001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838076 h 6858000"/>
              <a:gd name="connsiteX3" fmla="*/ 11742256 w 11814447"/>
              <a:gd name="connsiteY3" fmla="*/ 3838076 h 6858000"/>
              <a:gd name="connsiteX4" fmla="*/ 11814447 w 11814447"/>
              <a:gd name="connsiteY4" fmla="*/ 3910267 h 6858000"/>
              <a:gd name="connsiteX5" fmla="*/ 11814447 w 11814447"/>
              <a:gd name="connsiteY5" fmla="*/ 4199022 h 6858000"/>
              <a:gd name="connsiteX6" fmla="*/ 11742256 w 11814447"/>
              <a:gd name="connsiteY6" fmla="*/ 4271213 h 6858000"/>
              <a:gd name="connsiteX7" fmla="*/ 10611853 w 11814447"/>
              <a:gd name="connsiteY7" fmla="*/ 4271213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838076"/>
                </a:lnTo>
                <a:lnTo>
                  <a:pt x="11742256" y="3838076"/>
                </a:lnTo>
                <a:cubicBezTo>
                  <a:pt x="11782126" y="3838076"/>
                  <a:pt x="11814447" y="3870397"/>
                  <a:pt x="11814447" y="3910267"/>
                </a:cubicBezTo>
                <a:lnTo>
                  <a:pt x="11814447" y="4199022"/>
                </a:lnTo>
                <a:cubicBezTo>
                  <a:pt x="11814447" y="4238892"/>
                  <a:pt x="11782126" y="4271213"/>
                  <a:pt x="11742256" y="4271213"/>
                </a:cubicBezTo>
                <a:lnTo>
                  <a:pt x="10611853" y="427121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xmlns="" id="{C41636BA-24F6-4F96-B38D-189A7067716D}"/>
              </a:ext>
            </a:extLst>
          </p:cNvPr>
          <p:cNvSpPr/>
          <p:nvPr/>
        </p:nvSpPr>
        <p:spPr>
          <a:xfrm>
            <a:off x="-10953191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404933 h 6858000"/>
              <a:gd name="connsiteX3" fmla="*/ 11742256 w 11814447"/>
              <a:gd name="connsiteY3" fmla="*/ 3404933 h 6858000"/>
              <a:gd name="connsiteX4" fmla="*/ 11814447 w 11814447"/>
              <a:gd name="connsiteY4" fmla="*/ 3477124 h 6858000"/>
              <a:gd name="connsiteX5" fmla="*/ 11814447 w 11814447"/>
              <a:gd name="connsiteY5" fmla="*/ 3765879 h 6858000"/>
              <a:gd name="connsiteX6" fmla="*/ 11742256 w 11814447"/>
              <a:gd name="connsiteY6" fmla="*/ 3838070 h 6858000"/>
              <a:gd name="connsiteX7" fmla="*/ 10611853 w 11814447"/>
              <a:gd name="connsiteY7" fmla="*/ 3838070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404933"/>
                </a:lnTo>
                <a:lnTo>
                  <a:pt x="11742256" y="3404933"/>
                </a:lnTo>
                <a:cubicBezTo>
                  <a:pt x="11782126" y="3404933"/>
                  <a:pt x="11814447" y="3437254"/>
                  <a:pt x="11814447" y="3477124"/>
                </a:cubicBezTo>
                <a:lnTo>
                  <a:pt x="11814447" y="3765879"/>
                </a:lnTo>
                <a:cubicBezTo>
                  <a:pt x="11814447" y="3805749"/>
                  <a:pt x="11782126" y="3838070"/>
                  <a:pt x="11742256" y="3838070"/>
                </a:cubicBezTo>
                <a:lnTo>
                  <a:pt x="10611853" y="383807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xmlns="" id="{D46D3F03-9C55-4494-865D-ECF2408E93F4}"/>
              </a:ext>
            </a:extLst>
          </p:cNvPr>
          <p:cNvSpPr/>
          <p:nvPr/>
        </p:nvSpPr>
        <p:spPr>
          <a:xfrm>
            <a:off x="-11390340" y="10032"/>
            <a:ext cx="11750051" cy="6847968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950048A5-72AC-4A24-88DE-F16970FF6FFA}"/>
              </a:ext>
            </a:extLst>
          </p:cNvPr>
          <p:cNvSpPr txBox="1"/>
          <p:nvPr/>
        </p:nvSpPr>
        <p:spPr>
          <a:xfrm>
            <a:off x="11143139" y="6382301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Stencil" panose="040409050D0802020404" pitchFamily="82" charset="0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40642304-BBE5-4BA7-8101-8F1D11A18CE2}"/>
              </a:ext>
            </a:extLst>
          </p:cNvPr>
          <p:cNvSpPr txBox="1"/>
          <p:nvPr/>
        </p:nvSpPr>
        <p:spPr>
          <a:xfrm>
            <a:off x="2416570" y="5920636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Stencil" panose="040409050D0802020404" pitchFamily="82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F9A0819-42DD-4CF7-A05F-CE6C37225B5C}"/>
              </a:ext>
            </a:extLst>
          </p:cNvPr>
          <p:cNvSpPr txBox="1"/>
          <p:nvPr/>
        </p:nvSpPr>
        <p:spPr>
          <a:xfrm>
            <a:off x="2063645" y="5530969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Stencil" panose="040409050D0802020404" pitchFamily="82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1F842840-CFB4-4608-8A6E-0718EA998DB6}"/>
              </a:ext>
            </a:extLst>
          </p:cNvPr>
          <p:cNvSpPr txBox="1"/>
          <p:nvPr/>
        </p:nvSpPr>
        <p:spPr>
          <a:xfrm>
            <a:off x="1678574" y="5158418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FF40A1BB-C412-4DCA-B7C7-C5139964A40C}"/>
              </a:ext>
            </a:extLst>
          </p:cNvPr>
          <p:cNvSpPr txBox="1"/>
          <p:nvPr/>
        </p:nvSpPr>
        <p:spPr>
          <a:xfrm>
            <a:off x="1234009" y="4694752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A978A270-1C2B-499E-B2A0-CBB3B794FF96}"/>
              </a:ext>
            </a:extLst>
          </p:cNvPr>
          <p:cNvSpPr txBox="1"/>
          <p:nvPr/>
        </p:nvSpPr>
        <p:spPr>
          <a:xfrm>
            <a:off x="898275" y="4336474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1BF3AD02-40AC-40EE-90A8-6464570CD094}"/>
              </a:ext>
            </a:extLst>
          </p:cNvPr>
          <p:cNvSpPr txBox="1"/>
          <p:nvPr/>
        </p:nvSpPr>
        <p:spPr>
          <a:xfrm>
            <a:off x="430962" y="3887981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06568C97-F458-4688-A948-AD52072E3AAE}"/>
              </a:ext>
            </a:extLst>
          </p:cNvPr>
          <p:cNvSpPr txBox="1"/>
          <p:nvPr/>
        </p:nvSpPr>
        <p:spPr>
          <a:xfrm>
            <a:off x="11586" y="343296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9B0B80AC-6FA8-4AC1-AA38-E48E2B9A5468}"/>
              </a:ext>
            </a:extLst>
          </p:cNvPr>
          <p:cNvSpPr txBox="1"/>
          <p:nvPr/>
        </p:nvSpPr>
        <p:spPr>
          <a:xfrm>
            <a:off x="-237228" y="2984384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xmlns="" id="{D082F1B4-3C94-4B3C-A824-767D14D0706A}"/>
              </a:ext>
            </a:extLst>
          </p:cNvPr>
          <p:cNvSpPr/>
          <p:nvPr/>
        </p:nvSpPr>
        <p:spPr>
          <a:xfrm>
            <a:off x="3342946" y="277667"/>
            <a:ext cx="7374922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BEA1BEDB-3AED-4B1D-BB14-E31DC219972C}"/>
              </a:ext>
            </a:extLst>
          </p:cNvPr>
          <p:cNvSpPr/>
          <p:nvPr/>
        </p:nvSpPr>
        <p:spPr>
          <a:xfrm>
            <a:off x="3362437" y="1854982"/>
            <a:ext cx="72546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Microarrays are laboratory techniques used to analyze gene expression, genotyping and molecular interactions.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Types: DNA, Oligonucleotide, cDNA  microarray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resulting “grid” of probes can hybridize to complementary “target” sequences derived from experimental samples</a:t>
            </a:r>
            <a:r>
              <a:rPr lang="en-US" sz="20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E2E5E48-1563-4D9A-9290-7DCA5BBA71C7}"/>
              </a:ext>
            </a:extLst>
          </p:cNvPr>
          <p:cNvSpPr/>
          <p:nvPr/>
        </p:nvSpPr>
        <p:spPr>
          <a:xfrm>
            <a:off x="4367441" y="994540"/>
            <a:ext cx="50819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Microarrays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109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xmlns="" id="{078F6017-F3B0-4359-8A3F-8C8795505797}"/>
              </a:ext>
            </a:extLst>
          </p:cNvPr>
          <p:cNvSpPr/>
          <p:nvPr/>
        </p:nvSpPr>
        <p:spPr>
          <a:xfrm>
            <a:off x="380745" y="24066"/>
            <a:ext cx="11832702" cy="6833933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931549 h 6858000"/>
              <a:gd name="connsiteX3" fmla="*/ 11760511 w 11832702"/>
              <a:gd name="connsiteY3" fmla="*/ 5931549 h 6858000"/>
              <a:gd name="connsiteX4" fmla="*/ 11832702 w 11832702"/>
              <a:gd name="connsiteY4" fmla="*/ 6003740 h 6858000"/>
              <a:gd name="connsiteX5" fmla="*/ 11832702 w 11832702"/>
              <a:gd name="connsiteY5" fmla="*/ 6292495 h 6858000"/>
              <a:gd name="connsiteX6" fmla="*/ 11760511 w 11832702"/>
              <a:gd name="connsiteY6" fmla="*/ 6364686 h 6858000"/>
              <a:gd name="connsiteX7" fmla="*/ 10611853 w 11832702"/>
              <a:gd name="connsiteY7" fmla="*/ 6364686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931549"/>
                </a:lnTo>
                <a:lnTo>
                  <a:pt x="11760511" y="5931549"/>
                </a:lnTo>
                <a:cubicBezTo>
                  <a:pt x="11800381" y="5931549"/>
                  <a:pt x="11832702" y="5963870"/>
                  <a:pt x="11832702" y="6003740"/>
                </a:cubicBezTo>
                <a:lnTo>
                  <a:pt x="11832702" y="6292495"/>
                </a:lnTo>
                <a:cubicBezTo>
                  <a:pt x="11832702" y="6332365"/>
                  <a:pt x="11800381" y="6364686"/>
                  <a:pt x="11760511" y="6364686"/>
                </a:cubicBezTo>
                <a:lnTo>
                  <a:pt x="10611853" y="6364686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DD618811-4E59-48C8-A003-F757AB1C6EC3}"/>
              </a:ext>
            </a:extLst>
          </p:cNvPr>
          <p:cNvSpPr/>
          <p:nvPr/>
        </p:nvSpPr>
        <p:spPr>
          <a:xfrm>
            <a:off x="-8935894" y="24066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498412 h 6858000"/>
              <a:gd name="connsiteX3" fmla="*/ 11760511 w 11832702"/>
              <a:gd name="connsiteY3" fmla="*/ 5498412 h 6858000"/>
              <a:gd name="connsiteX4" fmla="*/ 11832702 w 11832702"/>
              <a:gd name="connsiteY4" fmla="*/ 5570603 h 6858000"/>
              <a:gd name="connsiteX5" fmla="*/ 11832702 w 11832702"/>
              <a:gd name="connsiteY5" fmla="*/ 5859358 h 6858000"/>
              <a:gd name="connsiteX6" fmla="*/ 11760511 w 11832702"/>
              <a:gd name="connsiteY6" fmla="*/ 5931549 h 6858000"/>
              <a:gd name="connsiteX7" fmla="*/ 10611853 w 11832702"/>
              <a:gd name="connsiteY7" fmla="*/ 5931549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498412"/>
                </a:lnTo>
                <a:lnTo>
                  <a:pt x="11760511" y="5498412"/>
                </a:lnTo>
                <a:cubicBezTo>
                  <a:pt x="11800381" y="5498412"/>
                  <a:pt x="11832702" y="5530733"/>
                  <a:pt x="11832702" y="5570603"/>
                </a:cubicBezTo>
                <a:lnTo>
                  <a:pt x="11832702" y="5859358"/>
                </a:lnTo>
                <a:cubicBezTo>
                  <a:pt x="11832702" y="5899228"/>
                  <a:pt x="11800381" y="5931549"/>
                  <a:pt x="11760511" y="5931549"/>
                </a:cubicBezTo>
                <a:lnTo>
                  <a:pt x="10611853" y="5931549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A9692E15-94A5-482E-8A61-CEEE4E9177CD}"/>
              </a:ext>
            </a:extLst>
          </p:cNvPr>
          <p:cNvSpPr/>
          <p:nvPr/>
        </p:nvSpPr>
        <p:spPr>
          <a:xfrm>
            <a:off x="-9288819" y="12033"/>
            <a:ext cx="11832702" cy="6870033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089349 h 6858000"/>
              <a:gd name="connsiteX3" fmla="*/ 11760511 w 11832702"/>
              <a:gd name="connsiteY3" fmla="*/ 5089349 h 6858000"/>
              <a:gd name="connsiteX4" fmla="*/ 11832702 w 11832702"/>
              <a:gd name="connsiteY4" fmla="*/ 5161540 h 6858000"/>
              <a:gd name="connsiteX5" fmla="*/ 11832702 w 11832702"/>
              <a:gd name="connsiteY5" fmla="*/ 5450295 h 6858000"/>
              <a:gd name="connsiteX6" fmla="*/ 11760511 w 11832702"/>
              <a:gd name="connsiteY6" fmla="*/ 5522486 h 6858000"/>
              <a:gd name="connsiteX7" fmla="*/ 10611853 w 11832702"/>
              <a:gd name="connsiteY7" fmla="*/ 5522486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089349"/>
                </a:lnTo>
                <a:lnTo>
                  <a:pt x="11760511" y="5089349"/>
                </a:lnTo>
                <a:cubicBezTo>
                  <a:pt x="11800381" y="5089349"/>
                  <a:pt x="11832702" y="5121670"/>
                  <a:pt x="11832702" y="5161540"/>
                </a:cubicBezTo>
                <a:lnTo>
                  <a:pt x="11832702" y="5450295"/>
                </a:lnTo>
                <a:cubicBezTo>
                  <a:pt x="11832702" y="5490165"/>
                  <a:pt x="11800381" y="5522486"/>
                  <a:pt x="11760511" y="5522486"/>
                </a:cubicBezTo>
                <a:lnTo>
                  <a:pt x="10611853" y="5522486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C418BA1A-DA5E-4BD5-9B65-116343BA0D2C}"/>
              </a:ext>
            </a:extLst>
          </p:cNvPr>
          <p:cNvSpPr/>
          <p:nvPr/>
        </p:nvSpPr>
        <p:spPr>
          <a:xfrm>
            <a:off x="-9725968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680280 h 6858000"/>
              <a:gd name="connsiteX3" fmla="*/ 11760511 w 11832702"/>
              <a:gd name="connsiteY3" fmla="*/ 4680280 h 6858000"/>
              <a:gd name="connsiteX4" fmla="*/ 11832702 w 11832702"/>
              <a:gd name="connsiteY4" fmla="*/ 4752471 h 6858000"/>
              <a:gd name="connsiteX5" fmla="*/ 11832702 w 11832702"/>
              <a:gd name="connsiteY5" fmla="*/ 5041226 h 6858000"/>
              <a:gd name="connsiteX6" fmla="*/ 11760511 w 11832702"/>
              <a:gd name="connsiteY6" fmla="*/ 5113417 h 6858000"/>
              <a:gd name="connsiteX7" fmla="*/ 10611853 w 11832702"/>
              <a:gd name="connsiteY7" fmla="*/ 5113417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680280"/>
                </a:lnTo>
                <a:lnTo>
                  <a:pt x="11760511" y="4680280"/>
                </a:lnTo>
                <a:cubicBezTo>
                  <a:pt x="11800381" y="4680280"/>
                  <a:pt x="11832702" y="4712601"/>
                  <a:pt x="11832702" y="4752471"/>
                </a:cubicBezTo>
                <a:lnTo>
                  <a:pt x="11832702" y="5041226"/>
                </a:lnTo>
                <a:cubicBezTo>
                  <a:pt x="11832702" y="5081096"/>
                  <a:pt x="11800381" y="5113417"/>
                  <a:pt x="11760511" y="5113417"/>
                </a:cubicBezTo>
                <a:lnTo>
                  <a:pt x="10611853" y="5113417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15BDC6B9-B06D-48E1-ABB2-7E4EDA76CCED}"/>
              </a:ext>
            </a:extLst>
          </p:cNvPr>
          <p:cNvSpPr/>
          <p:nvPr/>
        </p:nvSpPr>
        <p:spPr>
          <a:xfrm>
            <a:off x="-10163117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271213 h 6858000"/>
              <a:gd name="connsiteX3" fmla="*/ 11760511 w 11832702"/>
              <a:gd name="connsiteY3" fmla="*/ 4271213 h 6858000"/>
              <a:gd name="connsiteX4" fmla="*/ 11832702 w 11832702"/>
              <a:gd name="connsiteY4" fmla="*/ 4343404 h 6858000"/>
              <a:gd name="connsiteX5" fmla="*/ 11832702 w 11832702"/>
              <a:gd name="connsiteY5" fmla="*/ 4632159 h 6858000"/>
              <a:gd name="connsiteX6" fmla="*/ 11760511 w 11832702"/>
              <a:gd name="connsiteY6" fmla="*/ 4704350 h 6858000"/>
              <a:gd name="connsiteX7" fmla="*/ 10611853 w 11832702"/>
              <a:gd name="connsiteY7" fmla="*/ 4704350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271213"/>
                </a:lnTo>
                <a:lnTo>
                  <a:pt x="11760511" y="4271213"/>
                </a:lnTo>
                <a:cubicBezTo>
                  <a:pt x="11800381" y="4271213"/>
                  <a:pt x="11832702" y="4303534"/>
                  <a:pt x="11832702" y="4343404"/>
                </a:cubicBezTo>
                <a:lnTo>
                  <a:pt x="11832702" y="4632159"/>
                </a:lnTo>
                <a:cubicBezTo>
                  <a:pt x="11832702" y="4672029"/>
                  <a:pt x="11800381" y="4704350"/>
                  <a:pt x="11760511" y="4704350"/>
                </a:cubicBezTo>
                <a:lnTo>
                  <a:pt x="10611853" y="470435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C11995D8-5749-41CC-9663-9735B6D4C7A1}"/>
              </a:ext>
            </a:extLst>
          </p:cNvPr>
          <p:cNvSpPr/>
          <p:nvPr/>
        </p:nvSpPr>
        <p:spPr>
          <a:xfrm>
            <a:off x="-10516042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838076 h 6858000"/>
              <a:gd name="connsiteX3" fmla="*/ 11742256 w 11814447"/>
              <a:gd name="connsiteY3" fmla="*/ 3838076 h 6858000"/>
              <a:gd name="connsiteX4" fmla="*/ 11814447 w 11814447"/>
              <a:gd name="connsiteY4" fmla="*/ 3910267 h 6858000"/>
              <a:gd name="connsiteX5" fmla="*/ 11814447 w 11814447"/>
              <a:gd name="connsiteY5" fmla="*/ 4199022 h 6858000"/>
              <a:gd name="connsiteX6" fmla="*/ 11742256 w 11814447"/>
              <a:gd name="connsiteY6" fmla="*/ 4271213 h 6858000"/>
              <a:gd name="connsiteX7" fmla="*/ 10611853 w 11814447"/>
              <a:gd name="connsiteY7" fmla="*/ 4271213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838076"/>
                </a:lnTo>
                <a:lnTo>
                  <a:pt x="11742256" y="3838076"/>
                </a:lnTo>
                <a:cubicBezTo>
                  <a:pt x="11782126" y="3838076"/>
                  <a:pt x="11814447" y="3870397"/>
                  <a:pt x="11814447" y="3910267"/>
                </a:cubicBezTo>
                <a:lnTo>
                  <a:pt x="11814447" y="4199022"/>
                </a:lnTo>
                <a:cubicBezTo>
                  <a:pt x="11814447" y="4238892"/>
                  <a:pt x="11782126" y="4271213"/>
                  <a:pt x="11742256" y="4271213"/>
                </a:cubicBezTo>
                <a:lnTo>
                  <a:pt x="10611853" y="427121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EED2DCA6-7102-4466-8E1A-A76BDA3ED8F6}"/>
              </a:ext>
            </a:extLst>
          </p:cNvPr>
          <p:cNvSpPr/>
          <p:nvPr/>
        </p:nvSpPr>
        <p:spPr>
          <a:xfrm>
            <a:off x="-10953191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404933 h 6858000"/>
              <a:gd name="connsiteX3" fmla="*/ 11742256 w 11814447"/>
              <a:gd name="connsiteY3" fmla="*/ 3404933 h 6858000"/>
              <a:gd name="connsiteX4" fmla="*/ 11814447 w 11814447"/>
              <a:gd name="connsiteY4" fmla="*/ 3477124 h 6858000"/>
              <a:gd name="connsiteX5" fmla="*/ 11814447 w 11814447"/>
              <a:gd name="connsiteY5" fmla="*/ 3765879 h 6858000"/>
              <a:gd name="connsiteX6" fmla="*/ 11742256 w 11814447"/>
              <a:gd name="connsiteY6" fmla="*/ 3838070 h 6858000"/>
              <a:gd name="connsiteX7" fmla="*/ 10611853 w 11814447"/>
              <a:gd name="connsiteY7" fmla="*/ 3838070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404933"/>
                </a:lnTo>
                <a:lnTo>
                  <a:pt x="11742256" y="3404933"/>
                </a:lnTo>
                <a:cubicBezTo>
                  <a:pt x="11782126" y="3404933"/>
                  <a:pt x="11814447" y="3437254"/>
                  <a:pt x="11814447" y="3477124"/>
                </a:cubicBezTo>
                <a:lnTo>
                  <a:pt x="11814447" y="3765879"/>
                </a:lnTo>
                <a:cubicBezTo>
                  <a:pt x="11814447" y="3805749"/>
                  <a:pt x="11782126" y="3838070"/>
                  <a:pt x="11742256" y="3838070"/>
                </a:cubicBezTo>
                <a:lnTo>
                  <a:pt x="10611853" y="383807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FC328F20-D80F-4ED1-8188-08B2A35C2670}"/>
              </a:ext>
            </a:extLst>
          </p:cNvPr>
          <p:cNvSpPr/>
          <p:nvPr/>
        </p:nvSpPr>
        <p:spPr>
          <a:xfrm>
            <a:off x="-11365273" y="0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CC5D5DF-008F-495F-B2AB-A3C92FD52648}"/>
              </a:ext>
            </a:extLst>
          </p:cNvPr>
          <p:cNvSpPr txBox="1"/>
          <p:nvPr/>
        </p:nvSpPr>
        <p:spPr>
          <a:xfrm>
            <a:off x="-219959" y="3006460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C303DE5B-54C6-4159-8CCD-1560FA17BF75}"/>
              </a:ext>
            </a:extLst>
          </p:cNvPr>
          <p:cNvSpPr txBox="1"/>
          <p:nvPr/>
        </p:nvSpPr>
        <p:spPr>
          <a:xfrm>
            <a:off x="-42187" y="3450888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BC7DC16-69D8-4BF8-9680-96922D97DB4B}"/>
              </a:ext>
            </a:extLst>
          </p:cNvPr>
          <p:cNvSpPr txBox="1"/>
          <p:nvPr/>
        </p:nvSpPr>
        <p:spPr>
          <a:xfrm>
            <a:off x="356057" y="3875917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674A451B-1BB1-4474-844F-638AC2D14ED6}"/>
              </a:ext>
            </a:extLst>
          </p:cNvPr>
          <p:cNvSpPr txBox="1"/>
          <p:nvPr/>
        </p:nvSpPr>
        <p:spPr>
          <a:xfrm>
            <a:off x="886323" y="4300946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6E479FDB-7D83-44F6-8E43-85B71B58C3B6}"/>
              </a:ext>
            </a:extLst>
          </p:cNvPr>
          <p:cNvSpPr txBox="1"/>
          <p:nvPr/>
        </p:nvSpPr>
        <p:spPr>
          <a:xfrm>
            <a:off x="1149834" y="4725975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CBD817FE-42DA-4D81-A5B1-86518BC55967}"/>
              </a:ext>
            </a:extLst>
          </p:cNvPr>
          <p:cNvSpPr txBox="1"/>
          <p:nvPr/>
        </p:nvSpPr>
        <p:spPr>
          <a:xfrm>
            <a:off x="1502759" y="5117807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2A9CAEB-B891-448F-9647-6323F6373D96}"/>
              </a:ext>
            </a:extLst>
          </p:cNvPr>
          <p:cNvSpPr txBox="1"/>
          <p:nvPr/>
        </p:nvSpPr>
        <p:spPr>
          <a:xfrm>
            <a:off x="1894592" y="553937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Stencil" panose="040409050D0802020404" pitchFamily="82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190FD57-63F7-461A-8310-41283BB1A8B0}"/>
              </a:ext>
            </a:extLst>
          </p:cNvPr>
          <p:cNvSpPr txBox="1"/>
          <p:nvPr/>
        </p:nvSpPr>
        <p:spPr>
          <a:xfrm>
            <a:off x="11245973" y="5896915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Stencil" panose="040409050D0802020404" pitchFamily="82" charset="0"/>
              </a:rPr>
              <a:t>2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xmlns="" id="{D2614826-5DA4-4431-BDD0-020373F7BA83}"/>
              </a:ext>
            </a:extLst>
          </p:cNvPr>
          <p:cNvSpPr/>
          <p:nvPr/>
        </p:nvSpPr>
        <p:spPr>
          <a:xfrm>
            <a:off x="2942127" y="308473"/>
            <a:ext cx="7801232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1D8E1E4-0B4F-4E53-BD07-7C4D02188D70}"/>
              </a:ext>
            </a:extLst>
          </p:cNvPr>
          <p:cNvSpPr/>
          <p:nvPr/>
        </p:nvSpPr>
        <p:spPr>
          <a:xfrm>
            <a:off x="4208255" y="389791"/>
            <a:ext cx="57613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 of DNA microarray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5EA7F21F-5A3E-447F-A36E-93457CB2C790}"/>
              </a:ext>
            </a:extLst>
          </p:cNvPr>
          <p:cNvSpPr/>
          <p:nvPr/>
        </p:nvSpPr>
        <p:spPr>
          <a:xfrm>
            <a:off x="3180752" y="1115458"/>
            <a:ext cx="740960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principle is based on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hybridization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between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targets.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steps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Probe preparation: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Sample preparation.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Hybridization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Scanning and analysis: A laser scanner detects the fluorescence signal, and the data are analyzed to determine gene expression levels or detect genetic variants.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34628F0A-1AE5-495B-BE9E-94E686DE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0058" y="1925020"/>
            <a:ext cx="4903234" cy="3007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9796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DEDA45C7-E4D8-4D14-9C9B-9AE1F379401C}"/>
              </a:ext>
            </a:extLst>
          </p:cNvPr>
          <p:cNvSpPr/>
          <p:nvPr/>
        </p:nvSpPr>
        <p:spPr>
          <a:xfrm>
            <a:off x="350481" y="-24067"/>
            <a:ext cx="11832702" cy="6918165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498412 h 6858000"/>
              <a:gd name="connsiteX3" fmla="*/ 11760511 w 11832702"/>
              <a:gd name="connsiteY3" fmla="*/ 5498412 h 6858000"/>
              <a:gd name="connsiteX4" fmla="*/ 11832702 w 11832702"/>
              <a:gd name="connsiteY4" fmla="*/ 5570603 h 6858000"/>
              <a:gd name="connsiteX5" fmla="*/ 11832702 w 11832702"/>
              <a:gd name="connsiteY5" fmla="*/ 5859358 h 6858000"/>
              <a:gd name="connsiteX6" fmla="*/ 11760511 w 11832702"/>
              <a:gd name="connsiteY6" fmla="*/ 5931549 h 6858000"/>
              <a:gd name="connsiteX7" fmla="*/ 10611853 w 11832702"/>
              <a:gd name="connsiteY7" fmla="*/ 5931549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498412"/>
                </a:lnTo>
                <a:lnTo>
                  <a:pt x="11760511" y="5498412"/>
                </a:lnTo>
                <a:cubicBezTo>
                  <a:pt x="11800381" y="5498412"/>
                  <a:pt x="11832702" y="5530733"/>
                  <a:pt x="11832702" y="5570603"/>
                </a:cubicBezTo>
                <a:lnTo>
                  <a:pt x="11832702" y="5859358"/>
                </a:lnTo>
                <a:cubicBezTo>
                  <a:pt x="11832702" y="5899228"/>
                  <a:pt x="11800381" y="5931549"/>
                  <a:pt x="11760511" y="5931549"/>
                </a:cubicBezTo>
                <a:lnTo>
                  <a:pt x="10611853" y="5931549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534747C0-29ED-4985-B8BB-C7A89FDD2CBF}"/>
              </a:ext>
            </a:extLst>
          </p:cNvPr>
          <p:cNvSpPr/>
          <p:nvPr/>
        </p:nvSpPr>
        <p:spPr>
          <a:xfrm>
            <a:off x="-9288819" y="12033"/>
            <a:ext cx="11832702" cy="6870033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089349 h 6858000"/>
              <a:gd name="connsiteX3" fmla="*/ 11760511 w 11832702"/>
              <a:gd name="connsiteY3" fmla="*/ 5089349 h 6858000"/>
              <a:gd name="connsiteX4" fmla="*/ 11832702 w 11832702"/>
              <a:gd name="connsiteY4" fmla="*/ 5161540 h 6858000"/>
              <a:gd name="connsiteX5" fmla="*/ 11832702 w 11832702"/>
              <a:gd name="connsiteY5" fmla="*/ 5450295 h 6858000"/>
              <a:gd name="connsiteX6" fmla="*/ 11760511 w 11832702"/>
              <a:gd name="connsiteY6" fmla="*/ 5522486 h 6858000"/>
              <a:gd name="connsiteX7" fmla="*/ 10611853 w 11832702"/>
              <a:gd name="connsiteY7" fmla="*/ 5522486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089349"/>
                </a:lnTo>
                <a:lnTo>
                  <a:pt x="11760511" y="5089349"/>
                </a:lnTo>
                <a:cubicBezTo>
                  <a:pt x="11800381" y="5089349"/>
                  <a:pt x="11832702" y="5121670"/>
                  <a:pt x="11832702" y="5161540"/>
                </a:cubicBezTo>
                <a:lnTo>
                  <a:pt x="11832702" y="5450295"/>
                </a:lnTo>
                <a:cubicBezTo>
                  <a:pt x="11832702" y="5490165"/>
                  <a:pt x="11800381" y="5522486"/>
                  <a:pt x="11760511" y="5522486"/>
                </a:cubicBezTo>
                <a:lnTo>
                  <a:pt x="10611853" y="5522486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745B4DB5-17AB-4016-B561-70A8FA560BFF}"/>
              </a:ext>
            </a:extLst>
          </p:cNvPr>
          <p:cNvSpPr/>
          <p:nvPr/>
        </p:nvSpPr>
        <p:spPr>
          <a:xfrm>
            <a:off x="-9725968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680280 h 6858000"/>
              <a:gd name="connsiteX3" fmla="*/ 11760511 w 11832702"/>
              <a:gd name="connsiteY3" fmla="*/ 4680280 h 6858000"/>
              <a:gd name="connsiteX4" fmla="*/ 11832702 w 11832702"/>
              <a:gd name="connsiteY4" fmla="*/ 4752471 h 6858000"/>
              <a:gd name="connsiteX5" fmla="*/ 11832702 w 11832702"/>
              <a:gd name="connsiteY5" fmla="*/ 5041226 h 6858000"/>
              <a:gd name="connsiteX6" fmla="*/ 11760511 w 11832702"/>
              <a:gd name="connsiteY6" fmla="*/ 5113417 h 6858000"/>
              <a:gd name="connsiteX7" fmla="*/ 10611853 w 11832702"/>
              <a:gd name="connsiteY7" fmla="*/ 5113417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680280"/>
                </a:lnTo>
                <a:lnTo>
                  <a:pt x="11760511" y="4680280"/>
                </a:lnTo>
                <a:cubicBezTo>
                  <a:pt x="11800381" y="4680280"/>
                  <a:pt x="11832702" y="4712601"/>
                  <a:pt x="11832702" y="4752471"/>
                </a:cubicBezTo>
                <a:lnTo>
                  <a:pt x="11832702" y="5041226"/>
                </a:lnTo>
                <a:cubicBezTo>
                  <a:pt x="11832702" y="5081096"/>
                  <a:pt x="11800381" y="5113417"/>
                  <a:pt x="11760511" y="5113417"/>
                </a:cubicBezTo>
                <a:lnTo>
                  <a:pt x="10611853" y="5113417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05FD9E38-0A8F-4D05-A558-88D7C8087710}"/>
              </a:ext>
            </a:extLst>
          </p:cNvPr>
          <p:cNvSpPr/>
          <p:nvPr/>
        </p:nvSpPr>
        <p:spPr>
          <a:xfrm>
            <a:off x="-10163117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271213 h 6858000"/>
              <a:gd name="connsiteX3" fmla="*/ 11760511 w 11832702"/>
              <a:gd name="connsiteY3" fmla="*/ 4271213 h 6858000"/>
              <a:gd name="connsiteX4" fmla="*/ 11832702 w 11832702"/>
              <a:gd name="connsiteY4" fmla="*/ 4343404 h 6858000"/>
              <a:gd name="connsiteX5" fmla="*/ 11832702 w 11832702"/>
              <a:gd name="connsiteY5" fmla="*/ 4632159 h 6858000"/>
              <a:gd name="connsiteX6" fmla="*/ 11760511 w 11832702"/>
              <a:gd name="connsiteY6" fmla="*/ 4704350 h 6858000"/>
              <a:gd name="connsiteX7" fmla="*/ 10611853 w 11832702"/>
              <a:gd name="connsiteY7" fmla="*/ 4704350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271213"/>
                </a:lnTo>
                <a:lnTo>
                  <a:pt x="11760511" y="4271213"/>
                </a:lnTo>
                <a:cubicBezTo>
                  <a:pt x="11800381" y="4271213"/>
                  <a:pt x="11832702" y="4303534"/>
                  <a:pt x="11832702" y="4343404"/>
                </a:cubicBezTo>
                <a:lnTo>
                  <a:pt x="11832702" y="4632159"/>
                </a:lnTo>
                <a:cubicBezTo>
                  <a:pt x="11832702" y="4672029"/>
                  <a:pt x="11800381" y="4704350"/>
                  <a:pt x="11760511" y="4704350"/>
                </a:cubicBezTo>
                <a:lnTo>
                  <a:pt x="10611853" y="470435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B158F273-E122-4FA6-9266-B7CD9D7EBEE2}"/>
              </a:ext>
            </a:extLst>
          </p:cNvPr>
          <p:cNvSpPr/>
          <p:nvPr/>
        </p:nvSpPr>
        <p:spPr>
          <a:xfrm>
            <a:off x="-10516042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838076 h 6858000"/>
              <a:gd name="connsiteX3" fmla="*/ 11742256 w 11814447"/>
              <a:gd name="connsiteY3" fmla="*/ 3838076 h 6858000"/>
              <a:gd name="connsiteX4" fmla="*/ 11814447 w 11814447"/>
              <a:gd name="connsiteY4" fmla="*/ 3910267 h 6858000"/>
              <a:gd name="connsiteX5" fmla="*/ 11814447 w 11814447"/>
              <a:gd name="connsiteY5" fmla="*/ 4199022 h 6858000"/>
              <a:gd name="connsiteX6" fmla="*/ 11742256 w 11814447"/>
              <a:gd name="connsiteY6" fmla="*/ 4271213 h 6858000"/>
              <a:gd name="connsiteX7" fmla="*/ 10611853 w 11814447"/>
              <a:gd name="connsiteY7" fmla="*/ 4271213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838076"/>
                </a:lnTo>
                <a:lnTo>
                  <a:pt x="11742256" y="3838076"/>
                </a:lnTo>
                <a:cubicBezTo>
                  <a:pt x="11782126" y="3838076"/>
                  <a:pt x="11814447" y="3870397"/>
                  <a:pt x="11814447" y="3910267"/>
                </a:cubicBezTo>
                <a:lnTo>
                  <a:pt x="11814447" y="4199022"/>
                </a:lnTo>
                <a:cubicBezTo>
                  <a:pt x="11814447" y="4238892"/>
                  <a:pt x="11782126" y="4271213"/>
                  <a:pt x="11742256" y="4271213"/>
                </a:cubicBezTo>
                <a:lnTo>
                  <a:pt x="10611853" y="427121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5A2B2D5D-1985-4639-9301-E58739F34EC5}"/>
              </a:ext>
            </a:extLst>
          </p:cNvPr>
          <p:cNvSpPr/>
          <p:nvPr/>
        </p:nvSpPr>
        <p:spPr>
          <a:xfrm>
            <a:off x="-10953191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404933 h 6858000"/>
              <a:gd name="connsiteX3" fmla="*/ 11742256 w 11814447"/>
              <a:gd name="connsiteY3" fmla="*/ 3404933 h 6858000"/>
              <a:gd name="connsiteX4" fmla="*/ 11814447 w 11814447"/>
              <a:gd name="connsiteY4" fmla="*/ 3477124 h 6858000"/>
              <a:gd name="connsiteX5" fmla="*/ 11814447 w 11814447"/>
              <a:gd name="connsiteY5" fmla="*/ 3765879 h 6858000"/>
              <a:gd name="connsiteX6" fmla="*/ 11742256 w 11814447"/>
              <a:gd name="connsiteY6" fmla="*/ 3838070 h 6858000"/>
              <a:gd name="connsiteX7" fmla="*/ 10611853 w 11814447"/>
              <a:gd name="connsiteY7" fmla="*/ 3838070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404933"/>
                </a:lnTo>
                <a:lnTo>
                  <a:pt x="11742256" y="3404933"/>
                </a:lnTo>
                <a:cubicBezTo>
                  <a:pt x="11782126" y="3404933"/>
                  <a:pt x="11814447" y="3437254"/>
                  <a:pt x="11814447" y="3477124"/>
                </a:cubicBezTo>
                <a:lnTo>
                  <a:pt x="11814447" y="3765879"/>
                </a:lnTo>
                <a:cubicBezTo>
                  <a:pt x="11814447" y="3805749"/>
                  <a:pt x="11782126" y="3838070"/>
                  <a:pt x="11742256" y="3838070"/>
                </a:cubicBezTo>
                <a:lnTo>
                  <a:pt x="10611853" y="383807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B08A2AB5-5614-4F88-A822-36FCAEAAED1B}"/>
              </a:ext>
            </a:extLst>
          </p:cNvPr>
          <p:cNvSpPr/>
          <p:nvPr/>
        </p:nvSpPr>
        <p:spPr>
          <a:xfrm>
            <a:off x="-11390340" y="0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36F52A3-85DE-4736-AE1A-3F60880A357A}"/>
              </a:ext>
            </a:extLst>
          </p:cNvPr>
          <p:cNvSpPr txBox="1"/>
          <p:nvPr/>
        </p:nvSpPr>
        <p:spPr>
          <a:xfrm>
            <a:off x="11093373" y="553937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Stencil" panose="040409050D0802020404" pitchFamily="82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3983C281-E234-4F8F-A440-B40D2248CCB6}"/>
              </a:ext>
            </a:extLst>
          </p:cNvPr>
          <p:cNvSpPr txBox="1"/>
          <p:nvPr/>
        </p:nvSpPr>
        <p:spPr>
          <a:xfrm>
            <a:off x="1564763" y="5077708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E88255F-F020-430A-8E9F-6C529C0871BA}"/>
              </a:ext>
            </a:extLst>
          </p:cNvPr>
          <p:cNvSpPr txBox="1"/>
          <p:nvPr/>
        </p:nvSpPr>
        <p:spPr>
          <a:xfrm>
            <a:off x="1197617" y="4660791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C440B71-6BBB-476C-80C9-897CDA97A01C}"/>
              </a:ext>
            </a:extLst>
          </p:cNvPr>
          <p:cNvSpPr txBox="1"/>
          <p:nvPr/>
        </p:nvSpPr>
        <p:spPr>
          <a:xfrm>
            <a:off x="894094" y="4243874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A1577D5B-F126-4FA1-8EF9-FD495A33BFFB}"/>
              </a:ext>
            </a:extLst>
          </p:cNvPr>
          <p:cNvSpPr txBox="1"/>
          <p:nvPr/>
        </p:nvSpPr>
        <p:spPr>
          <a:xfrm>
            <a:off x="463391" y="3871705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7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5ED412EF-7212-4602-ACC6-040DFF65F88B}"/>
              </a:ext>
            </a:extLst>
          </p:cNvPr>
          <p:cNvSpPr txBox="1"/>
          <p:nvPr/>
        </p:nvSpPr>
        <p:spPr>
          <a:xfrm>
            <a:off x="42741" y="3429000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C40A985-C0C5-4265-BFC6-251599DC1E6C}"/>
              </a:ext>
            </a:extLst>
          </p:cNvPr>
          <p:cNvSpPr txBox="1"/>
          <p:nvPr/>
        </p:nvSpPr>
        <p:spPr>
          <a:xfrm>
            <a:off x="-268072" y="2986295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xmlns="" id="{DCAAFFE4-D6D8-4F2E-B475-437956FF355F}"/>
              </a:ext>
            </a:extLst>
          </p:cNvPr>
          <p:cNvSpPr/>
          <p:nvPr/>
        </p:nvSpPr>
        <p:spPr>
          <a:xfrm>
            <a:off x="2673206" y="342809"/>
            <a:ext cx="8017125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AEC12800-64F5-4886-B97C-4629F0DA9643}"/>
              </a:ext>
            </a:extLst>
          </p:cNvPr>
          <p:cNvSpPr/>
          <p:nvPr/>
        </p:nvSpPr>
        <p:spPr>
          <a:xfrm>
            <a:off x="4636372" y="2291424"/>
            <a:ext cx="6096000" cy="195386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Disease diagnosis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Pharmacogenomics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Biotechnology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907759C-EBA1-4138-BD07-A492E60A1DDB}"/>
              </a:ext>
            </a:extLst>
          </p:cNvPr>
          <p:cNvSpPr/>
          <p:nvPr/>
        </p:nvSpPr>
        <p:spPr>
          <a:xfrm>
            <a:off x="3771106" y="1523211"/>
            <a:ext cx="5750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DNA microarray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0555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771EFDDB-1CFA-45CE-A804-E3E994F8E66F}"/>
              </a:ext>
            </a:extLst>
          </p:cNvPr>
          <p:cNvSpPr/>
          <p:nvPr/>
        </p:nvSpPr>
        <p:spPr>
          <a:xfrm>
            <a:off x="359298" y="1"/>
            <a:ext cx="11832702" cy="6845966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5089349 h 6858000"/>
              <a:gd name="connsiteX3" fmla="*/ 11760511 w 11832702"/>
              <a:gd name="connsiteY3" fmla="*/ 5089349 h 6858000"/>
              <a:gd name="connsiteX4" fmla="*/ 11832702 w 11832702"/>
              <a:gd name="connsiteY4" fmla="*/ 5161540 h 6858000"/>
              <a:gd name="connsiteX5" fmla="*/ 11832702 w 11832702"/>
              <a:gd name="connsiteY5" fmla="*/ 5450295 h 6858000"/>
              <a:gd name="connsiteX6" fmla="*/ 11760511 w 11832702"/>
              <a:gd name="connsiteY6" fmla="*/ 5522486 h 6858000"/>
              <a:gd name="connsiteX7" fmla="*/ 10611853 w 11832702"/>
              <a:gd name="connsiteY7" fmla="*/ 5522486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5089349"/>
                </a:lnTo>
                <a:lnTo>
                  <a:pt x="11760511" y="5089349"/>
                </a:lnTo>
                <a:cubicBezTo>
                  <a:pt x="11800381" y="5089349"/>
                  <a:pt x="11832702" y="5121670"/>
                  <a:pt x="11832702" y="5161540"/>
                </a:cubicBezTo>
                <a:lnTo>
                  <a:pt x="11832702" y="5450295"/>
                </a:lnTo>
                <a:cubicBezTo>
                  <a:pt x="11832702" y="5490165"/>
                  <a:pt x="11800381" y="5522486"/>
                  <a:pt x="11760511" y="5522486"/>
                </a:cubicBezTo>
                <a:lnTo>
                  <a:pt x="10611853" y="5522486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2EBE8780-40B1-4DAE-AD35-10DFEA577581}"/>
              </a:ext>
            </a:extLst>
          </p:cNvPr>
          <p:cNvSpPr/>
          <p:nvPr/>
        </p:nvSpPr>
        <p:spPr>
          <a:xfrm>
            <a:off x="-9725968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680280 h 6858000"/>
              <a:gd name="connsiteX3" fmla="*/ 11760511 w 11832702"/>
              <a:gd name="connsiteY3" fmla="*/ 4680280 h 6858000"/>
              <a:gd name="connsiteX4" fmla="*/ 11832702 w 11832702"/>
              <a:gd name="connsiteY4" fmla="*/ 4752471 h 6858000"/>
              <a:gd name="connsiteX5" fmla="*/ 11832702 w 11832702"/>
              <a:gd name="connsiteY5" fmla="*/ 5041226 h 6858000"/>
              <a:gd name="connsiteX6" fmla="*/ 11760511 w 11832702"/>
              <a:gd name="connsiteY6" fmla="*/ 5113417 h 6858000"/>
              <a:gd name="connsiteX7" fmla="*/ 10611853 w 11832702"/>
              <a:gd name="connsiteY7" fmla="*/ 5113417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680280"/>
                </a:lnTo>
                <a:lnTo>
                  <a:pt x="11760511" y="4680280"/>
                </a:lnTo>
                <a:cubicBezTo>
                  <a:pt x="11800381" y="4680280"/>
                  <a:pt x="11832702" y="4712601"/>
                  <a:pt x="11832702" y="4752471"/>
                </a:cubicBezTo>
                <a:lnTo>
                  <a:pt x="11832702" y="5041226"/>
                </a:lnTo>
                <a:cubicBezTo>
                  <a:pt x="11832702" y="5081096"/>
                  <a:pt x="11800381" y="5113417"/>
                  <a:pt x="11760511" y="5113417"/>
                </a:cubicBezTo>
                <a:lnTo>
                  <a:pt x="10611853" y="5113417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D5575732-61C2-4659-AB3D-51869EB6A7A5}"/>
              </a:ext>
            </a:extLst>
          </p:cNvPr>
          <p:cNvSpPr/>
          <p:nvPr/>
        </p:nvSpPr>
        <p:spPr>
          <a:xfrm>
            <a:off x="-10163117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271213 h 6858000"/>
              <a:gd name="connsiteX3" fmla="*/ 11760511 w 11832702"/>
              <a:gd name="connsiteY3" fmla="*/ 4271213 h 6858000"/>
              <a:gd name="connsiteX4" fmla="*/ 11832702 w 11832702"/>
              <a:gd name="connsiteY4" fmla="*/ 4343404 h 6858000"/>
              <a:gd name="connsiteX5" fmla="*/ 11832702 w 11832702"/>
              <a:gd name="connsiteY5" fmla="*/ 4632159 h 6858000"/>
              <a:gd name="connsiteX6" fmla="*/ 11760511 w 11832702"/>
              <a:gd name="connsiteY6" fmla="*/ 4704350 h 6858000"/>
              <a:gd name="connsiteX7" fmla="*/ 10611853 w 11832702"/>
              <a:gd name="connsiteY7" fmla="*/ 4704350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271213"/>
                </a:lnTo>
                <a:lnTo>
                  <a:pt x="11760511" y="4271213"/>
                </a:lnTo>
                <a:cubicBezTo>
                  <a:pt x="11800381" y="4271213"/>
                  <a:pt x="11832702" y="4303534"/>
                  <a:pt x="11832702" y="4343404"/>
                </a:cubicBezTo>
                <a:lnTo>
                  <a:pt x="11832702" y="4632159"/>
                </a:lnTo>
                <a:cubicBezTo>
                  <a:pt x="11832702" y="4672029"/>
                  <a:pt x="11800381" y="4704350"/>
                  <a:pt x="11760511" y="4704350"/>
                </a:cubicBezTo>
                <a:lnTo>
                  <a:pt x="10611853" y="470435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9FE08169-36DA-4C7E-9E92-1AB72967FE46}"/>
              </a:ext>
            </a:extLst>
          </p:cNvPr>
          <p:cNvSpPr/>
          <p:nvPr/>
        </p:nvSpPr>
        <p:spPr>
          <a:xfrm>
            <a:off x="-10516042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838076 h 6858000"/>
              <a:gd name="connsiteX3" fmla="*/ 11742256 w 11814447"/>
              <a:gd name="connsiteY3" fmla="*/ 3838076 h 6858000"/>
              <a:gd name="connsiteX4" fmla="*/ 11814447 w 11814447"/>
              <a:gd name="connsiteY4" fmla="*/ 3910267 h 6858000"/>
              <a:gd name="connsiteX5" fmla="*/ 11814447 w 11814447"/>
              <a:gd name="connsiteY5" fmla="*/ 4199022 h 6858000"/>
              <a:gd name="connsiteX6" fmla="*/ 11742256 w 11814447"/>
              <a:gd name="connsiteY6" fmla="*/ 4271213 h 6858000"/>
              <a:gd name="connsiteX7" fmla="*/ 10611853 w 11814447"/>
              <a:gd name="connsiteY7" fmla="*/ 4271213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838076"/>
                </a:lnTo>
                <a:lnTo>
                  <a:pt x="11742256" y="3838076"/>
                </a:lnTo>
                <a:cubicBezTo>
                  <a:pt x="11782126" y="3838076"/>
                  <a:pt x="11814447" y="3870397"/>
                  <a:pt x="11814447" y="3910267"/>
                </a:cubicBezTo>
                <a:lnTo>
                  <a:pt x="11814447" y="4199022"/>
                </a:lnTo>
                <a:cubicBezTo>
                  <a:pt x="11814447" y="4238892"/>
                  <a:pt x="11782126" y="4271213"/>
                  <a:pt x="11742256" y="4271213"/>
                </a:cubicBezTo>
                <a:lnTo>
                  <a:pt x="10611853" y="427121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2BDCB205-4A5B-4333-9125-CD8E91028523}"/>
              </a:ext>
            </a:extLst>
          </p:cNvPr>
          <p:cNvSpPr/>
          <p:nvPr/>
        </p:nvSpPr>
        <p:spPr>
          <a:xfrm>
            <a:off x="-10953191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404933 h 6858000"/>
              <a:gd name="connsiteX3" fmla="*/ 11742256 w 11814447"/>
              <a:gd name="connsiteY3" fmla="*/ 3404933 h 6858000"/>
              <a:gd name="connsiteX4" fmla="*/ 11814447 w 11814447"/>
              <a:gd name="connsiteY4" fmla="*/ 3477124 h 6858000"/>
              <a:gd name="connsiteX5" fmla="*/ 11814447 w 11814447"/>
              <a:gd name="connsiteY5" fmla="*/ 3765879 h 6858000"/>
              <a:gd name="connsiteX6" fmla="*/ 11742256 w 11814447"/>
              <a:gd name="connsiteY6" fmla="*/ 3838070 h 6858000"/>
              <a:gd name="connsiteX7" fmla="*/ 10611853 w 11814447"/>
              <a:gd name="connsiteY7" fmla="*/ 3838070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404933"/>
                </a:lnTo>
                <a:lnTo>
                  <a:pt x="11742256" y="3404933"/>
                </a:lnTo>
                <a:cubicBezTo>
                  <a:pt x="11782126" y="3404933"/>
                  <a:pt x="11814447" y="3437254"/>
                  <a:pt x="11814447" y="3477124"/>
                </a:cubicBezTo>
                <a:lnTo>
                  <a:pt x="11814447" y="3765879"/>
                </a:lnTo>
                <a:cubicBezTo>
                  <a:pt x="11814447" y="3805749"/>
                  <a:pt x="11782126" y="3838070"/>
                  <a:pt x="11742256" y="3838070"/>
                </a:cubicBezTo>
                <a:lnTo>
                  <a:pt x="10611853" y="383807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F4217498-BCB1-4BAD-9BEC-EEDEC0B75575}"/>
              </a:ext>
            </a:extLst>
          </p:cNvPr>
          <p:cNvSpPr/>
          <p:nvPr/>
        </p:nvSpPr>
        <p:spPr>
          <a:xfrm>
            <a:off x="-11390340" y="0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CD41761A-84A4-4DEC-8D88-619210914C8A}"/>
              </a:ext>
            </a:extLst>
          </p:cNvPr>
          <p:cNvSpPr txBox="1"/>
          <p:nvPr/>
        </p:nvSpPr>
        <p:spPr>
          <a:xfrm>
            <a:off x="11232556" y="508217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48C98F0-4EC7-4859-9B57-08D3DBD71205}"/>
              </a:ext>
            </a:extLst>
          </p:cNvPr>
          <p:cNvSpPr txBox="1"/>
          <p:nvPr/>
        </p:nvSpPr>
        <p:spPr>
          <a:xfrm>
            <a:off x="1259301" y="4664091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DF65EF7-9F13-4907-A97D-AC125AC3F7A8}"/>
              </a:ext>
            </a:extLst>
          </p:cNvPr>
          <p:cNvSpPr txBox="1"/>
          <p:nvPr/>
        </p:nvSpPr>
        <p:spPr>
          <a:xfrm>
            <a:off x="850591" y="4259864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E0241A3-3218-483B-923F-3E2E7EACEB3F}"/>
              </a:ext>
            </a:extLst>
          </p:cNvPr>
          <p:cNvSpPr txBox="1"/>
          <p:nvPr/>
        </p:nvSpPr>
        <p:spPr>
          <a:xfrm>
            <a:off x="466947" y="3876748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3CB0951-8C40-4A98-99A6-2858701B0455}"/>
              </a:ext>
            </a:extLst>
          </p:cNvPr>
          <p:cNvSpPr txBox="1"/>
          <p:nvPr/>
        </p:nvSpPr>
        <p:spPr>
          <a:xfrm>
            <a:off x="39187" y="344103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028EA74-CBD9-4149-9769-ABD78DEE0659}"/>
              </a:ext>
            </a:extLst>
          </p:cNvPr>
          <p:cNvSpPr txBox="1"/>
          <p:nvPr/>
        </p:nvSpPr>
        <p:spPr>
          <a:xfrm>
            <a:off x="-262739" y="299234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xmlns="" id="{E84A1C7A-C287-45F8-8117-7C557CF75133}"/>
              </a:ext>
            </a:extLst>
          </p:cNvPr>
          <p:cNvSpPr/>
          <p:nvPr/>
        </p:nvSpPr>
        <p:spPr>
          <a:xfrm>
            <a:off x="2149572" y="329185"/>
            <a:ext cx="8561131" cy="62544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BAE58BD0-856C-4C32-83C1-AC82E4707CAE}"/>
              </a:ext>
            </a:extLst>
          </p:cNvPr>
          <p:cNvSpPr/>
          <p:nvPr/>
        </p:nvSpPr>
        <p:spPr>
          <a:xfrm>
            <a:off x="2291622" y="1813040"/>
            <a:ext cx="8470012" cy="1953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Enables high-throughput analysis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Cost-effective (Re-use) though most are single use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Well-established technology with a strong track record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ED225CA-8824-433A-B283-281B059BDC85}"/>
              </a:ext>
            </a:extLst>
          </p:cNvPr>
          <p:cNvSpPr/>
          <p:nvPr/>
        </p:nvSpPr>
        <p:spPr>
          <a:xfrm>
            <a:off x="3219860" y="935877"/>
            <a:ext cx="57522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DNA microarray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654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A10EABDA-7877-4C21-B0C7-0EAA4D70E611}"/>
              </a:ext>
            </a:extLst>
          </p:cNvPr>
          <p:cNvSpPr/>
          <p:nvPr/>
        </p:nvSpPr>
        <p:spPr>
          <a:xfrm>
            <a:off x="359298" y="-24065"/>
            <a:ext cx="11832702" cy="6882066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680280 h 6858000"/>
              <a:gd name="connsiteX3" fmla="*/ 11760511 w 11832702"/>
              <a:gd name="connsiteY3" fmla="*/ 4680280 h 6858000"/>
              <a:gd name="connsiteX4" fmla="*/ 11832702 w 11832702"/>
              <a:gd name="connsiteY4" fmla="*/ 4752471 h 6858000"/>
              <a:gd name="connsiteX5" fmla="*/ 11832702 w 11832702"/>
              <a:gd name="connsiteY5" fmla="*/ 5041226 h 6858000"/>
              <a:gd name="connsiteX6" fmla="*/ 11760511 w 11832702"/>
              <a:gd name="connsiteY6" fmla="*/ 5113417 h 6858000"/>
              <a:gd name="connsiteX7" fmla="*/ 10611853 w 11832702"/>
              <a:gd name="connsiteY7" fmla="*/ 5113417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680280"/>
                </a:lnTo>
                <a:lnTo>
                  <a:pt x="11760511" y="4680280"/>
                </a:lnTo>
                <a:cubicBezTo>
                  <a:pt x="11800381" y="4680280"/>
                  <a:pt x="11832702" y="4712601"/>
                  <a:pt x="11832702" y="4752471"/>
                </a:cubicBezTo>
                <a:lnTo>
                  <a:pt x="11832702" y="5041226"/>
                </a:lnTo>
                <a:cubicBezTo>
                  <a:pt x="11832702" y="5081096"/>
                  <a:pt x="11800381" y="5113417"/>
                  <a:pt x="11760511" y="5113417"/>
                </a:cubicBezTo>
                <a:lnTo>
                  <a:pt x="10611853" y="5113417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821D8CEC-664E-4019-B0D9-B55410FB29C5}"/>
              </a:ext>
            </a:extLst>
          </p:cNvPr>
          <p:cNvSpPr/>
          <p:nvPr/>
        </p:nvSpPr>
        <p:spPr>
          <a:xfrm>
            <a:off x="-10163117" y="12033"/>
            <a:ext cx="11832702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271213 h 6858000"/>
              <a:gd name="connsiteX3" fmla="*/ 11760511 w 11832702"/>
              <a:gd name="connsiteY3" fmla="*/ 4271213 h 6858000"/>
              <a:gd name="connsiteX4" fmla="*/ 11832702 w 11832702"/>
              <a:gd name="connsiteY4" fmla="*/ 4343404 h 6858000"/>
              <a:gd name="connsiteX5" fmla="*/ 11832702 w 11832702"/>
              <a:gd name="connsiteY5" fmla="*/ 4632159 h 6858000"/>
              <a:gd name="connsiteX6" fmla="*/ 11760511 w 11832702"/>
              <a:gd name="connsiteY6" fmla="*/ 4704350 h 6858000"/>
              <a:gd name="connsiteX7" fmla="*/ 10611853 w 11832702"/>
              <a:gd name="connsiteY7" fmla="*/ 4704350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271213"/>
                </a:lnTo>
                <a:lnTo>
                  <a:pt x="11760511" y="4271213"/>
                </a:lnTo>
                <a:cubicBezTo>
                  <a:pt x="11800381" y="4271213"/>
                  <a:pt x="11832702" y="4303534"/>
                  <a:pt x="11832702" y="4343404"/>
                </a:cubicBezTo>
                <a:lnTo>
                  <a:pt x="11832702" y="4632159"/>
                </a:lnTo>
                <a:cubicBezTo>
                  <a:pt x="11832702" y="4672029"/>
                  <a:pt x="11800381" y="4704350"/>
                  <a:pt x="11760511" y="4704350"/>
                </a:cubicBezTo>
                <a:lnTo>
                  <a:pt x="10611853" y="470435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E605A1FC-A2FA-4A21-91EF-06F755BDDC20}"/>
              </a:ext>
            </a:extLst>
          </p:cNvPr>
          <p:cNvSpPr/>
          <p:nvPr/>
        </p:nvSpPr>
        <p:spPr>
          <a:xfrm>
            <a:off x="-10516042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838076 h 6858000"/>
              <a:gd name="connsiteX3" fmla="*/ 11742256 w 11814447"/>
              <a:gd name="connsiteY3" fmla="*/ 3838076 h 6858000"/>
              <a:gd name="connsiteX4" fmla="*/ 11814447 w 11814447"/>
              <a:gd name="connsiteY4" fmla="*/ 3910267 h 6858000"/>
              <a:gd name="connsiteX5" fmla="*/ 11814447 w 11814447"/>
              <a:gd name="connsiteY5" fmla="*/ 4199022 h 6858000"/>
              <a:gd name="connsiteX6" fmla="*/ 11742256 w 11814447"/>
              <a:gd name="connsiteY6" fmla="*/ 4271213 h 6858000"/>
              <a:gd name="connsiteX7" fmla="*/ 10611853 w 11814447"/>
              <a:gd name="connsiteY7" fmla="*/ 4271213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838076"/>
                </a:lnTo>
                <a:lnTo>
                  <a:pt x="11742256" y="3838076"/>
                </a:lnTo>
                <a:cubicBezTo>
                  <a:pt x="11782126" y="3838076"/>
                  <a:pt x="11814447" y="3870397"/>
                  <a:pt x="11814447" y="3910267"/>
                </a:cubicBezTo>
                <a:lnTo>
                  <a:pt x="11814447" y="4199022"/>
                </a:lnTo>
                <a:cubicBezTo>
                  <a:pt x="11814447" y="4238892"/>
                  <a:pt x="11782126" y="4271213"/>
                  <a:pt x="11742256" y="4271213"/>
                </a:cubicBezTo>
                <a:lnTo>
                  <a:pt x="10611853" y="427121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8675003A-5617-4336-A3F3-767164AD8D54}"/>
              </a:ext>
            </a:extLst>
          </p:cNvPr>
          <p:cNvSpPr/>
          <p:nvPr/>
        </p:nvSpPr>
        <p:spPr>
          <a:xfrm>
            <a:off x="-10953191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404933 h 6858000"/>
              <a:gd name="connsiteX3" fmla="*/ 11742256 w 11814447"/>
              <a:gd name="connsiteY3" fmla="*/ 3404933 h 6858000"/>
              <a:gd name="connsiteX4" fmla="*/ 11814447 w 11814447"/>
              <a:gd name="connsiteY4" fmla="*/ 3477124 h 6858000"/>
              <a:gd name="connsiteX5" fmla="*/ 11814447 w 11814447"/>
              <a:gd name="connsiteY5" fmla="*/ 3765879 h 6858000"/>
              <a:gd name="connsiteX6" fmla="*/ 11742256 w 11814447"/>
              <a:gd name="connsiteY6" fmla="*/ 3838070 h 6858000"/>
              <a:gd name="connsiteX7" fmla="*/ 10611853 w 11814447"/>
              <a:gd name="connsiteY7" fmla="*/ 3838070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404933"/>
                </a:lnTo>
                <a:lnTo>
                  <a:pt x="11742256" y="3404933"/>
                </a:lnTo>
                <a:cubicBezTo>
                  <a:pt x="11782126" y="3404933"/>
                  <a:pt x="11814447" y="3437254"/>
                  <a:pt x="11814447" y="3477124"/>
                </a:cubicBezTo>
                <a:lnTo>
                  <a:pt x="11814447" y="3765879"/>
                </a:lnTo>
                <a:cubicBezTo>
                  <a:pt x="11814447" y="3805749"/>
                  <a:pt x="11782126" y="3838070"/>
                  <a:pt x="11742256" y="3838070"/>
                </a:cubicBezTo>
                <a:lnTo>
                  <a:pt x="10611853" y="383807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EAA2021D-A967-4705-8EBE-392EFF54724E}"/>
              </a:ext>
            </a:extLst>
          </p:cNvPr>
          <p:cNvSpPr txBox="1"/>
          <p:nvPr/>
        </p:nvSpPr>
        <p:spPr>
          <a:xfrm>
            <a:off x="11204847" y="4694246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5C9DE8B-9E7A-497E-A194-24683AF3121D}"/>
              </a:ext>
            </a:extLst>
          </p:cNvPr>
          <p:cNvSpPr txBox="1"/>
          <p:nvPr/>
        </p:nvSpPr>
        <p:spPr>
          <a:xfrm>
            <a:off x="775592" y="4334027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B633B0A-AD84-43DA-BE6A-B37DE4C8FBB0}"/>
              </a:ext>
            </a:extLst>
          </p:cNvPr>
          <p:cNvSpPr txBox="1"/>
          <p:nvPr/>
        </p:nvSpPr>
        <p:spPr>
          <a:xfrm>
            <a:off x="412002" y="3872362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6C6F6D90-2E19-425D-AFE3-FAB6DB207005}"/>
              </a:ext>
            </a:extLst>
          </p:cNvPr>
          <p:cNvSpPr txBox="1"/>
          <p:nvPr/>
        </p:nvSpPr>
        <p:spPr>
          <a:xfrm>
            <a:off x="39187" y="344103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8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92245E7C-6FCF-4DB6-BF83-FEBD785DFC08}"/>
              </a:ext>
            </a:extLst>
          </p:cNvPr>
          <p:cNvSpPr/>
          <p:nvPr/>
        </p:nvSpPr>
        <p:spPr>
          <a:xfrm>
            <a:off x="-11390340" y="0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FC455C4C-5178-4711-8CD1-7B19A4C36CCA}"/>
              </a:ext>
            </a:extLst>
          </p:cNvPr>
          <p:cNvSpPr txBox="1"/>
          <p:nvPr/>
        </p:nvSpPr>
        <p:spPr>
          <a:xfrm>
            <a:off x="-185440" y="3009704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xmlns="" id="{BA2122AE-BCD1-4854-A444-08CC05240270}"/>
              </a:ext>
            </a:extLst>
          </p:cNvPr>
          <p:cNvSpPr/>
          <p:nvPr/>
        </p:nvSpPr>
        <p:spPr>
          <a:xfrm>
            <a:off x="1784697" y="438912"/>
            <a:ext cx="8966458" cy="60716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6B421BD2-0CA1-49C4-872A-E2A46FDCF451}"/>
              </a:ext>
            </a:extLst>
          </p:cNvPr>
          <p:cNvSpPr/>
          <p:nvPr/>
        </p:nvSpPr>
        <p:spPr>
          <a:xfrm>
            <a:off x="4463450" y="939149"/>
            <a:ext cx="2467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9A89628-3CE8-4CFC-86DC-89B8ACB450E2}"/>
              </a:ext>
            </a:extLst>
          </p:cNvPr>
          <p:cNvSpPr/>
          <p:nvPr/>
        </p:nvSpPr>
        <p:spPr>
          <a:xfrm>
            <a:off x="1825604" y="2073390"/>
            <a:ext cx="8800807" cy="22419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sensitivity and specificity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 to detect new or lowly expressed transcripts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prior knowledge of the target genes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can be issues with cross-hybridization and background noise.</a:t>
            </a:r>
          </a:p>
        </p:txBody>
      </p:sp>
    </p:spTree>
    <p:extLst>
      <p:ext uri="{BB962C8B-B14F-4D97-AF65-F5344CB8AC3E}">
        <p14:creationId xmlns:p14="http://schemas.microsoft.com/office/powerpoint/2010/main" val="28798116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E057EAA8-C4DA-4DFB-9730-6E7CBDEB2B92}"/>
              </a:ext>
            </a:extLst>
          </p:cNvPr>
          <p:cNvSpPr/>
          <p:nvPr/>
        </p:nvSpPr>
        <p:spPr>
          <a:xfrm>
            <a:off x="-9490" y="12033"/>
            <a:ext cx="12201490" cy="6858000"/>
          </a:xfrm>
          <a:custGeom>
            <a:avLst/>
            <a:gdLst>
              <a:gd name="connsiteX0" fmla="*/ 0 w 11832702"/>
              <a:gd name="connsiteY0" fmla="*/ 0 h 6858000"/>
              <a:gd name="connsiteX1" fmla="*/ 10611853 w 11832702"/>
              <a:gd name="connsiteY1" fmla="*/ 0 h 6858000"/>
              <a:gd name="connsiteX2" fmla="*/ 10611853 w 11832702"/>
              <a:gd name="connsiteY2" fmla="*/ 4271213 h 6858000"/>
              <a:gd name="connsiteX3" fmla="*/ 11760511 w 11832702"/>
              <a:gd name="connsiteY3" fmla="*/ 4271213 h 6858000"/>
              <a:gd name="connsiteX4" fmla="*/ 11832702 w 11832702"/>
              <a:gd name="connsiteY4" fmla="*/ 4343404 h 6858000"/>
              <a:gd name="connsiteX5" fmla="*/ 11832702 w 11832702"/>
              <a:gd name="connsiteY5" fmla="*/ 4632159 h 6858000"/>
              <a:gd name="connsiteX6" fmla="*/ 11760511 w 11832702"/>
              <a:gd name="connsiteY6" fmla="*/ 4704350 h 6858000"/>
              <a:gd name="connsiteX7" fmla="*/ 10611853 w 11832702"/>
              <a:gd name="connsiteY7" fmla="*/ 4704350 h 6858000"/>
              <a:gd name="connsiteX8" fmla="*/ 10611853 w 11832702"/>
              <a:gd name="connsiteY8" fmla="*/ 6858000 h 6858000"/>
              <a:gd name="connsiteX9" fmla="*/ 0 w 11832702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32702" h="6858000">
                <a:moveTo>
                  <a:pt x="0" y="0"/>
                </a:moveTo>
                <a:lnTo>
                  <a:pt x="10611853" y="0"/>
                </a:lnTo>
                <a:lnTo>
                  <a:pt x="10611853" y="4271213"/>
                </a:lnTo>
                <a:lnTo>
                  <a:pt x="11760511" y="4271213"/>
                </a:lnTo>
                <a:cubicBezTo>
                  <a:pt x="11800381" y="4271213"/>
                  <a:pt x="11832702" y="4303534"/>
                  <a:pt x="11832702" y="4343404"/>
                </a:cubicBezTo>
                <a:lnTo>
                  <a:pt x="11832702" y="4632159"/>
                </a:lnTo>
                <a:cubicBezTo>
                  <a:pt x="11832702" y="4672029"/>
                  <a:pt x="11800381" y="4704350"/>
                  <a:pt x="11760511" y="4704350"/>
                </a:cubicBezTo>
                <a:lnTo>
                  <a:pt x="10611853" y="470435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F4D57E86-1938-4368-9D00-66D4690DA520}"/>
              </a:ext>
            </a:extLst>
          </p:cNvPr>
          <p:cNvSpPr/>
          <p:nvPr/>
        </p:nvSpPr>
        <p:spPr>
          <a:xfrm>
            <a:off x="-10516042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838076 h 6858000"/>
              <a:gd name="connsiteX3" fmla="*/ 11742256 w 11814447"/>
              <a:gd name="connsiteY3" fmla="*/ 3838076 h 6858000"/>
              <a:gd name="connsiteX4" fmla="*/ 11814447 w 11814447"/>
              <a:gd name="connsiteY4" fmla="*/ 3910267 h 6858000"/>
              <a:gd name="connsiteX5" fmla="*/ 11814447 w 11814447"/>
              <a:gd name="connsiteY5" fmla="*/ 4199022 h 6858000"/>
              <a:gd name="connsiteX6" fmla="*/ 11742256 w 11814447"/>
              <a:gd name="connsiteY6" fmla="*/ 4271213 h 6858000"/>
              <a:gd name="connsiteX7" fmla="*/ 10611853 w 11814447"/>
              <a:gd name="connsiteY7" fmla="*/ 4271213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838076"/>
                </a:lnTo>
                <a:lnTo>
                  <a:pt x="11742256" y="3838076"/>
                </a:lnTo>
                <a:cubicBezTo>
                  <a:pt x="11782126" y="3838076"/>
                  <a:pt x="11814447" y="3870397"/>
                  <a:pt x="11814447" y="3910267"/>
                </a:cubicBezTo>
                <a:lnTo>
                  <a:pt x="11814447" y="4199022"/>
                </a:lnTo>
                <a:cubicBezTo>
                  <a:pt x="11814447" y="4238892"/>
                  <a:pt x="11782126" y="4271213"/>
                  <a:pt x="11742256" y="4271213"/>
                </a:cubicBezTo>
                <a:lnTo>
                  <a:pt x="10611853" y="427121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C26BBB0A-CC9C-4935-8257-0D784E7CE660}"/>
              </a:ext>
            </a:extLst>
          </p:cNvPr>
          <p:cNvSpPr/>
          <p:nvPr/>
        </p:nvSpPr>
        <p:spPr>
          <a:xfrm>
            <a:off x="-10953191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404933 h 6858000"/>
              <a:gd name="connsiteX3" fmla="*/ 11742256 w 11814447"/>
              <a:gd name="connsiteY3" fmla="*/ 3404933 h 6858000"/>
              <a:gd name="connsiteX4" fmla="*/ 11814447 w 11814447"/>
              <a:gd name="connsiteY4" fmla="*/ 3477124 h 6858000"/>
              <a:gd name="connsiteX5" fmla="*/ 11814447 w 11814447"/>
              <a:gd name="connsiteY5" fmla="*/ 3765879 h 6858000"/>
              <a:gd name="connsiteX6" fmla="*/ 11742256 w 11814447"/>
              <a:gd name="connsiteY6" fmla="*/ 3838070 h 6858000"/>
              <a:gd name="connsiteX7" fmla="*/ 10611853 w 11814447"/>
              <a:gd name="connsiteY7" fmla="*/ 3838070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404933"/>
                </a:lnTo>
                <a:lnTo>
                  <a:pt x="11742256" y="3404933"/>
                </a:lnTo>
                <a:cubicBezTo>
                  <a:pt x="11782126" y="3404933"/>
                  <a:pt x="11814447" y="3437254"/>
                  <a:pt x="11814447" y="3477124"/>
                </a:cubicBezTo>
                <a:lnTo>
                  <a:pt x="11814447" y="3765879"/>
                </a:lnTo>
                <a:cubicBezTo>
                  <a:pt x="11814447" y="3805749"/>
                  <a:pt x="11782126" y="3838070"/>
                  <a:pt x="11742256" y="3838070"/>
                </a:cubicBezTo>
                <a:lnTo>
                  <a:pt x="10611853" y="383807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325B609B-8883-42B6-A049-4666B5F0239E}"/>
              </a:ext>
            </a:extLst>
          </p:cNvPr>
          <p:cNvSpPr/>
          <p:nvPr/>
        </p:nvSpPr>
        <p:spPr>
          <a:xfrm>
            <a:off x="-11390340" y="0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32F36A3-31B0-4B77-8915-C689974F0E2C}"/>
              </a:ext>
            </a:extLst>
          </p:cNvPr>
          <p:cNvSpPr txBox="1"/>
          <p:nvPr/>
        </p:nvSpPr>
        <p:spPr>
          <a:xfrm>
            <a:off x="11163283" y="4306319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E44FA16B-3682-486F-A137-277EE7222B96}"/>
              </a:ext>
            </a:extLst>
          </p:cNvPr>
          <p:cNvSpPr txBox="1"/>
          <p:nvPr/>
        </p:nvSpPr>
        <p:spPr>
          <a:xfrm>
            <a:off x="412168" y="3844654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E64EBB1-12F9-4F29-8357-CDE233C1A40D}"/>
              </a:ext>
            </a:extLst>
          </p:cNvPr>
          <p:cNvSpPr txBox="1"/>
          <p:nvPr/>
        </p:nvSpPr>
        <p:spPr>
          <a:xfrm>
            <a:off x="48575" y="344103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F92629A-5735-47BA-9264-9A465A3967D4}"/>
              </a:ext>
            </a:extLst>
          </p:cNvPr>
          <p:cNvSpPr txBox="1"/>
          <p:nvPr/>
        </p:nvSpPr>
        <p:spPr>
          <a:xfrm>
            <a:off x="-223019" y="2985109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xmlns="" id="{8E580D63-E474-45F6-B4C7-3006F8DE2CD1}"/>
              </a:ext>
            </a:extLst>
          </p:cNvPr>
          <p:cNvSpPr/>
          <p:nvPr/>
        </p:nvSpPr>
        <p:spPr>
          <a:xfrm>
            <a:off x="1356470" y="295717"/>
            <a:ext cx="9137692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/>
              <a:t>RNA-seq is a next generation-sequencing (NGS) technology used to analyze the quantity and sequences of RNA in a sample.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14661C5-E6B2-4529-9338-C400C4F25D02}"/>
              </a:ext>
            </a:extLst>
          </p:cNvPr>
          <p:cNvSpPr/>
          <p:nvPr/>
        </p:nvSpPr>
        <p:spPr>
          <a:xfrm>
            <a:off x="4156530" y="501134"/>
            <a:ext cx="28803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RNA Sequencing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F3C6FA91-0C7D-4F05-B7A5-1D8CA79BB739}"/>
              </a:ext>
            </a:extLst>
          </p:cNvPr>
          <p:cNvSpPr/>
          <p:nvPr/>
        </p:nvSpPr>
        <p:spPr>
          <a:xfrm>
            <a:off x="1511934" y="1102026"/>
            <a:ext cx="84486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RNA-seq is a next generation-sequencing (NGS) technology used to analyze the quantity and sequences of RNA in a sample.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6AE2E1AF-7BED-4F3D-ADDB-E535790D53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66" b="4571"/>
          <a:stretch/>
        </p:blipFill>
        <p:spPr>
          <a:xfrm>
            <a:off x="1967525" y="2010695"/>
            <a:ext cx="8179009" cy="414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56914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00CBE21A-CA29-46B1-BB79-B3CEF5B5CB97}"/>
              </a:ext>
            </a:extLst>
          </p:cNvPr>
          <p:cNvSpPr/>
          <p:nvPr/>
        </p:nvSpPr>
        <p:spPr>
          <a:xfrm>
            <a:off x="-803025" y="-24066"/>
            <a:ext cx="12995026" cy="6882066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838076 h 6858000"/>
              <a:gd name="connsiteX3" fmla="*/ 11742256 w 11814447"/>
              <a:gd name="connsiteY3" fmla="*/ 3838076 h 6858000"/>
              <a:gd name="connsiteX4" fmla="*/ 11814447 w 11814447"/>
              <a:gd name="connsiteY4" fmla="*/ 3910267 h 6858000"/>
              <a:gd name="connsiteX5" fmla="*/ 11814447 w 11814447"/>
              <a:gd name="connsiteY5" fmla="*/ 4199022 h 6858000"/>
              <a:gd name="connsiteX6" fmla="*/ 11742256 w 11814447"/>
              <a:gd name="connsiteY6" fmla="*/ 4271213 h 6858000"/>
              <a:gd name="connsiteX7" fmla="*/ 10611853 w 11814447"/>
              <a:gd name="connsiteY7" fmla="*/ 4271213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838076"/>
                </a:lnTo>
                <a:lnTo>
                  <a:pt x="11742256" y="3838076"/>
                </a:lnTo>
                <a:cubicBezTo>
                  <a:pt x="11782126" y="3838076"/>
                  <a:pt x="11814447" y="3870397"/>
                  <a:pt x="11814447" y="3910267"/>
                </a:cubicBezTo>
                <a:lnTo>
                  <a:pt x="11814447" y="4199022"/>
                </a:lnTo>
                <a:cubicBezTo>
                  <a:pt x="11814447" y="4238892"/>
                  <a:pt x="11782126" y="4271213"/>
                  <a:pt x="11742256" y="4271213"/>
                </a:cubicBezTo>
                <a:lnTo>
                  <a:pt x="10611853" y="4271213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E2362FB4-DD8A-4F57-88A3-7B7FB6D60100}"/>
              </a:ext>
            </a:extLst>
          </p:cNvPr>
          <p:cNvSpPr/>
          <p:nvPr/>
        </p:nvSpPr>
        <p:spPr>
          <a:xfrm>
            <a:off x="-10953191" y="12033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404933 h 6858000"/>
              <a:gd name="connsiteX3" fmla="*/ 11742256 w 11814447"/>
              <a:gd name="connsiteY3" fmla="*/ 3404933 h 6858000"/>
              <a:gd name="connsiteX4" fmla="*/ 11814447 w 11814447"/>
              <a:gd name="connsiteY4" fmla="*/ 3477124 h 6858000"/>
              <a:gd name="connsiteX5" fmla="*/ 11814447 w 11814447"/>
              <a:gd name="connsiteY5" fmla="*/ 3765879 h 6858000"/>
              <a:gd name="connsiteX6" fmla="*/ 11742256 w 11814447"/>
              <a:gd name="connsiteY6" fmla="*/ 3838070 h 6858000"/>
              <a:gd name="connsiteX7" fmla="*/ 10611853 w 11814447"/>
              <a:gd name="connsiteY7" fmla="*/ 3838070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404933"/>
                </a:lnTo>
                <a:lnTo>
                  <a:pt x="11742256" y="3404933"/>
                </a:lnTo>
                <a:cubicBezTo>
                  <a:pt x="11782126" y="3404933"/>
                  <a:pt x="11814447" y="3437254"/>
                  <a:pt x="11814447" y="3477124"/>
                </a:cubicBezTo>
                <a:lnTo>
                  <a:pt x="11814447" y="3765879"/>
                </a:lnTo>
                <a:cubicBezTo>
                  <a:pt x="11814447" y="3805749"/>
                  <a:pt x="11782126" y="3838070"/>
                  <a:pt x="11742256" y="3838070"/>
                </a:cubicBezTo>
                <a:lnTo>
                  <a:pt x="10611853" y="383807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6B038A15-A6AB-4472-8BAD-4310C8E0B0E4}"/>
              </a:ext>
            </a:extLst>
          </p:cNvPr>
          <p:cNvSpPr/>
          <p:nvPr/>
        </p:nvSpPr>
        <p:spPr>
          <a:xfrm>
            <a:off x="-11390340" y="0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7DE1478-0567-47CE-8DD2-806337665CC3}"/>
              </a:ext>
            </a:extLst>
          </p:cNvPr>
          <p:cNvSpPr txBox="1"/>
          <p:nvPr/>
        </p:nvSpPr>
        <p:spPr>
          <a:xfrm>
            <a:off x="11081425" y="386297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7FB9BDC-A04C-4704-A38B-FE63B598EC89}"/>
              </a:ext>
            </a:extLst>
          </p:cNvPr>
          <p:cNvSpPr txBox="1"/>
          <p:nvPr/>
        </p:nvSpPr>
        <p:spPr>
          <a:xfrm>
            <a:off x="96533" y="3429000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A0669C00-0F73-4A1D-AF7D-945F313FFC87}"/>
              </a:ext>
            </a:extLst>
          </p:cNvPr>
          <p:cNvSpPr txBox="1"/>
          <p:nvPr/>
        </p:nvSpPr>
        <p:spPr>
          <a:xfrm>
            <a:off x="-231041" y="2997231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E83390CB-17BB-42D4-B087-7909353A914B}"/>
              </a:ext>
            </a:extLst>
          </p:cNvPr>
          <p:cNvSpPr/>
          <p:nvPr/>
        </p:nvSpPr>
        <p:spPr>
          <a:xfrm>
            <a:off x="1075233" y="271651"/>
            <a:ext cx="9499039" cy="62906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639E82B-C215-40ED-ABCC-3DA91EC2D6DD}"/>
              </a:ext>
            </a:extLst>
          </p:cNvPr>
          <p:cNvSpPr/>
          <p:nvPr/>
        </p:nvSpPr>
        <p:spPr>
          <a:xfrm>
            <a:off x="4934925" y="501134"/>
            <a:ext cx="17796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7418D485-FFD4-4F71-933E-FFDB867C8483}"/>
              </a:ext>
            </a:extLst>
          </p:cNvPr>
          <p:cNvSpPr/>
          <p:nvPr/>
        </p:nvSpPr>
        <p:spPr>
          <a:xfrm>
            <a:off x="1433239" y="1150571"/>
            <a:ext cx="883703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principle is based on next generation sequencing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it works;</a:t>
            </a:r>
          </a:p>
          <a:p>
            <a:pPr marL="457200" indent="-457200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preparation- mRNA extraction</a:t>
            </a:r>
          </a:p>
          <a:p>
            <a:pPr marL="457200" indent="-457200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Library preparation- RNA converted to cDNA then addition of sequencing adaptors. This library is then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amplified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fragmented.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Sequencing using NGS platforms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Data analysis which involves alignment and quantification. Gene  expression levels are quantified based on read counts.</a:t>
            </a:r>
          </a:p>
        </p:txBody>
      </p:sp>
    </p:spTree>
    <p:extLst>
      <p:ext uri="{BB962C8B-B14F-4D97-AF65-F5344CB8AC3E}">
        <p14:creationId xmlns:p14="http://schemas.microsoft.com/office/powerpoint/2010/main" val="9403545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6727E276-0335-40B2-9B94-FE3060E306D0}"/>
              </a:ext>
            </a:extLst>
          </p:cNvPr>
          <p:cNvSpPr/>
          <p:nvPr/>
        </p:nvSpPr>
        <p:spPr>
          <a:xfrm>
            <a:off x="-793214" y="-1"/>
            <a:ext cx="12985215" cy="6845967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3404933 h 6858000"/>
              <a:gd name="connsiteX3" fmla="*/ 11742256 w 11814447"/>
              <a:gd name="connsiteY3" fmla="*/ 3404933 h 6858000"/>
              <a:gd name="connsiteX4" fmla="*/ 11814447 w 11814447"/>
              <a:gd name="connsiteY4" fmla="*/ 3477124 h 6858000"/>
              <a:gd name="connsiteX5" fmla="*/ 11814447 w 11814447"/>
              <a:gd name="connsiteY5" fmla="*/ 3765879 h 6858000"/>
              <a:gd name="connsiteX6" fmla="*/ 11742256 w 11814447"/>
              <a:gd name="connsiteY6" fmla="*/ 3838070 h 6858000"/>
              <a:gd name="connsiteX7" fmla="*/ 10611853 w 11814447"/>
              <a:gd name="connsiteY7" fmla="*/ 3838070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3404933"/>
                </a:lnTo>
                <a:lnTo>
                  <a:pt x="11742256" y="3404933"/>
                </a:lnTo>
                <a:cubicBezTo>
                  <a:pt x="11782126" y="3404933"/>
                  <a:pt x="11814447" y="3437254"/>
                  <a:pt x="11814447" y="3477124"/>
                </a:cubicBezTo>
                <a:lnTo>
                  <a:pt x="11814447" y="3765879"/>
                </a:lnTo>
                <a:cubicBezTo>
                  <a:pt x="11814447" y="3805749"/>
                  <a:pt x="11782126" y="3838070"/>
                  <a:pt x="11742256" y="3838070"/>
                </a:cubicBezTo>
                <a:lnTo>
                  <a:pt x="10611853" y="3838070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39FA4EAB-0512-4A21-8E2F-FAA5779E4FFB}"/>
              </a:ext>
            </a:extLst>
          </p:cNvPr>
          <p:cNvSpPr/>
          <p:nvPr/>
        </p:nvSpPr>
        <p:spPr>
          <a:xfrm>
            <a:off x="-11390340" y="0"/>
            <a:ext cx="11814447" cy="6858000"/>
          </a:xfrm>
          <a:custGeom>
            <a:avLst/>
            <a:gdLst>
              <a:gd name="connsiteX0" fmla="*/ 0 w 11814447"/>
              <a:gd name="connsiteY0" fmla="*/ 0 h 6858000"/>
              <a:gd name="connsiteX1" fmla="*/ 10611853 w 11814447"/>
              <a:gd name="connsiteY1" fmla="*/ 0 h 6858000"/>
              <a:gd name="connsiteX2" fmla="*/ 10611853 w 11814447"/>
              <a:gd name="connsiteY2" fmla="*/ 2983837 h 6858000"/>
              <a:gd name="connsiteX3" fmla="*/ 11742256 w 11814447"/>
              <a:gd name="connsiteY3" fmla="*/ 2983837 h 6858000"/>
              <a:gd name="connsiteX4" fmla="*/ 11814447 w 11814447"/>
              <a:gd name="connsiteY4" fmla="*/ 3056028 h 6858000"/>
              <a:gd name="connsiteX5" fmla="*/ 11814447 w 11814447"/>
              <a:gd name="connsiteY5" fmla="*/ 3344783 h 6858000"/>
              <a:gd name="connsiteX6" fmla="*/ 11742256 w 11814447"/>
              <a:gd name="connsiteY6" fmla="*/ 3416974 h 6858000"/>
              <a:gd name="connsiteX7" fmla="*/ 10611853 w 11814447"/>
              <a:gd name="connsiteY7" fmla="*/ 3416974 h 6858000"/>
              <a:gd name="connsiteX8" fmla="*/ 10611853 w 11814447"/>
              <a:gd name="connsiteY8" fmla="*/ 6858000 h 6858000"/>
              <a:gd name="connsiteX9" fmla="*/ 0 w 11814447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814447" h="6858000">
                <a:moveTo>
                  <a:pt x="0" y="0"/>
                </a:moveTo>
                <a:lnTo>
                  <a:pt x="10611853" y="0"/>
                </a:lnTo>
                <a:lnTo>
                  <a:pt x="10611853" y="2983837"/>
                </a:lnTo>
                <a:lnTo>
                  <a:pt x="11742256" y="2983837"/>
                </a:lnTo>
                <a:cubicBezTo>
                  <a:pt x="11782126" y="2983837"/>
                  <a:pt x="11814447" y="3016158"/>
                  <a:pt x="11814447" y="3056028"/>
                </a:cubicBezTo>
                <a:lnTo>
                  <a:pt x="11814447" y="3344783"/>
                </a:lnTo>
                <a:cubicBezTo>
                  <a:pt x="11814447" y="3384653"/>
                  <a:pt x="11782126" y="3416974"/>
                  <a:pt x="11742256" y="3416974"/>
                </a:cubicBezTo>
                <a:lnTo>
                  <a:pt x="10611853" y="3416974"/>
                </a:lnTo>
                <a:lnTo>
                  <a:pt x="106118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FA5D77DE-2FFE-41CC-983E-305D32ADC97A}"/>
              </a:ext>
            </a:extLst>
          </p:cNvPr>
          <p:cNvSpPr txBox="1"/>
          <p:nvPr/>
        </p:nvSpPr>
        <p:spPr>
          <a:xfrm>
            <a:off x="11121719" y="3441033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7B776756-8ACA-47B2-B9F8-DB2D9C7AD291}"/>
              </a:ext>
            </a:extLst>
          </p:cNvPr>
          <p:cNvSpPr txBox="1"/>
          <p:nvPr/>
        </p:nvSpPr>
        <p:spPr>
          <a:xfrm>
            <a:off x="-224289" y="2979368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tencil" panose="040409050D0802020404" pitchFamily="82" charset="0"/>
              </a:rPr>
              <a:t>9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FBA1D086-121E-4D52-8E5B-26B5E1A13FEA}"/>
              </a:ext>
            </a:extLst>
          </p:cNvPr>
          <p:cNvSpPr/>
          <p:nvPr/>
        </p:nvSpPr>
        <p:spPr>
          <a:xfrm>
            <a:off x="494311" y="318052"/>
            <a:ext cx="10054879" cy="630140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38156F5A-340E-45D4-8A8D-66F197C0DB57}"/>
              </a:ext>
            </a:extLst>
          </p:cNvPr>
          <p:cNvSpPr/>
          <p:nvPr/>
        </p:nvSpPr>
        <p:spPr>
          <a:xfrm>
            <a:off x="510002" y="1364020"/>
            <a:ext cx="1008681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Bulk RNA-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seq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involves extracting RNA from a large number of cells and sequencing the collected RNA samples to obtain an average gene expression profile across the population.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Single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 RNA-seq (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scRNA-seq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isolating and sequencing RNA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single cells in a population of cells.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95DF4EE-909E-47D0-AB7D-B4174DAFB346}"/>
              </a:ext>
            </a:extLst>
          </p:cNvPr>
          <p:cNvSpPr/>
          <p:nvPr/>
        </p:nvSpPr>
        <p:spPr>
          <a:xfrm>
            <a:off x="4765764" y="358844"/>
            <a:ext cx="13302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18974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672</Words>
  <Application>Microsoft Office PowerPoint</Application>
  <PresentationFormat>Widescreen</PresentationFormat>
  <Paragraphs>163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SimSun</vt:lpstr>
      <vt:lpstr>Arial</vt:lpstr>
      <vt:lpstr>Calibri</vt:lpstr>
      <vt:lpstr>Calibri Light</vt:lpstr>
      <vt:lpstr>Stencil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ELIAS M</dc:creator>
  <cp:lastModifiedBy>Windows User</cp:lastModifiedBy>
  <cp:revision>48</cp:revision>
  <dcterms:created xsi:type="dcterms:W3CDTF">2024-10-22T23:58:33Z</dcterms:created>
  <dcterms:modified xsi:type="dcterms:W3CDTF">2024-10-23T10:19:46Z</dcterms:modified>
</cp:coreProperties>
</file>