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86" r:id="rId17"/>
    <p:sldId id="271" r:id="rId18"/>
    <p:sldId id="273" r:id="rId19"/>
    <p:sldId id="274" r:id="rId20"/>
    <p:sldId id="275" r:id="rId21"/>
    <p:sldId id="376" r:id="rId22"/>
    <p:sldId id="377" r:id="rId23"/>
    <p:sldId id="378" r:id="rId24"/>
    <p:sldId id="379" r:id="rId25"/>
    <p:sldId id="380" r:id="rId26"/>
    <p:sldId id="381" r:id="rId27"/>
    <p:sldId id="277" r:id="rId28"/>
    <p:sldId id="278" r:id="rId29"/>
    <p:sldId id="279" r:id="rId30"/>
    <p:sldId id="280" r:id="rId31"/>
    <p:sldId id="281" r:id="rId32"/>
    <p:sldId id="387" r:id="rId33"/>
    <p:sldId id="284" r:id="rId34"/>
    <p:sldId id="285" r:id="rId35"/>
    <p:sldId id="382" r:id="rId36"/>
    <p:sldId id="383" r:id="rId37"/>
    <p:sldId id="384" r:id="rId38"/>
    <p:sldId id="286" r:id="rId39"/>
    <p:sldId id="287" r:id="rId40"/>
    <p:sldId id="288" r:id="rId41"/>
    <p:sldId id="289" r:id="rId42"/>
    <p:sldId id="290" r:id="rId43"/>
    <p:sldId id="291" r:id="rId44"/>
    <p:sldId id="38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777C-EFE5-4A63-B95A-315916744828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F009-1FF9-4EBA-B513-154D67CD30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777C-EFE5-4A63-B95A-315916744828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F009-1FF9-4EBA-B513-154D67CD30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777C-EFE5-4A63-B95A-315916744828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F009-1FF9-4EBA-B513-154D67CD30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777C-EFE5-4A63-B95A-315916744828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F009-1FF9-4EBA-B513-154D67CD30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777C-EFE5-4A63-B95A-315916744828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F009-1FF9-4EBA-B513-154D67CD30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777C-EFE5-4A63-B95A-315916744828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F009-1FF9-4EBA-B513-154D67CD30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777C-EFE5-4A63-B95A-315916744828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F009-1FF9-4EBA-B513-154D67CD30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777C-EFE5-4A63-B95A-315916744828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F009-1FF9-4EBA-B513-154D67CD30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777C-EFE5-4A63-B95A-315916744828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F009-1FF9-4EBA-B513-154D67CD30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777C-EFE5-4A63-B95A-315916744828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F009-1FF9-4EBA-B513-154D67CD30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777C-EFE5-4A63-B95A-315916744828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F009-1FF9-4EBA-B513-154D67CD30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777C-EFE5-4A63-B95A-315916744828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EF009-1FF9-4EBA-B513-154D67CD30D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>
            <a:normAutofit/>
          </a:bodyPr>
          <a:lstStyle/>
          <a:p>
            <a:r>
              <a:rPr lang="en-GB" sz="8000" b="1" dirty="0" smtClean="0"/>
              <a:t>Adrenal glands</a:t>
            </a:r>
            <a:endParaRPr lang="en-GB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Z </a:t>
            </a:r>
            <a:r>
              <a:rPr lang="en-GB" dirty="0" err="1" smtClean="0"/>
              <a:t>Ngwira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Aldosterone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Autofit/>
          </a:bodyPr>
          <a:lstStyle/>
          <a:p>
            <a:r>
              <a:rPr lang="en-GB" sz="2800" dirty="0" err="1"/>
              <a:t>Aldosterone</a:t>
            </a:r>
            <a:r>
              <a:rPr lang="en-GB" sz="2800" dirty="0"/>
              <a:t> is produced exclusively </a:t>
            </a:r>
            <a:r>
              <a:rPr lang="en-GB" sz="2800" dirty="0" smtClean="0"/>
              <a:t>by the </a:t>
            </a:r>
            <a:r>
              <a:rPr lang="en-GB" sz="2800" dirty="0" err="1"/>
              <a:t>zona</a:t>
            </a:r>
            <a:r>
              <a:rPr lang="en-GB" sz="2800" dirty="0"/>
              <a:t> </a:t>
            </a:r>
            <a:r>
              <a:rPr lang="en-GB" sz="2800" dirty="0" err="1"/>
              <a:t>glomerulosa</a:t>
            </a:r>
            <a:r>
              <a:rPr lang="en-GB" sz="2800" dirty="0"/>
              <a:t> and is </a:t>
            </a:r>
            <a:r>
              <a:rPr lang="en-GB" sz="2800" dirty="0" smtClean="0"/>
              <a:t>primarily controlled </a:t>
            </a:r>
            <a:r>
              <a:rPr lang="en-GB" sz="2800" dirty="0"/>
              <a:t>by the </a:t>
            </a:r>
            <a:r>
              <a:rPr lang="en-GB" sz="2800" dirty="0" err="1" smtClean="0"/>
              <a:t>renin–angiotensin</a:t>
            </a:r>
            <a:r>
              <a:rPr lang="en-GB" sz="2800" dirty="0" smtClean="0"/>
              <a:t> system.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/>
              <a:t>Other factors, including ACTH, </a:t>
            </a:r>
            <a:r>
              <a:rPr lang="en-GB" sz="2800" dirty="0" smtClean="0"/>
              <a:t>are also </a:t>
            </a:r>
            <a:r>
              <a:rPr lang="en-GB" sz="2800" dirty="0"/>
              <a:t>involved in the regulation of </a:t>
            </a:r>
            <a:r>
              <a:rPr lang="en-GB" sz="2800" dirty="0" err="1" smtClean="0"/>
              <a:t>aldosterone</a:t>
            </a:r>
            <a:r>
              <a:rPr lang="en-GB" sz="2800" dirty="0" smtClean="0"/>
              <a:t> synthesis.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 err="1"/>
              <a:t>Aldosterone</a:t>
            </a:r>
            <a:r>
              <a:rPr lang="en-GB" sz="2800" dirty="0"/>
              <a:t> is </a:t>
            </a:r>
            <a:r>
              <a:rPr lang="en-GB" sz="2800" dirty="0" smtClean="0"/>
              <a:t>responsible for </a:t>
            </a:r>
            <a:r>
              <a:rPr lang="en-GB" sz="2800" dirty="0"/>
              <a:t>promoting sodium </a:t>
            </a:r>
            <a:r>
              <a:rPr lang="en-GB" sz="2800" dirty="0" err="1" smtClean="0"/>
              <a:t>reabsorption</a:t>
            </a:r>
            <a:r>
              <a:rPr lang="en-GB" sz="2800" dirty="0" smtClean="0"/>
              <a:t> and </a:t>
            </a:r>
            <a:r>
              <a:rPr lang="en-GB" sz="2800" dirty="0"/>
              <a:t>potassium excretion in the kidney</a:t>
            </a:r>
            <a:r>
              <a:rPr lang="en-GB" sz="2800" dirty="0" smtClean="0"/>
              <a:t>.</a:t>
            </a:r>
            <a:endParaRPr lang="en-GB" sz="2800" dirty="0"/>
          </a:p>
          <a:p>
            <a:r>
              <a:rPr lang="en-GB" sz="2800" dirty="0">
                <a:solidFill>
                  <a:srgbClr val="FF0000"/>
                </a:solidFill>
              </a:rPr>
              <a:t>A natural or synthetic steroid </a:t>
            </a:r>
            <a:r>
              <a:rPr lang="en-GB" sz="2800" dirty="0" smtClean="0">
                <a:solidFill>
                  <a:srgbClr val="FF0000"/>
                </a:solidFill>
              </a:rPr>
              <a:t>with </a:t>
            </a:r>
            <a:r>
              <a:rPr lang="en-GB" sz="2800" dirty="0" err="1" smtClean="0">
                <a:solidFill>
                  <a:srgbClr val="FF0000"/>
                </a:solidFill>
              </a:rPr>
              <a:t>aldosterone</a:t>
            </a:r>
            <a:r>
              <a:rPr lang="en-GB" sz="2800" dirty="0" smtClean="0">
                <a:solidFill>
                  <a:srgbClr val="FF0000"/>
                </a:solidFill>
              </a:rPr>
              <a:t>-like </a:t>
            </a:r>
            <a:r>
              <a:rPr lang="en-GB" sz="2800" dirty="0">
                <a:solidFill>
                  <a:srgbClr val="FF0000"/>
                </a:solidFill>
              </a:rPr>
              <a:t>activity is called a </a:t>
            </a:r>
            <a:r>
              <a:rPr lang="en-GB" sz="2800" dirty="0" err="1">
                <a:solidFill>
                  <a:srgbClr val="FF0000"/>
                </a:solidFill>
              </a:rPr>
              <a:t>mineralocorticoid</a:t>
            </a:r>
            <a:r>
              <a:rPr lang="en-GB" sz="28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Hypofunction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adrenal gland-adrenal insufficiency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Autofit/>
          </a:bodyPr>
          <a:lstStyle/>
          <a:p>
            <a:r>
              <a:rPr lang="en-GB" sz="2400" dirty="0"/>
              <a:t>Acute adrenal insufficiency is a rare </a:t>
            </a:r>
            <a:r>
              <a:rPr lang="en-GB" sz="2400" dirty="0" smtClean="0"/>
              <a:t>condition that </a:t>
            </a:r>
            <a:r>
              <a:rPr lang="en-GB" sz="2400" dirty="0"/>
              <a:t>if unrecognized is </a:t>
            </a:r>
            <a:r>
              <a:rPr lang="en-GB" sz="2400" dirty="0" smtClean="0"/>
              <a:t>potentially fatal.</a:t>
            </a:r>
          </a:p>
          <a:p>
            <a:endParaRPr lang="en-GB" sz="2400" dirty="0"/>
          </a:p>
          <a:p>
            <a:r>
              <a:rPr lang="en-GB" sz="2400" dirty="0"/>
              <a:t>Because of its low incidence it </a:t>
            </a:r>
            <a:r>
              <a:rPr lang="en-GB" sz="2400" dirty="0" smtClean="0"/>
              <a:t>is often </a:t>
            </a:r>
            <a:r>
              <a:rPr lang="en-GB" sz="2400" dirty="0"/>
              <a:t>overlooked as a possible diagnosis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It is relatively simple to treat once </a:t>
            </a:r>
            <a:r>
              <a:rPr lang="en-GB" sz="2400" dirty="0" smtClean="0"/>
              <a:t>the diagnosis </a:t>
            </a:r>
            <a:r>
              <a:rPr lang="en-GB" sz="2400" dirty="0"/>
              <a:t>has been made, and </a:t>
            </a:r>
            <a:r>
              <a:rPr lang="en-GB" sz="2400" dirty="0" smtClean="0"/>
              <a:t>patients can </a:t>
            </a:r>
            <a:r>
              <a:rPr lang="en-GB" sz="2400" dirty="0"/>
              <a:t>lead a normal life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In areas where tuberculosis </a:t>
            </a:r>
            <a:r>
              <a:rPr lang="en-GB" sz="2400" dirty="0" smtClean="0"/>
              <a:t>is endemic</a:t>
            </a:r>
            <a:r>
              <a:rPr lang="en-GB" sz="2400" dirty="0"/>
              <a:t>, adrenal gland destruction </a:t>
            </a:r>
            <a:r>
              <a:rPr lang="en-GB" sz="2400" dirty="0" smtClean="0"/>
              <a:t>may be </a:t>
            </a:r>
            <a:r>
              <a:rPr lang="en-GB" sz="2400" dirty="0"/>
              <a:t>due to TB; in developed </a:t>
            </a:r>
            <a:r>
              <a:rPr lang="en-GB" sz="2400" dirty="0" smtClean="0"/>
              <a:t>countries autoimmune </a:t>
            </a:r>
            <a:r>
              <a:rPr lang="en-GB" sz="2400" dirty="0"/>
              <a:t>disease is now the </a:t>
            </a:r>
            <a:r>
              <a:rPr lang="en-GB" sz="2400" dirty="0" smtClean="0"/>
              <a:t>main cause </a:t>
            </a:r>
            <a:r>
              <a:rPr lang="en-GB" sz="2400" dirty="0"/>
              <a:t>of primary adrenal failure.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Hypofunction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adrenal gland-adrenal insufficiency cont..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Both </a:t>
            </a:r>
            <a:r>
              <a:rPr lang="en-GB" sz="2800" dirty="0" err="1" smtClean="0"/>
              <a:t>cortisol</a:t>
            </a:r>
            <a:r>
              <a:rPr lang="en-GB" sz="2800" dirty="0" smtClean="0"/>
              <a:t> </a:t>
            </a:r>
            <a:r>
              <a:rPr lang="en-GB" sz="2800" dirty="0"/>
              <a:t>and </a:t>
            </a:r>
            <a:r>
              <a:rPr lang="en-GB" sz="2800" dirty="0" err="1"/>
              <a:t>aldosterone</a:t>
            </a:r>
            <a:r>
              <a:rPr lang="en-GB" sz="2800" dirty="0"/>
              <a:t> </a:t>
            </a:r>
            <a:r>
              <a:rPr lang="en-GB" sz="2800" dirty="0" smtClean="0"/>
              <a:t>production may </a:t>
            </a:r>
            <a:r>
              <a:rPr lang="en-GB" sz="2800" dirty="0"/>
              <a:t>be affected</a:t>
            </a:r>
            <a:r>
              <a:rPr lang="en-GB" sz="2800" dirty="0" smtClean="0"/>
              <a:t>.</a:t>
            </a:r>
            <a:endParaRPr lang="en-GB" sz="2800" dirty="0"/>
          </a:p>
          <a:p>
            <a:pPr>
              <a:buNone/>
            </a:pPr>
            <a:endParaRPr lang="en-GB" sz="2800" dirty="0"/>
          </a:p>
          <a:p>
            <a:r>
              <a:rPr lang="en-GB" sz="2800" dirty="0"/>
              <a:t>Secondary failure </a:t>
            </a:r>
            <a:r>
              <a:rPr lang="en-GB" sz="2800" dirty="0" smtClean="0"/>
              <a:t>to produce </a:t>
            </a:r>
            <a:r>
              <a:rPr lang="en-GB" sz="2800" dirty="0" err="1"/>
              <a:t>cortisol</a:t>
            </a:r>
            <a:r>
              <a:rPr lang="en-GB" sz="2800" dirty="0"/>
              <a:t> is more common. </a:t>
            </a:r>
            <a:r>
              <a:rPr lang="en-GB" sz="2800" dirty="0" smtClean="0"/>
              <a:t>Frequently, this </a:t>
            </a:r>
            <a:r>
              <a:rPr lang="en-GB" sz="2800" dirty="0"/>
              <a:t>is due to long-standing </a:t>
            </a:r>
            <a:r>
              <a:rPr lang="en-GB" sz="2800" dirty="0" smtClean="0"/>
              <a:t>suppression and </a:t>
            </a:r>
            <a:r>
              <a:rPr lang="en-GB" sz="2800" dirty="0"/>
              <a:t>subsequent impairment </a:t>
            </a:r>
            <a:r>
              <a:rPr lang="en-GB" sz="2800" dirty="0" smtClean="0"/>
              <a:t>of the hypothalamic–pituitary–</a:t>
            </a:r>
            <a:r>
              <a:rPr lang="en-GB" sz="2800" dirty="0" err="1" smtClean="0"/>
              <a:t>adrenocortical</a:t>
            </a:r>
            <a:r>
              <a:rPr lang="en-GB" sz="2800" dirty="0" smtClean="0"/>
              <a:t> axis </a:t>
            </a:r>
            <a:r>
              <a:rPr lang="en-GB" sz="2800" dirty="0"/>
              <a:t>from therapeutic </a:t>
            </a:r>
            <a:r>
              <a:rPr lang="en-GB" sz="2800" dirty="0" smtClean="0"/>
              <a:t>administration of </a:t>
            </a:r>
            <a:r>
              <a:rPr lang="en-GB" sz="2800" dirty="0"/>
              <a:t>corticosteroids</a:t>
            </a:r>
            <a:r>
              <a:rPr lang="en-GB" sz="2800" dirty="0" smtClean="0"/>
              <a:t>.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Biochemical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Autofit/>
          </a:bodyPr>
          <a:lstStyle/>
          <a:p>
            <a:r>
              <a:rPr lang="en-GB" sz="2400" dirty="0"/>
              <a:t>In addition to the clinical </a:t>
            </a:r>
            <a:r>
              <a:rPr lang="en-GB" sz="2400" dirty="0" smtClean="0"/>
              <a:t>observations, a </a:t>
            </a:r>
            <a:r>
              <a:rPr lang="en-GB" sz="2400" dirty="0"/>
              <a:t>number of biochemical results </a:t>
            </a:r>
            <a:r>
              <a:rPr lang="en-GB" sz="2400" dirty="0" smtClean="0"/>
              <a:t>may point </a:t>
            </a:r>
            <a:r>
              <a:rPr lang="en-GB" sz="2400" dirty="0"/>
              <a:t>towards </a:t>
            </a:r>
            <a:r>
              <a:rPr lang="en-GB" sz="2400" dirty="0" err="1"/>
              <a:t>adrenocortical</a:t>
            </a:r>
            <a:r>
              <a:rPr lang="en-GB" sz="2400" dirty="0"/>
              <a:t> insufficiency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These are </a:t>
            </a:r>
            <a:r>
              <a:rPr lang="en-GB" sz="2400" dirty="0" err="1"/>
              <a:t>hyponatraemia</a:t>
            </a:r>
            <a:r>
              <a:rPr lang="en-GB" sz="2400" dirty="0"/>
              <a:t>, </a:t>
            </a:r>
            <a:r>
              <a:rPr lang="en-GB" sz="2400" dirty="0" err="1" smtClean="0"/>
              <a:t>hyperkalaemia</a:t>
            </a:r>
            <a:r>
              <a:rPr lang="en-GB" sz="2400" dirty="0" smtClean="0"/>
              <a:t> and </a:t>
            </a:r>
            <a:r>
              <a:rPr lang="en-GB" sz="2400" dirty="0"/>
              <a:t>elevated serum urea, </a:t>
            </a:r>
            <a:r>
              <a:rPr lang="en-GB" sz="2400" dirty="0" smtClean="0"/>
              <a:t>and may </a:t>
            </a:r>
            <a:r>
              <a:rPr lang="en-GB" sz="2400" dirty="0"/>
              <a:t>be seen in many patients with </a:t>
            </a:r>
            <a:r>
              <a:rPr lang="en-GB" sz="2400" dirty="0" smtClean="0"/>
              <a:t>Addison’s disease.</a:t>
            </a:r>
          </a:p>
          <a:p>
            <a:endParaRPr lang="en-GB" sz="2400" dirty="0"/>
          </a:p>
          <a:p>
            <a:r>
              <a:rPr lang="en-GB" sz="2400" dirty="0"/>
              <a:t>In primary adrenal </a:t>
            </a:r>
            <a:r>
              <a:rPr lang="en-GB" sz="2400" dirty="0" smtClean="0"/>
              <a:t>insufficiency, patients </a:t>
            </a:r>
            <a:r>
              <a:rPr lang="en-GB" sz="2400" dirty="0"/>
              <a:t>become </a:t>
            </a:r>
            <a:r>
              <a:rPr lang="en-GB" sz="2400" dirty="0" err="1"/>
              <a:t>hyponatraemic</a:t>
            </a:r>
            <a:r>
              <a:rPr lang="en-GB" sz="2400" dirty="0"/>
              <a:t> for </a:t>
            </a:r>
            <a:r>
              <a:rPr lang="en-GB" sz="2400" dirty="0" smtClean="0"/>
              <a:t>two reasons.</a:t>
            </a:r>
          </a:p>
          <a:p>
            <a:endParaRPr lang="en-GB" sz="2400" dirty="0"/>
          </a:p>
          <a:p>
            <a:r>
              <a:rPr lang="en-GB" sz="2400" dirty="0"/>
              <a:t>The lack of </a:t>
            </a:r>
            <a:r>
              <a:rPr lang="en-GB" sz="2400" dirty="0" err="1"/>
              <a:t>aldosterone</a:t>
            </a:r>
            <a:r>
              <a:rPr lang="en-GB" sz="2400" dirty="0"/>
              <a:t> leads </a:t>
            </a:r>
            <a:r>
              <a:rPr lang="en-GB" sz="2400" dirty="0" smtClean="0"/>
              <a:t>to pathological </a:t>
            </a:r>
            <a:r>
              <a:rPr lang="en-GB" sz="2400" dirty="0"/>
              <a:t>sodium loss by the </a:t>
            </a:r>
            <a:r>
              <a:rPr lang="en-GB" sz="2400" dirty="0" smtClean="0"/>
              <a:t>kidney that </a:t>
            </a:r>
            <a:r>
              <a:rPr lang="en-GB" sz="2400" dirty="0"/>
              <a:t>results in a contraction of the </a:t>
            </a:r>
            <a:r>
              <a:rPr lang="en-GB" sz="2400" dirty="0" smtClean="0"/>
              <a:t>extracellular fluid </a:t>
            </a:r>
            <a:r>
              <a:rPr lang="en-GB" sz="2400" dirty="0"/>
              <a:t>volume, causing </a:t>
            </a:r>
            <a:r>
              <a:rPr lang="en-GB" sz="2400" dirty="0" smtClean="0"/>
              <a:t>hypotension and </a:t>
            </a:r>
            <a:r>
              <a:rPr lang="en-GB" sz="2400" dirty="0"/>
              <a:t>pre-renal uraemia.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Biochemical features cont..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Patients may </a:t>
            </a:r>
            <a:r>
              <a:rPr lang="en-GB" sz="2400" dirty="0"/>
              <a:t>develop life-threatening </a:t>
            </a:r>
            <a:r>
              <a:rPr lang="en-GB" sz="2400" dirty="0" smtClean="0"/>
              <a:t>sodium </a:t>
            </a:r>
            <a:r>
              <a:rPr lang="en-GB" sz="2400" dirty="0"/>
              <a:t>depletion and potassium retention </a:t>
            </a:r>
            <a:r>
              <a:rPr lang="en-GB" sz="2400" dirty="0" smtClean="0"/>
              <a:t>due to </a:t>
            </a:r>
            <a:r>
              <a:rPr lang="en-GB" sz="2400" dirty="0" err="1"/>
              <a:t>aldosterone</a:t>
            </a:r>
            <a:r>
              <a:rPr lang="en-GB" sz="2400" dirty="0"/>
              <a:t> deficiency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The </a:t>
            </a:r>
            <a:r>
              <a:rPr lang="en-GB" sz="2400" dirty="0" err="1" smtClean="0"/>
              <a:t>hypovolaemia</a:t>
            </a:r>
            <a:r>
              <a:rPr lang="en-GB" sz="2400" dirty="0" smtClean="0"/>
              <a:t> and </a:t>
            </a:r>
            <a:r>
              <a:rPr lang="en-GB" sz="2400" dirty="0"/>
              <a:t>hypotension stimulate </a:t>
            </a:r>
            <a:r>
              <a:rPr lang="en-GB" sz="2400" dirty="0" smtClean="0"/>
              <a:t>AVP secretion</a:t>
            </a:r>
            <a:r>
              <a:rPr lang="en-GB" sz="2400" dirty="0"/>
              <a:t>, thus causing water retention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In the absence of </a:t>
            </a:r>
            <a:r>
              <a:rPr lang="en-GB" sz="2400" dirty="0" err="1"/>
              <a:t>cortisol</a:t>
            </a:r>
            <a:r>
              <a:rPr lang="en-GB" sz="2400" dirty="0"/>
              <a:t>, the </a:t>
            </a:r>
            <a:r>
              <a:rPr lang="en-GB" sz="2400" dirty="0" smtClean="0"/>
              <a:t>kidneys’ ability </a:t>
            </a:r>
            <a:r>
              <a:rPr lang="en-GB" sz="2400" dirty="0"/>
              <a:t>to excrete a water load is </a:t>
            </a:r>
            <a:r>
              <a:rPr lang="en-GB" sz="2400" dirty="0" smtClean="0"/>
              <a:t>impaired, thus </a:t>
            </a:r>
            <a:r>
              <a:rPr lang="en-GB" sz="2400" dirty="0"/>
              <a:t>exacerbating </a:t>
            </a:r>
            <a:r>
              <a:rPr lang="en-GB" sz="2400" dirty="0" err="1"/>
              <a:t>hyponatraemia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smtClean="0"/>
              <a:t>Overall, however</a:t>
            </a:r>
            <a:r>
              <a:rPr lang="en-GB" sz="2400" dirty="0"/>
              <a:t>, the total body water </a:t>
            </a:r>
            <a:r>
              <a:rPr lang="en-GB" sz="2400" dirty="0" smtClean="0"/>
              <a:t>is reduced </a:t>
            </a:r>
            <a:r>
              <a:rPr lang="en-GB" sz="2400" dirty="0"/>
              <a:t>and this is reflected by </a:t>
            </a:r>
            <a:r>
              <a:rPr lang="en-GB" sz="2400" dirty="0" smtClean="0"/>
              <a:t>the increase </a:t>
            </a:r>
            <a:r>
              <a:rPr lang="en-GB" sz="2400" dirty="0"/>
              <a:t>in the serum urea.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Biochemical features cont..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GB" sz="2400" dirty="0"/>
              <a:t>Lack of negative feedback of </a:t>
            </a:r>
            <a:r>
              <a:rPr lang="en-GB" sz="2400" dirty="0" err="1" smtClean="0"/>
              <a:t>cortisol</a:t>
            </a:r>
            <a:r>
              <a:rPr lang="en-GB" sz="2400" dirty="0" smtClean="0"/>
              <a:t> on </a:t>
            </a:r>
            <a:r>
              <a:rPr lang="en-GB" sz="2400" dirty="0"/>
              <a:t>the anterior pituitary results in </a:t>
            </a:r>
            <a:r>
              <a:rPr lang="en-GB" sz="2400" dirty="0" smtClean="0"/>
              <a:t>an excessive </a:t>
            </a:r>
            <a:r>
              <a:rPr lang="en-GB" sz="2400" dirty="0"/>
              <a:t>secretion of ACTH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pPr>
              <a:buNone/>
            </a:pPr>
            <a:endParaRPr lang="en-GB" sz="2400" dirty="0"/>
          </a:p>
          <a:p>
            <a:r>
              <a:rPr lang="en-GB" sz="2400" dirty="0"/>
              <a:t>The </a:t>
            </a:r>
            <a:r>
              <a:rPr lang="en-GB" sz="2400" dirty="0" smtClean="0"/>
              <a:t>structure of </a:t>
            </a:r>
            <a:r>
              <a:rPr lang="en-GB" sz="2400" dirty="0"/>
              <a:t>this hormone contains part </a:t>
            </a:r>
            <a:r>
              <a:rPr lang="en-GB" sz="2400" dirty="0" smtClean="0"/>
              <a:t>of the </a:t>
            </a:r>
            <a:r>
              <a:rPr lang="en-GB" sz="2400" dirty="0"/>
              <a:t>amino acid sequence </a:t>
            </a:r>
            <a:r>
              <a:rPr lang="en-GB" sz="2400" dirty="0" smtClean="0"/>
              <a:t>of </a:t>
            </a:r>
            <a:r>
              <a:rPr lang="en-GB" sz="2400" dirty="0" err="1" smtClean="0"/>
              <a:t>melanocyte</a:t>
            </a:r>
            <a:r>
              <a:rPr lang="en-GB" sz="2400" dirty="0" smtClean="0"/>
              <a:t> stimulating hormone.</a:t>
            </a:r>
          </a:p>
          <a:p>
            <a:endParaRPr lang="en-GB" sz="2400" dirty="0" smtClean="0"/>
          </a:p>
          <a:p>
            <a:pPr>
              <a:buNone/>
            </a:pPr>
            <a:endParaRPr lang="en-GB" sz="2400" dirty="0"/>
          </a:p>
          <a:p>
            <a:r>
              <a:rPr lang="en-GB" sz="2400" dirty="0"/>
              <a:t>Where </a:t>
            </a:r>
            <a:r>
              <a:rPr lang="en-GB" sz="2400" dirty="0" smtClean="0"/>
              <a:t>excessive ACTH </a:t>
            </a:r>
            <a:r>
              <a:rPr lang="en-GB" sz="2400" dirty="0"/>
              <a:t>secretion occurs, patients </a:t>
            </a:r>
            <a:r>
              <a:rPr lang="en-GB" sz="2400" dirty="0" smtClean="0"/>
              <a:t>may show </a:t>
            </a:r>
            <a:r>
              <a:rPr lang="en-GB" sz="2400" dirty="0"/>
              <a:t>darkening of the skin and </a:t>
            </a:r>
            <a:r>
              <a:rPr lang="en-GB" sz="2400" dirty="0" smtClean="0"/>
              <a:t>mucous membranes</a:t>
            </a:r>
            <a:r>
              <a:rPr lang="en-GB" sz="2400" dirty="0"/>
              <a:t>.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712968" cy="652534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r>
              <a:rPr lang="en-GB" sz="2400" dirty="0"/>
              <a:t>If a patient is suspected to be </a:t>
            </a:r>
            <a:r>
              <a:rPr lang="en-GB" sz="2400" dirty="0" smtClean="0"/>
              <a:t>suffering from </a:t>
            </a:r>
            <a:r>
              <a:rPr lang="en-GB" sz="2400" dirty="0"/>
              <a:t>adrenal insufficiency, it is </a:t>
            </a:r>
            <a:r>
              <a:rPr lang="en-GB" sz="2400" dirty="0" smtClean="0"/>
              <a:t>essential to </a:t>
            </a:r>
            <a:r>
              <a:rPr lang="en-GB" sz="2400" dirty="0"/>
              <a:t>ensure that they have an </a:t>
            </a:r>
            <a:r>
              <a:rPr lang="en-GB" sz="2400" dirty="0" smtClean="0"/>
              <a:t>adequate sodium </a:t>
            </a:r>
            <a:r>
              <a:rPr lang="en-GB" sz="2400" dirty="0"/>
              <a:t>intake whilst </a:t>
            </a:r>
            <a:r>
              <a:rPr lang="en-GB" sz="2400" dirty="0" smtClean="0"/>
              <a:t>investigations proceed.</a:t>
            </a:r>
          </a:p>
          <a:p>
            <a:endParaRPr lang="en-GB" sz="2400" dirty="0" smtClean="0"/>
          </a:p>
          <a:p>
            <a:pPr>
              <a:buNone/>
            </a:pPr>
            <a:endParaRPr lang="en-GB" sz="2400" dirty="0"/>
          </a:p>
          <a:p>
            <a:r>
              <a:rPr lang="en-GB" sz="2400" dirty="0"/>
              <a:t>It is important to </a:t>
            </a:r>
            <a:r>
              <a:rPr lang="en-GB" sz="2400" dirty="0" smtClean="0"/>
              <a:t>remember that </a:t>
            </a:r>
            <a:r>
              <a:rPr lang="en-GB" sz="2400" dirty="0"/>
              <a:t>patients with adrenal </a:t>
            </a:r>
            <a:r>
              <a:rPr lang="en-GB" sz="2400" dirty="0" smtClean="0"/>
              <a:t>insufficiency are </a:t>
            </a:r>
            <a:r>
              <a:rPr lang="en-GB" sz="2400" dirty="0"/>
              <a:t>not able to retain sodium </a:t>
            </a:r>
            <a:r>
              <a:rPr lang="en-GB" sz="2400" dirty="0" smtClean="0"/>
              <a:t>effectively, so </a:t>
            </a:r>
            <a:r>
              <a:rPr lang="en-GB" sz="2400" dirty="0"/>
              <a:t>sodium requirements may be </a:t>
            </a:r>
            <a:r>
              <a:rPr lang="en-GB" sz="2400" dirty="0" smtClean="0"/>
              <a:t>higher than </a:t>
            </a:r>
            <a:r>
              <a:rPr lang="en-GB" sz="2400" dirty="0"/>
              <a:t>normal.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Synacthen</a:t>
            </a:r>
            <a:r>
              <a:rPr lang="en-GB" b="1" dirty="0"/>
              <a:t>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r>
              <a:rPr lang="en-GB" sz="2400" dirty="0"/>
              <a:t>Formal diagnosis or exclusion of </a:t>
            </a:r>
            <a:r>
              <a:rPr lang="en-GB" sz="2400" dirty="0" smtClean="0"/>
              <a:t>adrenal insufficiency </a:t>
            </a:r>
            <a:r>
              <a:rPr lang="en-GB" sz="2400" dirty="0"/>
              <a:t>requires a short </a:t>
            </a:r>
            <a:r>
              <a:rPr lang="en-GB" sz="2400" dirty="0" err="1" smtClean="0"/>
              <a:t>Synacthen</a:t>
            </a:r>
            <a:r>
              <a:rPr lang="en-GB" sz="2400" dirty="0" smtClean="0"/>
              <a:t> test </a:t>
            </a:r>
            <a:r>
              <a:rPr lang="en-GB" sz="2400" dirty="0"/>
              <a:t>(SST</a:t>
            </a:r>
            <a:r>
              <a:rPr lang="en-GB" sz="2400" dirty="0" smtClean="0"/>
              <a:t>).</a:t>
            </a:r>
          </a:p>
          <a:p>
            <a:endParaRPr lang="en-GB" sz="2400" dirty="0" smtClean="0"/>
          </a:p>
          <a:p>
            <a:pPr>
              <a:buNone/>
            </a:pPr>
            <a:endParaRPr lang="en-GB" sz="2400" dirty="0"/>
          </a:p>
          <a:p>
            <a:r>
              <a:rPr lang="en-GB" sz="2400" dirty="0" err="1" smtClean="0"/>
              <a:t>Synacthen</a:t>
            </a:r>
            <a:r>
              <a:rPr lang="en-GB" sz="2400" dirty="0" smtClean="0"/>
              <a:t> is </a:t>
            </a:r>
            <a:r>
              <a:rPr lang="en-GB" sz="2400" dirty="0"/>
              <a:t>a synthetic 1-24 analogue </a:t>
            </a:r>
            <a:r>
              <a:rPr lang="en-GB" sz="2400" dirty="0" smtClean="0"/>
              <a:t>of ACTH </a:t>
            </a:r>
            <a:r>
              <a:rPr lang="en-GB" sz="2400" dirty="0"/>
              <a:t>and is administered </a:t>
            </a:r>
            <a:r>
              <a:rPr lang="en-GB" sz="2400" dirty="0" smtClean="0"/>
              <a:t>intravenously at </a:t>
            </a:r>
            <a:r>
              <a:rPr lang="en-GB" sz="2400" dirty="0"/>
              <a:t>a dose of 250 </a:t>
            </a:r>
            <a:r>
              <a:rPr lang="en-GB" sz="2400" dirty="0" err="1"/>
              <a:t>μg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pPr>
              <a:buNone/>
            </a:pPr>
            <a:endParaRPr lang="en-GB" sz="2400" dirty="0"/>
          </a:p>
          <a:p>
            <a:r>
              <a:rPr lang="en-GB" sz="2400" dirty="0" err="1"/>
              <a:t>Cortisol</a:t>
            </a:r>
            <a:r>
              <a:rPr lang="en-GB" sz="2400" dirty="0"/>
              <a:t> </a:t>
            </a:r>
            <a:r>
              <a:rPr lang="en-GB" sz="2400" dirty="0" smtClean="0"/>
              <a:t>is measured </a:t>
            </a:r>
            <a:r>
              <a:rPr lang="en-GB" sz="2400" dirty="0"/>
              <a:t>at 0, 30 and sometimes </a:t>
            </a:r>
            <a:r>
              <a:rPr lang="en-GB" sz="2400" dirty="0" smtClean="0"/>
              <a:t>60 minutes</a:t>
            </a:r>
            <a:r>
              <a:rPr lang="en-GB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Synacthen</a:t>
            </a:r>
            <a:r>
              <a:rPr lang="en-GB" b="1" dirty="0" smtClean="0"/>
              <a:t> tests cont..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r>
              <a:rPr lang="en-GB" sz="2400" dirty="0"/>
              <a:t>Equivocal or inadequate responses </a:t>
            </a:r>
            <a:r>
              <a:rPr lang="en-GB" sz="2400" dirty="0" smtClean="0"/>
              <a:t>to a </a:t>
            </a:r>
            <a:r>
              <a:rPr lang="en-GB" sz="2400" dirty="0"/>
              <a:t>SST may require a long </a:t>
            </a:r>
            <a:r>
              <a:rPr lang="en-GB" sz="2400" dirty="0" err="1"/>
              <a:t>Synacthen</a:t>
            </a:r>
            <a:r>
              <a:rPr lang="en-GB" sz="2400" dirty="0"/>
              <a:t> </a:t>
            </a:r>
            <a:r>
              <a:rPr lang="en-GB" sz="2400" dirty="0" smtClean="0"/>
              <a:t>test (LST</a:t>
            </a:r>
            <a:r>
              <a:rPr lang="en-GB" sz="2400" dirty="0"/>
              <a:t>) to be </a:t>
            </a:r>
            <a:r>
              <a:rPr lang="en-GB" sz="2400" dirty="0" smtClean="0"/>
              <a:t>performed in order </a:t>
            </a:r>
            <a:r>
              <a:rPr lang="en-GB" sz="2400" dirty="0"/>
              <a:t>to establish whether </a:t>
            </a:r>
            <a:r>
              <a:rPr lang="en-GB" sz="2400" dirty="0" smtClean="0"/>
              <a:t>adrenal insufficiency </a:t>
            </a:r>
            <a:r>
              <a:rPr lang="en-GB" sz="2400" dirty="0"/>
              <a:t>is primary, or secondary </a:t>
            </a:r>
            <a:r>
              <a:rPr lang="en-GB" sz="2400" dirty="0" smtClean="0"/>
              <a:t>to pituitary </a:t>
            </a:r>
            <a:r>
              <a:rPr lang="en-GB" sz="2400" dirty="0"/>
              <a:t>or hypothalamic disease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endParaRPr lang="en-GB" sz="2400" dirty="0"/>
          </a:p>
          <a:p>
            <a:pPr>
              <a:buNone/>
            </a:pPr>
            <a:endParaRPr lang="en-GB" sz="2400" dirty="0"/>
          </a:p>
          <a:p>
            <a:r>
              <a:rPr lang="en-GB" sz="2400" dirty="0" smtClean="0"/>
              <a:t>Here, depot </a:t>
            </a:r>
            <a:r>
              <a:rPr lang="en-GB" sz="2400" dirty="0" err="1"/>
              <a:t>Synacthen</a:t>
            </a:r>
            <a:r>
              <a:rPr lang="en-GB" sz="2400" dirty="0"/>
              <a:t> (1 mg) is given </a:t>
            </a:r>
            <a:r>
              <a:rPr lang="en-GB" sz="2400" dirty="0" smtClean="0"/>
              <a:t>intramuscularly daily </a:t>
            </a:r>
            <a:r>
              <a:rPr lang="en-GB" sz="2400" dirty="0"/>
              <a:t>for 3 days and </a:t>
            </a:r>
            <a:r>
              <a:rPr lang="en-GB" sz="2400" dirty="0" smtClean="0"/>
              <a:t>the SST </a:t>
            </a:r>
            <a:r>
              <a:rPr lang="en-GB" sz="2400" dirty="0"/>
              <a:t>repeated on the fourth; a </a:t>
            </a:r>
            <a:r>
              <a:rPr lang="en-GB" sz="2400" dirty="0" smtClean="0"/>
              <a:t>normal response </a:t>
            </a:r>
            <a:r>
              <a:rPr lang="en-GB" sz="2400" dirty="0"/>
              <a:t>makes primary adrenal </a:t>
            </a:r>
            <a:r>
              <a:rPr lang="en-GB" sz="2400" dirty="0" smtClean="0"/>
              <a:t>insufficiency unlikely.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Lecture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To know the hormones produced by adrenal glands and their functions.</a:t>
            </a:r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  <a:p>
            <a:r>
              <a:rPr lang="en-GB" sz="2800" dirty="0" smtClean="0"/>
              <a:t>To know effects of </a:t>
            </a:r>
            <a:r>
              <a:rPr lang="en-GB" sz="2800" dirty="0" err="1" smtClean="0"/>
              <a:t>hyperfunction</a:t>
            </a:r>
            <a:r>
              <a:rPr lang="en-GB" sz="2800" dirty="0" smtClean="0"/>
              <a:t> and </a:t>
            </a:r>
            <a:r>
              <a:rPr lang="en-GB" sz="2800" dirty="0" err="1" smtClean="0"/>
              <a:t>hypofunction</a:t>
            </a:r>
            <a:r>
              <a:rPr lang="en-GB" sz="2800" dirty="0" smtClean="0"/>
              <a:t> of adrenal gland hormones.</a:t>
            </a:r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  <a:p>
            <a:r>
              <a:rPr lang="en-GB" sz="2800" dirty="0" smtClean="0"/>
              <a:t>To know biochemical tests used to evaluate adrenal gland disorders.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Synacthen</a:t>
            </a:r>
            <a:r>
              <a:rPr lang="en-GB" b="1" dirty="0" smtClean="0"/>
              <a:t> tests cont..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en-GB" sz="2400" dirty="0"/>
              <a:t>Measurement of </a:t>
            </a:r>
            <a:r>
              <a:rPr lang="en-GB" sz="2400" dirty="0" smtClean="0"/>
              <a:t>ACTH may </a:t>
            </a:r>
            <a:r>
              <a:rPr lang="en-GB" sz="2400" dirty="0"/>
              <a:t>obviate the need for a </a:t>
            </a:r>
            <a:r>
              <a:rPr lang="en-GB" sz="2400" dirty="0" smtClean="0"/>
              <a:t>LST.</a:t>
            </a:r>
          </a:p>
          <a:p>
            <a:endParaRPr lang="en-GB" sz="2400" dirty="0" smtClean="0"/>
          </a:p>
          <a:p>
            <a:endParaRPr lang="en-GB" sz="2400" dirty="0"/>
          </a:p>
          <a:p>
            <a:pPr>
              <a:buNone/>
            </a:pPr>
            <a:endParaRPr lang="en-GB" sz="2400" dirty="0"/>
          </a:p>
          <a:p>
            <a:r>
              <a:rPr lang="en-GB" sz="2400" dirty="0" smtClean="0"/>
              <a:t>Unequivocally </a:t>
            </a:r>
            <a:r>
              <a:rPr lang="en-GB" sz="2400" dirty="0"/>
              <a:t>elevated ACTH in </a:t>
            </a:r>
            <a:r>
              <a:rPr lang="en-GB" sz="2400" dirty="0" smtClean="0"/>
              <a:t>the presence </a:t>
            </a:r>
            <a:r>
              <a:rPr lang="en-GB" sz="2400" dirty="0"/>
              <a:t>of an impaired response </a:t>
            </a:r>
            <a:r>
              <a:rPr lang="en-GB" sz="2400" dirty="0" smtClean="0"/>
              <a:t>to </a:t>
            </a:r>
            <a:r>
              <a:rPr lang="en-GB" sz="2400" dirty="0" err="1" smtClean="0"/>
              <a:t>Synacthen</a:t>
            </a:r>
            <a:r>
              <a:rPr lang="en-GB" sz="2400" dirty="0" smtClean="0"/>
              <a:t> </a:t>
            </a:r>
            <a:r>
              <a:rPr lang="en-GB" sz="2400" dirty="0"/>
              <a:t>confirms the diagnosis </a:t>
            </a:r>
            <a:r>
              <a:rPr lang="en-GB" sz="2400" dirty="0" smtClean="0"/>
              <a:t>of primary </a:t>
            </a:r>
            <a:r>
              <a:rPr lang="en-GB" sz="2400" dirty="0"/>
              <a:t>adrenal failure.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u="sng" dirty="0" smtClean="0"/>
              <a:t>Adrenal Insufficiency </a:t>
            </a: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Also called </a:t>
            </a:r>
            <a:r>
              <a:rPr lang="en-US" b="1" dirty="0" smtClean="0"/>
              <a:t>ADDISON’S DISEASE.</a:t>
            </a:r>
          </a:p>
          <a:p>
            <a:endParaRPr lang="en-US" b="1" dirty="0" smtClean="0"/>
          </a:p>
          <a:p>
            <a:pPr lvl="0"/>
            <a:r>
              <a:rPr lang="en-US" sz="2800" dirty="0" smtClean="0"/>
              <a:t>Is a hormone deficiency caused by damage to the outer layer of the adrenal gland (adrenal cortex).</a:t>
            </a:r>
            <a:endParaRPr lang="en-GB" sz="2800" dirty="0" smtClean="0"/>
          </a:p>
          <a:p>
            <a:endParaRPr lang="en-GB" sz="2800" dirty="0" smtClean="0"/>
          </a:p>
          <a:p>
            <a:pPr lvl="0"/>
            <a:r>
              <a:rPr lang="en-US" sz="2800" dirty="0" smtClean="0"/>
              <a:t>Addison's disease is a disorder that results in the body producing insufficient amounts of certain hormones produced by the adrenal glands.</a:t>
            </a:r>
            <a:endParaRPr lang="en-GB" sz="2800" dirty="0" smtClean="0"/>
          </a:p>
          <a:p>
            <a:endParaRPr lang="en-GB" sz="2800" dirty="0" smtClean="0"/>
          </a:p>
          <a:p>
            <a:pPr lvl="0"/>
            <a:r>
              <a:rPr lang="en-US" sz="2800" dirty="0" smtClean="0"/>
              <a:t>Addison's disease can be life-threatening.</a:t>
            </a:r>
            <a:endParaRPr lang="en-GB" sz="28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u="sng" dirty="0" smtClean="0"/>
              <a:t>Aetiology of</a:t>
            </a:r>
            <a:r>
              <a:rPr lang="en-US" b="1" u="sng" dirty="0" smtClean="0"/>
              <a:t> ADDISON’S DISEASE.</a:t>
            </a:r>
            <a:r>
              <a:rPr lang="en-GB" b="1" u="sng" dirty="0" smtClean="0"/>
              <a:t>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LcPeriod"/>
            </a:pPr>
            <a:r>
              <a:rPr lang="en-GB" sz="2800" dirty="0" smtClean="0"/>
              <a:t>Autoimmune diseases</a:t>
            </a:r>
          </a:p>
          <a:p>
            <a:pPr marL="571500" indent="-571500">
              <a:buFont typeface="+mj-lt"/>
              <a:buAutoNum type="romanLcPeriod"/>
            </a:pPr>
            <a:endParaRPr lang="en-GB" sz="2800" dirty="0" smtClean="0"/>
          </a:p>
          <a:p>
            <a:pPr marL="571500" indent="-571500">
              <a:buFont typeface="+mj-lt"/>
              <a:buAutoNum type="romanLcPeriod"/>
            </a:pPr>
            <a:r>
              <a:rPr lang="en-GB" sz="2800" dirty="0" smtClean="0"/>
              <a:t>Tuberculosis</a:t>
            </a:r>
          </a:p>
          <a:p>
            <a:pPr marL="571500" indent="-571500">
              <a:buFont typeface="+mj-lt"/>
              <a:buAutoNum type="romanLcPeriod"/>
            </a:pPr>
            <a:endParaRPr lang="en-GB" sz="2800" dirty="0" smtClean="0"/>
          </a:p>
          <a:p>
            <a:pPr marL="571500" indent="-571500">
              <a:buFont typeface="+mj-lt"/>
              <a:buAutoNum type="romanLcPeriod"/>
            </a:pPr>
            <a:r>
              <a:rPr lang="en-GB" sz="2800" dirty="0" smtClean="0"/>
              <a:t>Metastases (cancer)</a:t>
            </a:r>
          </a:p>
          <a:p>
            <a:pPr marL="571500" indent="-571500">
              <a:buFont typeface="+mj-lt"/>
              <a:buAutoNum type="romanLcPeriod"/>
            </a:pPr>
            <a:endParaRPr lang="en-GB" sz="2800" dirty="0" smtClean="0"/>
          </a:p>
          <a:p>
            <a:pPr marL="571500" indent="-571500">
              <a:buFont typeface="+mj-lt"/>
              <a:buAutoNum type="romanLcPeriod"/>
            </a:pPr>
            <a:r>
              <a:rPr lang="en-GB" sz="2800" dirty="0" smtClean="0"/>
              <a:t>Arterial diseases – inflammatory</a:t>
            </a:r>
          </a:p>
          <a:p>
            <a:pPr marL="571500" indent="-571500">
              <a:buFont typeface="+mj-lt"/>
              <a:buAutoNum type="romanLcPeriod"/>
            </a:pPr>
            <a:endParaRPr lang="en-GB" sz="2800" dirty="0" smtClean="0"/>
          </a:p>
          <a:p>
            <a:pPr marL="571500" indent="-571500">
              <a:buFont typeface="+mj-lt"/>
              <a:buAutoNum type="romanLcPeriod"/>
            </a:pPr>
            <a:r>
              <a:rPr lang="en-GB" sz="2800" dirty="0" smtClean="0"/>
              <a:t>HIV virus and opportunistic infections in AIDS.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10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44000" cy="666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Slide" r:id="rId3" imgW="4568804" imgH="3425985" progId="">
                  <p:embed/>
                </p:oleObj>
              </mc:Choice>
              <mc:Fallback>
                <p:oleObj name="Slide" r:id="rId3" imgW="4568804" imgH="342598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669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image0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Addison’s Crisis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56187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Acute </a:t>
            </a:r>
            <a:r>
              <a:rPr lang="en-GB" dirty="0"/>
              <a:t>adrenal insufficiency: life </a:t>
            </a:r>
            <a:r>
              <a:rPr lang="en-GB" dirty="0" smtClean="0"/>
              <a:t>threatening event</a:t>
            </a:r>
            <a:endParaRPr lang="en-GB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Generally</a:t>
            </a:r>
            <a:r>
              <a:rPr lang="en-GB" dirty="0"/>
              <a:t>, the patient already has </a:t>
            </a:r>
            <a:r>
              <a:rPr lang="en-GB" dirty="0" smtClean="0"/>
              <a:t>an adrenal </a:t>
            </a:r>
            <a:r>
              <a:rPr lang="en-GB" dirty="0"/>
              <a:t>insufficiency and is on </a:t>
            </a:r>
            <a:r>
              <a:rPr lang="en-GB" dirty="0" smtClean="0"/>
              <a:t>glucocorticoid replacement </a:t>
            </a:r>
            <a:r>
              <a:rPr lang="en-GB" dirty="0"/>
              <a:t>therapy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 </a:t>
            </a:r>
            <a:r>
              <a:rPr lang="en-GB" dirty="0"/>
              <a:t>After a prolonged stress event the </a:t>
            </a:r>
            <a:r>
              <a:rPr lang="en-GB" dirty="0" smtClean="0"/>
              <a:t>cortisol reserve </a:t>
            </a:r>
            <a:r>
              <a:rPr lang="en-GB" dirty="0"/>
              <a:t>is ‘used up’ which means the </a:t>
            </a:r>
            <a:r>
              <a:rPr lang="en-GB" dirty="0" smtClean="0"/>
              <a:t>patient can </a:t>
            </a:r>
            <a:r>
              <a:rPr lang="en-GB" dirty="0"/>
              <a:t>no longer cope with any </a:t>
            </a:r>
            <a:r>
              <a:rPr lang="en-GB" dirty="0" smtClean="0"/>
              <a:t>additional stressors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If stressed, a sudden decrease in cortisol occurs causing the patient to collapse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b="1" dirty="0" smtClean="0"/>
              <a:t>Symptoms</a:t>
            </a:r>
            <a:r>
              <a:rPr lang="en-GB" dirty="0" smtClean="0"/>
              <a:t>: rapidly evolves into circulatory shock vascular collapse coma and death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Requires aggressive treatment , Glucocorticoid supplements required during times of stress, illness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WATERHOUSE-FRIDERICHSEN  SYNDROME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Acute, bilateral hemorrhagic infarction of the adrenals.</a:t>
            </a:r>
          </a:p>
          <a:p>
            <a:pPr eaLnBrk="1" hangingPunct="1"/>
            <a:r>
              <a:rPr lang="en-US" sz="2400" dirty="0" smtClean="0"/>
              <a:t> Occurs secondary to shock and DIC, in a </a:t>
            </a:r>
            <a:r>
              <a:rPr lang="en-US" sz="2400" dirty="0" err="1" smtClean="0"/>
              <a:t>septicemic</a:t>
            </a:r>
            <a:r>
              <a:rPr lang="en-US" sz="2400" dirty="0" smtClean="0"/>
              <a:t> infection. </a:t>
            </a:r>
            <a:r>
              <a:rPr lang="en-US" sz="2400" dirty="0" err="1" smtClean="0"/>
              <a:t>Endotoxic</a:t>
            </a:r>
            <a:r>
              <a:rPr lang="en-US" sz="2400" dirty="0" smtClean="0"/>
              <a:t> hemorrhaging.</a:t>
            </a:r>
          </a:p>
          <a:p>
            <a:pPr eaLnBrk="1" hangingPunct="1"/>
            <a:r>
              <a:rPr lang="en-US" sz="2400" dirty="0" smtClean="0"/>
              <a:t>Tiny  fibrin thrombi occlude the vessels going to the adrenal glands ------&gt; infarction.</a:t>
            </a:r>
          </a:p>
          <a:p>
            <a:pPr eaLnBrk="1" hangingPunct="1"/>
            <a:r>
              <a:rPr lang="en-US" sz="2400" i="1" dirty="0" err="1" smtClean="0"/>
              <a:t>Neisseria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Meningitidis</a:t>
            </a:r>
            <a:r>
              <a:rPr lang="en-US" sz="2400" i="1" dirty="0" smtClean="0"/>
              <a:t> </a:t>
            </a:r>
            <a:r>
              <a:rPr lang="en-US" sz="2400" dirty="0" smtClean="0"/>
              <a:t>is the most common agent causing the infection.</a:t>
            </a:r>
          </a:p>
          <a:p>
            <a:pPr eaLnBrk="1" hangingPunct="1"/>
            <a:r>
              <a:rPr lang="en-US" sz="2400" dirty="0" smtClean="0"/>
              <a:t> Also </a:t>
            </a:r>
            <a:r>
              <a:rPr lang="en-US" sz="2400" dirty="0" err="1" smtClean="0"/>
              <a:t>Pneumococci</a:t>
            </a:r>
            <a:r>
              <a:rPr lang="en-US" sz="2400" dirty="0" smtClean="0"/>
              <a:t>, Staph, Strep, </a:t>
            </a:r>
            <a:r>
              <a:rPr lang="en-US" sz="2400" dirty="0" err="1" smtClean="0"/>
              <a:t>Haemophilus</a:t>
            </a:r>
            <a:r>
              <a:rPr lang="en-US" sz="2400" dirty="0" smtClean="0"/>
              <a:t>, Diphtheria. Herpes Virus can cause it.</a:t>
            </a:r>
          </a:p>
          <a:p>
            <a:pPr eaLnBrk="1" hangingPunct="1"/>
            <a:r>
              <a:rPr lang="en-US" sz="2400" dirty="0" smtClean="0"/>
              <a:t>Complete and sudden collapse of cortical function </a:t>
            </a:r>
          </a:p>
          <a:p>
            <a:pPr eaLnBrk="1" hangingPunct="1"/>
            <a:r>
              <a:rPr lang="en-US" sz="2400" dirty="0" smtClean="0"/>
              <a:t> SYMPTOMS: like symptoms of shock ,infection  and DIC.</a:t>
            </a:r>
          </a:p>
          <a:p>
            <a:pPr eaLnBrk="1" hangingPunct="1"/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Isolated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aldosterone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This is rare and may be due to </a:t>
            </a:r>
            <a:r>
              <a:rPr lang="en-GB" sz="2400" dirty="0" smtClean="0"/>
              <a:t>an adrenal </a:t>
            </a:r>
            <a:r>
              <a:rPr lang="en-GB" sz="2400" dirty="0"/>
              <a:t>lesion, such as an </a:t>
            </a:r>
            <a:r>
              <a:rPr lang="en-GB" sz="2400" dirty="0" smtClean="0"/>
              <a:t>18-hydroxylase defect</a:t>
            </a:r>
            <a:r>
              <a:rPr lang="en-GB" sz="2400" dirty="0"/>
              <a:t>, or to primary </a:t>
            </a:r>
            <a:r>
              <a:rPr lang="en-GB" sz="2400" dirty="0" err="1"/>
              <a:t>renin</a:t>
            </a:r>
            <a:r>
              <a:rPr lang="en-GB" sz="2400" dirty="0"/>
              <a:t> deficiency, </a:t>
            </a:r>
            <a:r>
              <a:rPr lang="en-GB" sz="2400" dirty="0" smtClean="0"/>
              <a:t>as in </a:t>
            </a:r>
            <a:r>
              <a:rPr lang="en-GB" sz="2400" dirty="0"/>
              <a:t>the </a:t>
            </a:r>
            <a:r>
              <a:rPr lang="en-GB" sz="2400" dirty="0" err="1"/>
              <a:t>anephric</a:t>
            </a:r>
            <a:r>
              <a:rPr lang="en-GB" sz="2400" dirty="0"/>
              <a:t> patient.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Hyperfunction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adrenal cortex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Hyperfunction</a:t>
            </a:r>
            <a:r>
              <a:rPr lang="en-GB" sz="2400" dirty="0"/>
              <a:t> of the adrenal cortex </a:t>
            </a:r>
            <a:r>
              <a:rPr lang="en-GB" sz="2400" dirty="0" smtClean="0"/>
              <a:t>can be </a:t>
            </a:r>
            <a:r>
              <a:rPr lang="en-GB" sz="2400" dirty="0"/>
              <a:t>conveniently discussed in terms </a:t>
            </a:r>
            <a:r>
              <a:rPr lang="en-GB" sz="2400" dirty="0" smtClean="0"/>
              <a:t>of the </a:t>
            </a:r>
            <a:r>
              <a:rPr lang="en-GB" sz="2400" dirty="0"/>
              <a:t>overproduction of the three </a:t>
            </a:r>
            <a:r>
              <a:rPr lang="en-GB" sz="2400" dirty="0" smtClean="0"/>
              <a:t>main products:</a:t>
            </a:r>
          </a:p>
          <a:p>
            <a:endParaRPr lang="en-GB" sz="2400" dirty="0"/>
          </a:p>
          <a:p>
            <a:pPr>
              <a:buFont typeface="Wingdings" pitchFamily="2" charset="2"/>
              <a:buChar char="ü"/>
            </a:pPr>
            <a:r>
              <a:rPr lang="en-GB" sz="2400" dirty="0" err="1" smtClean="0"/>
              <a:t>Cortisol</a:t>
            </a:r>
            <a:endParaRPr lang="en-GB" sz="2400" dirty="0" smtClean="0"/>
          </a:p>
          <a:p>
            <a:pPr>
              <a:buFont typeface="Wingdings" pitchFamily="2" charset="2"/>
              <a:buChar char="ü"/>
            </a:pPr>
            <a:r>
              <a:rPr lang="en-GB" sz="2400" dirty="0" smtClean="0"/>
              <a:t>Adrenal androgens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err="1" smtClean="0"/>
              <a:t>Aldosterone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err="1" smtClean="0"/>
              <a:t>Cortisol</a:t>
            </a:r>
            <a:r>
              <a:rPr lang="en-GB" sz="5400" b="1" dirty="0" smtClean="0"/>
              <a:t> excess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These clinical features are caused by high glucocorticoid levels of any origin (i.e., from an adrenal adenoma or carcinoma, ectopic production of ACTH or CRH by a tumor or exogenous administration of corticosteroids). </a:t>
            </a:r>
          </a:p>
          <a:p>
            <a:pPr algn="just"/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Thus, hypercortisolism from any cause is now called </a:t>
            </a:r>
            <a:r>
              <a:rPr lang="en-US" sz="2400" b="1" dirty="0" smtClean="0"/>
              <a:t>Cushing syndrome; </a:t>
            </a:r>
            <a:r>
              <a:rPr lang="en-US" sz="2400" dirty="0" smtClean="0"/>
              <a:t>the term </a:t>
            </a:r>
            <a:r>
              <a:rPr lang="en-US" sz="2400" b="1" dirty="0" smtClean="0"/>
              <a:t>Cushing disease</a:t>
            </a:r>
            <a:r>
              <a:rPr lang="en-US" sz="2400" dirty="0" smtClean="0"/>
              <a:t> is reserved for excessive secretion of ACTH by pituitary corticotrope tumors.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/>
          </a:bodyPr>
          <a:lstStyle/>
          <a:p>
            <a:r>
              <a:rPr lang="en-GB" sz="3000" dirty="0"/>
              <a:t>The hormones of the adrenal (</a:t>
            </a:r>
            <a:r>
              <a:rPr lang="en-GB" sz="3000" dirty="0" smtClean="0"/>
              <a:t>suprarenal) glands </a:t>
            </a:r>
            <a:r>
              <a:rPr lang="en-GB" sz="3000" dirty="0"/>
              <a:t>are essential for survival</a:t>
            </a:r>
            <a:r>
              <a:rPr lang="en-GB" sz="3000" dirty="0" smtClean="0"/>
              <a:t>.</a:t>
            </a:r>
          </a:p>
          <a:p>
            <a:pPr>
              <a:buNone/>
            </a:pPr>
            <a:endParaRPr lang="en-GB" sz="2400" dirty="0"/>
          </a:p>
          <a:p>
            <a:r>
              <a:rPr lang="en-GB" sz="2800" dirty="0" smtClean="0"/>
              <a:t>The adrenal </a:t>
            </a:r>
            <a:r>
              <a:rPr lang="en-GB" sz="2800" dirty="0"/>
              <a:t>cortex is the source of the </a:t>
            </a:r>
            <a:r>
              <a:rPr lang="en-GB" sz="2800" dirty="0" smtClean="0"/>
              <a:t>two important </a:t>
            </a:r>
            <a:r>
              <a:rPr lang="en-GB" sz="2800" dirty="0"/>
              <a:t>steroid hormones, </a:t>
            </a:r>
            <a:r>
              <a:rPr lang="en-GB" sz="2800" dirty="0" err="1" smtClean="0"/>
              <a:t>aldosterone</a:t>
            </a:r>
            <a:r>
              <a:rPr lang="en-GB" sz="2800" dirty="0" smtClean="0"/>
              <a:t> and </a:t>
            </a:r>
            <a:r>
              <a:rPr lang="en-GB" sz="2800" dirty="0" err="1" smtClean="0"/>
              <a:t>cortisol</a:t>
            </a:r>
            <a:r>
              <a:rPr lang="en-GB" sz="2800" dirty="0" smtClean="0"/>
              <a:t>.</a:t>
            </a:r>
          </a:p>
          <a:p>
            <a:pPr>
              <a:buNone/>
            </a:pPr>
            <a:endParaRPr lang="en-GB" sz="2400" dirty="0"/>
          </a:p>
          <a:p>
            <a:r>
              <a:rPr lang="en-GB" sz="2800" dirty="0"/>
              <a:t>The </a:t>
            </a:r>
            <a:r>
              <a:rPr lang="en-GB" sz="2800" dirty="0" smtClean="0"/>
              <a:t>adrenal medulla </a:t>
            </a:r>
            <a:r>
              <a:rPr lang="en-GB" sz="2800" dirty="0"/>
              <a:t>is </a:t>
            </a:r>
            <a:r>
              <a:rPr lang="en-GB" sz="2800" dirty="0" err="1"/>
              <a:t>embryologically</a:t>
            </a:r>
            <a:r>
              <a:rPr lang="en-GB" sz="2800" dirty="0"/>
              <a:t> and </a:t>
            </a:r>
            <a:r>
              <a:rPr lang="en-GB" sz="2800" dirty="0" err="1" smtClean="0"/>
              <a:t>histologically</a:t>
            </a:r>
            <a:r>
              <a:rPr lang="en-GB" sz="2800" dirty="0" smtClean="0"/>
              <a:t> distinct </a:t>
            </a:r>
            <a:r>
              <a:rPr lang="en-GB" sz="2800" dirty="0"/>
              <a:t>from the cortex and </a:t>
            </a:r>
            <a:r>
              <a:rPr lang="en-GB" sz="2800" dirty="0" smtClean="0"/>
              <a:t>is part </a:t>
            </a:r>
            <a:r>
              <a:rPr lang="en-GB" sz="2800" dirty="0"/>
              <a:t>of the sympathetic nervous system</a:t>
            </a:r>
            <a:r>
              <a:rPr lang="en-GB" sz="2800" dirty="0" smtClean="0"/>
              <a:t>.</a:t>
            </a:r>
          </a:p>
          <a:p>
            <a:endParaRPr lang="en-GB" sz="2400" dirty="0"/>
          </a:p>
          <a:p>
            <a:r>
              <a:rPr lang="en-GB" sz="2800" dirty="0" err="1"/>
              <a:t>Medullary</a:t>
            </a:r>
            <a:r>
              <a:rPr lang="en-GB" sz="2800" dirty="0"/>
              <a:t> cells synthesize, store </a:t>
            </a:r>
            <a:r>
              <a:rPr lang="en-GB" sz="2800" dirty="0" smtClean="0"/>
              <a:t>and secrete </a:t>
            </a:r>
            <a:r>
              <a:rPr lang="en-GB" sz="2800" dirty="0"/>
              <a:t>adrenaline, along with </a:t>
            </a:r>
            <a:r>
              <a:rPr lang="en-GB" sz="2800" dirty="0" err="1" smtClean="0"/>
              <a:t>noradrenaline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"/>
            <a:ext cx="7704856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5856" y="64533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Rubin, et al. 2012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cushing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effects of high </a:t>
            </a:r>
            <a:r>
              <a:rPr lang="en-GB" sz="2400" dirty="0" err="1" smtClean="0"/>
              <a:t>cortisol</a:t>
            </a:r>
            <a:r>
              <a:rPr lang="en-GB" sz="2400" dirty="0" smtClean="0"/>
              <a:t> include: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/>
              <a:t>Insulin resistant diabetes and </a:t>
            </a:r>
            <a:r>
              <a:rPr lang="en-GB" sz="2400" dirty="0" err="1" smtClean="0"/>
              <a:t>glycosuria</a:t>
            </a:r>
            <a:r>
              <a:rPr lang="en-GB" sz="2400" dirty="0" smtClean="0"/>
              <a:t> due to increased </a:t>
            </a:r>
            <a:r>
              <a:rPr lang="en-GB" sz="2400" dirty="0" err="1" smtClean="0"/>
              <a:t>gluconeogenesis</a:t>
            </a:r>
            <a:r>
              <a:rPr lang="en-GB" sz="2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/>
              <a:t>Muscular wasting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/>
              <a:t>Osteoporosis 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/>
              <a:t>Atrophy of collagen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/>
              <a:t>Increased body fat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/>
              <a:t>Moon face, buffalo hump and </a:t>
            </a:r>
            <a:r>
              <a:rPr lang="en-GB" sz="2400" dirty="0" err="1" smtClean="0"/>
              <a:t>hypertriglyceridaemia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7776864" cy="619268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 of </a:t>
            </a:r>
            <a:r>
              <a:rPr lang="en-GB" dirty="0" err="1" smtClean="0"/>
              <a:t>cushing</a:t>
            </a:r>
            <a:r>
              <a:rPr lang="en-GB" dirty="0" smtClean="0"/>
              <a:t>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en-GB" sz="2400" dirty="0" err="1"/>
              <a:t>Cortisol</a:t>
            </a:r>
            <a:r>
              <a:rPr lang="en-GB" sz="2400" dirty="0"/>
              <a:t>, secreted in excess by </a:t>
            </a:r>
            <a:r>
              <a:rPr lang="en-GB" sz="2400" dirty="0" smtClean="0"/>
              <a:t>the adrenal </a:t>
            </a:r>
            <a:r>
              <a:rPr lang="en-GB" sz="2400" dirty="0"/>
              <a:t>cortex, will rapidly exceed </a:t>
            </a:r>
            <a:r>
              <a:rPr lang="en-GB" sz="2400" dirty="0" smtClean="0"/>
              <a:t>the available </a:t>
            </a:r>
            <a:r>
              <a:rPr lang="en-GB" sz="2400" dirty="0"/>
              <a:t>capacity of the plasma </a:t>
            </a:r>
            <a:r>
              <a:rPr lang="en-GB" sz="2400" dirty="0" smtClean="0"/>
              <a:t>binding protein</a:t>
            </a:r>
            <a:r>
              <a:rPr lang="en-GB" sz="2400" dirty="0"/>
              <a:t>, </a:t>
            </a:r>
            <a:r>
              <a:rPr lang="en-GB" sz="2400" dirty="0" err="1"/>
              <a:t>cortisol</a:t>
            </a:r>
            <a:r>
              <a:rPr lang="en-GB" sz="2400" dirty="0"/>
              <a:t> binding globulin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Unbound </a:t>
            </a:r>
            <a:r>
              <a:rPr lang="en-GB" sz="2400" dirty="0" err="1"/>
              <a:t>cortisol</a:t>
            </a:r>
            <a:r>
              <a:rPr lang="en-GB" sz="2400" dirty="0"/>
              <a:t> is filtered readily </a:t>
            </a:r>
            <a:r>
              <a:rPr lang="en-GB" sz="2400" dirty="0" smtClean="0"/>
              <a:t>into the </a:t>
            </a:r>
            <a:r>
              <a:rPr lang="en-GB" sz="2400" dirty="0"/>
              <a:t>urine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smtClean="0"/>
              <a:t>Urinary </a:t>
            </a:r>
            <a:r>
              <a:rPr lang="en-GB" sz="2400" dirty="0"/>
              <a:t>free </a:t>
            </a:r>
            <a:r>
              <a:rPr lang="en-GB" sz="2400" dirty="0" err="1"/>
              <a:t>cortisol</a:t>
            </a:r>
            <a:r>
              <a:rPr lang="en-GB" sz="2400" dirty="0"/>
              <a:t>’ in </a:t>
            </a:r>
            <a:r>
              <a:rPr lang="en-GB" sz="2400" dirty="0" smtClean="0"/>
              <a:t>a 24-hour collection.</a:t>
            </a:r>
          </a:p>
          <a:p>
            <a:endParaRPr lang="en-GB" sz="2400" dirty="0"/>
          </a:p>
          <a:p>
            <a:r>
              <a:rPr lang="en-GB" sz="2400" dirty="0"/>
              <a:t>Failure of 1 mg of </a:t>
            </a:r>
            <a:r>
              <a:rPr lang="en-GB" sz="2400" dirty="0" err="1" smtClean="0"/>
              <a:t>dexamethasone</a:t>
            </a:r>
            <a:r>
              <a:rPr lang="en-GB" sz="2400" dirty="0" smtClean="0"/>
              <a:t> taken </a:t>
            </a:r>
            <a:r>
              <a:rPr lang="en-GB" sz="2400" dirty="0"/>
              <a:t>at 23:00 to suppress the </a:t>
            </a:r>
            <a:r>
              <a:rPr lang="en-GB" sz="2400" dirty="0" smtClean="0"/>
              <a:t>serum </a:t>
            </a:r>
            <a:r>
              <a:rPr lang="en-GB" sz="2400" dirty="0" err="1" smtClean="0"/>
              <a:t>cortisol</a:t>
            </a:r>
            <a:r>
              <a:rPr lang="en-GB" sz="2400" dirty="0" smtClean="0"/>
              <a:t> </a:t>
            </a:r>
            <a:r>
              <a:rPr lang="en-GB" sz="2400" dirty="0"/>
              <a:t>level at 08:00 the </a:t>
            </a:r>
            <a:r>
              <a:rPr lang="en-GB" sz="2400" dirty="0" smtClean="0"/>
              <a:t>following morning</a:t>
            </a:r>
            <a:r>
              <a:rPr lang="en-GB" sz="2400" dirty="0"/>
              <a:t>, or failure to suppress </a:t>
            </a:r>
            <a:r>
              <a:rPr lang="en-GB" sz="2400" dirty="0" smtClean="0"/>
              <a:t>urinary </a:t>
            </a:r>
            <a:r>
              <a:rPr lang="en-GB" sz="2400" dirty="0" err="1" smtClean="0"/>
              <a:t>cortisol</a:t>
            </a:r>
            <a:r>
              <a:rPr lang="en-GB" sz="2400" dirty="0" smtClean="0"/>
              <a:t> </a:t>
            </a:r>
            <a:r>
              <a:rPr lang="en-GB" sz="2400" dirty="0"/>
              <a:t>secretion overnight </a:t>
            </a:r>
            <a:r>
              <a:rPr lang="en-GB" sz="2400" dirty="0" smtClean="0"/>
              <a:t>is </a:t>
            </a:r>
            <a:r>
              <a:rPr lang="en-GB" sz="2400" dirty="0"/>
              <a:t>another </a:t>
            </a:r>
            <a:r>
              <a:rPr lang="en-GB" sz="2400" dirty="0" smtClean="0"/>
              <a:t>pointer towards </a:t>
            </a:r>
            <a:r>
              <a:rPr lang="en-GB" sz="2400" dirty="0"/>
              <a:t>the presence of </a:t>
            </a:r>
            <a:r>
              <a:rPr lang="en-GB" sz="2400" dirty="0" smtClean="0"/>
              <a:t>Cushing’s syndrome</a:t>
            </a:r>
            <a:r>
              <a:rPr lang="en-GB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 of </a:t>
            </a:r>
            <a:r>
              <a:rPr lang="en-GB" dirty="0" err="1" smtClean="0"/>
              <a:t>cushing</a:t>
            </a:r>
            <a:r>
              <a:rPr lang="en-GB" dirty="0" smtClean="0"/>
              <a:t>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Failure of the serum </a:t>
            </a:r>
            <a:r>
              <a:rPr lang="en-GB" sz="2400" dirty="0" err="1"/>
              <a:t>cortisol</a:t>
            </a:r>
            <a:r>
              <a:rPr lang="en-GB" sz="2400" dirty="0"/>
              <a:t> to </a:t>
            </a:r>
            <a:r>
              <a:rPr lang="en-GB" sz="2400" dirty="0" smtClean="0"/>
              <a:t>rise after </a:t>
            </a:r>
            <a:r>
              <a:rPr lang="en-GB" sz="2400" dirty="0"/>
              <a:t>insulin-induced hypoglycaemia </a:t>
            </a:r>
            <a:r>
              <a:rPr lang="en-GB" sz="2400" dirty="0" smtClean="0"/>
              <a:t>is also </a:t>
            </a:r>
            <a:r>
              <a:rPr lang="en-GB" sz="2400" dirty="0"/>
              <a:t>a characteristic feature of </a:t>
            </a:r>
            <a:r>
              <a:rPr lang="en-GB" sz="2400" dirty="0" smtClean="0"/>
              <a:t>Cushing’s syndrome</a:t>
            </a:r>
            <a:r>
              <a:rPr lang="en-GB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Dexamethasone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suppression tests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Dexamethasone</a:t>
            </a:r>
            <a:r>
              <a:rPr lang="en-GB" sz="2400" dirty="0" smtClean="0"/>
              <a:t> is an exogenous steroid that mimics the negative feedback of endogenous </a:t>
            </a:r>
            <a:r>
              <a:rPr lang="en-GB" sz="2400" dirty="0" err="1" smtClean="0"/>
              <a:t>glucocorticoids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err="1" smtClean="0"/>
              <a:t>Dexamethasone</a:t>
            </a:r>
            <a:r>
              <a:rPr lang="en-GB" sz="2400" dirty="0" smtClean="0"/>
              <a:t> suppression tests (DSTs) are important in the investigation of suspected </a:t>
            </a:r>
            <a:r>
              <a:rPr lang="en-GB" sz="2400" dirty="0" err="1" smtClean="0"/>
              <a:t>overactivity</a:t>
            </a:r>
            <a:r>
              <a:rPr lang="en-GB" sz="2400" dirty="0" smtClean="0"/>
              <a:t> of the hypothalamic-pituitary-adrenal axis.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/>
              <a:t>Low dose </a:t>
            </a:r>
            <a:r>
              <a:rPr lang="en-GB" sz="4000" b="1" dirty="0" err="1" smtClean="0"/>
              <a:t>dexamethasone</a:t>
            </a:r>
            <a:r>
              <a:rPr lang="en-GB" sz="4000" b="1" dirty="0" smtClean="0"/>
              <a:t> suppression test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 its simplest form, the low dose DST– usually performed on an outpatient basis – involves the patient taking 1 mg </a:t>
            </a:r>
            <a:r>
              <a:rPr lang="en-GB" sz="2400" dirty="0" err="1" smtClean="0"/>
              <a:t>dexamethasone</a:t>
            </a:r>
            <a:r>
              <a:rPr lang="en-GB" sz="2400" dirty="0" smtClean="0"/>
              <a:t> orally at 23:00 and attending for a </a:t>
            </a:r>
            <a:r>
              <a:rPr lang="en-GB" sz="2400" dirty="0" err="1" smtClean="0"/>
              <a:t>cortisol</a:t>
            </a:r>
            <a:r>
              <a:rPr lang="en-GB" sz="2400" dirty="0" smtClean="0"/>
              <a:t> blood test the following morning at 08:00 or 09:00.</a:t>
            </a:r>
          </a:p>
          <a:p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If the </a:t>
            </a:r>
            <a:r>
              <a:rPr lang="en-GB" sz="2400" dirty="0" err="1" smtClean="0"/>
              <a:t>cortisol</a:t>
            </a:r>
            <a:r>
              <a:rPr lang="en-GB" sz="2400" dirty="0" smtClean="0"/>
              <a:t> has suppressed to &lt;50 </a:t>
            </a:r>
            <a:r>
              <a:rPr lang="en-GB" sz="2400" dirty="0" err="1" smtClean="0"/>
              <a:t>nmol</a:t>
            </a:r>
            <a:r>
              <a:rPr lang="en-GB" sz="2400" dirty="0" smtClean="0"/>
              <a:t>/L, </a:t>
            </a:r>
            <a:r>
              <a:rPr lang="en-GB" sz="2400" dirty="0" err="1" smtClean="0"/>
              <a:t>cortisol</a:t>
            </a:r>
            <a:r>
              <a:rPr lang="en-GB" sz="2400" dirty="0" smtClean="0"/>
              <a:t> overproduction is unlikely and no further action is normally required.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High dose </a:t>
            </a:r>
            <a:r>
              <a:rPr lang="en-GB" b="1" dirty="0" err="1" smtClean="0"/>
              <a:t>dexamethasone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suppression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Failure to suppress in response to low dose </a:t>
            </a:r>
            <a:r>
              <a:rPr lang="en-GB" sz="2400" dirty="0" err="1" smtClean="0"/>
              <a:t>dexamethasone</a:t>
            </a:r>
            <a:r>
              <a:rPr lang="en-GB" sz="2400" dirty="0" smtClean="0"/>
              <a:t> may occur because of autonomous ACTH production by the pituitary (Cushing’s disease), or ectopic ACTH production (usually malignant), or adrenal production of </a:t>
            </a:r>
            <a:r>
              <a:rPr lang="en-GB" sz="2400" dirty="0" err="1" smtClean="0"/>
              <a:t>cortisol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The high dose DST (8 mg) is used to distinguish the first two of these options. ACTH production in Cushing’s disease does usually suppress in response to high dose </a:t>
            </a:r>
            <a:r>
              <a:rPr lang="en-GB" sz="2400" dirty="0" err="1" smtClean="0"/>
              <a:t>dexamethasone</a:t>
            </a:r>
            <a:r>
              <a:rPr lang="en-GB" sz="2400" dirty="0" smtClean="0"/>
              <a:t>, whereas malignant production of ACTH usually does not.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Androgen excess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Autofit/>
          </a:bodyPr>
          <a:lstStyle/>
          <a:p>
            <a:r>
              <a:rPr lang="en-GB" sz="2400" dirty="0" err="1"/>
              <a:t>Adrenocortical</a:t>
            </a:r>
            <a:r>
              <a:rPr lang="en-GB" sz="2400" dirty="0"/>
              <a:t> tumours, </a:t>
            </a:r>
            <a:r>
              <a:rPr lang="en-GB" sz="2400" dirty="0" smtClean="0"/>
              <a:t>particularly adrenal </a:t>
            </a:r>
            <a:r>
              <a:rPr lang="en-GB" sz="2400" dirty="0"/>
              <a:t>carcinomas, may produce </a:t>
            </a:r>
            <a:r>
              <a:rPr lang="en-GB" sz="2400" dirty="0" smtClean="0"/>
              <a:t>excess androgens </a:t>
            </a:r>
            <a:r>
              <a:rPr lang="en-GB" sz="2400" dirty="0"/>
              <a:t>(DHA, </a:t>
            </a:r>
            <a:r>
              <a:rPr lang="en-GB" sz="2400" dirty="0" err="1"/>
              <a:t>androstenedione</a:t>
            </a:r>
            <a:r>
              <a:rPr lang="en-GB" sz="2400" dirty="0"/>
              <a:t> </a:t>
            </a:r>
            <a:r>
              <a:rPr lang="en-GB" sz="2400" dirty="0" smtClean="0"/>
              <a:t>and testosterone</a:t>
            </a:r>
            <a:r>
              <a:rPr lang="en-GB" sz="2400" dirty="0"/>
              <a:t>) causing </a:t>
            </a:r>
            <a:r>
              <a:rPr lang="en-GB" sz="2400" dirty="0" err="1"/>
              <a:t>hirsutism</a:t>
            </a:r>
            <a:r>
              <a:rPr lang="en-GB" sz="2400" dirty="0"/>
              <a:t> </a:t>
            </a:r>
            <a:r>
              <a:rPr lang="en-GB" sz="2400" dirty="0" smtClean="0"/>
              <a:t>and/or </a:t>
            </a:r>
            <a:r>
              <a:rPr lang="en-GB" sz="2400" dirty="0" err="1" smtClean="0"/>
              <a:t>virilization</a:t>
            </a:r>
            <a:r>
              <a:rPr lang="en-GB" sz="2400" dirty="0" smtClean="0"/>
              <a:t> </a:t>
            </a:r>
            <a:r>
              <a:rPr lang="en-GB" sz="2400" dirty="0"/>
              <a:t>in </a:t>
            </a:r>
            <a:r>
              <a:rPr lang="en-GB" sz="2400" dirty="0" smtClean="0"/>
              <a:t>females.</a:t>
            </a:r>
          </a:p>
          <a:p>
            <a:endParaRPr lang="en-GB" sz="2400" dirty="0" smtClean="0"/>
          </a:p>
          <a:p>
            <a:pPr>
              <a:buNone/>
            </a:pPr>
            <a:endParaRPr lang="en-GB" sz="2400" dirty="0"/>
          </a:p>
          <a:p>
            <a:r>
              <a:rPr lang="en-GB" sz="2400" dirty="0"/>
              <a:t>This may not necessarily be </a:t>
            </a:r>
            <a:r>
              <a:rPr lang="en-GB" sz="2400" dirty="0" smtClean="0"/>
              <a:t>accompanied by </a:t>
            </a:r>
            <a:r>
              <a:rPr lang="en-GB" sz="2400" dirty="0" err="1"/>
              <a:t>cortisol</a:t>
            </a:r>
            <a:r>
              <a:rPr lang="en-GB" sz="2400" dirty="0"/>
              <a:t> excess, and signs </a:t>
            </a:r>
            <a:r>
              <a:rPr lang="en-GB" sz="2400" dirty="0" smtClean="0"/>
              <a:t>of Cushing’s </a:t>
            </a:r>
            <a:r>
              <a:rPr lang="en-GB" sz="2400" dirty="0"/>
              <a:t>syndrome may be absent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pPr>
              <a:buNone/>
            </a:pPr>
            <a:endParaRPr lang="en-GB" sz="2400" dirty="0"/>
          </a:p>
          <a:p>
            <a:r>
              <a:rPr lang="en-GB" sz="2400" dirty="0"/>
              <a:t>Patients with congenital adrenal </a:t>
            </a:r>
            <a:r>
              <a:rPr lang="en-GB" sz="2400" dirty="0" smtClean="0"/>
              <a:t>hyperplasia  </a:t>
            </a:r>
            <a:r>
              <a:rPr lang="en-GB" sz="2400" dirty="0"/>
              <a:t>may also present with </a:t>
            </a:r>
            <a:r>
              <a:rPr lang="en-GB" sz="2400" dirty="0" smtClean="0"/>
              <a:t>signs of </a:t>
            </a:r>
            <a:r>
              <a:rPr lang="en-GB" sz="2400" dirty="0"/>
              <a:t>increased androgen production.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Aldosterone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excess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GB" sz="2400" dirty="0"/>
              <a:t>Primary </a:t>
            </a:r>
            <a:r>
              <a:rPr lang="en-GB" sz="2400" dirty="0" err="1"/>
              <a:t>hyperaldosteronism</a:t>
            </a:r>
            <a:r>
              <a:rPr lang="en-GB" sz="2400" dirty="0"/>
              <a:t> (</a:t>
            </a:r>
            <a:r>
              <a:rPr lang="en-GB" sz="2400" dirty="0" smtClean="0"/>
              <a:t>Conn’s syndrome</a:t>
            </a:r>
            <a:r>
              <a:rPr lang="en-GB" sz="2400" dirty="0"/>
              <a:t>) is rare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In most cases, </a:t>
            </a:r>
            <a:r>
              <a:rPr lang="en-GB" sz="2400" dirty="0" smtClean="0"/>
              <a:t>the disease </a:t>
            </a:r>
            <a:r>
              <a:rPr lang="en-GB" sz="2400" dirty="0"/>
              <a:t>is due to a single </a:t>
            </a:r>
            <a:r>
              <a:rPr lang="en-GB" sz="2400" dirty="0" err="1" smtClean="0"/>
              <a:t>adrenocortical</a:t>
            </a:r>
            <a:r>
              <a:rPr lang="en-GB" sz="2400" dirty="0" smtClean="0"/>
              <a:t> adenoma.</a:t>
            </a:r>
          </a:p>
          <a:p>
            <a:endParaRPr lang="en-GB" sz="2400" dirty="0"/>
          </a:p>
          <a:p>
            <a:r>
              <a:rPr lang="en-GB" sz="2400" dirty="0"/>
              <a:t>Patients may present </a:t>
            </a:r>
            <a:r>
              <a:rPr lang="en-GB" sz="2400" dirty="0" smtClean="0"/>
              <a:t>with </a:t>
            </a:r>
            <a:r>
              <a:rPr lang="en-GB" sz="2400" dirty="0" err="1" smtClean="0"/>
              <a:t>polydipsia</a:t>
            </a:r>
            <a:r>
              <a:rPr lang="en-GB" sz="2400" dirty="0" smtClean="0"/>
              <a:t> </a:t>
            </a:r>
            <a:r>
              <a:rPr lang="en-GB" sz="2400" dirty="0"/>
              <a:t>and </a:t>
            </a:r>
            <a:r>
              <a:rPr lang="en-GB" sz="2400" dirty="0" err="1"/>
              <a:t>polyuria</a:t>
            </a:r>
            <a:r>
              <a:rPr lang="en-GB" sz="2400" dirty="0"/>
              <a:t>, symptoms </a:t>
            </a:r>
            <a:r>
              <a:rPr lang="en-GB" sz="2400" dirty="0" smtClean="0"/>
              <a:t>of neuromuscular </a:t>
            </a:r>
            <a:r>
              <a:rPr lang="en-GB" sz="2400" dirty="0"/>
              <a:t>abnormalities such </a:t>
            </a:r>
            <a:r>
              <a:rPr lang="en-GB" sz="2400" dirty="0" smtClean="0"/>
              <a:t>as weakness</a:t>
            </a:r>
            <a:r>
              <a:rPr lang="en-GB" sz="2400" dirty="0"/>
              <a:t>, </a:t>
            </a:r>
            <a:r>
              <a:rPr lang="en-GB" sz="2400" dirty="0" err="1"/>
              <a:t>paraesthesiae</a:t>
            </a:r>
            <a:r>
              <a:rPr lang="en-GB" sz="2400" dirty="0"/>
              <a:t> and </a:t>
            </a:r>
            <a:r>
              <a:rPr lang="en-GB" sz="2400" dirty="0" err="1"/>
              <a:t>tetany</a:t>
            </a:r>
            <a:r>
              <a:rPr lang="en-GB" sz="2400" dirty="0"/>
              <a:t>, </a:t>
            </a:r>
            <a:r>
              <a:rPr lang="en-GB" sz="2400" dirty="0" smtClean="0"/>
              <a:t>and hypertension.</a:t>
            </a:r>
          </a:p>
          <a:p>
            <a:endParaRPr lang="en-GB" sz="2400" dirty="0"/>
          </a:p>
          <a:p>
            <a:r>
              <a:rPr lang="en-GB" sz="2400" dirty="0"/>
              <a:t>All symptoms other </a:t>
            </a:r>
            <a:r>
              <a:rPr lang="en-GB" sz="2400" dirty="0" smtClean="0"/>
              <a:t>than hypertension </a:t>
            </a:r>
            <a:r>
              <a:rPr lang="en-GB" sz="2400" dirty="0"/>
              <a:t>are attributable to </a:t>
            </a:r>
            <a:r>
              <a:rPr lang="en-GB" sz="2400" dirty="0" smtClean="0"/>
              <a:t>potassium depletion</a:t>
            </a:r>
            <a:r>
              <a:rPr lang="en-GB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pture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496944" cy="49429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Aldosterone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r>
              <a:rPr lang="en-GB" sz="2400" dirty="0"/>
              <a:t>Preliminary investigations </a:t>
            </a:r>
            <a:r>
              <a:rPr lang="en-GB" sz="2400" dirty="0" smtClean="0"/>
              <a:t>must include </a:t>
            </a:r>
            <a:r>
              <a:rPr lang="en-GB" sz="2400" dirty="0"/>
              <a:t>determination of serum </a:t>
            </a:r>
            <a:r>
              <a:rPr lang="en-GB" sz="2400" dirty="0" smtClean="0"/>
              <a:t>and urine </a:t>
            </a:r>
            <a:r>
              <a:rPr lang="en-GB" sz="2400" dirty="0"/>
              <a:t>electrolytes over several days, </a:t>
            </a:r>
            <a:r>
              <a:rPr lang="en-GB" sz="2400" dirty="0" smtClean="0"/>
              <a:t>with adequate </a:t>
            </a:r>
            <a:r>
              <a:rPr lang="en-GB" sz="2400" dirty="0"/>
              <a:t>sodium intake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Serum </a:t>
            </a:r>
            <a:r>
              <a:rPr lang="en-GB" sz="2400" dirty="0" smtClean="0"/>
              <a:t>potassium will </a:t>
            </a:r>
            <a:r>
              <a:rPr lang="en-GB" sz="2400" dirty="0"/>
              <a:t>be low, and urinary </a:t>
            </a:r>
            <a:r>
              <a:rPr lang="en-GB" sz="2400" dirty="0" smtClean="0"/>
              <a:t>potassium </a:t>
            </a:r>
            <a:r>
              <a:rPr lang="en-GB" sz="2400" dirty="0"/>
              <a:t>excretion will be elevated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smtClean="0"/>
              <a:t>Documented, careful </a:t>
            </a:r>
            <a:r>
              <a:rPr lang="en-GB" sz="2400" dirty="0"/>
              <a:t>collection of specimens for </a:t>
            </a:r>
            <a:r>
              <a:rPr lang="en-GB" sz="2400" dirty="0" smtClean="0"/>
              <a:t>assay of </a:t>
            </a:r>
            <a:r>
              <a:rPr lang="en-GB" sz="2400" dirty="0" err="1"/>
              <a:t>aldosterone</a:t>
            </a:r>
            <a:r>
              <a:rPr lang="en-GB" sz="2400" dirty="0"/>
              <a:t>, </a:t>
            </a:r>
            <a:r>
              <a:rPr lang="en-GB" sz="2400" dirty="0" err="1"/>
              <a:t>renin</a:t>
            </a:r>
            <a:r>
              <a:rPr lang="en-GB" sz="2400" dirty="0"/>
              <a:t> or ‘plasma </a:t>
            </a:r>
            <a:r>
              <a:rPr lang="en-GB" sz="2400" dirty="0" err="1" smtClean="0"/>
              <a:t>renin</a:t>
            </a:r>
            <a:r>
              <a:rPr lang="en-GB" sz="2400" dirty="0" smtClean="0"/>
              <a:t> activity</a:t>
            </a:r>
            <a:r>
              <a:rPr lang="en-GB" sz="2400" dirty="0"/>
              <a:t>’, may be made </a:t>
            </a:r>
            <a:r>
              <a:rPr lang="en-GB" sz="2400" dirty="0" smtClean="0"/>
              <a:t>to confirm </a:t>
            </a:r>
            <a:r>
              <a:rPr lang="en-GB" sz="2400" dirty="0"/>
              <a:t>the diagnosis.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Aldosterone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r>
              <a:rPr lang="en-GB" sz="2400" dirty="0"/>
              <a:t>The diagnosis of </a:t>
            </a:r>
            <a:r>
              <a:rPr lang="en-GB" sz="2400" dirty="0" err="1" smtClean="0"/>
              <a:t>hyperaldosteronism</a:t>
            </a:r>
            <a:r>
              <a:rPr lang="en-GB" sz="2400" dirty="0" smtClean="0"/>
              <a:t> may </a:t>
            </a:r>
            <a:r>
              <a:rPr lang="en-GB" sz="2400" dirty="0"/>
              <a:t>be made in the </a:t>
            </a:r>
            <a:r>
              <a:rPr lang="en-GB" sz="2400" dirty="0" err="1" smtClean="0"/>
              <a:t>hypokalaemic</a:t>
            </a:r>
            <a:r>
              <a:rPr lang="en-GB" sz="2400" dirty="0" smtClean="0"/>
              <a:t> patient </a:t>
            </a:r>
            <a:r>
              <a:rPr lang="en-GB" sz="2400" dirty="0"/>
              <a:t>if the serum </a:t>
            </a:r>
            <a:r>
              <a:rPr lang="en-GB" sz="2400" dirty="0" err="1"/>
              <a:t>aldosterone</a:t>
            </a:r>
            <a:r>
              <a:rPr lang="en-GB" sz="2400" dirty="0"/>
              <a:t> </a:t>
            </a:r>
            <a:r>
              <a:rPr lang="en-GB" sz="2400" dirty="0" smtClean="0"/>
              <a:t>level exceeds </a:t>
            </a:r>
            <a:r>
              <a:rPr lang="en-GB" sz="2400" dirty="0"/>
              <a:t>the upper limit of normal or </a:t>
            </a:r>
            <a:r>
              <a:rPr lang="en-GB" sz="2400" dirty="0" smtClean="0"/>
              <a:t>if the </a:t>
            </a:r>
            <a:r>
              <a:rPr lang="en-GB" sz="2400" dirty="0"/>
              <a:t>level is persistently inappropriate </a:t>
            </a:r>
            <a:r>
              <a:rPr lang="en-GB" sz="2400" dirty="0" smtClean="0"/>
              <a:t>to the </a:t>
            </a:r>
            <a:r>
              <a:rPr lang="en-GB" sz="2400" dirty="0"/>
              <a:t>serum potassium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pPr>
              <a:buNone/>
            </a:pPr>
            <a:endParaRPr lang="en-GB" sz="2400" dirty="0"/>
          </a:p>
          <a:p>
            <a:r>
              <a:rPr lang="en-GB" sz="2400" dirty="0"/>
              <a:t>In primary </a:t>
            </a:r>
            <a:r>
              <a:rPr lang="en-GB" sz="2400" dirty="0" err="1" smtClean="0"/>
              <a:t>hyperaldosteronism</a:t>
            </a:r>
            <a:r>
              <a:rPr lang="en-GB" sz="2400" dirty="0" smtClean="0"/>
              <a:t>, where </a:t>
            </a:r>
            <a:r>
              <a:rPr lang="en-GB" sz="2400" dirty="0"/>
              <a:t>the excess </a:t>
            </a:r>
            <a:r>
              <a:rPr lang="en-GB" sz="2400" dirty="0" err="1" smtClean="0"/>
              <a:t>aldosterone</a:t>
            </a:r>
            <a:r>
              <a:rPr lang="en-GB" sz="2400" dirty="0" smtClean="0"/>
              <a:t> arises </a:t>
            </a:r>
            <a:r>
              <a:rPr lang="en-GB" sz="2400" dirty="0"/>
              <a:t>from an adrenal </a:t>
            </a:r>
            <a:r>
              <a:rPr lang="en-GB" sz="2400" dirty="0" smtClean="0"/>
              <a:t>adenoma, the </a:t>
            </a:r>
            <a:r>
              <a:rPr lang="en-GB" sz="2400" dirty="0"/>
              <a:t>levels of plasma </a:t>
            </a:r>
            <a:r>
              <a:rPr lang="en-GB" sz="2400" dirty="0" err="1"/>
              <a:t>renin</a:t>
            </a:r>
            <a:r>
              <a:rPr lang="en-GB" sz="2400" dirty="0"/>
              <a:t> will be low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adrenal medulla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</a:t>
            </a:r>
            <a:r>
              <a:rPr lang="en-GB" sz="2400" dirty="0" err="1" smtClean="0"/>
              <a:t>chromaffin</a:t>
            </a:r>
            <a:r>
              <a:rPr lang="en-GB" sz="2400" dirty="0" smtClean="0"/>
              <a:t> cells of the medulla secrete adrenaline and </a:t>
            </a:r>
            <a:r>
              <a:rPr lang="en-GB" sz="2400" dirty="0" err="1" smtClean="0"/>
              <a:t>noradrenaline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smtClean="0"/>
              <a:t>Tumours of the adrenal medulla which may secrete these hormones are: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err="1" smtClean="0"/>
              <a:t>Pheochromocytoma</a:t>
            </a:r>
            <a:r>
              <a:rPr lang="en-GB" sz="2400" dirty="0" smtClean="0"/>
              <a:t> (usually benign)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err="1" smtClean="0"/>
              <a:t>Paraganglioma</a:t>
            </a:r>
            <a:r>
              <a:rPr lang="en-GB" sz="2400" dirty="0" smtClean="0"/>
              <a:t> (from </a:t>
            </a:r>
            <a:r>
              <a:rPr lang="en-GB" sz="2400" dirty="0" err="1" smtClean="0"/>
              <a:t>chromaffin</a:t>
            </a:r>
            <a:r>
              <a:rPr lang="en-GB" sz="2400" dirty="0" smtClean="0"/>
              <a:t> tissue elsewhere).</a:t>
            </a:r>
          </a:p>
          <a:p>
            <a:pPr>
              <a:buFont typeface="Wingdings" pitchFamily="2" charset="2"/>
              <a:buChar char="ü"/>
            </a:pPr>
            <a:endParaRPr lang="en-GB" sz="2400" dirty="0"/>
          </a:p>
          <a:p>
            <a:r>
              <a:rPr lang="en-GB" sz="2400" dirty="0" smtClean="0"/>
              <a:t>These tumours produce adrenaline and </a:t>
            </a:r>
            <a:r>
              <a:rPr lang="en-GB" sz="2400" dirty="0" err="1" smtClean="0"/>
              <a:t>noradrenaline</a:t>
            </a:r>
            <a:r>
              <a:rPr lang="en-GB" sz="2400" dirty="0" smtClean="0"/>
              <a:t> in excess.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r>
              <a:rPr lang="en-GB" sz="2400" dirty="0" smtClean="0"/>
              <a:t>Progressive sustained or paroxysmal hypertension.</a:t>
            </a:r>
          </a:p>
          <a:p>
            <a:endParaRPr lang="en-GB" sz="2400" dirty="0"/>
          </a:p>
          <a:p>
            <a:r>
              <a:rPr lang="en-GB" sz="2400" dirty="0" smtClean="0"/>
              <a:t>Paroxysms of headache and sweating.</a:t>
            </a:r>
          </a:p>
          <a:p>
            <a:endParaRPr lang="en-GB" sz="2400" dirty="0"/>
          </a:p>
          <a:p>
            <a:r>
              <a:rPr lang="en-GB" sz="2400" dirty="0" smtClean="0"/>
              <a:t>Increased </a:t>
            </a:r>
            <a:r>
              <a:rPr lang="en-GB" sz="2400" dirty="0" err="1" smtClean="0"/>
              <a:t>glycogenolysis</a:t>
            </a:r>
            <a:r>
              <a:rPr lang="en-GB" sz="2400" dirty="0" smtClean="0"/>
              <a:t> with mild impairment of glucose tolerance, hyperglycaemia, </a:t>
            </a:r>
            <a:r>
              <a:rPr lang="en-GB" sz="2400" dirty="0" err="1" smtClean="0"/>
              <a:t>glycosuria</a:t>
            </a:r>
            <a:r>
              <a:rPr lang="en-GB" sz="2400" dirty="0" smtClean="0"/>
              <a:t> and low plasma insulin.</a:t>
            </a:r>
          </a:p>
          <a:p>
            <a:endParaRPr lang="en-GB" sz="2400" dirty="0"/>
          </a:p>
          <a:p>
            <a:r>
              <a:rPr lang="en-GB" sz="2400" dirty="0" err="1" smtClean="0"/>
              <a:t>Vanil</a:t>
            </a:r>
            <a:r>
              <a:rPr lang="en-GB" sz="2400" dirty="0" smtClean="0"/>
              <a:t> </a:t>
            </a:r>
            <a:r>
              <a:rPr lang="en-GB" sz="2400" dirty="0" err="1" smtClean="0"/>
              <a:t>mandelic</a:t>
            </a:r>
            <a:r>
              <a:rPr lang="en-GB" sz="2400" dirty="0" smtClean="0"/>
              <a:t> acid (VMA) is end product of catecholamine metabolism and is increased in such conditions.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sz="7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Cortisol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r>
              <a:rPr lang="en-GB" sz="2800" dirty="0" err="1"/>
              <a:t>Cortisol</a:t>
            </a:r>
            <a:r>
              <a:rPr lang="en-GB" sz="2800" dirty="0"/>
              <a:t> is produced mainly in the </a:t>
            </a:r>
            <a:r>
              <a:rPr lang="en-GB" sz="2800" dirty="0" err="1" smtClean="0"/>
              <a:t>zona</a:t>
            </a:r>
            <a:r>
              <a:rPr lang="en-GB" sz="2800" dirty="0" smtClean="0"/>
              <a:t> </a:t>
            </a:r>
            <a:r>
              <a:rPr lang="en-GB" sz="2800" dirty="0" err="1" smtClean="0"/>
              <a:t>fasciculata</a:t>
            </a:r>
            <a:r>
              <a:rPr lang="en-GB" sz="2800" dirty="0" smtClean="0"/>
              <a:t> </a:t>
            </a:r>
            <a:r>
              <a:rPr lang="en-GB" sz="2800" dirty="0"/>
              <a:t>and in small </a:t>
            </a:r>
            <a:r>
              <a:rPr lang="en-GB" sz="2800" dirty="0" smtClean="0"/>
              <a:t>quantities </a:t>
            </a:r>
            <a:r>
              <a:rPr lang="en-GB" sz="2800" dirty="0"/>
              <a:t>in </a:t>
            </a:r>
            <a:r>
              <a:rPr lang="en-GB" sz="2800" dirty="0" smtClean="0"/>
              <a:t>the </a:t>
            </a:r>
            <a:r>
              <a:rPr lang="en-GB" sz="2800" dirty="0" err="1" smtClean="0"/>
              <a:t>zona</a:t>
            </a:r>
            <a:r>
              <a:rPr lang="en-GB" sz="2800" dirty="0" smtClean="0"/>
              <a:t> </a:t>
            </a:r>
            <a:r>
              <a:rPr lang="en-GB" sz="2800" dirty="0" err="1"/>
              <a:t>reticularis</a:t>
            </a:r>
            <a:r>
              <a:rPr lang="en-GB" sz="2800" dirty="0"/>
              <a:t> of the adrenal </a:t>
            </a:r>
            <a:r>
              <a:rPr lang="en-GB" sz="2800" dirty="0" smtClean="0"/>
              <a:t>cortex.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 smtClean="0"/>
              <a:t>This is the end </a:t>
            </a:r>
            <a:r>
              <a:rPr lang="en-GB" sz="2800" dirty="0"/>
              <a:t>product of a cascade of </a:t>
            </a:r>
            <a:r>
              <a:rPr lang="en-GB" sz="2800" dirty="0" smtClean="0"/>
              <a:t>hormones that </a:t>
            </a:r>
            <a:r>
              <a:rPr lang="en-GB" sz="2800" dirty="0"/>
              <a:t>make up the </a:t>
            </a:r>
            <a:r>
              <a:rPr lang="en-GB" sz="2800" dirty="0" smtClean="0"/>
              <a:t>hypothalamic– pituitary–</a:t>
            </a:r>
            <a:r>
              <a:rPr lang="en-GB" sz="2800" dirty="0" err="1" smtClean="0"/>
              <a:t>adrenocortical</a:t>
            </a:r>
            <a:r>
              <a:rPr lang="en-GB" sz="2800" dirty="0" smtClean="0"/>
              <a:t> axis.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hypothalamic-pituitary-</a:t>
            </a:r>
            <a:r>
              <a:rPr lang="en-GB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adrenocortical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-axis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HPA_ax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12879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Cortisol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cont..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Autofit/>
          </a:bodyPr>
          <a:lstStyle/>
          <a:p>
            <a:r>
              <a:rPr lang="en-GB" sz="2800" dirty="0"/>
              <a:t>Corticotrophin releasing </a:t>
            </a:r>
            <a:r>
              <a:rPr lang="en-GB" sz="2800" dirty="0" smtClean="0"/>
              <a:t>hormone (CRH</a:t>
            </a:r>
            <a:r>
              <a:rPr lang="en-GB" sz="2800" dirty="0"/>
              <a:t>) is secreted by the </a:t>
            </a:r>
            <a:r>
              <a:rPr lang="en-GB" sz="2800" dirty="0" smtClean="0"/>
              <a:t>hypothalamus under </a:t>
            </a:r>
            <a:r>
              <a:rPr lang="en-GB" sz="2800" dirty="0"/>
              <a:t>the influence of cerebral factors</a:t>
            </a:r>
            <a:r>
              <a:rPr lang="en-GB" sz="2800" dirty="0" smtClean="0"/>
              <a:t>.</a:t>
            </a:r>
          </a:p>
          <a:p>
            <a:pPr>
              <a:buNone/>
            </a:pPr>
            <a:endParaRPr lang="en-GB" sz="2400" dirty="0"/>
          </a:p>
          <a:p>
            <a:r>
              <a:rPr lang="en-GB" sz="2400" dirty="0" err="1"/>
              <a:t>Adrenocorticotrophic</a:t>
            </a:r>
            <a:r>
              <a:rPr lang="en-GB" sz="2400" dirty="0"/>
              <a:t> hormone (</a:t>
            </a:r>
            <a:r>
              <a:rPr lang="en-GB" sz="2400" dirty="0" smtClean="0"/>
              <a:t>corticotrophin, or </a:t>
            </a:r>
            <a:r>
              <a:rPr lang="en-GB" sz="2400" dirty="0"/>
              <a:t>simply ACTH) is secreted </a:t>
            </a:r>
            <a:r>
              <a:rPr lang="en-GB" sz="2400" dirty="0" smtClean="0"/>
              <a:t>by the </a:t>
            </a:r>
            <a:r>
              <a:rPr lang="en-GB" sz="2400" dirty="0"/>
              <a:t>anterior pituitary under the </a:t>
            </a:r>
            <a:r>
              <a:rPr lang="en-GB" sz="2400" dirty="0" smtClean="0"/>
              <a:t>control of </a:t>
            </a:r>
            <a:r>
              <a:rPr lang="en-GB" sz="2400" dirty="0"/>
              <a:t>CRH to maintain the fascicular </a:t>
            </a:r>
            <a:r>
              <a:rPr lang="en-GB" sz="2400" dirty="0" smtClean="0"/>
              <a:t>and reticular </a:t>
            </a:r>
            <a:r>
              <a:rPr lang="en-GB" sz="2400" dirty="0"/>
              <a:t>zones of the adrenal cortex </a:t>
            </a:r>
            <a:r>
              <a:rPr lang="en-GB" sz="2400" dirty="0" smtClean="0"/>
              <a:t>and to stimulate the secretion of </a:t>
            </a:r>
            <a:r>
              <a:rPr lang="en-GB" sz="2400" dirty="0" err="1" smtClean="0"/>
              <a:t>cortisol</a:t>
            </a:r>
            <a:r>
              <a:rPr lang="en-GB" sz="2400" dirty="0" smtClean="0"/>
              <a:t>.</a:t>
            </a:r>
          </a:p>
          <a:p>
            <a:pPr>
              <a:buNone/>
            </a:pPr>
            <a:endParaRPr lang="en-GB" sz="2400" dirty="0"/>
          </a:p>
          <a:p>
            <a:r>
              <a:rPr lang="en-GB" sz="2800" dirty="0"/>
              <a:t>Hypothalamic secretion of CRH </a:t>
            </a:r>
            <a:r>
              <a:rPr lang="en-GB" sz="2800" dirty="0" smtClean="0"/>
              <a:t>and pituitary </a:t>
            </a:r>
            <a:r>
              <a:rPr lang="en-GB" sz="2800" dirty="0"/>
              <a:t>secretion of ACTH are </a:t>
            </a:r>
            <a:r>
              <a:rPr lang="en-GB" sz="2800" dirty="0" smtClean="0"/>
              <a:t>modulated by </a:t>
            </a:r>
            <a:r>
              <a:rPr lang="en-GB" sz="2800" dirty="0" err="1"/>
              <a:t>cortisol</a:t>
            </a:r>
            <a:r>
              <a:rPr lang="en-GB" sz="2800" dirty="0"/>
              <a:t> in negative </a:t>
            </a:r>
            <a:r>
              <a:rPr lang="en-GB" sz="2800" dirty="0" smtClean="0"/>
              <a:t>feedback loops</a:t>
            </a:r>
            <a:r>
              <a:rPr lang="en-GB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Actions of </a:t>
            </a:r>
            <a:r>
              <a:rPr lang="en-GB" dirty="0" err="1" smtClean="0"/>
              <a:t>cortisol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GB" sz="2800" dirty="0"/>
              <a:t>Natural or </a:t>
            </a:r>
            <a:r>
              <a:rPr lang="en-GB" sz="2800" dirty="0" smtClean="0"/>
              <a:t>synthetic steroids </a:t>
            </a:r>
            <a:r>
              <a:rPr lang="en-GB" sz="2800" dirty="0"/>
              <a:t>with </a:t>
            </a:r>
            <a:r>
              <a:rPr lang="en-GB" sz="2800" dirty="0" err="1" smtClean="0"/>
              <a:t>cortisol</a:t>
            </a:r>
            <a:r>
              <a:rPr lang="en-GB" sz="2800" dirty="0" smtClean="0"/>
              <a:t> like effects </a:t>
            </a:r>
            <a:r>
              <a:rPr lang="en-GB" sz="2800" dirty="0"/>
              <a:t>are </a:t>
            </a:r>
            <a:r>
              <a:rPr lang="en-GB" sz="2800" dirty="0" smtClean="0"/>
              <a:t>called </a:t>
            </a:r>
            <a:r>
              <a:rPr lang="en-GB" sz="2800" dirty="0" err="1" smtClean="0"/>
              <a:t>glucocorticoids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  <a:p>
            <a:r>
              <a:rPr lang="en-GB" sz="2800" dirty="0" smtClean="0"/>
              <a:t>Actions of </a:t>
            </a:r>
            <a:r>
              <a:rPr lang="en-GB" sz="2800" dirty="0" err="1" smtClean="0"/>
              <a:t>cortisol</a:t>
            </a:r>
            <a:r>
              <a:rPr lang="en-GB" sz="2800" dirty="0" smtClean="0"/>
              <a:t> include: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 smtClean="0">
                <a:solidFill>
                  <a:srgbClr val="C00000"/>
                </a:solidFill>
              </a:rPr>
              <a:t>Mobilisation of energy supplies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 smtClean="0">
                <a:solidFill>
                  <a:srgbClr val="C00000"/>
                </a:solidFill>
              </a:rPr>
              <a:t>Maintenance of plasma volume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 smtClean="0">
                <a:solidFill>
                  <a:srgbClr val="C00000"/>
                </a:solidFill>
              </a:rPr>
              <a:t>Suppression of inflammatory response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 smtClean="0">
                <a:solidFill>
                  <a:srgbClr val="C00000"/>
                </a:solidFill>
              </a:rPr>
              <a:t>Suppression of immune system   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 androgens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Autofit/>
          </a:bodyPr>
          <a:lstStyle/>
          <a:p>
            <a:r>
              <a:rPr lang="en-GB" sz="2800" dirty="0"/>
              <a:t>The adrenal androgens </a:t>
            </a:r>
            <a:r>
              <a:rPr lang="en-GB" sz="2800" dirty="0" smtClean="0"/>
              <a:t>–</a:t>
            </a:r>
            <a:r>
              <a:rPr lang="en-GB" sz="2800" dirty="0" err="1" smtClean="0"/>
              <a:t>androstenedione</a:t>
            </a:r>
            <a:r>
              <a:rPr lang="en-GB" sz="2800" dirty="0"/>
              <a:t>, DHA (</a:t>
            </a:r>
            <a:r>
              <a:rPr lang="en-GB" sz="2800" dirty="0" err="1" smtClean="0"/>
              <a:t>dehydroepiandrosterone</a:t>
            </a:r>
            <a:r>
              <a:rPr lang="en-GB" sz="2800" dirty="0" smtClean="0"/>
              <a:t>) and </a:t>
            </a:r>
            <a:r>
              <a:rPr lang="en-GB" sz="2800" dirty="0"/>
              <a:t>DHA sulphate – </a:t>
            </a:r>
            <a:r>
              <a:rPr lang="en-GB" sz="2800" dirty="0" smtClean="0"/>
              <a:t>are produced </a:t>
            </a:r>
            <a:r>
              <a:rPr lang="en-GB" sz="2800" dirty="0"/>
              <a:t>predominantly by the </a:t>
            </a:r>
            <a:r>
              <a:rPr lang="en-GB" sz="2800" dirty="0" err="1" smtClean="0"/>
              <a:t>zona</a:t>
            </a:r>
            <a:r>
              <a:rPr lang="en-GB" sz="2800" dirty="0" smtClean="0"/>
              <a:t> </a:t>
            </a:r>
            <a:r>
              <a:rPr lang="en-GB" sz="2800" dirty="0" err="1" smtClean="0"/>
              <a:t>reticularis</a:t>
            </a:r>
            <a:r>
              <a:rPr lang="en-GB" sz="2800" dirty="0" smtClean="0"/>
              <a:t>.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/>
              <a:t>These compounds </a:t>
            </a:r>
            <a:r>
              <a:rPr lang="en-GB" sz="2800" dirty="0" smtClean="0"/>
              <a:t>probably owe </a:t>
            </a:r>
            <a:r>
              <a:rPr lang="en-GB" sz="2800" dirty="0"/>
              <a:t>their androgenic activity to </a:t>
            </a:r>
            <a:r>
              <a:rPr lang="en-GB" sz="2800" dirty="0" smtClean="0"/>
              <a:t>peripheral conversion </a:t>
            </a:r>
            <a:r>
              <a:rPr lang="en-GB" sz="2800" dirty="0"/>
              <a:t>to testosterone</a:t>
            </a:r>
            <a:r>
              <a:rPr lang="en-GB" sz="2800" dirty="0" smtClean="0"/>
              <a:t>.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 smtClean="0"/>
              <a:t>In females </a:t>
            </a:r>
            <a:r>
              <a:rPr lang="en-GB" sz="2800" dirty="0"/>
              <a:t>the adrenal cortex is an </a:t>
            </a:r>
            <a:r>
              <a:rPr lang="en-GB" sz="2800" dirty="0" smtClean="0"/>
              <a:t>important source </a:t>
            </a:r>
            <a:r>
              <a:rPr lang="en-GB" sz="2800" dirty="0"/>
              <a:t>of androgens, but in </a:t>
            </a:r>
            <a:r>
              <a:rPr lang="en-GB" sz="2800" dirty="0" smtClean="0"/>
              <a:t>adult males </a:t>
            </a:r>
            <a:r>
              <a:rPr lang="en-GB" sz="2800" dirty="0"/>
              <a:t>this source is insignificant </a:t>
            </a:r>
            <a:r>
              <a:rPr lang="en-GB" sz="2800" dirty="0" smtClean="0"/>
              <a:t>compared with </a:t>
            </a:r>
            <a:r>
              <a:rPr lang="en-GB" sz="2800" dirty="0"/>
              <a:t>testosterone made by </a:t>
            </a:r>
            <a:r>
              <a:rPr lang="en-GB" sz="2800" dirty="0" smtClean="0"/>
              <a:t>the testes</a:t>
            </a:r>
            <a:r>
              <a:rPr lang="en-GB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8834</TotalTime>
  <Words>2012</Words>
  <Application>Microsoft Office PowerPoint</Application>
  <PresentationFormat>On-screen Show (4:3)</PresentationFormat>
  <Paragraphs>256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Wingdings</vt:lpstr>
      <vt:lpstr>Wingdings 2</vt:lpstr>
      <vt:lpstr>Office Theme</vt:lpstr>
      <vt:lpstr>Slide</vt:lpstr>
      <vt:lpstr>Adrenal glands</vt:lpstr>
      <vt:lpstr>Lecture objectives</vt:lpstr>
      <vt:lpstr>Introduction </vt:lpstr>
      <vt:lpstr>PowerPoint Presentation</vt:lpstr>
      <vt:lpstr>Cortisol </vt:lpstr>
      <vt:lpstr>The hypothalamic-pituitary-adrenocortical-axis</vt:lpstr>
      <vt:lpstr>Cortisol cont..</vt:lpstr>
      <vt:lpstr>Actions of cortisol</vt:lpstr>
      <vt:lpstr>Adrenal androgens</vt:lpstr>
      <vt:lpstr>Aldosterone </vt:lpstr>
      <vt:lpstr>Hypofunction of the adrenal gland-adrenal insufficiency</vt:lpstr>
      <vt:lpstr>Hypofunction of the adrenal gland-adrenal insufficiency cont..</vt:lpstr>
      <vt:lpstr>Biochemical features</vt:lpstr>
      <vt:lpstr>Biochemical features cont..</vt:lpstr>
      <vt:lpstr>Biochemical features cont..</vt:lpstr>
      <vt:lpstr>PowerPoint Presentation</vt:lpstr>
      <vt:lpstr>Diagnosis </vt:lpstr>
      <vt:lpstr>Synacthen tests</vt:lpstr>
      <vt:lpstr>Synacthen tests cont..</vt:lpstr>
      <vt:lpstr>Synacthen tests cont..</vt:lpstr>
      <vt:lpstr>Adrenal Insufficiency </vt:lpstr>
      <vt:lpstr>Aetiology of ADDISON’S DISEASE. </vt:lpstr>
      <vt:lpstr>PowerPoint Presentation</vt:lpstr>
      <vt:lpstr>PowerPoint Presentation</vt:lpstr>
      <vt:lpstr>Addison’s Crisis </vt:lpstr>
      <vt:lpstr>WATERHOUSE-FRIDERICHSEN  SYNDROME</vt:lpstr>
      <vt:lpstr>Isolated aldosterone deficiency</vt:lpstr>
      <vt:lpstr>Hyperfunction of the adrenal cortex</vt:lpstr>
      <vt:lpstr>Cortisol excess</vt:lpstr>
      <vt:lpstr>PowerPoint Presentation</vt:lpstr>
      <vt:lpstr>Pathophysiology of cushing syndrome</vt:lpstr>
      <vt:lpstr>PowerPoint Presentation</vt:lpstr>
      <vt:lpstr>Diagnosis of cushing syndrome</vt:lpstr>
      <vt:lpstr>Diagnosis of cushing syndrome</vt:lpstr>
      <vt:lpstr>Dexamethasone suppression tests</vt:lpstr>
      <vt:lpstr>Low dose dexamethasone suppression test</vt:lpstr>
      <vt:lpstr>High dose dexamethasone suppression test</vt:lpstr>
      <vt:lpstr>Androgen excess</vt:lpstr>
      <vt:lpstr>Aldosterone excess</vt:lpstr>
      <vt:lpstr>Aldosterone excess</vt:lpstr>
      <vt:lpstr>Aldosterone excess</vt:lpstr>
      <vt:lpstr>The adrenal medulla</vt:lpstr>
      <vt:lpstr>Clinical features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Adrenal glands</dc:title>
  <dc:creator>user</dc:creator>
  <cp:lastModifiedBy>Windows User</cp:lastModifiedBy>
  <cp:revision>89</cp:revision>
  <dcterms:created xsi:type="dcterms:W3CDTF">2017-04-28T08:08:55Z</dcterms:created>
  <dcterms:modified xsi:type="dcterms:W3CDTF">2022-07-06T14:36:30Z</dcterms:modified>
</cp:coreProperties>
</file>