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312" r:id="rId43"/>
    <p:sldId id="313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8" r:id="rId53"/>
    <p:sldId id="305" r:id="rId54"/>
    <p:sldId id="306" r:id="rId55"/>
    <p:sldId id="307" r:id="rId56"/>
    <p:sldId id="309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9625D-73A1-4EA8-963C-0FD2376CF46C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079BA-D2AC-4354-99B7-E8206340734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420887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Chemical pathology of the kidney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Z </a:t>
            </a:r>
            <a:r>
              <a:rPr lang="en-GB" dirty="0" err="1"/>
              <a:t>Ngwira</a:t>
            </a:r>
            <a:r>
              <a:rPr lang="en-GB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2. LOOP OF HENLE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Fluid emerges hypotonic at the end </a:t>
            </a:r>
            <a:r>
              <a:rPr lang="en-GB" sz="2800" dirty="0"/>
              <a:t>of the loop of </a:t>
            </a:r>
            <a:r>
              <a:rPr lang="en-GB" sz="2800" dirty="0" err="1"/>
              <a:t>Henle</a:t>
            </a:r>
            <a:r>
              <a:rPr lang="en-GB" sz="2800" dirty="0"/>
              <a:t>, at about ½ the </a:t>
            </a:r>
            <a:r>
              <a:rPr lang="en-GB" sz="2800" dirty="0" err="1"/>
              <a:t>osmolality</a:t>
            </a:r>
            <a:r>
              <a:rPr lang="en-GB" sz="2800" dirty="0"/>
              <a:t> of body fluids (~ 120-150 </a:t>
            </a:r>
            <a:r>
              <a:rPr lang="en-GB" sz="2800" dirty="0" err="1"/>
              <a:t>mosmoles</a:t>
            </a:r>
            <a:r>
              <a:rPr lang="en-GB" sz="2800" dirty="0"/>
              <a:t>/l, as compared with 250-300 </a:t>
            </a:r>
            <a:r>
              <a:rPr lang="en-GB" sz="2800" dirty="0" err="1"/>
              <a:t>mosmoles</a:t>
            </a:r>
            <a:r>
              <a:rPr lang="en-GB" sz="2800" dirty="0"/>
              <a:t>/l in plasma).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Further salt may be removed in the collecting ducts </a:t>
            </a:r>
            <a:r>
              <a:rPr lang="en-GB" sz="2800" dirty="0"/>
              <a:t>under conditions of </a:t>
            </a:r>
            <a:r>
              <a:rPr lang="en-GB" sz="2800" dirty="0">
                <a:solidFill>
                  <a:srgbClr val="FF0000"/>
                </a:solidFill>
              </a:rPr>
              <a:t>water </a:t>
            </a:r>
            <a:r>
              <a:rPr lang="en-GB" sz="2800" dirty="0" err="1">
                <a:solidFill>
                  <a:srgbClr val="FF0000"/>
                </a:solidFill>
              </a:rPr>
              <a:t>diuresis</a:t>
            </a:r>
            <a:r>
              <a:rPr lang="en-GB" sz="2800" dirty="0"/>
              <a:t>, causing further dilution.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3. DISTAL CONVOLUTED TUBULE (DCT)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Little change </a:t>
            </a:r>
            <a:r>
              <a:rPr lang="en-GB" sz="2800" dirty="0"/>
              <a:t>in </a:t>
            </a:r>
            <a:r>
              <a:rPr lang="en-GB" sz="2800" dirty="0">
                <a:solidFill>
                  <a:srgbClr val="FF0000"/>
                </a:solidFill>
              </a:rPr>
              <a:t>volume or concentration </a:t>
            </a:r>
          </a:p>
          <a:p>
            <a:endParaRPr lang="en-GB" sz="2800" dirty="0"/>
          </a:p>
          <a:p>
            <a:r>
              <a:rPr lang="en-GB" sz="2800" dirty="0"/>
              <a:t>Secretion of </a:t>
            </a:r>
            <a:r>
              <a:rPr lang="en-GB" sz="2800" dirty="0" err="1">
                <a:solidFill>
                  <a:srgbClr val="FF0000"/>
                </a:solidFill>
              </a:rPr>
              <a:t>Aldosterone</a:t>
            </a:r>
            <a:r>
              <a:rPr lang="en-GB" sz="2800" dirty="0">
                <a:solidFill>
                  <a:srgbClr val="FF0000"/>
                </a:solidFill>
              </a:rPr>
              <a:t> causes sodium to be exchanged for K+ and/or H+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Conn's syndrome, </a:t>
            </a:r>
            <a:r>
              <a:rPr lang="en-GB" sz="2800" dirty="0" err="1">
                <a:solidFill>
                  <a:srgbClr val="FF0000"/>
                </a:solidFill>
              </a:rPr>
              <a:t>Addisons</a:t>
            </a:r>
            <a:r>
              <a:rPr lang="en-GB" sz="2800" dirty="0">
                <a:solidFill>
                  <a:srgbClr val="FF0000"/>
                </a:solidFill>
              </a:rPr>
              <a:t> disease</a:t>
            </a:r>
            <a:r>
              <a:rPr lang="en-GB" sz="2800" dirty="0"/>
              <a:t>, and </a:t>
            </a:r>
            <a:r>
              <a:rPr lang="en-GB" sz="2800" dirty="0">
                <a:solidFill>
                  <a:srgbClr val="FF0000"/>
                </a:solidFill>
              </a:rPr>
              <a:t>RTA type </a:t>
            </a:r>
            <a:r>
              <a:rPr lang="en-GB" sz="2800" dirty="0"/>
              <a:t>I all affect DCT function.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4. COLLECTING DUCTS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Anti Diuretic Hormone </a:t>
            </a:r>
            <a:r>
              <a:rPr lang="en-GB" sz="2800" dirty="0"/>
              <a:t>(ADH, Vasopressin, </a:t>
            </a:r>
            <a:r>
              <a:rPr lang="en-GB" sz="2800" dirty="0" err="1"/>
              <a:t>Pitressin</a:t>
            </a:r>
            <a:r>
              <a:rPr lang="en-GB" sz="2800" dirty="0"/>
              <a:t>), </a:t>
            </a:r>
            <a:r>
              <a:rPr lang="en-GB" sz="2800" dirty="0">
                <a:solidFill>
                  <a:srgbClr val="FF0000"/>
                </a:solidFill>
              </a:rPr>
              <a:t>synthesised in the hypothalamus </a:t>
            </a:r>
            <a:r>
              <a:rPr lang="en-GB" sz="2800" dirty="0"/>
              <a:t>and released from the </a:t>
            </a:r>
            <a:r>
              <a:rPr lang="en-GB" sz="2800" dirty="0">
                <a:solidFill>
                  <a:srgbClr val="FF0000"/>
                </a:solidFill>
              </a:rPr>
              <a:t>posterior pituitary in response to an increase in extracellular </a:t>
            </a:r>
            <a:r>
              <a:rPr lang="en-GB" sz="2800" dirty="0" err="1">
                <a:solidFill>
                  <a:srgbClr val="FF0000"/>
                </a:solidFill>
              </a:rPr>
              <a:t>osmolality</a:t>
            </a:r>
            <a:r>
              <a:rPr lang="en-GB" sz="2800" dirty="0">
                <a:solidFill>
                  <a:srgbClr val="FF0000"/>
                </a:solidFill>
              </a:rPr>
              <a:t>, increases water permeability of tubular cells </a:t>
            </a:r>
            <a:r>
              <a:rPr lang="en-GB" sz="2800" dirty="0"/>
              <a:t>(and urea permeability in the lower </a:t>
            </a:r>
            <a:r>
              <a:rPr lang="en-GB" sz="2800" dirty="0" err="1"/>
              <a:t>medullary</a:t>
            </a:r>
            <a:r>
              <a:rPr lang="en-GB" sz="2800" dirty="0"/>
              <a:t> part). </a:t>
            </a:r>
          </a:p>
          <a:p>
            <a:endParaRPr lang="en-GB" sz="2800" dirty="0"/>
          </a:p>
          <a:p>
            <a:r>
              <a:rPr lang="en-GB" sz="2800" dirty="0"/>
              <a:t>ADH linked pathology exerts its effect here and consists of </a:t>
            </a:r>
          </a:p>
          <a:p>
            <a:r>
              <a:rPr lang="en-GB" sz="2800" b="1" dirty="0"/>
              <a:t>Diabetes </a:t>
            </a:r>
            <a:r>
              <a:rPr lang="en-GB" sz="2800" b="1" dirty="0" err="1"/>
              <a:t>insipidus</a:t>
            </a:r>
            <a:r>
              <a:rPr lang="en-GB" sz="2800" b="1" dirty="0"/>
              <a:t> (DI): </a:t>
            </a:r>
            <a:r>
              <a:rPr lang="en-GB" sz="2800" dirty="0"/>
              <a:t>Two forms, both of which give </a:t>
            </a:r>
            <a:r>
              <a:rPr lang="en-GB" sz="2800" dirty="0">
                <a:solidFill>
                  <a:srgbClr val="FF0000"/>
                </a:solidFill>
              </a:rPr>
              <a:t>rise to </a:t>
            </a:r>
            <a:r>
              <a:rPr lang="en-GB" sz="2800" dirty="0" err="1">
                <a:solidFill>
                  <a:srgbClr val="FF0000"/>
                </a:solidFill>
              </a:rPr>
              <a:t>polyuria</a:t>
            </a:r>
            <a:r>
              <a:rPr lang="en-GB" sz="2800" dirty="0">
                <a:solidFill>
                  <a:srgbClr val="FF0000"/>
                </a:solidFill>
              </a:rPr>
              <a:t> with dilute urine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4. COLLECTING DUCTS 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Central DI</a:t>
            </a:r>
            <a:r>
              <a:rPr lang="en-GB" sz="2800" dirty="0"/>
              <a:t>, where </a:t>
            </a:r>
            <a:r>
              <a:rPr lang="en-GB" sz="2800" dirty="0">
                <a:solidFill>
                  <a:srgbClr val="FF0000"/>
                </a:solidFill>
              </a:rPr>
              <a:t>no ADH </a:t>
            </a:r>
            <a:r>
              <a:rPr lang="en-GB" sz="2800" dirty="0"/>
              <a:t>is synthesized </a:t>
            </a:r>
            <a:r>
              <a:rPr lang="en-GB" sz="2800" dirty="0">
                <a:solidFill>
                  <a:srgbClr val="FF0000"/>
                </a:solidFill>
              </a:rPr>
              <a:t>due</a:t>
            </a:r>
            <a:r>
              <a:rPr lang="en-GB" sz="2800" dirty="0"/>
              <a:t> to damage to the pituitary.</a:t>
            </a:r>
          </a:p>
          <a:p>
            <a:endParaRPr lang="en-GB" sz="2800" dirty="0"/>
          </a:p>
          <a:p>
            <a:r>
              <a:rPr lang="en-GB" sz="2800" dirty="0" err="1">
                <a:solidFill>
                  <a:srgbClr val="FF0000"/>
                </a:solidFill>
              </a:rPr>
              <a:t>Nephrogenic</a:t>
            </a:r>
            <a:r>
              <a:rPr lang="en-GB" sz="2800" dirty="0">
                <a:solidFill>
                  <a:srgbClr val="FF0000"/>
                </a:solidFill>
              </a:rPr>
              <a:t> DI</a:t>
            </a:r>
            <a:r>
              <a:rPr lang="en-GB" sz="2800" dirty="0"/>
              <a:t>, where renal tubular cells </a:t>
            </a:r>
            <a:r>
              <a:rPr lang="en-GB" sz="2800" dirty="0">
                <a:solidFill>
                  <a:srgbClr val="FF0000"/>
                </a:solidFill>
              </a:rPr>
              <a:t>do not respond to normal levels of ADH</a:t>
            </a:r>
            <a:r>
              <a:rPr lang="en-GB" sz="2800" dirty="0"/>
              <a:t>. Both forms give rise to </a:t>
            </a:r>
            <a:r>
              <a:rPr lang="en-GB" sz="2800" dirty="0" err="1">
                <a:solidFill>
                  <a:srgbClr val="FF0000"/>
                </a:solidFill>
              </a:rPr>
              <a:t>polyuria</a:t>
            </a:r>
            <a:r>
              <a:rPr lang="en-GB" sz="2800" dirty="0">
                <a:solidFill>
                  <a:srgbClr val="FF0000"/>
                </a:solidFill>
              </a:rPr>
              <a:t> with dilute urine. </a:t>
            </a:r>
          </a:p>
          <a:p>
            <a:endParaRPr lang="en-GB" sz="2800" dirty="0"/>
          </a:p>
          <a:p>
            <a:r>
              <a:rPr lang="en-GB" sz="2800" b="1" dirty="0"/>
              <a:t>Syndrome of inappropriate secretion of ADH (SIADH): </a:t>
            </a:r>
            <a:r>
              <a:rPr lang="en-GB" sz="2800" dirty="0">
                <a:solidFill>
                  <a:srgbClr val="FF0000"/>
                </a:solidFill>
              </a:rPr>
              <a:t>low output </a:t>
            </a:r>
            <a:r>
              <a:rPr lang="en-GB" sz="2800" dirty="0"/>
              <a:t>of inappropriately </a:t>
            </a:r>
            <a:r>
              <a:rPr lang="en-GB" sz="2800" dirty="0">
                <a:solidFill>
                  <a:srgbClr val="FF0000"/>
                </a:solidFill>
              </a:rPr>
              <a:t>concentrated urine</a:t>
            </a:r>
            <a:r>
              <a:rPr lang="en-GB" sz="2800" dirty="0"/>
              <a:t> in the presence of </a:t>
            </a:r>
            <a:r>
              <a:rPr lang="en-GB" sz="2800" dirty="0" err="1"/>
              <a:t>hypervolaemia</a:t>
            </a:r>
            <a:r>
              <a:rPr lang="en-GB" sz="2800" dirty="0"/>
              <a:t> and </a:t>
            </a:r>
            <a:r>
              <a:rPr lang="en-GB" sz="2800" dirty="0" err="1"/>
              <a:t>dilutional</a:t>
            </a:r>
            <a:r>
              <a:rPr lang="en-GB" sz="2800" dirty="0"/>
              <a:t> </a:t>
            </a:r>
            <a:r>
              <a:rPr lang="en-GB" sz="2800" dirty="0" err="1"/>
              <a:t>hyponatraemia</a:t>
            </a:r>
            <a:r>
              <a:rPr lang="en-GB" sz="2800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pture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453336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Renal function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These include tests of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>
                <a:solidFill>
                  <a:srgbClr val="FF0000"/>
                </a:solidFill>
              </a:rPr>
              <a:t>Glomerular</a:t>
            </a:r>
            <a:r>
              <a:rPr lang="en-GB" dirty="0">
                <a:solidFill>
                  <a:srgbClr val="FF0000"/>
                </a:solidFill>
              </a:rPr>
              <a:t> function </a:t>
            </a:r>
            <a:r>
              <a:rPr lang="en-GB" dirty="0"/>
              <a:t>and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rgbClr val="FF0000"/>
                </a:solidFill>
              </a:rPr>
              <a:t>Tubular function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Glomerular</a:t>
            </a:r>
            <a:r>
              <a:rPr lang="en-GB" dirty="0"/>
              <a:t> function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/>
              <a:t>The serum </a:t>
            </a:r>
            <a:r>
              <a:rPr lang="en-GB" sz="2800" dirty="0" err="1"/>
              <a:t>analytes</a:t>
            </a:r>
            <a:r>
              <a:rPr lang="en-GB" sz="2800" dirty="0"/>
              <a:t> classically referred to as </a:t>
            </a:r>
            <a:r>
              <a:rPr lang="en-GB" sz="2800" dirty="0">
                <a:solidFill>
                  <a:srgbClr val="FF0000"/>
                </a:solidFill>
              </a:rPr>
              <a:t>“renal function tests”</a:t>
            </a:r>
            <a:r>
              <a:rPr lang="en-GB" sz="2800" dirty="0"/>
              <a:t> are </a:t>
            </a:r>
            <a:r>
              <a:rPr lang="en-GB" sz="2800" dirty="0">
                <a:solidFill>
                  <a:srgbClr val="FF0000"/>
                </a:solidFill>
              </a:rPr>
              <a:t>serum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and (to a lesser extent) </a:t>
            </a:r>
            <a:r>
              <a:rPr lang="en-GB" sz="2800" dirty="0">
                <a:solidFill>
                  <a:srgbClr val="FF0000"/>
                </a:solidFill>
              </a:rPr>
              <a:t>serum urea </a:t>
            </a:r>
            <a:r>
              <a:rPr lang="en-GB" sz="2800" dirty="0"/>
              <a:t>since they </a:t>
            </a:r>
            <a:r>
              <a:rPr lang="en-GB" sz="2800" dirty="0">
                <a:solidFill>
                  <a:srgbClr val="FF0000"/>
                </a:solidFill>
              </a:rPr>
              <a:t>depend on </a:t>
            </a:r>
            <a:r>
              <a:rPr lang="en-GB" sz="2800" dirty="0" err="1">
                <a:solidFill>
                  <a:srgbClr val="FF0000"/>
                </a:solidFill>
              </a:rPr>
              <a:t>glomerular</a:t>
            </a:r>
            <a:r>
              <a:rPr lang="en-GB" sz="2800" dirty="0">
                <a:solidFill>
                  <a:srgbClr val="FF0000"/>
                </a:solidFill>
              </a:rPr>
              <a:t> function for their elimination. </a:t>
            </a:r>
          </a:p>
          <a:p>
            <a:endParaRPr lang="en-GB" sz="2800" dirty="0"/>
          </a:p>
          <a:p>
            <a:r>
              <a:rPr lang="en-GB" sz="2800" dirty="0"/>
              <a:t>These </a:t>
            </a:r>
            <a:r>
              <a:rPr lang="en-GB" sz="2800" dirty="0">
                <a:solidFill>
                  <a:srgbClr val="FF0000"/>
                </a:solidFill>
              </a:rPr>
              <a:t>show characteristic changes in renal failure, but are not accurate markers </a:t>
            </a:r>
            <a:r>
              <a:rPr lang="en-GB" sz="2800" dirty="0"/>
              <a:t>for </a:t>
            </a:r>
            <a:r>
              <a:rPr lang="en-GB" sz="2800" dirty="0" err="1"/>
              <a:t>glomerular</a:t>
            </a:r>
            <a:r>
              <a:rPr lang="en-GB" sz="2800" dirty="0"/>
              <a:t> filtration rate (GFR), and are </a:t>
            </a:r>
            <a:r>
              <a:rPr lang="en-GB" sz="2800" dirty="0">
                <a:solidFill>
                  <a:srgbClr val="FF0000"/>
                </a:solidFill>
              </a:rPr>
              <a:t>not reliable indicators of acute kidney injury (AKI).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Serum </a:t>
            </a:r>
            <a:r>
              <a:rPr lang="en-GB" dirty="0" err="1"/>
              <a:t>creatinine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/>
              <a:t>Normal range: 49 – 90 </a:t>
            </a:r>
            <a:r>
              <a:rPr lang="en-GB" sz="2800" dirty="0" err="1"/>
              <a:t>umol</a:t>
            </a:r>
            <a:r>
              <a:rPr lang="en-GB" sz="2800" dirty="0"/>
              <a:t>/L in females, 64 – 104 </a:t>
            </a:r>
            <a:r>
              <a:rPr lang="en-GB" sz="2800" dirty="0" err="1"/>
              <a:t>umol</a:t>
            </a:r>
            <a:r>
              <a:rPr lang="en-GB" sz="2800" dirty="0"/>
              <a:t>/L in males</a:t>
            </a:r>
            <a:r>
              <a:rPr lang="en-GB" sz="2800" b="1" dirty="0"/>
              <a:t>. </a:t>
            </a:r>
          </a:p>
          <a:p>
            <a:endParaRPr lang="en-GB" sz="2800" b="1" dirty="0"/>
          </a:p>
          <a:p>
            <a:r>
              <a:rPr lang="en-GB" sz="2800" dirty="0"/>
              <a:t>Breakdown product from </a:t>
            </a:r>
            <a:r>
              <a:rPr lang="en-GB" sz="2800" dirty="0" err="1">
                <a:solidFill>
                  <a:srgbClr val="FF0000"/>
                </a:solidFill>
              </a:rPr>
              <a:t>creatine</a:t>
            </a:r>
            <a:r>
              <a:rPr lang="en-GB" sz="2800" dirty="0">
                <a:solidFill>
                  <a:srgbClr val="FF0000"/>
                </a:solidFill>
              </a:rPr>
              <a:t> phosphate in muscle. </a:t>
            </a:r>
          </a:p>
          <a:p>
            <a:endParaRPr lang="en-GB" sz="2800" dirty="0"/>
          </a:p>
          <a:p>
            <a:r>
              <a:rPr lang="en-GB" sz="2800" dirty="0"/>
              <a:t>Filtered at the </a:t>
            </a:r>
            <a:r>
              <a:rPr lang="en-GB" sz="2800" dirty="0" err="1"/>
              <a:t>glomerulus</a:t>
            </a:r>
            <a:r>
              <a:rPr lang="en-GB" sz="2800" dirty="0"/>
              <a:t> and eliminated </a:t>
            </a:r>
            <a:r>
              <a:rPr lang="en-GB" sz="2800" dirty="0">
                <a:solidFill>
                  <a:srgbClr val="FF0000"/>
                </a:solidFill>
              </a:rPr>
              <a:t>without significant </a:t>
            </a:r>
            <a:r>
              <a:rPr lang="en-GB" sz="2800" dirty="0" err="1">
                <a:solidFill>
                  <a:srgbClr val="FF0000"/>
                </a:solidFill>
              </a:rPr>
              <a:t>reabsorption</a:t>
            </a:r>
            <a:r>
              <a:rPr lang="en-GB" sz="2800" dirty="0">
                <a:solidFill>
                  <a:srgbClr val="FF0000"/>
                </a:solidFill>
              </a:rPr>
              <a:t> or secretion in the tubules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/>
              <a:t>Serum levels are related to </a:t>
            </a:r>
            <a:r>
              <a:rPr lang="en-GB" sz="2800" dirty="0">
                <a:solidFill>
                  <a:srgbClr val="FF0000"/>
                </a:solidFill>
              </a:rPr>
              <a:t>age, gender and muscle mass</a:t>
            </a:r>
            <a:r>
              <a:rPr lang="en-GB" sz="2800" dirty="0"/>
              <a:t>, and influenced by </a:t>
            </a:r>
            <a:r>
              <a:rPr lang="en-GB" sz="2800" dirty="0">
                <a:solidFill>
                  <a:srgbClr val="FF0000"/>
                </a:solidFill>
              </a:rPr>
              <a:t>dietary meat intake</a:t>
            </a:r>
            <a:r>
              <a:rPr lang="en-GB" sz="2800" dirty="0"/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Serum </a:t>
            </a:r>
            <a:r>
              <a:rPr lang="en-GB" dirty="0" err="1"/>
              <a:t>creatinine</a:t>
            </a:r>
            <a:r>
              <a:rPr lang="en-GB" dirty="0"/>
              <a:t> cont..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/>
          <a:lstStyle/>
          <a:p>
            <a:r>
              <a:rPr lang="en-GB" sz="2800" dirty="0">
                <a:solidFill>
                  <a:srgbClr val="FF0000"/>
                </a:solidFill>
              </a:rPr>
              <a:t>Increases in chronic renal disease </a:t>
            </a:r>
            <a:r>
              <a:rPr lang="en-GB" sz="2800" dirty="0"/>
              <a:t>as renal mass is </a:t>
            </a:r>
            <a:r>
              <a:rPr lang="en-GB" sz="2800" dirty="0">
                <a:solidFill>
                  <a:srgbClr val="FF0000"/>
                </a:solidFill>
              </a:rPr>
              <a:t>lost</a:t>
            </a:r>
            <a:r>
              <a:rPr lang="en-GB" sz="2800" dirty="0"/>
              <a:t>, but not in a linear fashion.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Increases in acute renal failure</a:t>
            </a:r>
            <a:r>
              <a:rPr lang="en-GB" sz="2800" dirty="0"/>
              <a:t>, but is an unreliable indicator during </a:t>
            </a:r>
            <a:r>
              <a:rPr lang="en-GB" sz="2800" dirty="0">
                <a:solidFill>
                  <a:srgbClr val="FF0000"/>
                </a:solidFill>
              </a:rPr>
              <a:t>acute changes in renal function</a:t>
            </a:r>
            <a:r>
              <a:rPr lang="en-GB" sz="2800" dirty="0"/>
              <a:t>, as its level may </a:t>
            </a:r>
            <a:r>
              <a:rPr lang="en-GB" sz="2800" dirty="0">
                <a:solidFill>
                  <a:srgbClr val="FF0000"/>
                </a:solidFill>
              </a:rPr>
              <a:t>not change until a significant amount of kidney function is lost. 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Serum urea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Normal range: </a:t>
            </a:r>
            <a:r>
              <a:rPr lang="fr-FR" dirty="0">
                <a:solidFill>
                  <a:srgbClr val="FF0000"/>
                </a:solidFill>
              </a:rPr>
              <a:t>2.6 – 7.0 </a:t>
            </a:r>
            <a:r>
              <a:rPr lang="fr-FR" dirty="0" err="1">
                <a:solidFill>
                  <a:srgbClr val="FF0000"/>
                </a:solidFill>
              </a:rPr>
              <a:t>mmol</a:t>
            </a:r>
            <a:r>
              <a:rPr lang="fr-FR" dirty="0">
                <a:solidFill>
                  <a:srgbClr val="FF0000"/>
                </a:solidFill>
              </a:rPr>
              <a:t>/L. 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en-GB" dirty="0"/>
              <a:t>Derived in the </a:t>
            </a:r>
            <a:r>
              <a:rPr lang="en-GB" dirty="0">
                <a:solidFill>
                  <a:srgbClr val="FF0000"/>
                </a:solidFill>
              </a:rPr>
              <a:t>liver from protein breakdown.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Filtered at the </a:t>
            </a:r>
            <a:r>
              <a:rPr lang="en-GB" dirty="0" err="1">
                <a:solidFill>
                  <a:srgbClr val="FF0000"/>
                </a:solidFill>
              </a:rPr>
              <a:t>glomerulus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and partially reabsorbed (30–40%) by the tubules. </a:t>
            </a:r>
          </a:p>
          <a:p>
            <a:endParaRPr lang="en-GB" dirty="0"/>
          </a:p>
          <a:p>
            <a:r>
              <a:rPr lang="en-GB" dirty="0"/>
              <a:t>Levels are </a:t>
            </a:r>
            <a:r>
              <a:rPr lang="en-GB" dirty="0">
                <a:solidFill>
                  <a:srgbClr val="FF0000"/>
                </a:solidFill>
              </a:rPr>
              <a:t>affected by renal </a:t>
            </a:r>
            <a:r>
              <a:rPr lang="en-GB" dirty="0" err="1">
                <a:solidFill>
                  <a:srgbClr val="FF0000"/>
                </a:solidFill>
              </a:rPr>
              <a:t>glomerular</a:t>
            </a:r>
            <a:r>
              <a:rPr lang="en-GB" dirty="0">
                <a:solidFill>
                  <a:srgbClr val="FF0000"/>
                </a:solidFill>
              </a:rPr>
              <a:t> function</a:t>
            </a:r>
            <a:r>
              <a:rPr lang="en-GB" dirty="0"/>
              <a:t>, but also by </a:t>
            </a:r>
            <a:r>
              <a:rPr lang="en-GB" dirty="0">
                <a:solidFill>
                  <a:srgbClr val="FF0000"/>
                </a:solidFill>
              </a:rPr>
              <a:t>high protein intake</a:t>
            </a:r>
            <a:r>
              <a:rPr lang="en-GB" dirty="0"/>
              <a:t>, </a:t>
            </a:r>
            <a:r>
              <a:rPr lang="en-GB" dirty="0">
                <a:solidFill>
                  <a:srgbClr val="FF0000"/>
                </a:solidFill>
              </a:rPr>
              <a:t>catabolic states, post-surgery and trauma, and gastro-intestinal haemorrhage</a:t>
            </a:r>
            <a:r>
              <a:rPr lang="en-GB" dirty="0"/>
              <a:t>, all of which cause </a:t>
            </a:r>
            <a:r>
              <a:rPr lang="en-GB" dirty="0">
                <a:solidFill>
                  <a:srgbClr val="FF0000"/>
                </a:solidFill>
              </a:rPr>
              <a:t>increased urea production from protein. </a:t>
            </a:r>
          </a:p>
          <a:p>
            <a:endParaRPr lang="en-GB" dirty="0"/>
          </a:p>
          <a:p>
            <a:r>
              <a:rPr lang="en-GB" dirty="0"/>
              <a:t>Blood urea increases when </a:t>
            </a:r>
            <a:r>
              <a:rPr lang="en-GB" dirty="0">
                <a:solidFill>
                  <a:srgbClr val="FF0000"/>
                </a:solidFill>
              </a:rPr>
              <a:t>renal function deteriorates</a:t>
            </a:r>
            <a:r>
              <a:rPr lang="en-GB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Normal renal physiology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r>
              <a:rPr lang="en-GB" sz="2800" dirty="0"/>
              <a:t>It maintains the </a:t>
            </a:r>
            <a:r>
              <a:rPr lang="en-GB" sz="2800" dirty="0">
                <a:solidFill>
                  <a:srgbClr val="FF0000"/>
                </a:solidFill>
              </a:rPr>
              <a:t>constancy</a:t>
            </a:r>
            <a:r>
              <a:rPr lang="en-GB" sz="2800" dirty="0"/>
              <a:t> of the ECF by:</a:t>
            </a:r>
          </a:p>
          <a:p>
            <a:pPr>
              <a:buNone/>
            </a:pP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FF0000"/>
                </a:solidFill>
              </a:rPr>
              <a:t>Excreting</a:t>
            </a:r>
            <a:r>
              <a:rPr lang="en-GB" sz="2800" dirty="0"/>
              <a:t> dietary surplus and metabolic waste-urea, </a:t>
            </a:r>
            <a:r>
              <a:rPr lang="en-GB" sz="2800" dirty="0" err="1"/>
              <a:t>creatinine</a:t>
            </a:r>
            <a:r>
              <a:rPr lang="en-GB" sz="2800" dirty="0"/>
              <a:t>, uric acid, H+ etc.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Retaining necessary substances </a:t>
            </a:r>
            <a:r>
              <a:rPr lang="en-GB" sz="2800" dirty="0" err="1"/>
              <a:t>e.g</a:t>
            </a:r>
            <a:r>
              <a:rPr lang="en-GB" sz="2800" dirty="0"/>
              <a:t> glucose, </a:t>
            </a:r>
            <a:r>
              <a:rPr lang="en-GB" sz="2800" dirty="0" err="1"/>
              <a:t>a.as</a:t>
            </a:r>
            <a:r>
              <a:rPr lang="en-GB" sz="2800" dirty="0"/>
              <a:t>, HCO3- by </a:t>
            </a:r>
            <a:r>
              <a:rPr lang="en-GB" sz="2800" dirty="0" err="1"/>
              <a:t>reabsorption</a:t>
            </a:r>
            <a:r>
              <a:rPr lang="en-GB" sz="28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Maintaining water and electrolyte as well as acid-base balance.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FF0000"/>
                </a:solidFill>
              </a:rPr>
              <a:t>Endocrine functions</a:t>
            </a:r>
            <a:r>
              <a:rPr lang="en-GB" sz="2800" dirty="0"/>
              <a:t>-</a:t>
            </a:r>
            <a:r>
              <a:rPr lang="en-GB" sz="2800" dirty="0" err="1"/>
              <a:t>renin</a:t>
            </a:r>
            <a:r>
              <a:rPr lang="en-GB" sz="2800" dirty="0"/>
              <a:t>, erythropoietin, </a:t>
            </a:r>
            <a:r>
              <a:rPr lang="en-GB" sz="2800" dirty="0" err="1"/>
              <a:t>calcitriol</a:t>
            </a:r>
            <a:r>
              <a:rPr lang="en-GB" sz="2800" dirty="0"/>
              <a:t>, prostaglandins.</a:t>
            </a:r>
          </a:p>
          <a:p>
            <a:pPr marL="514350" indent="-514350"/>
            <a:r>
              <a:rPr lang="en-GB" sz="2800" dirty="0"/>
              <a:t>The </a:t>
            </a:r>
            <a:r>
              <a:rPr lang="en-GB" sz="2800" dirty="0" err="1"/>
              <a:t>nephron</a:t>
            </a:r>
            <a:r>
              <a:rPr lang="en-GB" sz="2800" dirty="0"/>
              <a:t> is the functional unit of the kidney.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pture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60648"/>
            <a:ext cx="8712968" cy="54006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3. GLOMERULAR FILTRATION RATE (GFR):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en-GB" sz="2800" dirty="0"/>
              <a:t>The most </a:t>
            </a:r>
            <a:r>
              <a:rPr lang="en-GB" sz="2800" i="1" dirty="0"/>
              <a:t>common assessment of renal </a:t>
            </a:r>
            <a:r>
              <a:rPr lang="en-GB" sz="2800" i="1" dirty="0" err="1"/>
              <a:t>glomerular</a:t>
            </a:r>
            <a:r>
              <a:rPr lang="en-GB" sz="2800" i="1" dirty="0"/>
              <a:t> function is to </a:t>
            </a:r>
            <a:r>
              <a:rPr lang="en-GB" sz="2800" i="1" dirty="0">
                <a:solidFill>
                  <a:srgbClr val="FF0000"/>
                </a:solidFill>
              </a:rPr>
              <a:t>measure GFR. </a:t>
            </a:r>
          </a:p>
          <a:p>
            <a:endParaRPr lang="en-GB" sz="2800" i="1" dirty="0"/>
          </a:p>
          <a:p>
            <a:r>
              <a:rPr lang="en-GB" sz="2800" dirty="0"/>
              <a:t>GFR is measured by </a:t>
            </a:r>
            <a:r>
              <a:rPr lang="en-GB" sz="2800" dirty="0">
                <a:solidFill>
                  <a:srgbClr val="FF0000"/>
                </a:solidFill>
              </a:rPr>
              <a:t>measuring the clearance of substances that are only dependant on </a:t>
            </a:r>
            <a:r>
              <a:rPr lang="en-GB" sz="2800" dirty="0" err="1">
                <a:solidFill>
                  <a:srgbClr val="FF0000"/>
                </a:solidFill>
              </a:rPr>
              <a:t>glomerular</a:t>
            </a:r>
            <a:r>
              <a:rPr lang="en-GB" sz="2800" dirty="0">
                <a:solidFill>
                  <a:srgbClr val="FF0000"/>
                </a:solidFill>
              </a:rPr>
              <a:t> filtration, which are not affected by tubular function</a:t>
            </a:r>
            <a:r>
              <a:rPr lang="en-GB" sz="2800" dirty="0"/>
              <a:t>, i.e., substances that are </a:t>
            </a:r>
            <a:r>
              <a:rPr lang="en-GB" sz="2800" dirty="0">
                <a:solidFill>
                  <a:srgbClr val="FF0000"/>
                </a:solidFill>
              </a:rPr>
              <a:t>not secreted or re-absorbed by the tubules.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4. CREATININE CLEARANCE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en-GB" sz="3000" dirty="0"/>
              <a:t>Normal range: 75 – 115 ml/min in females, 85 – 125 ml/min in males. </a:t>
            </a:r>
          </a:p>
          <a:p>
            <a:endParaRPr lang="en-GB" sz="3000" dirty="0"/>
          </a:p>
          <a:p>
            <a:r>
              <a:rPr lang="en-GB" sz="3000" dirty="0"/>
              <a:t>Owing to </a:t>
            </a:r>
            <a:r>
              <a:rPr lang="en-GB" sz="3000" dirty="0" err="1"/>
              <a:t>creatinine</a:t>
            </a:r>
            <a:r>
              <a:rPr lang="en-GB" sz="3000" dirty="0"/>
              <a:t> not being significantly reabsorbed or secreted by the renal tubules, </a:t>
            </a:r>
            <a:r>
              <a:rPr lang="en-GB" sz="3000" dirty="0" err="1">
                <a:solidFill>
                  <a:srgbClr val="FF0000"/>
                </a:solidFill>
              </a:rPr>
              <a:t>creatinine</a:t>
            </a:r>
            <a:r>
              <a:rPr lang="en-GB" sz="3000" dirty="0">
                <a:solidFill>
                  <a:srgbClr val="FF0000"/>
                </a:solidFill>
              </a:rPr>
              <a:t> clearance is an indicator of the </a:t>
            </a:r>
            <a:r>
              <a:rPr lang="en-GB" sz="3000" dirty="0" err="1">
                <a:solidFill>
                  <a:srgbClr val="FF0000"/>
                </a:solidFill>
              </a:rPr>
              <a:t>glomerular</a:t>
            </a:r>
            <a:r>
              <a:rPr lang="en-GB" sz="3000" dirty="0">
                <a:solidFill>
                  <a:srgbClr val="FF0000"/>
                </a:solidFill>
              </a:rPr>
              <a:t> filtration rate (GFR). </a:t>
            </a:r>
          </a:p>
          <a:p>
            <a:endParaRPr lang="en-GB" sz="3000" dirty="0">
              <a:solidFill>
                <a:srgbClr val="FF0000"/>
              </a:solidFill>
            </a:endParaRPr>
          </a:p>
          <a:p>
            <a:r>
              <a:rPr lang="en-GB" sz="3000" dirty="0"/>
              <a:t>This remains the most common, if not the most </a:t>
            </a:r>
            <a:r>
              <a:rPr lang="en-GB" sz="3000" dirty="0">
                <a:solidFill>
                  <a:srgbClr val="FF0000"/>
                </a:solidFill>
              </a:rPr>
              <a:t>accurate way to determine GFR. </a:t>
            </a:r>
          </a:p>
          <a:p>
            <a:endParaRPr lang="en-GB" sz="3000" dirty="0"/>
          </a:p>
          <a:p>
            <a:r>
              <a:rPr lang="en-GB" sz="3000" dirty="0"/>
              <a:t>The units for </a:t>
            </a:r>
            <a:r>
              <a:rPr lang="en-GB" sz="3000" dirty="0" err="1"/>
              <a:t>creatinine</a:t>
            </a:r>
            <a:r>
              <a:rPr lang="en-GB" sz="3000" dirty="0"/>
              <a:t> clearance are a </a:t>
            </a:r>
            <a:r>
              <a:rPr lang="en-GB" sz="3000" dirty="0">
                <a:solidFill>
                  <a:srgbClr val="FF0000"/>
                </a:solidFill>
              </a:rPr>
              <a:t>flow rate, ml/min.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CREATININE CLEARANCE cont..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If the clearance is </a:t>
            </a:r>
            <a:r>
              <a:rPr lang="en-GB" sz="2800" dirty="0">
                <a:solidFill>
                  <a:srgbClr val="FF0000"/>
                </a:solidFill>
              </a:rPr>
              <a:t>corrected for the Body Surface Area (BSA</a:t>
            </a:r>
            <a:r>
              <a:rPr lang="en-GB" sz="2800" dirty="0"/>
              <a:t>) (e.g., with the Du Bois formula which uses the </a:t>
            </a:r>
            <a:r>
              <a:rPr lang="en-GB" sz="2800" dirty="0">
                <a:solidFill>
                  <a:srgbClr val="FF0000"/>
                </a:solidFill>
              </a:rPr>
              <a:t>patient’s height and weight</a:t>
            </a:r>
            <a:r>
              <a:rPr lang="en-GB" sz="2800" dirty="0"/>
              <a:t>), then the units are </a:t>
            </a:r>
            <a:r>
              <a:rPr lang="en-GB" sz="2800" dirty="0">
                <a:solidFill>
                  <a:srgbClr val="FF0000"/>
                </a:solidFill>
              </a:rPr>
              <a:t>ml/min/1.73 m2.</a:t>
            </a:r>
          </a:p>
          <a:p>
            <a:endParaRPr lang="en-GB" sz="2800" dirty="0"/>
          </a:p>
          <a:p>
            <a:r>
              <a:rPr lang="en-GB" sz="2800" dirty="0"/>
              <a:t>When clearance is corrected for Body Surface Area (BSA) it is a better indicator of GFR.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Capture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01208"/>
            <a:ext cx="9144000" cy="129614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CREATININE CLEARANCE cont..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 err="1"/>
              <a:t>Creatinine</a:t>
            </a:r>
            <a:r>
              <a:rPr lang="en-GB" sz="2800" dirty="0"/>
              <a:t> clearance </a:t>
            </a:r>
            <a:r>
              <a:rPr lang="en-GB" sz="2800" dirty="0">
                <a:solidFill>
                  <a:srgbClr val="FF0000"/>
                </a:solidFill>
              </a:rPr>
              <a:t>decreases in renal failure. </a:t>
            </a:r>
          </a:p>
          <a:p>
            <a:endParaRPr lang="en-GB" sz="2800" dirty="0"/>
          </a:p>
          <a:p>
            <a:r>
              <a:rPr lang="en-GB" sz="2800" dirty="0" err="1"/>
              <a:t>Creatinine</a:t>
            </a:r>
            <a:r>
              <a:rPr lang="en-GB" sz="2800" dirty="0"/>
              <a:t> clearance </a:t>
            </a:r>
            <a:r>
              <a:rPr lang="en-GB" sz="2800" dirty="0">
                <a:solidFill>
                  <a:srgbClr val="FF0000"/>
                </a:solidFill>
              </a:rPr>
              <a:t>changes more linearly in proportion to renal mass loss than does plasma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 or urea </a:t>
            </a:r>
            <a:r>
              <a:rPr lang="en-GB" sz="2800" dirty="0"/>
              <a:t>(</a:t>
            </a:r>
            <a:r>
              <a:rPr lang="en-GB" sz="2800" dirty="0" err="1"/>
              <a:t>creatinine</a:t>
            </a:r>
            <a:r>
              <a:rPr lang="en-GB" sz="2800" dirty="0"/>
              <a:t> clearance decreases while the latter two increase) so is </a:t>
            </a:r>
            <a:r>
              <a:rPr lang="en-GB" sz="2800" dirty="0">
                <a:solidFill>
                  <a:srgbClr val="FF0000"/>
                </a:solidFill>
              </a:rPr>
              <a:t>the best measure of progress in chronic renal failure. </a:t>
            </a:r>
          </a:p>
          <a:p>
            <a:endParaRPr lang="en-GB" sz="2800" dirty="0"/>
          </a:p>
          <a:p>
            <a:r>
              <a:rPr lang="en-GB" sz="2800" dirty="0"/>
              <a:t>It is of </a:t>
            </a:r>
            <a:r>
              <a:rPr lang="en-GB" sz="2800" dirty="0">
                <a:solidFill>
                  <a:srgbClr val="FF0000"/>
                </a:solidFill>
              </a:rPr>
              <a:t>no value in acute renal failure </a:t>
            </a:r>
            <a:r>
              <a:rPr lang="en-GB" sz="2800" dirty="0"/>
              <a:t>since it needs a steady state situation to obtain a meaningful result.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5. </a:t>
            </a:r>
            <a:r>
              <a:rPr lang="en-GB" i="1" dirty="0"/>
              <a:t>ESTIMATED CREATININE CLEARANCE (OR ESTIMATED GFR): </a:t>
            </a:r>
            <a:br>
              <a:rPr lang="en-GB" i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Autofit/>
          </a:bodyPr>
          <a:lstStyle/>
          <a:p>
            <a:r>
              <a:rPr lang="en-GB" sz="2800" dirty="0"/>
              <a:t>Due to the impracticality of accurately obtaining a 24 hour urine collection, various calculation formulas were developed</a:t>
            </a:r>
            <a:r>
              <a:rPr lang="en-GB" sz="2800" dirty="0">
                <a:solidFill>
                  <a:srgbClr val="FF0000"/>
                </a:solidFill>
              </a:rPr>
              <a:t>, using only blood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 plus other patient data, to “estimate</a:t>
            </a:r>
            <a:r>
              <a:rPr lang="en-GB" sz="2800" dirty="0"/>
              <a:t>” either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 clearance (in ml/min)</a:t>
            </a:r>
            <a:r>
              <a:rPr lang="en-GB" sz="2800" dirty="0"/>
              <a:t> or to </a:t>
            </a:r>
            <a:r>
              <a:rPr lang="en-GB" sz="2800" dirty="0">
                <a:solidFill>
                  <a:srgbClr val="FF0000"/>
                </a:solidFill>
              </a:rPr>
              <a:t>estimate GFR (in ml/min/1.73 m2). </a:t>
            </a:r>
          </a:p>
          <a:p>
            <a:endParaRPr lang="en-GB" sz="2800" dirty="0"/>
          </a:p>
          <a:p>
            <a:r>
              <a:rPr lang="en-GB" sz="2800" dirty="0"/>
              <a:t>These formulas are typically developed using one type of </a:t>
            </a:r>
            <a:r>
              <a:rPr lang="en-GB" sz="2800" dirty="0" err="1"/>
              <a:t>creatinine</a:t>
            </a:r>
            <a:r>
              <a:rPr lang="en-GB" sz="2800" dirty="0"/>
              <a:t> measurement method (</a:t>
            </a:r>
            <a:r>
              <a:rPr lang="en-GB" sz="2800" dirty="0">
                <a:solidFill>
                  <a:srgbClr val="FF0000"/>
                </a:solidFill>
              </a:rPr>
              <a:t>chromatographic, or enzymatic</a:t>
            </a:r>
            <a:r>
              <a:rPr lang="en-GB" sz="2800" dirty="0"/>
              <a:t>), and are </a:t>
            </a:r>
            <a:r>
              <a:rPr lang="en-GB" sz="2800" dirty="0">
                <a:solidFill>
                  <a:srgbClr val="FF0000"/>
                </a:solidFill>
              </a:rPr>
              <a:t>only valid for that specific method.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5. </a:t>
            </a:r>
            <a:r>
              <a:rPr lang="en-GB" i="1" dirty="0"/>
              <a:t>ESTIMATED CREATININE CLEARANCE (OR ESTIMATED GFR):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92500"/>
          </a:bodyPr>
          <a:lstStyle/>
          <a:p>
            <a:r>
              <a:rPr lang="en-GB" sz="3000" dirty="0"/>
              <a:t>Therefore, when estimating GFR, it is imperative to be aware of the specific method used in the measurement of </a:t>
            </a:r>
            <a:r>
              <a:rPr lang="en-GB" sz="3000" dirty="0" err="1"/>
              <a:t>creatinine</a:t>
            </a:r>
            <a:r>
              <a:rPr lang="en-GB" sz="3000" dirty="0"/>
              <a:t>.</a:t>
            </a:r>
          </a:p>
          <a:p>
            <a:endParaRPr lang="en-GB" sz="3000" dirty="0"/>
          </a:p>
          <a:p>
            <a:endParaRPr lang="en-GB" sz="3000" dirty="0"/>
          </a:p>
          <a:p>
            <a:r>
              <a:rPr lang="en-GB" sz="3000" dirty="0"/>
              <a:t>The </a:t>
            </a:r>
            <a:r>
              <a:rPr lang="en-GB" sz="3000" dirty="0">
                <a:solidFill>
                  <a:srgbClr val="FF0000"/>
                </a:solidFill>
              </a:rPr>
              <a:t>Cockcroft-</a:t>
            </a:r>
            <a:r>
              <a:rPr lang="en-GB" sz="3000" dirty="0" err="1">
                <a:solidFill>
                  <a:srgbClr val="FF0000"/>
                </a:solidFill>
              </a:rPr>
              <a:t>Gault</a:t>
            </a:r>
            <a:r>
              <a:rPr lang="en-GB" sz="3000" dirty="0"/>
              <a:t> formula (uses </a:t>
            </a:r>
            <a:r>
              <a:rPr lang="en-GB" sz="3000" dirty="0" err="1">
                <a:solidFill>
                  <a:srgbClr val="FF0000"/>
                </a:solidFill>
              </a:rPr>
              <a:t>creatinine</a:t>
            </a:r>
            <a:r>
              <a:rPr lang="en-GB" sz="3000" dirty="0">
                <a:solidFill>
                  <a:srgbClr val="FF0000"/>
                </a:solidFill>
              </a:rPr>
              <a:t>, age and weight) estimates </a:t>
            </a:r>
            <a:r>
              <a:rPr lang="en-GB" sz="3000" dirty="0" err="1">
                <a:solidFill>
                  <a:srgbClr val="FF0000"/>
                </a:solidFill>
              </a:rPr>
              <a:t>creatinine</a:t>
            </a:r>
            <a:r>
              <a:rPr lang="en-GB" sz="3000" dirty="0">
                <a:solidFill>
                  <a:srgbClr val="FF0000"/>
                </a:solidFill>
              </a:rPr>
              <a:t> clearance</a:t>
            </a:r>
            <a:r>
              <a:rPr lang="en-GB" sz="3000" dirty="0"/>
              <a:t>, in ml/min. This is </a:t>
            </a:r>
            <a:r>
              <a:rPr lang="en-GB" sz="3000" dirty="0">
                <a:solidFill>
                  <a:srgbClr val="FF0000"/>
                </a:solidFill>
              </a:rPr>
              <a:t>only valid with non-standardized </a:t>
            </a:r>
            <a:r>
              <a:rPr lang="en-GB" sz="3000" dirty="0" err="1"/>
              <a:t>creatinine</a:t>
            </a:r>
            <a:r>
              <a:rPr lang="en-GB" sz="3000" dirty="0"/>
              <a:t> methods. Since it is based on weight, it will </a:t>
            </a:r>
            <a:r>
              <a:rPr lang="en-GB" sz="3000" dirty="0">
                <a:solidFill>
                  <a:srgbClr val="FF0000"/>
                </a:solidFill>
              </a:rPr>
              <a:t>incorrectly estimate the </a:t>
            </a:r>
            <a:r>
              <a:rPr lang="en-GB" sz="3000" dirty="0" err="1">
                <a:solidFill>
                  <a:srgbClr val="FF0000"/>
                </a:solidFill>
              </a:rPr>
              <a:t>creatinine</a:t>
            </a:r>
            <a:r>
              <a:rPr lang="en-GB" sz="3000" dirty="0">
                <a:solidFill>
                  <a:srgbClr val="FF0000"/>
                </a:solidFill>
              </a:rPr>
              <a:t> clearance </a:t>
            </a:r>
            <a:r>
              <a:rPr lang="en-GB" sz="3000" dirty="0"/>
              <a:t>in significantly </a:t>
            </a:r>
            <a:r>
              <a:rPr lang="en-GB" sz="3000" dirty="0">
                <a:solidFill>
                  <a:srgbClr val="FF0000"/>
                </a:solidFill>
              </a:rPr>
              <a:t>underweight or overweight individuals.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5. </a:t>
            </a:r>
            <a:r>
              <a:rPr lang="en-GB" i="1" dirty="0"/>
              <a:t>ESTIMATED CREATININE CLEARANCE (OR ESTIMATED GFR):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r>
              <a:rPr lang="en-GB" sz="2800" dirty="0"/>
              <a:t>The </a:t>
            </a:r>
            <a:r>
              <a:rPr lang="en-GB" sz="2800" dirty="0">
                <a:solidFill>
                  <a:srgbClr val="FF0000"/>
                </a:solidFill>
              </a:rPr>
              <a:t>Schwartz formula </a:t>
            </a:r>
            <a:r>
              <a:rPr lang="en-GB" sz="2800" dirty="0"/>
              <a:t>(uses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 and height</a:t>
            </a:r>
            <a:r>
              <a:rPr lang="en-GB" sz="2800" dirty="0"/>
              <a:t>) estimates GFR, in </a:t>
            </a:r>
            <a:r>
              <a:rPr lang="en-GB" sz="2800" dirty="0">
                <a:solidFill>
                  <a:srgbClr val="FF0000"/>
                </a:solidFill>
              </a:rPr>
              <a:t>ml/min/1.73 m2</a:t>
            </a:r>
            <a:r>
              <a:rPr lang="en-GB" sz="2800" dirty="0"/>
              <a:t>. This was developed for </a:t>
            </a:r>
            <a:r>
              <a:rPr lang="en-GB" sz="2800" dirty="0">
                <a:solidFill>
                  <a:srgbClr val="FF0000"/>
                </a:solidFill>
              </a:rPr>
              <a:t>children &lt; 18 years</a:t>
            </a:r>
            <a:r>
              <a:rPr lang="en-GB" sz="2800" dirty="0"/>
              <a:t>, and </a:t>
            </a:r>
            <a:r>
              <a:rPr lang="en-GB" sz="2800" dirty="0">
                <a:solidFill>
                  <a:srgbClr val="FF0000"/>
                </a:solidFill>
              </a:rPr>
              <a:t>only for enzymatic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. </a:t>
            </a:r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The </a:t>
            </a:r>
            <a:r>
              <a:rPr lang="en-GB" sz="2800" dirty="0">
                <a:solidFill>
                  <a:srgbClr val="FF0000"/>
                </a:solidFill>
              </a:rPr>
              <a:t>MDRD formula </a:t>
            </a:r>
            <a:r>
              <a:rPr lang="en-GB" sz="2800" dirty="0"/>
              <a:t>(uses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 and age</a:t>
            </a:r>
            <a:r>
              <a:rPr lang="en-GB" sz="2800" dirty="0"/>
              <a:t>) estimates GFR, in </a:t>
            </a:r>
            <a:r>
              <a:rPr lang="en-GB" sz="2800" dirty="0">
                <a:solidFill>
                  <a:srgbClr val="FF0000"/>
                </a:solidFill>
              </a:rPr>
              <a:t>ml/min/1.73 m2</a:t>
            </a:r>
            <a:r>
              <a:rPr lang="en-GB" sz="2800" dirty="0"/>
              <a:t>. This was developed for </a:t>
            </a:r>
            <a:r>
              <a:rPr lang="en-GB" sz="2800" dirty="0">
                <a:solidFill>
                  <a:srgbClr val="FF0000"/>
                </a:solidFill>
              </a:rPr>
              <a:t>adults &gt; 18 years</a:t>
            </a:r>
            <a:r>
              <a:rPr lang="en-GB" sz="2800" dirty="0"/>
              <a:t>. There are several versions of the formula, including different constant factors for different </a:t>
            </a:r>
            <a:r>
              <a:rPr lang="en-GB" sz="2800" dirty="0" err="1"/>
              <a:t>creatinine</a:t>
            </a:r>
            <a:r>
              <a:rPr lang="en-GB" sz="2800" dirty="0"/>
              <a:t> methods. 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6. CLEARANCE OF RADIO-ISOTOPE TRACERS</a:t>
            </a:r>
            <a:r>
              <a:rPr lang="en-GB" b="1" dirty="0"/>
              <a:t>: 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More accurate ways to determine GFR </a:t>
            </a:r>
            <a:r>
              <a:rPr lang="en-GB" sz="2800" dirty="0"/>
              <a:t>are by </a:t>
            </a:r>
            <a:r>
              <a:rPr lang="en-GB" sz="2800" dirty="0">
                <a:solidFill>
                  <a:srgbClr val="FF0000"/>
                </a:solidFill>
              </a:rPr>
              <a:t>measuring clearance of radio-isotope tracers </a:t>
            </a:r>
            <a:r>
              <a:rPr lang="en-GB" sz="2800" dirty="0"/>
              <a:t>of exogenous substances that are exclusively </a:t>
            </a:r>
            <a:r>
              <a:rPr lang="en-GB" sz="2800" dirty="0">
                <a:solidFill>
                  <a:srgbClr val="FF0000"/>
                </a:solidFill>
              </a:rPr>
              <a:t>cleared by </a:t>
            </a:r>
            <a:r>
              <a:rPr lang="en-GB" sz="2800" dirty="0" err="1">
                <a:solidFill>
                  <a:srgbClr val="FF0000"/>
                </a:solidFill>
              </a:rPr>
              <a:t>glomerular</a:t>
            </a:r>
            <a:r>
              <a:rPr lang="en-GB" sz="2800" dirty="0">
                <a:solidFill>
                  <a:srgbClr val="FF0000"/>
                </a:solidFill>
              </a:rPr>
              <a:t> filtration</a:t>
            </a:r>
            <a:r>
              <a:rPr lang="en-GB" sz="2800" b="1" i="1" dirty="0">
                <a:solidFill>
                  <a:srgbClr val="FF0000"/>
                </a:solidFill>
              </a:rPr>
              <a:t>. </a:t>
            </a:r>
          </a:p>
          <a:p>
            <a:endParaRPr lang="en-GB" sz="2800" b="1" i="1" dirty="0"/>
          </a:p>
          <a:p>
            <a:r>
              <a:rPr lang="en-GB" sz="2800" dirty="0"/>
              <a:t>These investigations require the </a:t>
            </a:r>
            <a:r>
              <a:rPr lang="en-GB" sz="2800" dirty="0">
                <a:solidFill>
                  <a:srgbClr val="FF0000"/>
                </a:solidFill>
              </a:rPr>
              <a:t>injection of a radio-labelled substances, collection of serial blood samples to measure the radio-isotope</a:t>
            </a:r>
            <a:r>
              <a:rPr lang="en-GB" sz="2800" dirty="0"/>
              <a:t>, and calculation of their rate of clearance. </a:t>
            </a:r>
          </a:p>
          <a:p>
            <a:endParaRPr lang="en-GB" sz="2800" dirty="0"/>
          </a:p>
          <a:p>
            <a:r>
              <a:rPr lang="en-GB" sz="2800" dirty="0"/>
              <a:t>Performed in </a:t>
            </a:r>
            <a:r>
              <a:rPr lang="en-GB" sz="2800" dirty="0">
                <a:solidFill>
                  <a:srgbClr val="FF0000"/>
                </a:solidFill>
              </a:rPr>
              <a:t>Nuclear Medicine Labs</a:t>
            </a:r>
            <a:r>
              <a:rPr lang="en-GB" sz="2800" dirty="0"/>
              <a:t>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 6. CLEARANCE OF RADIO-ISOTOPE TRACERS</a:t>
            </a:r>
            <a:r>
              <a:rPr lang="en-GB" b="1" dirty="0"/>
              <a:t>:  cont..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GB" sz="2800" dirty="0" err="1">
                <a:solidFill>
                  <a:srgbClr val="FF0000"/>
                </a:solidFill>
              </a:rPr>
              <a:t>Inulin</a:t>
            </a:r>
            <a:r>
              <a:rPr lang="en-GB" sz="2800" dirty="0"/>
              <a:t>: The </a:t>
            </a:r>
            <a:r>
              <a:rPr lang="en-GB" sz="2800" dirty="0">
                <a:solidFill>
                  <a:srgbClr val="FF0000"/>
                </a:solidFill>
              </a:rPr>
              <a:t>gold standard </a:t>
            </a:r>
            <a:r>
              <a:rPr lang="en-GB" sz="2800" dirty="0"/>
              <a:t>for GFR assessment. </a:t>
            </a:r>
            <a:r>
              <a:rPr lang="en-GB" sz="2800" dirty="0" err="1"/>
              <a:t>Inulin</a:t>
            </a:r>
            <a:r>
              <a:rPr lang="en-GB" sz="2800" dirty="0"/>
              <a:t> is </a:t>
            </a:r>
            <a:r>
              <a:rPr lang="en-GB" sz="2800" dirty="0">
                <a:solidFill>
                  <a:srgbClr val="FF0000"/>
                </a:solidFill>
              </a:rPr>
              <a:t>completely filtered </a:t>
            </a:r>
            <a:r>
              <a:rPr lang="en-GB" sz="2800" dirty="0"/>
              <a:t>at the </a:t>
            </a:r>
            <a:r>
              <a:rPr lang="en-GB" sz="2800" dirty="0" err="1"/>
              <a:t>glomerulus</a:t>
            </a:r>
            <a:r>
              <a:rPr lang="en-GB" sz="2800" dirty="0"/>
              <a:t> and </a:t>
            </a:r>
            <a:r>
              <a:rPr lang="en-GB" sz="2800" dirty="0">
                <a:solidFill>
                  <a:srgbClr val="FF0000"/>
                </a:solidFill>
              </a:rPr>
              <a:t>neither secreted nor reabsorbed by the tubules</a:t>
            </a:r>
            <a:r>
              <a:rPr lang="en-GB" sz="2800" dirty="0"/>
              <a:t>. The technique is </a:t>
            </a:r>
            <a:r>
              <a:rPr lang="en-GB" sz="2800" dirty="0">
                <a:solidFill>
                  <a:srgbClr val="FF0000"/>
                </a:solidFill>
              </a:rPr>
              <a:t>difficult and time consuming </a:t>
            </a:r>
            <a:r>
              <a:rPr lang="en-GB" sz="2800" dirty="0"/>
              <a:t>to perform and is </a:t>
            </a:r>
            <a:r>
              <a:rPr lang="en-GB" sz="2800" dirty="0">
                <a:solidFill>
                  <a:srgbClr val="FF0000"/>
                </a:solidFill>
              </a:rPr>
              <a:t>inappropriate for routine clinical use</a:t>
            </a:r>
            <a:r>
              <a:rPr lang="en-GB" sz="2800" dirty="0"/>
              <a:t>. </a:t>
            </a:r>
          </a:p>
          <a:p>
            <a:pPr>
              <a:buNone/>
            </a:pPr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Cr-51 EDTA</a:t>
            </a:r>
            <a:r>
              <a:rPr lang="en-GB" sz="2800" dirty="0"/>
              <a:t>: A more practical technique than </a:t>
            </a:r>
            <a:r>
              <a:rPr lang="en-GB" sz="2800" dirty="0" err="1"/>
              <a:t>inulin</a:t>
            </a:r>
            <a:r>
              <a:rPr lang="en-GB" sz="2800" dirty="0"/>
              <a:t>. Used as the standard in the UK.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Tc-99m DTPA</a:t>
            </a:r>
            <a:r>
              <a:rPr lang="en-GB" sz="2800" dirty="0"/>
              <a:t>: Used as the standard in the USA. 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640960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6. CLEARANCE OF RADIO-ISOTOPE TRACERS</a:t>
            </a:r>
            <a:r>
              <a:rPr lang="en-GB" b="1" dirty="0"/>
              <a:t>: 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>
                <a:solidFill>
                  <a:srgbClr val="FF0000"/>
                </a:solidFill>
              </a:rPr>
              <a:t>Para-</a:t>
            </a:r>
            <a:r>
              <a:rPr lang="en-GB" sz="2800" dirty="0" err="1">
                <a:solidFill>
                  <a:srgbClr val="FF0000"/>
                </a:solidFill>
              </a:rPr>
              <a:t>aminohippuric</a:t>
            </a:r>
            <a:r>
              <a:rPr lang="en-GB" sz="2800" dirty="0">
                <a:solidFill>
                  <a:srgbClr val="FF0000"/>
                </a:solidFill>
              </a:rPr>
              <a:t> acid </a:t>
            </a:r>
            <a:r>
              <a:rPr lang="en-GB" sz="2800" dirty="0"/>
              <a:t>(PAH): PAH is partially filtered from plasma at the </a:t>
            </a:r>
            <a:r>
              <a:rPr lang="en-GB" sz="2800" dirty="0" err="1"/>
              <a:t>glomerulus</a:t>
            </a:r>
            <a:r>
              <a:rPr lang="en-GB" sz="2800" dirty="0"/>
              <a:t> and the remainder is secreted into the tubules.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TUBULAR FUNCTION TESTS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92500" lnSpcReduction="20000"/>
          </a:bodyPr>
          <a:lstStyle/>
          <a:p>
            <a:r>
              <a:rPr lang="en-GB" sz="3300" dirty="0">
                <a:solidFill>
                  <a:srgbClr val="FF0000"/>
                </a:solidFill>
              </a:rPr>
              <a:t>Urinary Na+ concentration</a:t>
            </a:r>
            <a:r>
              <a:rPr lang="en-GB" sz="3300" dirty="0"/>
              <a:t>. Normally </a:t>
            </a:r>
            <a:r>
              <a:rPr lang="en-GB" sz="3300" dirty="0">
                <a:solidFill>
                  <a:srgbClr val="FF0000"/>
                </a:solidFill>
              </a:rPr>
              <a:t>low relative to serum </a:t>
            </a:r>
            <a:r>
              <a:rPr lang="en-GB" sz="3300" dirty="0"/>
              <a:t>concentration unless on a dietary </a:t>
            </a:r>
            <a:r>
              <a:rPr lang="en-GB" sz="3300" dirty="0">
                <a:solidFill>
                  <a:srgbClr val="FF0000"/>
                </a:solidFill>
              </a:rPr>
              <a:t>high salt intake</a:t>
            </a:r>
            <a:r>
              <a:rPr lang="en-GB" sz="3300" dirty="0"/>
              <a:t>. </a:t>
            </a:r>
          </a:p>
          <a:p>
            <a:endParaRPr lang="en-GB" dirty="0"/>
          </a:p>
          <a:p>
            <a:r>
              <a:rPr lang="en-GB" sz="3300" dirty="0">
                <a:solidFill>
                  <a:srgbClr val="FF0000"/>
                </a:solidFill>
              </a:rPr>
              <a:t>Concentration tests </a:t>
            </a:r>
            <a:r>
              <a:rPr lang="en-GB" sz="3300" dirty="0"/>
              <a:t>(usually after </a:t>
            </a:r>
            <a:r>
              <a:rPr lang="en-GB" sz="3300" dirty="0" err="1"/>
              <a:t>Pitressin</a:t>
            </a:r>
            <a:r>
              <a:rPr lang="en-GB" sz="3300" dirty="0"/>
              <a:t>), and </a:t>
            </a:r>
            <a:r>
              <a:rPr lang="en-GB" sz="3300" dirty="0">
                <a:solidFill>
                  <a:srgbClr val="FF0000"/>
                </a:solidFill>
              </a:rPr>
              <a:t>Dilution tests</a:t>
            </a:r>
            <a:r>
              <a:rPr lang="en-GB" sz="3300" dirty="0"/>
              <a:t>, after a water load. Ratio of </a:t>
            </a:r>
            <a:r>
              <a:rPr lang="en-GB" sz="3300" dirty="0" err="1"/>
              <a:t>osmolality</a:t>
            </a:r>
            <a:r>
              <a:rPr lang="en-GB" sz="3300" dirty="0"/>
              <a:t> (or </a:t>
            </a:r>
            <a:r>
              <a:rPr lang="en-GB" sz="3300" dirty="0">
                <a:solidFill>
                  <a:srgbClr val="FF0000"/>
                </a:solidFill>
              </a:rPr>
              <a:t>urea) in urine relative to that in plasma</a:t>
            </a:r>
            <a:r>
              <a:rPr lang="en-GB" sz="3300" dirty="0"/>
              <a:t> is a simple practical measure.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sz="3300" dirty="0">
                <a:solidFill>
                  <a:srgbClr val="FF0000"/>
                </a:solidFill>
              </a:rPr>
              <a:t>Acidification tests</a:t>
            </a:r>
            <a:r>
              <a:rPr lang="en-GB" sz="3300" dirty="0"/>
              <a:t>, after administration of NH4Cl ( → NH3 + </a:t>
            </a:r>
            <a:r>
              <a:rPr lang="en-GB" sz="3300" b="1" dirty="0"/>
              <a:t>H+ + </a:t>
            </a:r>
            <a:r>
              <a:rPr lang="en-GB" sz="3300" b="1" dirty="0" err="1"/>
              <a:t>Cl</a:t>
            </a:r>
            <a:r>
              <a:rPr lang="en-GB" sz="3300" b="1" dirty="0"/>
              <a:t>- ).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Urine protein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/>
              <a:t>Normally, </a:t>
            </a:r>
            <a:r>
              <a:rPr lang="en-GB" sz="2800" dirty="0">
                <a:solidFill>
                  <a:srgbClr val="FF0000"/>
                </a:solidFill>
              </a:rPr>
              <a:t>no detectable albumin or other protein </a:t>
            </a:r>
            <a:r>
              <a:rPr lang="en-GB" sz="2800" dirty="0"/>
              <a:t>appears in the </a:t>
            </a:r>
            <a:r>
              <a:rPr lang="en-GB" sz="2800" dirty="0">
                <a:solidFill>
                  <a:srgbClr val="FF0000"/>
                </a:solidFill>
              </a:rPr>
              <a:t>urine. </a:t>
            </a:r>
          </a:p>
          <a:p>
            <a:endParaRPr lang="en-GB" sz="2800" dirty="0"/>
          </a:p>
          <a:p>
            <a:r>
              <a:rPr lang="en-GB" sz="2800" dirty="0"/>
              <a:t>Normal losses: &lt; 150 mg/day protein; &lt; 15 mg/day albumin </a:t>
            </a:r>
          </a:p>
          <a:p>
            <a:endParaRPr lang="en-GB" sz="2800" dirty="0"/>
          </a:p>
          <a:p>
            <a:r>
              <a:rPr lang="en-GB" sz="2800" dirty="0"/>
              <a:t>A </a:t>
            </a:r>
            <a:r>
              <a:rPr lang="en-GB" sz="2800" dirty="0">
                <a:solidFill>
                  <a:srgbClr val="FF0000"/>
                </a:solidFill>
              </a:rPr>
              <a:t>mild increase </a:t>
            </a:r>
            <a:r>
              <a:rPr lang="en-GB" sz="2800" dirty="0"/>
              <a:t>in urine protein may </a:t>
            </a:r>
            <a:r>
              <a:rPr lang="en-GB" sz="2800" i="1" dirty="0"/>
              <a:t>occasionally be normal (e.g., </a:t>
            </a:r>
            <a:r>
              <a:rPr lang="en-GB" sz="2800" i="1" dirty="0">
                <a:solidFill>
                  <a:srgbClr val="FF0000"/>
                </a:solidFill>
              </a:rPr>
              <a:t>orthostatic </a:t>
            </a:r>
            <a:r>
              <a:rPr lang="en-GB" sz="2800" i="1" dirty="0" err="1">
                <a:solidFill>
                  <a:srgbClr val="FF0000"/>
                </a:solidFill>
              </a:rPr>
              <a:t>proteinuria</a:t>
            </a:r>
            <a:r>
              <a:rPr lang="en-GB" sz="2800" i="1" dirty="0">
                <a:solidFill>
                  <a:srgbClr val="FF0000"/>
                </a:solidFill>
              </a:rPr>
              <a:t>, during pregnancy</a:t>
            </a:r>
            <a:r>
              <a:rPr lang="en-GB" sz="2800" i="1" dirty="0"/>
              <a:t>) or be due to </a:t>
            </a:r>
            <a:r>
              <a:rPr lang="en-GB" sz="2800" i="1" dirty="0">
                <a:solidFill>
                  <a:srgbClr val="FF0000"/>
                </a:solidFill>
              </a:rPr>
              <a:t>non-renal causes </a:t>
            </a:r>
            <a:r>
              <a:rPr lang="en-GB" sz="2800" i="1" dirty="0"/>
              <a:t>(e.g., </a:t>
            </a:r>
            <a:r>
              <a:rPr lang="en-GB" sz="2800" i="1" dirty="0">
                <a:solidFill>
                  <a:srgbClr val="FF0000"/>
                </a:solidFill>
              </a:rPr>
              <a:t>vigorous exercise, blood in the urine, urinary tract infection, dehydration, and some drugs</a:t>
            </a:r>
            <a:r>
              <a:rPr lang="en-GB" sz="2800" i="1" dirty="0"/>
              <a:t>). </a:t>
            </a:r>
          </a:p>
          <a:p>
            <a:endParaRPr lang="en-GB" i="1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Urine protein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en-GB" sz="2800" dirty="0"/>
              <a:t>A </a:t>
            </a:r>
            <a:r>
              <a:rPr lang="en-GB" sz="2800" dirty="0">
                <a:solidFill>
                  <a:srgbClr val="FF0000"/>
                </a:solidFill>
              </a:rPr>
              <a:t>mild increase of albumin in the urine </a:t>
            </a:r>
            <a:r>
              <a:rPr lang="en-GB" sz="2800" dirty="0"/>
              <a:t>(less than 300mg/24h - also referred to as “</a:t>
            </a:r>
            <a:r>
              <a:rPr lang="en-GB" sz="2800" dirty="0" err="1">
                <a:solidFill>
                  <a:srgbClr val="FF0000"/>
                </a:solidFill>
              </a:rPr>
              <a:t>microalbuminuria</a:t>
            </a:r>
            <a:r>
              <a:rPr lang="en-GB" sz="2800" dirty="0"/>
              <a:t>”) can be an </a:t>
            </a:r>
            <a:r>
              <a:rPr lang="en-GB" sz="2800" dirty="0">
                <a:solidFill>
                  <a:srgbClr val="FF0000"/>
                </a:solidFill>
              </a:rPr>
              <a:t>early indicator of renal dysfunction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/>
              <a:t>Levels of </a:t>
            </a:r>
            <a:r>
              <a:rPr lang="en-GB" sz="2800" dirty="0" err="1"/>
              <a:t>microalbumin</a:t>
            </a:r>
            <a:r>
              <a:rPr lang="en-GB" sz="2800" dirty="0"/>
              <a:t> are actively monitored in diabetes and hypertension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Significant </a:t>
            </a:r>
            <a:r>
              <a:rPr lang="en-GB" sz="2800" dirty="0" err="1">
                <a:solidFill>
                  <a:srgbClr val="FF0000"/>
                </a:solidFill>
              </a:rPr>
              <a:t>proteinuria</a:t>
            </a:r>
            <a:r>
              <a:rPr lang="en-GB" sz="2800" dirty="0">
                <a:solidFill>
                  <a:srgbClr val="FF0000"/>
                </a:solidFill>
              </a:rPr>
              <a:t> &gt; 2.5 g/day </a:t>
            </a:r>
            <a:r>
              <a:rPr lang="en-GB" sz="2800" dirty="0"/>
              <a:t>indicates </a:t>
            </a:r>
            <a:r>
              <a:rPr lang="en-GB" sz="2800" i="1" dirty="0" err="1">
                <a:solidFill>
                  <a:srgbClr val="FF0000"/>
                </a:solidFill>
              </a:rPr>
              <a:t>nephrotic</a:t>
            </a:r>
            <a:r>
              <a:rPr lang="en-GB" sz="2800" i="1" dirty="0">
                <a:solidFill>
                  <a:srgbClr val="FF0000"/>
                </a:solidFill>
              </a:rPr>
              <a:t> syndrome 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Mechanisms of </a:t>
            </a:r>
            <a:r>
              <a:rPr lang="en-GB" dirty="0" err="1"/>
              <a:t>proteinuria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Tubular</a:t>
            </a:r>
            <a:r>
              <a:rPr lang="en-GB" sz="2800" dirty="0"/>
              <a:t>: Failure of Proximal Convoluted Tubule to </a:t>
            </a:r>
            <a:r>
              <a:rPr lang="en-GB" sz="2800" dirty="0">
                <a:solidFill>
                  <a:srgbClr val="FF0000"/>
                </a:solidFill>
              </a:rPr>
              <a:t>absorb filtered low molecular weight </a:t>
            </a:r>
            <a:r>
              <a:rPr lang="en-GB" sz="2800" dirty="0"/>
              <a:t>(MW) proteins e.g. </a:t>
            </a:r>
            <a:r>
              <a:rPr lang="en-GB" sz="2800" dirty="0">
                <a:solidFill>
                  <a:srgbClr val="FF0000"/>
                </a:solidFill>
              </a:rPr>
              <a:t>ß2 </a:t>
            </a:r>
            <a:r>
              <a:rPr lang="en-GB" sz="2800" dirty="0" err="1">
                <a:solidFill>
                  <a:srgbClr val="FF0000"/>
                </a:solidFill>
              </a:rPr>
              <a:t>microglobulin</a:t>
            </a:r>
            <a:r>
              <a:rPr lang="en-GB" sz="2800" dirty="0">
                <a:solidFill>
                  <a:srgbClr val="FF0000"/>
                </a:solidFill>
              </a:rPr>
              <a:t>; immunoglobulin light chains; </a:t>
            </a:r>
            <a:r>
              <a:rPr lang="en-GB" sz="2800" dirty="0" err="1">
                <a:solidFill>
                  <a:srgbClr val="FF0000"/>
                </a:solidFill>
              </a:rPr>
              <a:t>lysozyme</a:t>
            </a:r>
            <a:r>
              <a:rPr lang="en-GB" sz="2800" dirty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endParaRPr lang="en-GB" sz="2800" dirty="0"/>
          </a:p>
          <a:p>
            <a:r>
              <a:rPr lang="en-GB" sz="2800" dirty="0"/>
              <a:t> </a:t>
            </a:r>
            <a:r>
              <a:rPr lang="en-GB" sz="2800" dirty="0" err="1">
                <a:solidFill>
                  <a:srgbClr val="FF0000"/>
                </a:solidFill>
              </a:rPr>
              <a:t>Glomerular</a:t>
            </a:r>
            <a:r>
              <a:rPr lang="en-GB" sz="2800" dirty="0"/>
              <a:t>: Higher proteins are not normally filtered, especially if </a:t>
            </a:r>
            <a:r>
              <a:rPr lang="en-GB" sz="2800" dirty="0">
                <a:solidFill>
                  <a:srgbClr val="FF0000"/>
                </a:solidFill>
              </a:rPr>
              <a:t>anionic (e.g. albumin</a:t>
            </a:r>
            <a:r>
              <a:rPr lang="en-GB" sz="2800" dirty="0"/>
              <a:t>) due to </a:t>
            </a:r>
            <a:r>
              <a:rPr lang="en-GB" sz="2800" dirty="0">
                <a:solidFill>
                  <a:srgbClr val="FF0000"/>
                </a:solidFill>
              </a:rPr>
              <a:t>repulsion by negatively charged </a:t>
            </a:r>
            <a:r>
              <a:rPr lang="en-GB" sz="2800" dirty="0" err="1">
                <a:solidFill>
                  <a:srgbClr val="FF0000"/>
                </a:solidFill>
              </a:rPr>
              <a:t>glycoproteins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on foot processes of the </a:t>
            </a:r>
            <a:r>
              <a:rPr lang="en-GB" sz="2800" dirty="0" err="1"/>
              <a:t>glomerular</a:t>
            </a:r>
            <a:r>
              <a:rPr lang="en-GB" sz="2800" dirty="0"/>
              <a:t> epithelium. 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Specific urinary proteins: </a:t>
            </a:r>
            <a:r>
              <a:rPr lang="en-GB" b="1" dirty="0" err="1">
                <a:solidFill>
                  <a:srgbClr val="FF0000"/>
                </a:solidFill>
              </a:rPr>
              <a:t>cystatin</a:t>
            </a:r>
            <a:r>
              <a:rPr lang="en-GB" b="1" dirty="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en-GB" sz="2800" dirty="0"/>
              <a:t>A </a:t>
            </a:r>
            <a:r>
              <a:rPr lang="en-GB" sz="2800" dirty="0">
                <a:solidFill>
                  <a:srgbClr val="FF0000"/>
                </a:solidFill>
              </a:rPr>
              <a:t>small protein</a:t>
            </a:r>
            <a:r>
              <a:rPr lang="en-GB" sz="2800" dirty="0"/>
              <a:t>, produced by </a:t>
            </a:r>
            <a:r>
              <a:rPr lang="en-GB" sz="2800" dirty="0">
                <a:solidFill>
                  <a:srgbClr val="FF0000"/>
                </a:solidFill>
              </a:rPr>
              <a:t>all nucleated cells </a:t>
            </a:r>
            <a:r>
              <a:rPr lang="en-GB" sz="2800" dirty="0"/>
              <a:t>of the body at a </a:t>
            </a:r>
            <a:r>
              <a:rPr lang="en-GB" sz="2800" dirty="0">
                <a:solidFill>
                  <a:srgbClr val="FF0000"/>
                </a:solidFill>
              </a:rPr>
              <a:t>constant rate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/>
              <a:t>Production rates and serum levels are not affected by age, gender, body composition, diet or disease. </a:t>
            </a:r>
          </a:p>
          <a:p>
            <a:endParaRPr lang="en-GB" sz="2800" dirty="0"/>
          </a:p>
          <a:p>
            <a:r>
              <a:rPr lang="en-GB" sz="2800" dirty="0"/>
              <a:t>It is filtered freely by the </a:t>
            </a:r>
            <a:r>
              <a:rPr lang="en-GB" sz="2800" dirty="0" err="1"/>
              <a:t>glomerulus</a:t>
            </a:r>
            <a:r>
              <a:rPr lang="en-GB" sz="2800" dirty="0"/>
              <a:t>, and is </a:t>
            </a:r>
            <a:r>
              <a:rPr lang="en-GB" sz="2800" dirty="0">
                <a:solidFill>
                  <a:srgbClr val="FF0000"/>
                </a:solidFill>
              </a:rPr>
              <a:t>neither reabsorbed nor secreted by the tubules, thus making serum </a:t>
            </a:r>
            <a:r>
              <a:rPr lang="en-GB" sz="2800" dirty="0" err="1">
                <a:solidFill>
                  <a:srgbClr val="FF0000"/>
                </a:solidFill>
              </a:rPr>
              <a:t>cystatin</a:t>
            </a:r>
            <a:r>
              <a:rPr lang="en-GB" sz="2800" dirty="0">
                <a:solidFill>
                  <a:srgbClr val="FF0000"/>
                </a:solidFill>
              </a:rPr>
              <a:t> C </a:t>
            </a:r>
            <a:r>
              <a:rPr lang="en-GB" sz="2800" dirty="0"/>
              <a:t>suitable as a serum marker for GFR.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Specific urinary proteins: </a:t>
            </a:r>
            <a:r>
              <a:rPr lang="en-GB" b="1" dirty="0" err="1">
                <a:solidFill>
                  <a:srgbClr val="FF0000"/>
                </a:solidFill>
              </a:rPr>
              <a:t>cystatin</a:t>
            </a:r>
            <a:r>
              <a:rPr lang="en-GB" b="1" dirty="0">
                <a:solidFill>
                  <a:srgbClr val="FF0000"/>
                </a:solidFill>
              </a:rPr>
              <a:t> C </a:t>
            </a:r>
            <a:r>
              <a:rPr lang="en-GB" b="1" dirty="0"/>
              <a:t>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/>
          <a:lstStyle/>
          <a:p>
            <a:r>
              <a:rPr lang="en-GB" sz="2800" dirty="0"/>
              <a:t>It is </a:t>
            </a:r>
            <a:r>
              <a:rPr lang="en-GB" sz="2800" dirty="0">
                <a:solidFill>
                  <a:srgbClr val="FF0000"/>
                </a:solidFill>
              </a:rPr>
              <a:t>metabolised by the tubules</a:t>
            </a:r>
            <a:r>
              <a:rPr lang="en-GB" sz="2800" dirty="0"/>
              <a:t>, so urine </a:t>
            </a:r>
            <a:r>
              <a:rPr lang="en-GB" sz="2800" dirty="0" err="1"/>
              <a:t>cystatin</a:t>
            </a:r>
            <a:r>
              <a:rPr lang="en-GB" sz="2800" dirty="0"/>
              <a:t> C </a:t>
            </a:r>
            <a:r>
              <a:rPr lang="en-GB" sz="2800" dirty="0">
                <a:solidFill>
                  <a:srgbClr val="FF0000"/>
                </a:solidFill>
              </a:rPr>
              <a:t>cannot be used to assess GFR</a:t>
            </a:r>
            <a:r>
              <a:rPr lang="en-GB" sz="2800" dirty="0"/>
              <a:t>.</a:t>
            </a:r>
          </a:p>
          <a:p>
            <a:endParaRPr lang="en-GB" sz="2800" dirty="0"/>
          </a:p>
          <a:p>
            <a:r>
              <a:rPr lang="en-GB" sz="2800" dirty="0"/>
              <a:t>Several of the new formulas developed to “estimate” GFR use </a:t>
            </a:r>
            <a:r>
              <a:rPr lang="en-GB" sz="2800" dirty="0" err="1"/>
              <a:t>cystatin</a:t>
            </a:r>
            <a:r>
              <a:rPr lang="en-GB" sz="2800" dirty="0"/>
              <a:t> C. </a:t>
            </a:r>
          </a:p>
          <a:p>
            <a:endParaRPr lang="en-GB" sz="2800" dirty="0"/>
          </a:p>
          <a:p>
            <a:r>
              <a:rPr lang="fr-FR" sz="2800" dirty="0"/>
              <a:t>Urine </a:t>
            </a:r>
            <a:r>
              <a:rPr lang="fr-FR" sz="2800" dirty="0" err="1">
                <a:solidFill>
                  <a:srgbClr val="FF0000"/>
                </a:solidFill>
              </a:rPr>
              <a:t>Bence</a:t>
            </a:r>
            <a:r>
              <a:rPr lang="fr-FR" sz="2800" dirty="0">
                <a:solidFill>
                  <a:srgbClr val="FF0000"/>
                </a:solidFill>
              </a:rPr>
              <a:t>-Jones </a:t>
            </a:r>
            <a:r>
              <a:rPr lang="fr-FR" sz="2800" dirty="0" err="1">
                <a:solidFill>
                  <a:srgbClr val="FF0000"/>
                </a:solidFill>
              </a:rPr>
              <a:t>Protein</a:t>
            </a:r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fr-FR" sz="2800" dirty="0" err="1"/>
              <a:t>indicates</a:t>
            </a:r>
            <a:r>
              <a:rPr lang="fr-FR" sz="2800" dirty="0"/>
              <a:t> </a:t>
            </a:r>
            <a:r>
              <a:rPr lang="fr-FR" sz="2800" i="1" dirty="0" err="1"/>
              <a:t>myeloma</a:t>
            </a:r>
            <a:r>
              <a:rPr lang="fr-FR" sz="2800" i="1" dirty="0"/>
              <a:t>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ß2-microglobulin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sz="2800" dirty="0"/>
              <a:t>A </a:t>
            </a:r>
            <a:r>
              <a:rPr lang="en-GB" sz="2800" dirty="0">
                <a:solidFill>
                  <a:srgbClr val="FF0000"/>
                </a:solidFill>
              </a:rPr>
              <a:t>small protein</a:t>
            </a:r>
            <a:r>
              <a:rPr lang="en-GB" sz="2800" dirty="0"/>
              <a:t>, freely filtered </a:t>
            </a:r>
            <a:r>
              <a:rPr lang="en-GB" sz="2800" dirty="0">
                <a:solidFill>
                  <a:srgbClr val="FF0000"/>
                </a:solidFill>
              </a:rPr>
              <a:t>then re-absorbed </a:t>
            </a:r>
            <a:r>
              <a:rPr lang="en-GB" sz="2800" dirty="0"/>
              <a:t>by the tubules.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Urine ß2-microglobulin </a:t>
            </a:r>
            <a:r>
              <a:rPr lang="en-GB" sz="2800" dirty="0"/>
              <a:t>is a </a:t>
            </a:r>
            <a:r>
              <a:rPr lang="en-GB" sz="2800" dirty="0">
                <a:solidFill>
                  <a:srgbClr val="FF0000"/>
                </a:solidFill>
              </a:rPr>
              <a:t>sensitive test </a:t>
            </a:r>
            <a:r>
              <a:rPr lang="en-GB" sz="2800" dirty="0"/>
              <a:t>of tubular function. </a:t>
            </a:r>
          </a:p>
          <a:p>
            <a:endParaRPr lang="en-GB" sz="2800" dirty="0"/>
          </a:p>
          <a:p>
            <a:r>
              <a:rPr lang="en-GB" sz="2800" dirty="0"/>
              <a:t>(</a:t>
            </a:r>
            <a:r>
              <a:rPr lang="en-GB" sz="2800" dirty="0">
                <a:solidFill>
                  <a:srgbClr val="FF0000"/>
                </a:solidFill>
              </a:rPr>
              <a:t>Serum ß2-microglobulin </a:t>
            </a:r>
            <a:r>
              <a:rPr lang="en-GB" sz="2800" dirty="0"/>
              <a:t>is increased in some </a:t>
            </a:r>
            <a:r>
              <a:rPr lang="en-GB" sz="2800" dirty="0">
                <a:solidFill>
                  <a:srgbClr val="FF0000"/>
                </a:solidFill>
              </a:rPr>
              <a:t>malignancies and inflammatory</a:t>
            </a:r>
            <a:r>
              <a:rPr lang="en-GB" sz="2800" dirty="0"/>
              <a:t> conditions).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 err="1"/>
              <a:t>Haem</a:t>
            </a:r>
            <a:r>
              <a:rPr lang="en-GB" dirty="0"/>
              <a:t> pigments (haemoglobin and </a:t>
            </a:r>
            <a:r>
              <a:rPr lang="en-GB" dirty="0" err="1"/>
              <a:t>myoglobin</a:t>
            </a:r>
            <a:r>
              <a:rPr lang="en-GB" dirty="0"/>
              <a:t>):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 fontScale="92500"/>
          </a:bodyPr>
          <a:lstStyle/>
          <a:p>
            <a:r>
              <a:rPr lang="en-GB" sz="3000" dirty="0"/>
              <a:t>All have </a:t>
            </a:r>
            <a:r>
              <a:rPr lang="en-GB" sz="3000" dirty="0" err="1">
                <a:solidFill>
                  <a:srgbClr val="FF0000"/>
                </a:solidFill>
              </a:rPr>
              <a:t>peroxidase</a:t>
            </a:r>
            <a:r>
              <a:rPr lang="en-GB" sz="3000" dirty="0">
                <a:solidFill>
                  <a:srgbClr val="FF0000"/>
                </a:solidFill>
              </a:rPr>
              <a:t> activity </a:t>
            </a:r>
            <a:r>
              <a:rPr lang="en-GB" sz="3000" dirty="0"/>
              <a:t>which results in </a:t>
            </a:r>
            <a:r>
              <a:rPr lang="en-GB" sz="3000" dirty="0">
                <a:solidFill>
                  <a:srgbClr val="FF0000"/>
                </a:solidFill>
              </a:rPr>
              <a:t>oxidation of o-</a:t>
            </a:r>
            <a:r>
              <a:rPr lang="en-GB" sz="3000" dirty="0" err="1">
                <a:solidFill>
                  <a:srgbClr val="FF0000"/>
                </a:solidFill>
              </a:rPr>
              <a:t>toluidine</a:t>
            </a:r>
            <a:r>
              <a:rPr lang="en-GB" sz="3000" dirty="0"/>
              <a:t> (available on urine test strips). </a:t>
            </a:r>
          </a:p>
          <a:p>
            <a:endParaRPr lang="en-GB" dirty="0"/>
          </a:p>
          <a:p>
            <a:r>
              <a:rPr lang="en-GB" sz="3000" dirty="0"/>
              <a:t>This </a:t>
            </a:r>
            <a:r>
              <a:rPr lang="en-GB" sz="3000" dirty="0">
                <a:solidFill>
                  <a:srgbClr val="FF0000"/>
                </a:solidFill>
              </a:rPr>
              <a:t>test may be positive </a:t>
            </a:r>
            <a:r>
              <a:rPr lang="en-GB" sz="3000" dirty="0"/>
              <a:t>due to </a:t>
            </a:r>
            <a:r>
              <a:rPr lang="en-GB" sz="3000" dirty="0">
                <a:solidFill>
                  <a:srgbClr val="FF0000"/>
                </a:solidFill>
              </a:rPr>
              <a:t>bleeding</a:t>
            </a:r>
            <a:r>
              <a:rPr lang="en-GB" sz="3000" dirty="0"/>
              <a:t> (RBC present in urine) in the </a:t>
            </a:r>
            <a:r>
              <a:rPr lang="en-GB" sz="3000" dirty="0">
                <a:solidFill>
                  <a:srgbClr val="FF0000"/>
                </a:solidFill>
              </a:rPr>
              <a:t>genitor-urinary tract </a:t>
            </a:r>
            <a:r>
              <a:rPr lang="en-GB" sz="3000" dirty="0"/>
              <a:t>(e.g. tumours, injuries, etc), </a:t>
            </a:r>
            <a:r>
              <a:rPr lang="en-GB" sz="3000" dirty="0" err="1">
                <a:solidFill>
                  <a:srgbClr val="FF0000"/>
                </a:solidFill>
              </a:rPr>
              <a:t>haemoglobinuria</a:t>
            </a:r>
            <a:r>
              <a:rPr lang="en-GB" sz="3000" dirty="0">
                <a:solidFill>
                  <a:srgbClr val="FF0000"/>
                </a:solidFill>
              </a:rPr>
              <a:t> (no RBC present in urine) occurring with severe intravascular haemolysis</a:t>
            </a:r>
            <a:r>
              <a:rPr lang="en-GB" sz="3000" dirty="0"/>
              <a:t> (exceeding </a:t>
            </a:r>
            <a:r>
              <a:rPr lang="en-GB" sz="3000" dirty="0" err="1"/>
              <a:t>haptoglobin</a:t>
            </a:r>
            <a:r>
              <a:rPr lang="en-GB" sz="3000" dirty="0"/>
              <a:t> binding capacity – therefore low serum </a:t>
            </a:r>
            <a:r>
              <a:rPr lang="en-GB" sz="3000" dirty="0" err="1"/>
              <a:t>haptoglobin</a:t>
            </a:r>
            <a:r>
              <a:rPr lang="en-GB" sz="3000" dirty="0"/>
              <a:t>) and </a:t>
            </a:r>
            <a:r>
              <a:rPr lang="en-GB" sz="3000" dirty="0" err="1">
                <a:solidFill>
                  <a:srgbClr val="FF0000"/>
                </a:solidFill>
              </a:rPr>
              <a:t>myoglobinuria</a:t>
            </a:r>
            <a:r>
              <a:rPr lang="en-GB" sz="3000" dirty="0">
                <a:solidFill>
                  <a:srgbClr val="FF0000"/>
                </a:solidFill>
              </a:rPr>
              <a:t> from muscle injury </a:t>
            </a:r>
            <a:r>
              <a:rPr lang="en-GB" sz="3000" dirty="0"/>
              <a:t>(differentiated from haemoglobin on size basis) 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NEW INDICATORS OF ACUTE KIDNEY INJURY (AKI)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/>
          </a:bodyPr>
          <a:lstStyle/>
          <a:p>
            <a:r>
              <a:rPr lang="en-GB" sz="2800" dirty="0"/>
              <a:t>All the previously mentioned </a:t>
            </a:r>
            <a:r>
              <a:rPr lang="en-GB" sz="2800" dirty="0">
                <a:solidFill>
                  <a:srgbClr val="FF0000"/>
                </a:solidFill>
              </a:rPr>
              <a:t>kidney function tests can detect renal dysfunction after it is established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None</a:t>
            </a:r>
            <a:r>
              <a:rPr lang="en-GB" sz="2800" dirty="0"/>
              <a:t> can detect </a:t>
            </a:r>
            <a:r>
              <a:rPr lang="en-GB" sz="2800" dirty="0">
                <a:solidFill>
                  <a:srgbClr val="FF0000"/>
                </a:solidFill>
              </a:rPr>
              <a:t>early signs of acute kidney injury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/>
              <a:t>For this, new </a:t>
            </a:r>
            <a:r>
              <a:rPr lang="en-GB" sz="2800" b="1" i="1" dirty="0"/>
              <a:t>biomarkers are being developed. </a:t>
            </a:r>
          </a:p>
          <a:p>
            <a:endParaRPr lang="en-GB" sz="2800" b="1" i="1" dirty="0"/>
          </a:p>
          <a:p>
            <a:r>
              <a:rPr lang="en-GB" sz="2800" dirty="0"/>
              <a:t>These are not yet in routine clinical use.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Glomerular</a:t>
            </a:r>
            <a:r>
              <a:rPr lang="en-GB" dirty="0"/>
              <a:t>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92500" lnSpcReduction="10000"/>
          </a:bodyPr>
          <a:lstStyle/>
          <a:p>
            <a:r>
              <a:rPr lang="en-GB" sz="3000" dirty="0"/>
              <a:t>The first step in urine formation is filtration of plasma at the </a:t>
            </a:r>
            <a:r>
              <a:rPr lang="en-GB" sz="3000" dirty="0" err="1"/>
              <a:t>glomerulus</a:t>
            </a:r>
            <a:r>
              <a:rPr lang="en-GB" sz="3000" dirty="0"/>
              <a:t>. </a:t>
            </a:r>
          </a:p>
          <a:p>
            <a:endParaRPr lang="en-GB" sz="3300" dirty="0"/>
          </a:p>
          <a:p>
            <a:r>
              <a:rPr lang="en-GB" sz="3000" dirty="0"/>
              <a:t>Blood is supplied by the renal artery, which branches repeatedly, finally ending in the afferent arterioles, each supplying one single </a:t>
            </a:r>
            <a:r>
              <a:rPr lang="en-GB" sz="3000" dirty="0" err="1"/>
              <a:t>glomerulus</a:t>
            </a:r>
            <a:r>
              <a:rPr lang="en-GB" sz="3000" dirty="0"/>
              <a:t> of one single </a:t>
            </a:r>
            <a:r>
              <a:rPr lang="en-GB" sz="3000" dirty="0" err="1"/>
              <a:t>nephron</a:t>
            </a:r>
            <a:r>
              <a:rPr lang="en-GB" sz="3000" dirty="0"/>
              <a:t>. </a:t>
            </a:r>
          </a:p>
          <a:p>
            <a:endParaRPr lang="en-GB" sz="3300" dirty="0"/>
          </a:p>
          <a:p>
            <a:r>
              <a:rPr lang="en-GB" sz="3000" dirty="0"/>
              <a:t>The filtrate is produced by the hydrostatic pressure gradient across the </a:t>
            </a:r>
            <a:r>
              <a:rPr lang="en-GB" sz="3000" dirty="0" err="1"/>
              <a:t>glomerular</a:t>
            </a:r>
            <a:r>
              <a:rPr lang="en-GB" sz="3000" dirty="0"/>
              <a:t> membranes; an overall negative charge due to abundant </a:t>
            </a:r>
            <a:r>
              <a:rPr lang="en-GB" sz="3000" dirty="0" err="1"/>
              <a:t>sialic</a:t>
            </a:r>
            <a:r>
              <a:rPr lang="en-GB" sz="3000" dirty="0"/>
              <a:t> acid groups prevents large anions, such as most proteins, from crossing.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NEW INDICATORS OF ACUTE KIDNEY INJURY (AKI) CONT..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en-GB" sz="3600" dirty="0" err="1">
                <a:solidFill>
                  <a:srgbClr val="C00000"/>
                </a:solidFill>
              </a:rPr>
              <a:t>Neutrophil</a:t>
            </a:r>
            <a:r>
              <a:rPr lang="en-GB" sz="3600" dirty="0">
                <a:solidFill>
                  <a:srgbClr val="C00000"/>
                </a:solidFill>
              </a:rPr>
              <a:t> </a:t>
            </a:r>
            <a:r>
              <a:rPr lang="en-GB" sz="3600" dirty="0" err="1">
                <a:solidFill>
                  <a:srgbClr val="C00000"/>
                </a:solidFill>
              </a:rPr>
              <a:t>gelatinase</a:t>
            </a:r>
            <a:r>
              <a:rPr lang="en-GB" sz="3600" dirty="0">
                <a:solidFill>
                  <a:srgbClr val="C00000"/>
                </a:solidFill>
              </a:rPr>
              <a:t>-associated </a:t>
            </a:r>
            <a:r>
              <a:rPr lang="en-GB" sz="3600" dirty="0" err="1">
                <a:solidFill>
                  <a:srgbClr val="C00000"/>
                </a:solidFill>
              </a:rPr>
              <a:t>lipocalin</a:t>
            </a:r>
            <a:r>
              <a:rPr lang="en-GB" sz="3600" dirty="0">
                <a:solidFill>
                  <a:srgbClr val="C00000"/>
                </a:solidFill>
              </a:rPr>
              <a:t> (NGAL) 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sz="3600" dirty="0">
                <a:solidFill>
                  <a:srgbClr val="C00000"/>
                </a:solidFill>
              </a:rPr>
              <a:t>Interleukin-18 (IL-18) 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sz="3300" dirty="0">
                <a:solidFill>
                  <a:srgbClr val="C00000"/>
                </a:solidFill>
              </a:rPr>
              <a:t>Kidney injury molecule-1 (KIM-1) 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sz="3300" dirty="0">
                <a:solidFill>
                  <a:srgbClr val="C00000"/>
                </a:solidFill>
              </a:rPr>
              <a:t>N-acetyl-[beta]-D-</a:t>
            </a:r>
            <a:r>
              <a:rPr lang="en-GB" sz="3300" dirty="0" err="1">
                <a:solidFill>
                  <a:srgbClr val="C00000"/>
                </a:solidFill>
              </a:rPr>
              <a:t>glucosaminidase</a:t>
            </a:r>
            <a:r>
              <a:rPr lang="en-GB" sz="3300" dirty="0">
                <a:solidFill>
                  <a:srgbClr val="C00000"/>
                </a:solidFill>
              </a:rPr>
              <a:t> 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sz="3300" dirty="0">
                <a:solidFill>
                  <a:srgbClr val="C00000"/>
                </a:solidFill>
              </a:rPr>
              <a:t>Asymmetric </a:t>
            </a:r>
            <a:r>
              <a:rPr lang="en-GB" sz="3300" dirty="0" err="1">
                <a:solidFill>
                  <a:srgbClr val="C00000"/>
                </a:solidFill>
              </a:rPr>
              <a:t>dimethylarginine</a:t>
            </a:r>
            <a:r>
              <a:rPr lang="en-GB" sz="3300" dirty="0">
                <a:solidFill>
                  <a:srgbClr val="C00000"/>
                </a:solidFill>
              </a:rPr>
              <a:t> (ADMA) 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sz="3300" dirty="0">
                <a:solidFill>
                  <a:srgbClr val="C00000"/>
                </a:solidFill>
              </a:rPr>
              <a:t>Liver-type fatty acid-binding protein (L-FABP)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Microscopy</a:t>
            </a:r>
            <a:r>
              <a:rPr lang="en-GB" sz="2800" dirty="0"/>
              <a:t> : look for casts, cells, or crystals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Urine dipstick analysis </a:t>
            </a:r>
            <a:r>
              <a:rPr lang="en-GB" sz="2800" dirty="0"/>
              <a:t>(</a:t>
            </a:r>
            <a:r>
              <a:rPr lang="en-GB" sz="2800" dirty="0" err="1"/>
              <a:t>dipstix</a:t>
            </a:r>
            <a:r>
              <a:rPr lang="en-GB" sz="2800" dirty="0"/>
              <a:t>): Test for </a:t>
            </a:r>
            <a:r>
              <a:rPr lang="en-GB" sz="2800" dirty="0" err="1"/>
              <a:t>haematuria</a:t>
            </a:r>
            <a:r>
              <a:rPr lang="en-GB" sz="2800" dirty="0"/>
              <a:t> (blood), </a:t>
            </a:r>
            <a:r>
              <a:rPr lang="en-GB" sz="2800" dirty="0" err="1"/>
              <a:t>haemoglobinuria</a:t>
            </a:r>
            <a:r>
              <a:rPr lang="en-GB" sz="2800" dirty="0"/>
              <a:t> (</a:t>
            </a:r>
            <a:r>
              <a:rPr lang="en-GB" sz="2800" dirty="0" err="1"/>
              <a:t>Hb</a:t>
            </a:r>
            <a:r>
              <a:rPr lang="en-GB" sz="2800" dirty="0"/>
              <a:t>), </a:t>
            </a:r>
            <a:r>
              <a:rPr lang="en-GB" sz="2800" dirty="0" err="1"/>
              <a:t>glycosuria</a:t>
            </a:r>
            <a:r>
              <a:rPr lang="en-GB" sz="2800" dirty="0"/>
              <a:t> (glucose), </a:t>
            </a:r>
            <a:r>
              <a:rPr lang="en-GB" sz="2800" dirty="0" err="1"/>
              <a:t>proteinuria</a:t>
            </a:r>
            <a:r>
              <a:rPr lang="en-GB" sz="2800" dirty="0"/>
              <a:t>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7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/>
              <a:t>Renal stones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362950" cy="5472113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/>
              <a:t>Renal stones (calculi) produce </a:t>
            </a:r>
            <a:r>
              <a:rPr lang="en-US" dirty="0">
                <a:solidFill>
                  <a:srgbClr val="FF0000"/>
                </a:solidFill>
              </a:rPr>
              <a:t>severe pain and discomfort</a:t>
            </a:r>
            <a:r>
              <a:rPr lang="en-US" dirty="0"/>
              <a:t>, and are common </a:t>
            </a:r>
            <a:r>
              <a:rPr lang="en-US" dirty="0">
                <a:solidFill>
                  <a:srgbClr val="FF0000"/>
                </a:solidFill>
              </a:rPr>
              <a:t>causes of obstruction in the urinary tract</a:t>
            </a:r>
          </a:p>
          <a:p>
            <a:pPr>
              <a:defRPr/>
            </a:pPr>
            <a:r>
              <a:rPr lang="en-US" b="1" dirty="0"/>
              <a:t>Types of stone include</a:t>
            </a:r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b="1" i="1" dirty="0">
                <a:solidFill>
                  <a:srgbClr val="FF0000"/>
                </a:solidFill>
              </a:rPr>
              <a:t>Calcium phosphate: </a:t>
            </a:r>
            <a:r>
              <a:rPr lang="en-US" dirty="0"/>
              <a:t>may be a consequence of </a:t>
            </a:r>
            <a:r>
              <a:rPr lang="en-US" dirty="0">
                <a:solidFill>
                  <a:schemeClr val="tx2"/>
                </a:solidFill>
              </a:rPr>
              <a:t>primary hyperparathyroidism or renal tubular acidosis.</a:t>
            </a:r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dirty="0">
                <a:solidFill>
                  <a:srgbClr val="FF0000"/>
                </a:solidFill>
              </a:rPr>
              <a:t>Magnesium, ammonium and phosphate: </a:t>
            </a:r>
            <a:r>
              <a:rPr lang="en-US" i="1" dirty="0"/>
              <a:t>are often </a:t>
            </a:r>
            <a:r>
              <a:rPr lang="en-US" dirty="0"/>
              <a:t>associated with </a:t>
            </a:r>
            <a:r>
              <a:rPr lang="en-US" dirty="0">
                <a:solidFill>
                  <a:schemeClr val="tx2"/>
                </a:solidFill>
              </a:rPr>
              <a:t>urinary tract infections</a:t>
            </a:r>
            <a:r>
              <a:rPr lang="en-US" dirty="0"/>
              <a:t>.</a:t>
            </a:r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dirty="0">
                <a:solidFill>
                  <a:srgbClr val="FF0000"/>
                </a:solidFill>
              </a:rPr>
              <a:t>Oxalate: </a:t>
            </a:r>
            <a:r>
              <a:rPr lang="en-US" i="1" dirty="0"/>
              <a:t>may be a consequence of </a:t>
            </a:r>
            <a:r>
              <a:rPr lang="en-US" dirty="0" err="1">
                <a:solidFill>
                  <a:schemeClr val="tx2"/>
                </a:solidFill>
              </a:rPr>
              <a:t>hyperoxaluria</a:t>
            </a: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dirty="0">
                <a:solidFill>
                  <a:srgbClr val="FF0000"/>
                </a:solidFill>
              </a:rPr>
              <a:t>Uric acid: </a:t>
            </a:r>
            <a:r>
              <a:rPr lang="en-US" i="1" dirty="0"/>
              <a:t>may be a consequence of </a:t>
            </a:r>
            <a:r>
              <a:rPr lang="en-US" dirty="0" err="1">
                <a:solidFill>
                  <a:schemeClr val="tx2"/>
                </a:solidFill>
              </a:rPr>
              <a:t>hyperuricaemia</a:t>
            </a: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dirty="0" err="1">
                <a:solidFill>
                  <a:srgbClr val="FF0000"/>
                </a:solidFill>
              </a:rPr>
              <a:t>Cystine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i="1" dirty="0"/>
              <a:t>these are rare and a feature </a:t>
            </a:r>
            <a:r>
              <a:rPr lang="en-US" dirty="0"/>
              <a:t>of the </a:t>
            </a:r>
            <a:r>
              <a:rPr lang="en-US" dirty="0">
                <a:solidFill>
                  <a:schemeClr val="tx2"/>
                </a:solidFill>
              </a:rPr>
              <a:t>inherited metabolic disorder </a:t>
            </a:r>
            <a:r>
              <a:rPr lang="en-US" dirty="0" err="1">
                <a:solidFill>
                  <a:schemeClr val="tx2"/>
                </a:solidFill>
              </a:rPr>
              <a:t>cystinuria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/>
              <a:t>Renal stones</a:t>
            </a:r>
            <a:br>
              <a:rPr lang="en-US" b="1" dirty="0"/>
            </a:br>
            <a:endParaRPr lang="en-US" dirty="0"/>
          </a:p>
        </p:txBody>
      </p:sp>
      <p:pic>
        <p:nvPicPr>
          <p:cNvPr id="7782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743075"/>
            <a:ext cx="7467600" cy="4587875"/>
          </a:xfr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Renal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/>
              <a:t>It is when the </a:t>
            </a:r>
            <a:r>
              <a:rPr lang="en-GB" sz="2800" dirty="0">
                <a:solidFill>
                  <a:srgbClr val="FF0000"/>
                </a:solidFill>
              </a:rPr>
              <a:t>kidneys fail to carry out their functions.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/>
              <a:t>It is divided into </a:t>
            </a:r>
            <a:r>
              <a:rPr lang="en-GB" sz="2800" dirty="0">
                <a:solidFill>
                  <a:srgbClr val="FF0000"/>
                </a:solidFill>
              </a:rPr>
              <a:t>two types</a:t>
            </a:r>
            <a:r>
              <a:rPr lang="en-GB" sz="28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Acute renal failure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Chronic renal failure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ACUTE RENAL FAILURE (ARF):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C00000"/>
                </a:solidFill>
              </a:rPr>
              <a:t>Definition: </a:t>
            </a:r>
            <a:r>
              <a:rPr lang="en-GB" sz="2800" dirty="0"/>
              <a:t>Renal pathology involving </a:t>
            </a:r>
            <a:r>
              <a:rPr lang="en-GB" sz="2800" dirty="0">
                <a:solidFill>
                  <a:srgbClr val="FF0000"/>
                </a:solidFill>
              </a:rPr>
              <a:t>all </a:t>
            </a:r>
            <a:r>
              <a:rPr lang="en-GB" sz="2800" dirty="0" err="1">
                <a:solidFill>
                  <a:srgbClr val="FF0000"/>
                </a:solidFill>
              </a:rPr>
              <a:t>nephrons</a:t>
            </a:r>
            <a:r>
              <a:rPr lang="en-GB" sz="2800" dirty="0">
                <a:solidFill>
                  <a:srgbClr val="FF0000"/>
                </a:solidFill>
              </a:rPr>
              <a:t> (</a:t>
            </a:r>
            <a:r>
              <a:rPr lang="en-GB" sz="2800" dirty="0" err="1">
                <a:solidFill>
                  <a:srgbClr val="FF0000"/>
                </a:solidFill>
              </a:rPr>
              <a:t>glomeruli</a:t>
            </a:r>
            <a:r>
              <a:rPr lang="en-GB" sz="2800" dirty="0">
                <a:solidFill>
                  <a:srgbClr val="FF0000"/>
                </a:solidFill>
              </a:rPr>
              <a:t> plus tubules).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Loss</a:t>
            </a:r>
            <a:r>
              <a:rPr lang="en-GB" sz="2800" dirty="0"/>
              <a:t> of </a:t>
            </a:r>
            <a:r>
              <a:rPr lang="en-GB" sz="2800" dirty="0" err="1"/>
              <a:t>glomerular</a:t>
            </a:r>
            <a:r>
              <a:rPr lang="en-GB" sz="2800" dirty="0"/>
              <a:t> and tubular </a:t>
            </a:r>
            <a:r>
              <a:rPr lang="en-GB" sz="2800" dirty="0">
                <a:solidFill>
                  <a:srgbClr val="FF0000"/>
                </a:solidFill>
              </a:rPr>
              <a:t>function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/>
              <a:t>Acute (sudden) in </a:t>
            </a:r>
            <a:r>
              <a:rPr lang="en-GB" sz="2800" dirty="0">
                <a:solidFill>
                  <a:srgbClr val="FF0000"/>
                </a:solidFill>
              </a:rPr>
              <a:t>onset. </a:t>
            </a:r>
          </a:p>
          <a:p>
            <a:endParaRPr lang="en-GB" sz="2800" dirty="0"/>
          </a:p>
          <a:p>
            <a:r>
              <a:rPr lang="en-GB" sz="2800" dirty="0"/>
              <a:t>Non-steady state. </a:t>
            </a:r>
          </a:p>
          <a:p>
            <a:endParaRPr lang="en-GB" sz="2800" dirty="0"/>
          </a:p>
          <a:p>
            <a:endParaRPr lang="en-GB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ACUTE RENAL FAILURE (ARF): cont..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en-GB" sz="3000" dirty="0"/>
              <a:t>Initially </a:t>
            </a:r>
            <a:r>
              <a:rPr lang="en-GB" sz="3000" dirty="0" err="1">
                <a:solidFill>
                  <a:srgbClr val="FF0000"/>
                </a:solidFill>
              </a:rPr>
              <a:t>oliguric</a:t>
            </a:r>
            <a:r>
              <a:rPr lang="en-GB" sz="3000" dirty="0">
                <a:solidFill>
                  <a:srgbClr val="FF0000"/>
                </a:solidFill>
              </a:rPr>
              <a:t> (urine output less than 450 ml/day</a:t>
            </a:r>
            <a:r>
              <a:rPr lang="en-GB" sz="3000" dirty="0"/>
              <a:t>, in adult). </a:t>
            </a:r>
          </a:p>
          <a:p>
            <a:endParaRPr lang="en-GB" dirty="0"/>
          </a:p>
          <a:p>
            <a:r>
              <a:rPr lang="en-GB" sz="3000" dirty="0"/>
              <a:t>Urine excretion of urea and </a:t>
            </a:r>
            <a:r>
              <a:rPr lang="en-GB" sz="3000" dirty="0" err="1"/>
              <a:t>creatinine</a:t>
            </a:r>
            <a:r>
              <a:rPr lang="en-GB" sz="3000" dirty="0"/>
              <a:t> is </a:t>
            </a:r>
            <a:r>
              <a:rPr lang="en-GB" sz="3000" dirty="0">
                <a:solidFill>
                  <a:srgbClr val="FF0000"/>
                </a:solidFill>
              </a:rPr>
              <a:t>less</a:t>
            </a:r>
            <a:r>
              <a:rPr lang="en-GB" sz="3000" dirty="0"/>
              <a:t> than production, therefore </a:t>
            </a:r>
            <a:r>
              <a:rPr lang="en-GB" sz="3000" dirty="0">
                <a:solidFill>
                  <a:srgbClr val="FF0000"/>
                </a:solidFill>
              </a:rPr>
              <a:t>rising blood urea and </a:t>
            </a:r>
            <a:r>
              <a:rPr lang="en-GB" sz="3000" dirty="0" err="1">
                <a:solidFill>
                  <a:srgbClr val="FF0000"/>
                </a:solidFill>
              </a:rPr>
              <a:t>creatinine</a:t>
            </a:r>
            <a:r>
              <a:rPr lang="en-GB" sz="3000" dirty="0">
                <a:solidFill>
                  <a:srgbClr val="FF0000"/>
                </a:solidFill>
              </a:rPr>
              <a:t>. </a:t>
            </a:r>
          </a:p>
          <a:p>
            <a:endParaRPr lang="en-GB" dirty="0"/>
          </a:p>
          <a:p>
            <a:r>
              <a:rPr lang="en-GB" sz="3000" dirty="0"/>
              <a:t>(Blood urea typically rises by 5 </a:t>
            </a:r>
            <a:r>
              <a:rPr lang="en-GB" sz="3000" dirty="0" err="1"/>
              <a:t>mmol</a:t>
            </a:r>
            <a:r>
              <a:rPr lang="en-GB" sz="3000" dirty="0"/>
              <a:t>/l/day, but in surgical, trauma, or gastro-intestinal bleeding it can rise by up to 15 </a:t>
            </a:r>
            <a:r>
              <a:rPr lang="en-GB" sz="3000" dirty="0" err="1"/>
              <a:t>mmol</a:t>
            </a:r>
            <a:r>
              <a:rPr lang="en-GB" sz="3000" dirty="0"/>
              <a:t>/l/day). </a:t>
            </a:r>
          </a:p>
          <a:p>
            <a:endParaRPr lang="en-GB" sz="3000" dirty="0"/>
          </a:p>
          <a:p>
            <a:r>
              <a:rPr lang="en-GB" sz="3000" dirty="0"/>
              <a:t>ARF is a common </a:t>
            </a:r>
            <a:r>
              <a:rPr lang="en-GB" sz="3000" dirty="0">
                <a:solidFill>
                  <a:srgbClr val="FF0000"/>
                </a:solidFill>
              </a:rPr>
              <a:t>medical emergency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Classification of ARF by cause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Pre-renal failure </a:t>
            </a:r>
            <a:r>
              <a:rPr lang="en-GB" dirty="0"/>
              <a:t>(defect before the kidney)</a:t>
            </a:r>
          </a:p>
          <a:p>
            <a:endParaRPr lang="en-GB" dirty="0"/>
          </a:p>
          <a:p>
            <a:r>
              <a:rPr lang="en-GB" dirty="0">
                <a:solidFill>
                  <a:srgbClr val="C00000"/>
                </a:solidFill>
              </a:rPr>
              <a:t>Intra-renal failure </a:t>
            </a:r>
            <a:r>
              <a:rPr lang="en-GB" dirty="0"/>
              <a:t>(defect in the kidney e.g., acute tubular necrosis, </a:t>
            </a:r>
            <a:r>
              <a:rPr lang="en-GB" dirty="0" err="1"/>
              <a:t>glomerulonephritis</a:t>
            </a:r>
            <a:r>
              <a:rPr lang="en-GB" dirty="0"/>
              <a:t>) </a:t>
            </a:r>
          </a:p>
          <a:p>
            <a:endParaRPr lang="en-GB" dirty="0"/>
          </a:p>
          <a:p>
            <a:r>
              <a:rPr lang="en-GB" dirty="0">
                <a:solidFill>
                  <a:srgbClr val="C00000"/>
                </a:solidFill>
              </a:rPr>
              <a:t>Post-renal failure </a:t>
            </a:r>
            <a:r>
              <a:rPr lang="en-GB" dirty="0"/>
              <a:t>(defect after the kidney, e.g., prostatic enlargement, </a:t>
            </a:r>
            <a:r>
              <a:rPr lang="en-GB" dirty="0" err="1"/>
              <a:t>urolithiasis</a:t>
            </a:r>
            <a:r>
              <a:rPr lang="en-GB" dirty="0"/>
              <a:t>).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pture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764705"/>
            <a:ext cx="8712968" cy="4317848"/>
          </a:xfr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Features of 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dirty="0" err="1">
                <a:solidFill>
                  <a:srgbClr val="FF0000"/>
                </a:solidFill>
              </a:rPr>
              <a:t>Oliguric</a:t>
            </a:r>
            <a:r>
              <a:rPr lang="en-GB" sz="2800" dirty="0">
                <a:solidFill>
                  <a:srgbClr val="FF0000"/>
                </a:solidFill>
              </a:rPr>
              <a:t> phase: </a:t>
            </a:r>
            <a:endParaRPr lang="en-GB" sz="2800" dirty="0"/>
          </a:p>
          <a:p>
            <a:r>
              <a:rPr lang="en-GB" sz="2800" dirty="0" err="1"/>
              <a:t>Oliguria</a:t>
            </a:r>
            <a:r>
              <a:rPr lang="en-GB" sz="2800" dirty="0"/>
              <a:t> </a:t>
            </a:r>
          </a:p>
          <a:p>
            <a:r>
              <a:rPr lang="en-GB" sz="2800" dirty="0"/>
              <a:t>Rising blood urea and </a:t>
            </a:r>
            <a:r>
              <a:rPr lang="en-GB" sz="2800" dirty="0" err="1"/>
              <a:t>creatinine</a:t>
            </a:r>
            <a:r>
              <a:rPr lang="en-GB" sz="2800" dirty="0"/>
              <a:t> </a:t>
            </a:r>
          </a:p>
          <a:p>
            <a:r>
              <a:rPr lang="en-GB" sz="2800" dirty="0"/>
              <a:t>Rising blood K+ </a:t>
            </a:r>
          </a:p>
          <a:p>
            <a:r>
              <a:rPr lang="en-GB" sz="2800" dirty="0"/>
              <a:t>metabolic acidosis </a:t>
            </a:r>
          </a:p>
          <a:p>
            <a:pPr>
              <a:buNone/>
            </a:pPr>
            <a:r>
              <a:rPr lang="en-GB" sz="2800" dirty="0" err="1">
                <a:solidFill>
                  <a:srgbClr val="FF0000"/>
                </a:solidFill>
              </a:rPr>
              <a:t>Polyuric</a:t>
            </a:r>
            <a:r>
              <a:rPr lang="en-GB" sz="2800" dirty="0">
                <a:solidFill>
                  <a:srgbClr val="FF0000"/>
                </a:solidFill>
              </a:rPr>
              <a:t> phase: </a:t>
            </a:r>
          </a:p>
          <a:p>
            <a:r>
              <a:rPr lang="en-GB" sz="2800" dirty="0" err="1"/>
              <a:t>Polyuria</a:t>
            </a:r>
            <a:r>
              <a:rPr lang="en-GB" sz="2800" dirty="0"/>
              <a:t> </a:t>
            </a:r>
          </a:p>
          <a:p>
            <a:r>
              <a:rPr lang="en-GB" sz="2800" dirty="0"/>
              <a:t>Rapid loss of water and electrolytes - can lead to dehydration, </a:t>
            </a:r>
            <a:r>
              <a:rPr lang="en-GB" sz="2800" dirty="0" err="1"/>
              <a:t>hyponatraemia</a:t>
            </a:r>
            <a:r>
              <a:rPr lang="en-GB" sz="2800" dirty="0"/>
              <a:t> and </a:t>
            </a:r>
            <a:r>
              <a:rPr lang="en-GB" sz="2800" dirty="0" err="1"/>
              <a:t>hypokalaemia</a:t>
            </a:r>
            <a:r>
              <a:rPr lang="en-GB" sz="2800" dirty="0"/>
              <a:t>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>
              <a:buFont typeface="Wingdings" pitchFamily="2" charset="2"/>
              <a:buChar char="ü"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Glomerular</a:t>
            </a:r>
            <a:r>
              <a:rPr lang="en-GB" dirty="0"/>
              <a:t> function cont..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filtrate produced is known as an </a:t>
            </a:r>
            <a:r>
              <a:rPr lang="en-GB" dirty="0" err="1"/>
              <a:t>ultrafiltrate</a:t>
            </a:r>
            <a:r>
              <a:rPr lang="en-GB" dirty="0"/>
              <a:t> because its composition is essentially the same as that of plasma, apart from the absence of large molecules. </a:t>
            </a:r>
          </a:p>
          <a:p>
            <a:endParaRPr lang="en-GB" dirty="0"/>
          </a:p>
          <a:p>
            <a:r>
              <a:rPr lang="en-GB" sz="3600" dirty="0"/>
              <a:t>The kidneys use ¼ of the total cardiac output, and produce 180 l/day (or 125 ml/min) of </a:t>
            </a:r>
            <a:r>
              <a:rPr lang="en-GB" sz="3600" dirty="0" err="1"/>
              <a:t>glomerular</a:t>
            </a:r>
            <a:r>
              <a:rPr lang="en-GB" sz="3600" dirty="0"/>
              <a:t> filtrate. </a:t>
            </a:r>
          </a:p>
          <a:p>
            <a:endParaRPr lang="en-GB" dirty="0"/>
          </a:p>
          <a:p>
            <a:r>
              <a:rPr lang="en-GB" dirty="0"/>
              <a:t>The hydrostatic pressure across the membrane which carries the </a:t>
            </a:r>
            <a:r>
              <a:rPr lang="en-GB" dirty="0" err="1"/>
              <a:t>ultrafiltrate</a:t>
            </a:r>
            <a:r>
              <a:rPr lang="en-GB" dirty="0"/>
              <a:t> is only about 1 </a:t>
            </a:r>
            <a:r>
              <a:rPr lang="en-GB" dirty="0" err="1"/>
              <a:t>kPa</a:t>
            </a:r>
            <a:r>
              <a:rPr lang="en-GB" dirty="0"/>
              <a:t>, and if blood pressure falls only moderately, the </a:t>
            </a:r>
            <a:r>
              <a:rPr lang="en-GB" dirty="0" err="1"/>
              <a:t>oncotic</a:t>
            </a:r>
            <a:r>
              <a:rPr lang="en-GB" dirty="0"/>
              <a:t> pressure due to the plasma proteins is sufficient to cause filtration to slow or even stop. This explains the </a:t>
            </a:r>
            <a:r>
              <a:rPr lang="en-GB" dirty="0" err="1"/>
              <a:t>oliguria</a:t>
            </a:r>
            <a:r>
              <a:rPr lang="en-GB" dirty="0"/>
              <a:t> in shocked patients. </a:t>
            </a:r>
          </a:p>
          <a:p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(NB </a:t>
            </a:r>
            <a:r>
              <a:rPr lang="en-GB" dirty="0" err="1">
                <a:solidFill>
                  <a:srgbClr val="FF0000"/>
                </a:solidFill>
              </a:rPr>
              <a:t>polyuria</a:t>
            </a:r>
            <a:r>
              <a:rPr lang="en-GB" dirty="0">
                <a:solidFill>
                  <a:srgbClr val="FF0000"/>
                </a:solidFill>
              </a:rPr>
              <a:t> = more than normal urine; </a:t>
            </a:r>
            <a:r>
              <a:rPr lang="en-GB" dirty="0" err="1">
                <a:solidFill>
                  <a:srgbClr val="FF0000"/>
                </a:solidFill>
              </a:rPr>
              <a:t>oliguria</a:t>
            </a:r>
            <a:r>
              <a:rPr lang="en-GB" dirty="0">
                <a:solidFill>
                  <a:srgbClr val="FF0000"/>
                </a:solidFill>
              </a:rPr>
              <a:t> = less than normal; </a:t>
            </a:r>
            <a:r>
              <a:rPr lang="en-GB" dirty="0" err="1">
                <a:solidFill>
                  <a:srgbClr val="FF0000"/>
                </a:solidFill>
              </a:rPr>
              <a:t>anuria</a:t>
            </a:r>
            <a:r>
              <a:rPr lang="en-GB" dirty="0">
                <a:solidFill>
                  <a:srgbClr val="FF0000"/>
                </a:solidFill>
              </a:rPr>
              <a:t> = no urine).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CHRONIC RENAL FAILURE (CRF):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n-GB" sz="2800" dirty="0"/>
              <a:t>DEFINITION : </a:t>
            </a:r>
            <a:r>
              <a:rPr lang="en-GB" sz="2800" dirty="0">
                <a:solidFill>
                  <a:srgbClr val="FF0000"/>
                </a:solidFill>
              </a:rPr>
              <a:t>Permanent loss of </a:t>
            </a:r>
            <a:r>
              <a:rPr lang="en-GB" sz="2800" dirty="0" err="1">
                <a:solidFill>
                  <a:srgbClr val="FF0000"/>
                </a:solidFill>
              </a:rPr>
              <a:t>nephrons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/>
              <a:t>Remaining </a:t>
            </a:r>
            <a:r>
              <a:rPr lang="en-GB" sz="2800" dirty="0" err="1"/>
              <a:t>nephrons</a:t>
            </a:r>
            <a:r>
              <a:rPr lang="en-GB" sz="2800" dirty="0"/>
              <a:t> are intact and retain normal function, establishing a new ‘steady-state’.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Blood urea and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are </a:t>
            </a:r>
            <a:r>
              <a:rPr lang="en-GB" sz="2800" dirty="0">
                <a:solidFill>
                  <a:srgbClr val="FF0000"/>
                </a:solidFill>
              </a:rPr>
              <a:t>high but unchanging</a:t>
            </a:r>
            <a:r>
              <a:rPr lang="en-GB" sz="2800" dirty="0"/>
              <a:t>. </a:t>
            </a:r>
          </a:p>
          <a:p>
            <a:endParaRPr lang="en-GB" sz="2800" dirty="0"/>
          </a:p>
          <a:p>
            <a:r>
              <a:rPr lang="en-GB" sz="2800" dirty="0"/>
              <a:t>The key characteristic of well developed CRF is </a:t>
            </a:r>
            <a:r>
              <a:rPr lang="en-GB" sz="2800" i="1" dirty="0" err="1">
                <a:solidFill>
                  <a:srgbClr val="FF0000"/>
                </a:solidFill>
              </a:rPr>
              <a:t>polyuria</a:t>
            </a:r>
            <a:r>
              <a:rPr lang="en-GB" sz="2800" i="1" dirty="0"/>
              <a:t> - the opposite to the </a:t>
            </a:r>
            <a:r>
              <a:rPr lang="en-GB" sz="2800" i="1" dirty="0" err="1"/>
              <a:t>oliguria</a:t>
            </a:r>
            <a:r>
              <a:rPr lang="en-GB" sz="2800" i="1" dirty="0"/>
              <a:t> or </a:t>
            </a:r>
            <a:r>
              <a:rPr lang="en-GB" sz="2800" i="1" dirty="0" err="1"/>
              <a:t>anuria</a:t>
            </a:r>
            <a:r>
              <a:rPr lang="en-GB" sz="2800" i="1" dirty="0"/>
              <a:t> of ARF. </a:t>
            </a:r>
            <a:endParaRPr lang="en-GB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Aetiology of CRF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n-GB" sz="2800" dirty="0"/>
              <a:t>Many but the most important are:</a:t>
            </a:r>
          </a:p>
          <a:p>
            <a:pPr>
              <a:buNone/>
            </a:pPr>
            <a:endParaRPr lang="en-GB" sz="2800" dirty="0"/>
          </a:p>
          <a:p>
            <a:r>
              <a:rPr lang="en-GB" sz="2800" dirty="0" err="1">
                <a:solidFill>
                  <a:srgbClr val="FF0000"/>
                </a:solidFill>
              </a:rPr>
              <a:t>Glomerulonephritis</a:t>
            </a:r>
            <a:endParaRPr lang="en-GB" sz="2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sz="2800" dirty="0"/>
              <a:t> </a:t>
            </a:r>
          </a:p>
          <a:p>
            <a:r>
              <a:rPr lang="en-GB" sz="2800" dirty="0">
                <a:solidFill>
                  <a:srgbClr val="FF0000"/>
                </a:solidFill>
              </a:rPr>
              <a:t>diabetes mellitus</a:t>
            </a:r>
          </a:p>
          <a:p>
            <a:pPr>
              <a:buNone/>
            </a:pPr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hypertension </a:t>
            </a:r>
          </a:p>
          <a:p>
            <a:endParaRPr lang="en-GB" sz="2800" dirty="0"/>
          </a:p>
          <a:p>
            <a:r>
              <a:rPr lang="en-GB" sz="2800" dirty="0"/>
              <a:t>The </a:t>
            </a:r>
            <a:r>
              <a:rPr lang="en-GB" sz="2800" dirty="0">
                <a:solidFill>
                  <a:srgbClr val="FF0000"/>
                </a:solidFill>
              </a:rPr>
              <a:t>net effect is a progressive loss </a:t>
            </a:r>
            <a:r>
              <a:rPr lang="en-GB" sz="2800" dirty="0"/>
              <a:t>in the number of </a:t>
            </a:r>
            <a:r>
              <a:rPr lang="en-GB" sz="2800" dirty="0">
                <a:solidFill>
                  <a:srgbClr val="FF0000"/>
                </a:solidFill>
              </a:rPr>
              <a:t>functioning </a:t>
            </a:r>
            <a:r>
              <a:rPr lang="en-GB" sz="2800" dirty="0" err="1">
                <a:solidFill>
                  <a:srgbClr val="FF0000"/>
                </a:solidFill>
              </a:rPr>
              <a:t>nephrons</a:t>
            </a:r>
            <a:r>
              <a:rPr lang="en-GB" sz="2800" dirty="0"/>
              <a:t>.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50825" y="0"/>
            <a:ext cx="8229600" cy="908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/>
              <a:t>Classification of CRF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513"/>
            <a:ext cx="8229600" cy="5805487"/>
          </a:xfrm>
        </p:spPr>
        <p:txBody>
          <a:bodyPr/>
          <a:lstStyle/>
          <a:p>
            <a:pPr eaLnBrk="1" hangingPunct="1"/>
            <a:r>
              <a:rPr lang="en-GB" sz="2300" b="1" i="1" u="sng"/>
              <a:t>Stage 1</a:t>
            </a:r>
            <a:r>
              <a:rPr lang="en-GB" sz="2300"/>
              <a:t> – kidney damage with normal or </a:t>
            </a:r>
            <a:r>
              <a:rPr lang="en-GB" sz="2300" b="1"/>
              <a:t>↑GFR. </a:t>
            </a:r>
            <a:r>
              <a:rPr lang="en-GB" sz="2300"/>
              <a:t>It has a </a:t>
            </a:r>
            <a:r>
              <a:rPr lang="en-GB" sz="2300" b="1"/>
              <a:t>GFR </a:t>
            </a:r>
            <a:r>
              <a:rPr lang="en-GB" sz="2300"/>
              <a:t>of greater than or equal to 90mL/minute </a:t>
            </a:r>
          </a:p>
          <a:p>
            <a:pPr eaLnBrk="1" hangingPunct="1"/>
            <a:endParaRPr lang="en-GB" sz="2300" b="1" i="1" u="sng"/>
          </a:p>
          <a:p>
            <a:pPr eaLnBrk="1" hangingPunct="1"/>
            <a:r>
              <a:rPr lang="en-GB" sz="2300" b="1" i="1" u="sng"/>
              <a:t>Stage 2</a:t>
            </a:r>
            <a:r>
              <a:rPr lang="en-GB" sz="2300"/>
              <a:t> – kidney damage with normal or </a:t>
            </a:r>
            <a:r>
              <a:rPr lang="en-GB" sz="2300" b="1"/>
              <a:t>↓ GFR. </a:t>
            </a:r>
            <a:r>
              <a:rPr lang="en-GB" sz="2300"/>
              <a:t>It has a </a:t>
            </a:r>
            <a:r>
              <a:rPr lang="en-GB" sz="2300" b="1"/>
              <a:t>GFR </a:t>
            </a:r>
            <a:r>
              <a:rPr lang="en-GB" sz="2300"/>
              <a:t>of 60-89mL/minute </a:t>
            </a:r>
          </a:p>
          <a:p>
            <a:pPr eaLnBrk="1" hangingPunct="1"/>
            <a:endParaRPr lang="en-GB" sz="2300" b="1" i="1" u="sng"/>
          </a:p>
          <a:p>
            <a:pPr eaLnBrk="1" hangingPunct="1"/>
            <a:r>
              <a:rPr lang="en-GB" sz="2300" b="1" i="1" u="sng"/>
              <a:t>Stage 3</a:t>
            </a:r>
            <a:r>
              <a:rPr lang="en-GB" sz="2300"/>
              <a:t> – moderate kidney damage with</a:t>
            </a:r>
            <a:r>
              <a:rPr lang="en-GB" sz="2300" b="1"/>
              <a:t> ↓ GFR. </a:t>
            </a:r>
            <a:r>
              <a:rPr lang="en-GB" sz="2300"/>
              <a:t>It has a</a:t>
            </a:r>
            <a:r>
              <a:rPr lang="en-GB" sz="2300" b="1"/>
              <a:t> GFR </a:t>
            </a:r>
            <a:r>
              <a:rPr lang="en-GB" sz="2300"/>
              <a:t>of 30-59mL/minute </a:t>
            </a:r>
          </a:p>
          <a:p>
            <a:pPr eaLnBrk="1" hangingPunct="1"/>
            <a:endParaRPr lang="en-GB" sz="2300" b="1" i="1" u="sng"/>
          </a:p>
          <a:p>
            <a:pPr eaLnBrk="1" hangingPunct="1"/>
            <a:r>
              <a:rPr lang="en-GB" sz="2300" b="1" i="1" u="sng"/>
              <a:t>Stage 4</a:t>
            </a:r>
            <a:r>
              <a:rPr lang="en-GB" sz="2300" u="sng"/>
              <a:t> </a:t>
            </a:r>
            <a:r>
              <a:rPr lang="en-GB" sz="2300"/>
              <a:t>– severe kidney damage with </a:t>
            </a:r>
            <a:r>
              <a:rPr lang="en-GB" sz="2300" b="1"/>
              <a:t>↓ GFR. </a:t>
            </a:r>
            <a:r>
              <a:rPr lang="en-GB" sz="2300"/>
              <a:t>It has a </a:t>
            </a:r>
            <a:r>
              <a:rPr lang="en-GB" sz="2300" b="1"/>
              <a:t>GFR </a:t>
            </a:r>
            <a:r>
              <a:rPr lang="en-GB" sz="2300"/>
              <a:t>of 15-29mL/minute</a:t>
            </a:r>
          </a:p>
          <a:p>
            <a:pPr eaLnBrk="1" hangingPunct="1"/>
            <a:endParaRPr lang="en-GB" sz="2300" b="1" i="1" u="sng"/>
          </a:p>
          <a:p>
            <a:pPr eaLnBrk="1" hangingPunct="1"/>
            <a:r>
              <a:rPr lang="en-GB" sz="2300" b="1" i="1" u="sng"/>
              <a:t>Stage 5</a:t>
            </a:r>
            <a:r>
              <a:rPr lang="en-GB" sz="2300"/>
              <a:t> – kidney failure. It has a</a:t>
            </a:r>
            <a:r>
              <a:rPr lang="en-GB" sz="2300" b="1"/>
              <a:t> GFR </a:t>
            </a:r>
            <a:r>
              <a:rPr lang="en-GB" sz="2300"/>
              <a:t>of </a:t>
            </a:r>
            <a:r>
              <a:rPr lang="en-GB" sz="2300" b="1"/>
              <a:t>&lt;</a:t>
            </a:r>
            <a:r>
              <a:rPr lang="en-GB" sz="2300"/>
              <a:t>15mL/minute</a:t>
            </a:r>
            <a:endParaRPr lang="en-GB" sz="2300" b="1" i="1" u="sng"/>
          </a:p>
          <a:p>
            <a:pPr eaLnBrk="1" hangingPunct="1"/>
            <a:endParaRPr lang="en-GB" sz="23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Features of CRF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en-GB" sz="2800" dirty="0"/>
              <a:t>Initial features are those of </a:t>
            </a:r>
            <a:r>
              <a:rPr lang="en-GB" sz="2800" dirty="0">
                <a:solidFill>
                  <a:srgbClr val="FF0000"/>
                </a:solidFill>
              </a:rPr>
              <a:t>decreasing </a:t>
            </a:r>
            <a:r>
              <a:rPr lang="en-GB" sz="2800" dirty="0" err="1">
                <a:solidFill>
                  <a:srgbClr val="FF0000"/>
                </a:solidFill>
              </a:rPr>
              <a:t>glomerular</a:t>
            </a:r>
            <a:r>
              <a:rPr lang="en-GB" sz="2800" dirty="0">
                <a:solidFill>
                  <a:srgbClr val="FF0000"/>
                </a:solidFill>
              </a:rPr>
              <a:t> function </a:t>
            </a:r>
          </a:p>
          <a:p>
            <a:endParaRPr lang="en-GB" sz="2800" dirty="0"/>
          </a:p>
          <a:p>
            <a:r>
              <a:rPr lang="en-GB" sz="2800" dirty="0"/>
              <a:t>Increase in </a:t>
            </a:r>
            <a:r>
              <a:rPr lang="en-GB" sz="2800" dirty="0">
                <a:solidFill>
                  <a:srgbClr val="FF0000"/>
                </a:solidFill>
              </a:rPr>
              <a:t>urea, giving chronic uraemia</a:t>
            </a:r>
            <a:r>
              <a:rPr lang="en-GB" sz="2800" dirty="0"/>
              <a:t>, (sometimes called </a:t>
            </a:r>
            <a:r>
              <a:rPr lang="en-GB" sz="2800" dirty="0" err="1"/>
              <a:t>azotaemia</a:t>
            </a:r>
            <a:r>
              <a:rPr lang="en-GB" sz="2800" dirty="0"/>
              <a:t>) </a:t>
            </a:r>
          </a:p>
          <a:p>
            <a:endParaRPr lang="en-GB" sz="2800" dirty="0"/>
          </a:p>
          <a:p>
            <a:r>
              <a:rPr lang="en-GB" sz="2800" dirty="0"/>
              <a:t>increase in </a:t>
            </a:r>
            <a:r>
              <a:rPr lang="en-GB" sz="2800" dirty="0" err="1">
                <a:solidFill>
                  <a:srgbClr val="FF0000"/>
                </a:solidFill>
              </a:rPr>
              <a:t>creatinine</a:t>
            </a:r>
            <a:r>
              <a:rPr lang="en-GB" sz="2800" dirty="0"/>
              <a:t> and </a:t>
            </a:r>
            <a:r>
              <a:rPr lang="en-GB" sz="2800" dirty="0">
                <a:solidFill>
                  <a:srgbClr val="FF0000"/>
                </a:solidFill>
              </a:rPr>
              <a:t>progressive decrease in Cr clearance </a:t>
            </a:r>
          </a:p>
          <a:p>
            <a:endParaRPr lang="en-GB" sz="2800" dirty="0"/>
          </a:p>
          <a:p>
            <a:r>
              <a:rPr lang="en-GB" sz="2800" dirty="0"/>
              <a:t>increase in </a:t>
            </a:r>
            <a:r>
              <a:rPr lang="en-GB" sz="2800" dirty="0" err="1">
                <a:solidFill>
                  <a:srgbClr val="FF0000"/>
                </a:solidFill>
              </a:rPr>
              <a:t>urate</a:t>
            </a:r>
            <a:r>
              <a:rPr lang="en-GB" sz="2800" dirty="0">
                <a:solidFill>
                  <a:srgbClr val="FF0000"/>
                </a:solidFill>
              </a:rPr>
              <a:t>, phosphate, sulphate</a:t>
            </a:r>
            <a:r>
              <a:rPr lang="en-GB" sz="2800" dirty="0"/>
              <a:t>, etc.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Features of CRF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/>
          <a:lstStyle/>
          <a:p>
            <a:r>
              <a:rPr lang="en-GB" sz="2800" dirty="0"/>
              <a:t>Later are added features of </a:t>
            </a:r>
            <a:r>
              <a:rPr lang="en-GB" sz="2800" dirty="0">
                <a:solidFill>
                  <a:srgbClr val="FF0000"/>
                </a:solidFill>
              </a:rPr>
              <a:t>decreasing tubular function</a:t>
            </a:r>
            <a:r>
              <a:rPr lang="en-GB" sz="2800" dirty="0"/>
              <a:t> caused by: </a:t>
            </a:r>
          </a:p>
          <a:p>
            <a:endParaRPr lang="en-GB" sz="2800" dirty="0"/>
          </a:p>
          <a:p>
            <a:r>
              <a:rPr lang="en-GB" sz="2800" dirty="0"/>
              <a:t>actual tubular damage </a:t>
            </a:r>
          </a:p>
          <a:p>
            <a:endParaRPr lang="en-GB" sz="2800" dirty="0"/>
          </a:p>
          <a:p>
            <a:r>
              <a:rPr lang="en-GB" sz="2800" dirty="0"/>
              <a:t>increased tubular flow due to (urea) osmotic </a:t>
            </a:r>
            <a:r>
              <a:rPr lang="en-GB" sz="2800" dirty="0" err="1"/>
              <a:t>diuresis</a:t>
            </a:r>
            <a:r>
              <a:rPr lang="en-GB" sz="2800" dirty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Features of CRF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r>
              <a:rPr lang="en-GB" sz="2800" dirty="0" err="1">
                <a:solidFill>
                  <a:srgbClr val="FF0000"/>
                </a:solidFill>
              </a:rPr>
              <a:t>polyuria</a:t>
            </a:r>
            <a:r>
              <a:rPr lang="en-GB" sz="2800" dirty="0">
                <a:solidFill>
                  <a:srgbClr val="FF0000"/>
                </a:solidFill>
              </a:rPr>
              <a:t> with fixed output 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loss of concentrating and diluting abilities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metabolic acidosis.</a:t>
            </a:r>
          </a:p>
          <a:p>
            <a:pPr>
              <a:buNone/>
            </a:pPr>
            <a:endParaRPr lang="en-GB" sz="2800" dirty="0"/>
          </a:p>
          <a:p>
            <a:r>
              <a:rPr lang="en-GB" sz="2800" dirty="0"/>
              <a:t>sodium instability - </a:t>
            </a:r>
            <a:r>
              <a:rPr lang="en-GB" sz="2800" dirty="0">
                <a:solidFill>
                  <a:srgbClr val="FF0000"/>
                </a:solidFill>
              </a:rPr>
              <a:t>overload or deficiency can easily occur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7"/>
            <a:ext cx="8229600" cy="3960441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>
              <a:buNone/>
            </a:pPr>
            <a:r>
              <a:rPr lang="en-GB" sz="58800" dirty="0"/>
              <a:t>THE END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Tubular function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11200" dirty="0"/>
              <a:t>Proximal tubule- </a:t>
            </a:r>
            <a:r>
              <a:rPr lang="en-GB" sz="11200" dirty="0">
                <a:solidFill>
                  <a:srgbClr val="FF0000"/>
                </a:solidFill>
              </a:rPr>
              <a:t>reabsorbs what is necessary.</a:t>
            </a:r>
          </a:p>
          <a:p>
            <a:endParaRPr lang="en-GB" sz="11200" dirty="0"/>
          </a:p>
          <a:p>
            <a:r>
              <a:rPr lang="en-GB" sz="11200" dirty="0"/>
              <a:t>Sodium and water:- </a:t>
            </a:r>
            <a:r>
              <a:rPr lang="en-GB" sz="11200" dirty="0">
                <a:solidFill>
                  <a:srgbClr val="FF0000"/>
                </a:solidFill>
              </a:rPr>
              <a:t>80% reabsorbed</a:t>
            </a:r>
            <a:r>
              <a:rPr lang="en-GB" sz="11200" dirty="0"/>
              <a:t>. High capacity active </a:t>
            </a:r>
            <a:r>
              <a:rPr lang="en-GB" sz="11200" dirty="0">
                <a:solidFill>
                  <a:srgbClr val="FF0000"/>
                </a:solidFill>
              </a:rPr>
              <a:t>sodium uptake, with chloride </a:t>
            </a:r>
            <a:r>
              <a:rPr lang="en-GB" sz="11200" dirty="0"/>
              <a:t>following passively. A low plasma chloride </a:t>
            </a:r>
            <a:r>
              <a:rPr lang="en-GB" sz="11200" dirty="0">
                <a:solidFill>
                  <a:srgbClr val="FF0000"/>
                </a:solidFill>
              </a:rPr>
              <a:t>can limit recovery of sodium</a:t>
            </a:r>
            <a:r>
              <a:rPr lang="en-GB" sz="11200" dirty="0"/>
              <a:t>- important later for understanding how this can cause or perpetuate alkalosis after prolonged vomiting.</a:t>
            </a:r>
          </a:p>
          <a:p>
            <a:endParaRPr lang="en-GB" sz="11200" dirty="0"/>
          </a:p>
          <a:p>
            <a:endParaRPr lang="en-GB" sz="11200" dirty="0"/>
          </a:p>
          <a:p>
            <a:r>
              <a:rPr lang="en-GB" sz="11200" dirty="0"/>
              <a:t>K+: </a:t>
            </a:r>
            <a:r>
              <a:rPr lang="en-GB" sz="11200" dirty="0">
                <a:solidFill>
                  <a:srgbClr val="FF0000"/>
                </a:solidFill>
              </a:rPr>
              <a:t>95% reabsorbed </a:t>
            </a:r>
            <a:r>
              <a:rPr lang="en-GB" sz="11200" dirty="0"/>
              <a:t>usually, but diet dependant</a:t>
            </a:r>
          </a:p>
          <a:p>
            <a:endParaRPr lang="en-GB" sz="11200" dirty="0"/>
          </a:p>
          <a:p>
            <a:endParaRPr lang="en-GB" sz="2800" dirty="0"/>
          </a:p>
          <a:p>
            <a:r>
              <a:rPr lang="en-GB" sz="11200" dirty="0"/>
              <a:t>Phosphate : </a:t>
            </a:r>
            <a:r>
              <a:rPr lang="en-GB" sz="11200" dirty="0">
                <a:solidFill>
                  <a:srgbClr val="FF0000"/>
                </a:solidFill>
              </a:rPr>
              <a:t>active </a:t>
            </a:r>
            <a:r>
              <a:rPr lang="en-GB" sz="11200" dirty="0" err="1">
                <a:solidFill>
                  <a:srgbClr val="FF0000"/>
                </a:solidFill>
              </a:rPr>
              <a:t>reabsorption</a:t>
            </a:r>
            <a:r>
              <a:rPr lang="en-GB" sz="11200" dirty="0"/>
              <a:t> which is </a:t>
            </a:r>
            <a:r>
              <a:rPr lang="en-GB" sz="11200" dirty="0">
                <a:solidFill>
                  <a:srgbClr val="FF0000"/>
                </a:solidFill>
              </a:rPr>
              <a:t>inhibited by PTH </a:t>
            </a:r>
          </a:p>
          <a:p>
            <a:pPr>
              <a:buNone/>
            </a:pPr>
            <a:r>
              <a:rPr lang="en-GB" sz="11200" dirty="0"/>
              <a:t> </a:t>
            </a:r>
          </a:p>
          <a:p>
            <a:endParaRPr lang="en-GB" sz="11200" dirty="0"/>
          </a:p>
          <a:p>
            <a:pPr>
              <a:buNone/>
            </a:pPr>
            <a:endParaRPr lang="en-GB" sz="2800" dirty="0"/>
          </a:p>
          <a:p>
            <a:endParaRPr lang="en-GB" sz="112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>
              <a:buNone/>
            </a:pPr>
            <a:r>
              <a:rPr lang="en-GB" dirty="0"/>
              <a:t> </a:t>
            </a:r>
          </a:p>
          <a:p>
            <a:pPr marL="514350" indent="-514350"/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Proximal tubule cont..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en-GB" sz="2800" dirty="0"/>
              <a:t>HCO3- </a:t>
            </a:r>
            <a:r>
              <a:rPr lang="en-GB" sz="2800" dirty="0">
                <a:solidFill>
                  <a:srgbClr val="FF0000"/>
                </a:solidFill>
              </a:rPr>
              <a:t>: mostly absorbed</a:t>
            </a:r>
          </a:p>
          <a:p>
            <a:endParaRPr lang="en-GB" sz="2800" dirty="0"/>
          </a:p>
          <a:p>
            <a:r>
              <a:rPr lang="en-GB" sz="2800" dirty="0">
                <a:solidFill>
                  <a:srgbClr val="FF0000"/>
                </a:solidFill>
              </a:rPr>
              <a:t>Glucose and amino acid absorption </a:t>
            </a:r>
            <a:r>
              <a:rPr lang="en-GB" sz="2800" dirty="0"/>
              <a:t>is normally nearly</a:t>
            </a:r>
            <a:r>
              <a:rPr lang="en-GB" sz="2800" dirty="0">
                <a:solidFill>
                  <a:srgbClr val="FF0000"/>
                </a:solidFill>
              </a:rPr>
              <a:t> complete </a:t>
            </a:r>
          </a:p>
          <a:p>
            <a:endParaRPr lang="en-GB" sz="2800" dirty="0"/>
          </a:p>
          <a:p>
            <a:r>
              <a:rPr lang="en-GB" sz="2800" dirty="0"/>
              <a:t>Certain low molecular weight proteins e.g. </a:t>
            </a:r>
            <a:r>
              <a:rPr lang="en-GB" sz="2800" dirty="0" err="1">
                <a:solidFill>
                  <a:srgbClr val="FF0000"/>
                </a:solidFill>
              </a:rPr>
              <a:t>cystatin</a:t>
            </a:r>
            <a:r>
              <a:rPr lang="en-GB" sz="2800" dirty="0">
                <a:solidFill>
                  <a:srgbClr val="FF0000"/>
                </a:solidFill>
              </a:rPr>
              <a:t> C and vitamin D binding protein </a:t>
            </a:r>
          </a:p>
          <a:p>
            <a:endParaRPr lang="en-GB" sz="2800" dirty="0"/>
          </a:p>
          <a:p>
            <a:r>
              <a:rPr lang="en-GB" sz="2800" dirty="0"/>
              <a:t>Also </a:t>
            </a:r>
            <a:r>
              <a:rPr lang="en-GB" sz="2800" dirty="0">
                <a:solidFill>
                  <a:srgbClr val="FF0000"/>
                </a:solidFill>
              </a:rPr>
              <a:t>secretes waste products</a:t>
            </a:r>
            <a:r>
              <a:rPr lang="en-GB" sz="2800" dirty="0"/>
              <a:t>: organic acids, </a:t>
            </a:r>
            <a:r>
              <a:rPr lang="en-GB" sz="2800" dirty="0" err="1"/>
              <a:t>urate</a:t>
            </a:r>
            <a:r>
              <a:rPr lang="en-GB" sz="2800" dirty="0"/>
              <a:t>, drugs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Fanconi</a:t>
            </a:r>
            <a:r>
              <a:rPr lang="en-GB" b="1" dirty="0"/>
              <a:t> syndrome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800" dirty="0"/>
              <a:t>Is </a:t>
            </a:r>
            <a:r>
              <a:rPr lang="en-GB" sz="2800" dirty="0">
                <a:solidFill>
                  <a:srgbClr val="FF0000"/>
                </a:solidFill>
              </a:rPr>
              <a:t>loss (inherited or acquired) of proximal tubular functions</a:t>
            </a:r>
            <a:r>
              <a:rPr lang="en-GB" sz="2800" dirty="0"/>
              <a:t> and is characterised (logically from the above) by </a:t>
            </a:r>
            <a:r>
              <a:rPr lang="en-GB" sz="2800" dirty="0" err="1">
                <a:solidFill>
                  <a:srgbClr val="FF0000"/>
                </a:solidFill>
              </a:rPr>
              <a:t>glycosuria</a:t>
            </a:r>
            <a:r>
              <a:rPr lang="en-GB" sz="2800" dirty="0">
                <a:solidFill>
                  <a:srgbClr val="FF0000"/>
                </a:solidFill>
              </a:rPr>
              <a:t>, amino </a:t>
            </a:r>
            <a:r>
              <a:rPr lang="en-GB" sz="2800" dirty="0" err="1">
                <a:solidFill>
                  <a:srgbClr val="FF0000"/>
                </a:solidFill>
              </a:rPr>
              <a:t>aciduria</a:t>
            </a:r>
            <a:r>
              <a:rPr lang="en-GB" sz="2800" dirty="0">
                <a:solidFill>
                  <a:srgbClr val="FF0000"/>
                </a:solidFill>
              </a:rPr>
              <a:t>, and </a:t>
            </a:r>
            <a:r>
              <a:rPr lang="en-GB" sz="2800" dirty="0" err="1">
                <a:solidFill>
                  <a:srgbClr val="FF0000"/>
                </a:solidFill>
              </a:rPr>
              <a:t>phosphaturia</a:t>
            </a:r>
            <a:r>
              <a:rPr lang="en-GB" sz="2800" dirty="0">
                <a:solidFill>
                  <a:srgbClr val="FF0000"/>
                </a:solidFill>
              </a:rPr>
              <a:t>. </a:t>
            </a:r>
          </a:p>
          <a:p>
            <a:endParaRPr lang="en-GB" sz="2800" dirty="0"/>
          </a:p>
          <a:p>
            <a:r>
              <a:rPr lang="en-GB" sz="2800" dirty="0"/>
              <a:t>May also have </a:t>
            </a:r>
            <a:r>
              <a:rPr lang="en-GB" sz="2800" dirty="0">
                <a:solidFill>
                  <a:srgbClr val="FF0000"/>
                </a:solidFill>
              </a:rPr>
              <a:t>acidosis and </a:t>
            </a:r>
            <a:r>
              <a:rPr lang="en-GB" sz="2800" dirty="0" err="1">
                <a:solidFill>
                  <a:srgbClr val="FF0000"/>
                </a:solidFill>
              </a:rPr>
              <a:t>polyuria</a:t>
            </a:r>
            <a:r>
              <a:rPr lang="en-GB" sz="2800" dirty="0">
                <a:solidFill>
                  <a:srgbClr val="FF0000"/>
                </a:solidFill>
              </a:rPr>
              <a:t>. 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/>
              <a:t>Classic cause is </a:t>
            </a:r>
            <a:r>
              <a:rPr lang="en-GB" sz="2800" dirty="0" err="1">
                <a:solidFill>
                  <a:srgbClr val="FF0000"/>
                </a:solidFill>
              </a:rPr>
              <a:t>cystinosis</a:t>
            </a:r>
            <a:r>
              <a:rPr lang="en-GB" sz="2800" dirty="0">
                <a:solidFill>
                  <a:srgbClr val="FF0000"/>
                </a:solidFill>
              </a:rPr>
              <a:t>, </a:t>
            </a:r>
            <a:r>
              <a:rPr lang="en-GB" sz="2800" dirty="0"/>
              <a:t>an inherited disease of </a:t>
            </a:r>
            <a:r>
              <a:rPr lang="en-GB" sz="2800" dirty="0" err="1">
                <a:solidFill>
                  <a:srgbClr val="FF0000"/>
                </a:solidFill>
              </a:rPr>
              <a:t>lysosomal</a:t>
            </a:r>
            <a:r>
              <a:rPr lang="en-GB" sz="2800" dirty="0">
                <a:solidFill>
                  <a:srgbClr val="FF0000"/>
                </a:solidFill>
              </a:rPr>
              <a:t> membrane transport</a:t>
            </a:r>
            <a:r>
              <a:rPr lang="en-GB" sz="2800" dirty="0"/>
              <a:t>, but it can also be acquired.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2. LOOP OF HENLE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Only found </a:t>
            </a:r>
            <a:r>
              <a:rPr lang="en-GB" sz="2800" dirty="0"/>
              <a:t>in birds and mammals. </a:t>
            </a:r>
          </a:p>
          <a:p>
            <a:endParaRPr lang="en-GB" sz="2800" dirty="0"/>
          </a:p>
          <a:p>
            <a:r>
              <a:rPr lang="en-GB" sz="2800" dirty="0"/>
              <a:t>Its </a:t>
            </a:r>
            <a:r>
              <a:rPr lang="en-GB" sz="2800" dirty="0">
                <a:solidFill>
                  <a:srgbClr val="FF0000"/>
                </a:solidFill>
              </a:rPr>
              <a:t>counter-current multiplier </a:t>
            </a:r>
            <a:r>
              <a:rPr lang="en-GB" sz="2800" dirty="0"/>
              <a:t>effect is the </a:t>
            </a:r>
            <a:r>
              <a:rPr lang="en-GB" sz="2800" dirty="0">
                <a:solidFill>
                  <a:srgbClr val="FF0000"/>
                </a:solidFill>
              </a:rPr>
              <a:t>basis for creating either dilute or concentrated urine. </a:t>
            </a:r>
          </a:p>
          <a:p>
            <a:endParaRPr lang="en-GB" sz="2800" dirty="0"/>
          </a:p>
          <a:p>
            <a:r>
              <a:rPr lang="en-GB" sz="2800" dirty="0"/>
              <a:t>Key features are an </a:t>
            </a:r>
            <a:r>
              <a:rPr lang="en-GB" sz="2800" dirty="0">
                <a:solidFill>
                  <a:srgbClr val="FF0000"/>
                </a:solidFill>
              </a:rPr>
              <a:t>active </a:t>
            </a:r>
            <a:r>
              <a:rPr lang="en-GB" sz="2800" dirty="0" err="1">
                <a:solidFill>
                  <a:srgbClr val="FF0000"/>
                </a:solidFill>
              </a:rPr>
              <a:t>NaCl</a:t>
            </a:r>
            <a:r>
              <a:rPr lang="en-GB" sz="2800" dirty="0">
                <a:solidFill>
                  <a:srgbClr val="FF0000"/>
                </a:solidFill>
              </a:rPr>
              <a:t> pump in the thick ascending limb</a:t>
            </a:r>
            <a:r>
              <a:rPr lang="en-GB" sz="2800" dirty="0"/>
              <a:t>, and </a:t>
            </a:r>
            <a:r>
              <a:rPr lang="en-GB" sz="2800" dirty="0">
                <a:solidFill>
                  <a:srgbClr val="FF0000"/>
                </a:solidFill>
              </a:rPr>
              <a:t>water </a:t>
            </a:r>
            <a:r>
              <a:rPr lang="en-GB" sz="2800" dirty="0" err="1">
                <a:solidFill>
                  <a:srgbClr val="FF0000"/>
                </a:solidFill>
              </a:rPr>
              <a:t>impermeability</a:t>
            </a:r>
            <a:r>
              <a:rPr lang="en-GB" sz="2800" dirty="0">
                <a:solidFill>
                  <a:srgbClr val="FF0000"/>
                </a:solidFill>
              </a:rPr>
              <a:t> of the whole of the ascending limb. </a:t>
            </a:r>
          </a:p>
          <a:p>
            <a:endParaRPr lang="en-GB" sz="2800" dirty="0"/>
          </a:p>
          <a:p>
            <a:endParaRPr lang="en-GB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3052</Words>
  <Application>Microsoft Office PowerPoint</Application>
  <PresentationFormat>On-screen Show (4:3)</PresentationFormat>
  <Paragraphs>361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Arial</vt:lpstr>
      <vt:lpstr>Calibri</vt:lpstr>
      <vt:lpstr>Wingdings</vt:lpstr>
      <vt:lpstr>Office Theme</vt:lpstr>
      <vt:lpstr>Chemical pathology of the kidney</vt:lpstr>
      <vt:lpstr>Normal renal physiology</vt:lpstr>
      <vt:lpstr>PowerPoint Presentation</vt:lpstr>
      <vt:lpstr>Glomerular function</vt:lpstr>
      <vt:lpstr>Glomerular function cont..</vt:lpstr>
      <vt:lpstr>Tubular function </vt:lpstr>
      <vt:lpstr>Proximal tubule cont..</vt:lpstr>
      <vt:lpstr>Fanconi syndrome </vt:lpstr>
      <vt:lpstr>2. LOOP OF HENLE </vt:lpstr>
      <vt:lpstr>2. LOOP OF HENLE cont..</vt:lpstr>
      <vt:lpstr>3. DISTAL CONVOLUTED TUBULE (DCT) </vt:lpstr>
      <vt:lpstr>4. COLLECTING DUCTS </vt:lpstr>
      <vt:lpstr>4. COLLECTING DUCTS  cont..</vt:lpstr>
      <vt:lpstr>PowerPoint Presentation</vt:lpstr>
      <vt:lpstr>Renal function tests</vt:lpstr>
      <vt:lpstr>Glomerular function tests</vt:lpstr>
      <vt:lpstr>Serum creatinine</vt:lpstr>
      <vt:lpstr>Serum creatinine cont..</vt:lpstr>
      <vt:lpstr>Serum urea </vt:lpstr>
      <vt:lpstr>PowerPoint Presentation</vt:lpstr>
      <vt:lpstr> 3. GLOMERULAR FILTRATION RATE (GFR):  </vt:lpstr>
      <vt:lpstr> 4. CREATININE CLEARANCE </vt:lpstr>
      <vt:lpstr>4. CREATININE CLEARANCE cont..</vt:lpstr>
      <vt:lpstr>4. CREATININE CLEARANCE cont..</vt:lpstr>
      <vt:lpstr> 5. ESTIMATED CREATININE CLEARANCE (OR ESTIMATED GFR):  </vt:lpstr>
      <vt:lpstr>5. ESTIMATED CREATININE CLEARANCE (OR ESTIMATED GFR): cont..</vt:lpstr>
      <vt:lpstr>5. ESTIMATED CREATININE CLEARANCE (OR ESTIMATED GFR): cont..</vt:lpstr>
      <vt:lpstr> 6. CLEARANCE OF RADIO-ISOTOPE TRACERS:  </vt:lpstr>
      <vt:lpstr>  6. CLEARANCE OF RADIO-ISOTOPE TRACERS:  cont.. </vt:lpstr>
      <vt:lpstr> 6. CLEARANCE OF RADIO-ISOTOPE TRACERS:  cont..</vt:lpstr>
      <vt:lpstr>TUBULAR FUNCTION TESTS </vt:lpstr>
      <vt:lpstr>Urine protein</vt:lpstr>
      <vt:lpstr>Urine protein cont..</vt:lpstr>
      <vt:lpstr>Mechanisms of proteinuria</vt:lpstr>
      <vt:lpstr>Specific urinary proteins: cystatin C</vt:lpstr>
      <vt:lpstr>Specific urinary proteins: cystatin C CONT..</vt:lpstr>
      <vt:lpstr> ß2-microglobulin  </vt:lpstr>
      <vt:lpstr> Haem pigments (haemoglobin and myoglobin):  </vt:lpstr>
      <vt:lpstr>NEW INDICATORS OF ACUTE KIDNEY INJURY (AKI) </vt:lpstr>
      <vt:lpstr>NEW INDICATORS OF ACUTE KIDNEY INJURY (AKI) CONT..</vt:lpstr>
      <vt:lpstr>OTHER TESTS</vt:lpstr>
      <vt:lpstr>Renal stones </vt:lpstr>
      <vt:lpstr>Renal stones </vt:lpstr>
      <vt:lpstr>Renal failure</vt:lpstr>
      <vt:lpstr>ACUTE RENAL FAILURE (ARF): </vt:lpstr>
      <vt:lpstr>ACUTE RENAL FAILURE (ARF): cont.. </vt:lpstr>
      <vt:lpstr>Classification of ARF by cause</vt:lpstr>
      <vt:lpstr>PowerPoint Presentation</vt:lpstr>
      <vt:lpstr>Features of ARF</vt:lpstr>
      <vt:lpstr> CHRONIC RENAL FAILURE (CRF):  </vt:lpstr>
      <vt:lpstr>Aetiology of CRF</vt:lpstr>
      <vt:lpstr>Classification of CRF</vt:lpstr>
      <vt:lpstr>Features of CRF</vt:lpstr>
      <vt:lpstr>Features of CRF</vt:lpstr>
      <vt:lpstr>Features of CRF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pathology of the kidney</dc:title>
  <dc:creator>zifangwira</dc:creator>
  <cp:lastModifiedBy>Blessing mukamba</cp:lastModifiedBy>
  <cp:revision>76</cp:revision>
  <dcterms:created xsi:type="dcterms:W3CDTF">2019-02-11T09:48:21Z</dcterms:created>
  <dcterms:modified xsi:type="dcterms:W3CDTF">2020-12-10T13:22:48Z</dcterms:modified>
</cp:coreProperties>
</file>