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3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9" r:id="rId25"/>
    <p:sldId id="280" r:id="rId26"/>
    <p:sldId id="281" r:id="rId27"/>
    <p:sldId id="282" r:id="rId28"/>
    <p:sldId id="284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01AB-C64F-414E-8BBB-51AB67C9DD52}" type="datetimeFigureOut">
              <a:rPr lang="en-GB" smtClean="0"/>
              <a:pPr/>
              <a:t>06/07/2022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C03E-D6DC-4CAD-B060-683E54599A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01AB-C64F-414E-8BBB-51AB67C9DD52}" type="datetimeFigureOut">
              <a:rPr lang="en-GB" smtClean="0"/>
              <a:pPr/>
              <a:t>06/07/2022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C03E-D6DC-4CAD-B060-683E54599A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01AB-C64F-414E-8BBB-51AB67C9DD52}" type="datetimeFigureOut">
              <a:rPr lang="en-GB" smtClean="0"/>
              <a:pPr/>
              <a:t>06/07/2022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C03E-D6DC-4CAD-B060-683E54599A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01AB-C64F-414E-8BBB-51AB67C9DD52}" type="datetimeFigureOut">
              <a:rPr lang="en-GB" smtClean="0"/>
              <a:pPr/>
              <a:t>06/07/2022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C03E-D6DC-4CAD-B060-683E54599A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01AB-C64F-414E-8BBB-51AB67C9DD52}" type="datetimeFigureOut">
              <a:rPr lang="en-GB" smtClean="0"/>
              <a:pPr/>
              <a:t>06/07/2022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C03E-D6DC-4CAD-B060-683E54599A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01AB-C64F-414E-8BBB-51AB67C9DD52}" type="datetimeFigureOut">
              <a:rPr lang="en-GB" smtClean="0"/>
              <a:pPr/>
              <a:t>06/07/2022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C03E-D6DC-4CAD-B060-683E54599A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01AB-C64F-414E-8BBB-51AB67C9DD52}" type="datetimeFigureOut">
              <a:rPr lang="en-GB" smtClean="0"/>
              <a:pPr/>
              <a:t>06/07/2022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C03E-D6DC-4CAD-B060-683E54599A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01AB-C64F-414E-8BBB-51AB67C9DD52}" type="datetimeFigureOut">
              <a:rPr lang="en-GB" smtClean="0"/>
              <a:pPr/>
              <a:t>06/07/2022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C03E-D6DC-4CAD-B060-683E54599A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01AB-C64F-414E-8BBB-51AB67C9DD52}" type="datetimeFigureOut">
              <a:rPr lang="en-GB" smtClean="0"/>
              <a:pPr/>
              <a:t>06/07/2022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C03E-D6DC-4CAD-B060-683E54599A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01AB-C64F-414E-8BBB-51AB67C9DD52}" type="datetimeFigureOut">
              <a:rPr lang="en-GB" smtClean="0"/>
              <a:pPr/>
              <a:t>06/07/2022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C03E-D6DC-4CAD-B060-683E54599A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01AB-C64F-414E-8BBB-51AB67C9DD52}" type="datetimeFigureOut">
              <a:rPr lang="en-GB" smtClean="0"/>
              <a:pPr/>
              <a:t>06/07/2022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C03E-D6DC-4CAD-B060-683E54599A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F01AB-C64F-414E-8BBB-51AB67C9DD52}" type="datetimeFigureOut">
              <a:rPr lang="en-GB" smtClean="0"/>
              <a:pPr/>
              <a:t>06/07/2022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5C03E-D6DC-4CAD-B060-683E54599AA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2736303"/>
          </a:xfrm>
        </p:spPr>
        <p:txBody>
          <a:bodyPr/>
          <a:lstStyle/>
          <a:p>
            <a:r>
              <a:rPr lang="en-GB" dirty="0" smtClean="0"/>
              <a:t>GONADS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Z </a:t>
            </a:r>
            <a:r>
              <a:rPr lang="en-GB" dirty="0" err="1" smtClean="0"/>
              <a:t>Ngwira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Female </a:t>
            </a:r>
            <a:r>
              <a:rPr lang="en-GB" dirty="0" err="1" smtClean="0"/>
              <a:t>gonadal</a:t>
            </a:r>
            <a:r>
              <a:rPr lang="en-GB" dirty="0" smtClean="0"/>
              <a:t> function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Autofit/>
          </a:bodyPr>
          <a:lstStyle/>
          <a:p>
            <a:pPr algn="just"/>
            <a:r>
              <a:rPr lang="en-GB" sz="2400" dirty="0" err="1"/>
              <a:t>Oestradiol</a:t>
            </a:r>
            <a:r>
              <a:rPr lang="en-GB" sz="2400" dirty="0"/>
              <a:t> is responsible for</a:t>
            </a:r>
            <a:r>
              <a:rPr lang="en-GB" sz="2400" dirty="0" smtClean="0"/>
              <a:t>:</a:t>
            </a:r>
          </a:p>
          <a:p>
            <a:pPr algn="just"/>
            <a:r>
              <a:rPr lang="en-GB" sz="2400" dirty="0"/>
              <a:t>female secondary sex </a:t>
            </a:r>
            <a:r>
              <a:rPr lang="en-GB" sz="2400" dirty="0" smtClean="0"/>
              <a:t>characteristics</a:t>
            </a:r>
          </a:p>
          <a:p>
            <a:pPr algn="just"/>
            <a:r>
              <a:rPr lang="en-GB" sz="2400" dirty="0"/>
              <a:t>stimulation of follicular </a:t>
            </a:r>
            <a:r>
              <a:rPr lang="en-GB" sz="2400" dirty="0" smtClean="0"/>
              <a:t>growth</a:t>
            </a:r>
          </a:p>
          <a:p>
            <a:pPr algn="just"/>
            <a:r>
              <a:rPr lang="en-GB" sz="2400" dirty="0"/>
              <a:t>development of the </a:t>
            </a:r>
            <a:r>
              <a:rPr lang="en-GB" sz="2400" dirty="0" err="1"/>
              <a:t>endometrium</a:t>
            </a:r>
            <a:r>
              <a:rPr lang="en-GB" sz="2400" dirty="0" smtClean="0"/>
              <a:t>.</a:t>
            </a:r>
          </a:p>
          <a:p>
            <a:pPr algn="just"/>
            <a:endParaRPr lang="en-GB" sz="2400" dirty="0"/>
          </a:p>
          <a:p>
            <a:pPr algn="just"/>
            <a:r>
              <a:rPr lang="en-GB" sz="2400" dirty="0"/>
              <a:t>Concentrations are low </a:t>
            </a:r>
            <a:r>
              <a:rPr lang="en-GB" sz="2400" dirty="0" smtClean="0"/>
              <a:t>before puberty</a:t>
            </a:r>
            <a:r>
              <a:rPr lang="en-GB" sz="2400" dirty="0"/>
              <a:t>, but then rise rapidly and </a:t>
            </a:r>
            <a:r>
              <a:rPr lang="en-GB" sz="2400" dirty="0" smtClean="0"/>
              <a:t>fluctuate cyclically </a:t>
            </a:r>
            <a:r>
              <a:rPr lang="en-GB" sz="2400" dirty="0"/>
              <a:t>during </a:t>
            </a:r>
            <a:r>
              <a:rPr lang="en-GB" sz="2400" dirty="0" smtClean="0"/>
              <a:t>reproductive life.</a:t>
            </a:r>
          </a:p>
          <a:p>
            <a:pPr algn="just"/>
            <a:endParaRPr lang="en-GB" sz="2400" dirty="0"/>
          </a:p>
          <a:p>
            <a:pPr algn="just"/>
            <a:r>
              <a:rPr lang="en-GB" sz="2400" dirty="0"/>
              <a:t>After the menopause, plasma </a:t>
            </a:r>
            <a:r>
              <a:rPr lang="en-GB" sz="2400" dirty="0" err="1" smtClean="0"/>
              <a:t>oestradiol</a:t>
            </a:r>
            <a:r>
              <a:rPr lang="en-GB" sz="2400" dirty="0" smtClean="0"/>
              <a:t> concentrations </a:t>
            </a:r>
            <a:r>
              <a:rPr lang="en-GB" sz="2400" dirty="0"/>
              <a:t>fall despite </a:t>
            </a:r>
            <a:r>
              <a:rPr lang="en-GB" sz="2400" dirty="0" smtClean="0"/>
              <a:t>high circulating </a:t>
            </a:r>
            <a:r>
              <a:rPr lang="en-GB" sz="2400" dirty="0"/>
              <a:t>concentrations of </a:t>
            </a:r>
            <a:r>
              <a:rPr lang="en-GB" sz="2400" dirty="0" smtClean="0"/>
              <a:t>the </a:t>
            </a:r>
            <a:r>
              <a:rPr lang="en-GB" sz="2400" dirty="0" err="1" smtClean="0"/>
              <a:t>gonadotrophins</a:t>
            </a:r>
            <a:r>
              <a:rPr lang="en-GB" sz="2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Disorders of female sex hormones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/>
          </a:bodyPr>
          <a:lstStyle/>
          <a:p>
            <a:r>
              <a:rPr lang="en-GB" sz="2400" dirty="0"/>
              <a:t>Disorders of female sex </a:t>
            </a:r>
            <a:r>
              <a:rPr lang="en-GB" sz="2400" dirty="0" smtClean="0"/>
              <a:t>hormones include:</a:t>
            </a:r>
          </a:p>
          <a:p>
            <a:endParaRPr lang="en-GB" sz="2400" dirty="0"/>
          </a:p>
          <a:p>
            <a:r>
              <a:rPr lang="en-GB" sz="2400" dirty="0" err="1"/>
              <a:t>Subfertility</a:t>
            </a:r>
            <a:r>
              <a:rPr lang="en-GB" sz="2400" dirty="0"/>
              <a:t>, amenorrhoea </a:t>
            </a:r>
            <a:r>
              <a:rPr lang="en-GB" sz="2400" dirty="0" smtClean="0"/>
              <a:t>and </a:t>
            </a:r>
            <a:r>
              <a:rPr lang="en-GB" sz="2400" dirty="0" err="1" smtClean="0"/>
              <a:t>oligomenorrhoea</a:t>
            </a:r>
            <a:endParaRPr lang="en-GB" sz="2400" dirty="0" smtClean="0"/>
          </a:p>
          <a:p>
            <a:endParaRPr lang="en-GB" sz="2400" dirty="0"/>
          </a:p>
          <a:p>
            <a:r>
              <a:rPr lang="en-GB" sz="2400" dirty="0" err="1"/>
              <a:t>Hirsutism</a:t>
            </a:r>
            <a:r>
              <a:rPr lang="en-GB" sz="2400" dirty="0"/>
              <a:t>. This is an increase </a:t>
            </a:r>
            <a:r>
              <a:rPr lang="en-GB" sz="2400" dirty="0" smtClean="0"/>
              <a:t>in body </a:t>
            </a:r>
            <a:r>
              <a:rPr lang="en-GB" sz="2400" dirty="0"/>
              <a:t>hair with male </a:t>
            </a:r>
            <a:r>
              <a:rPr lang="en-GB" sz="2400" dirty="0" smtClean="0"/>
              <a:t>pattern distribution.</a:t>
            </a:r>
          </a:p>
          <a:p>
            <a:endParaRPr lang="en-GB" sz="2400" dirty="0"/>
          </a:p>
          <a:p>
            <a:r>
              <a:rPr lang="en-GB" sz="2400" dirty="0" err="1"/>
              <a:t>Virilism</a:t>
            </a:r>
            <a:r>
              <a:rPr lang="en-GB" sz="2400" dirty="0"/>
              <a:t>. Although uncommon it is </a:t>
            </a:r>
            <a:r>
              <a:rPr lang="en-GB" sz="2400" dirty="0" smtClean="0"/>
              <a:t>a sign </a:t>
            </a:r>
            <a:r>
              <a:rPr lang="en-GB" sz="2400" dirty="0"/>
              <a:t>of serious disease</a:t>
            </a:r>
            <a:r>
              <a:rPr lang="en-GB" sz="2400" dirty="0" smtClean="0"/>
              <a:t>. Testosterone concentrations </a:t>
            </a:r>
            <a:r>
              <a:rPr lang="en-GB" sz="2400" dirty="0"/>
              <a:t>are markedly </a:t>
            </a:r>
            <a:r>
              <a:rPr lang="en-GB" sz="2400" dirty="0" smtClean="0"/>
              <a:t>elevated in </a:t>
            </a:r>
            <a:r>
              <a:rPr lang="en-GB" sz="2400" dirty="0"/>
              <a:t>the </a:t>
            </a:r>
            <a:r>
              <a:rPr lang="en-GB" sz="2400" dirty="0" err="1"/>
              <a:t>virilized</a:t>
            </a:r>
            <a:r>
              <a:rPr lang="en-GB" sz="2400" dirty="0"/>
              <a:t> patient and there </a:t>
            </a:r>
            <a:r>
              <a:rPr lang="en-GB" sz="2400" dirty="0" smtClean="0"/>
              <a:t>is evidence </a:t>
            </a:r>
            <a:r>
              <a:rPr lang="en-GB" sz="2400" dirty="0"/>
              <a:t>of excessive </a:t>
            </a:r>
            <a:r>
              <a:rPr lang="en-GB" sz="2400" dirty="0" smtClean="0"/>
              <a:t>androgen action </a:t>
            </a:r>
            <a:r>
              <a:rPr lang="en-GB" sz="2400" dirty="0"/>
              <a:t>such as clitoral </a:t>
            </a:r>
            <a:r>
              <a:rPr lang="en-GB" sz="2400" dirty="0" smtClean="0"/>
              <a:t>enlargement, hair </a:t>
            </a:r>
            <a:r>
              <a:rPr lang="en-GB" sz="2400" dirty="0"/>
              <a:t>growth in a male </a:t>
            </a:r>
            <a:r>
              <a:rPr lang="en-GB" sz="2400" dirty="0" smtClean="0"/>
              <a:t>pattern, deepening </a:t>
            </a:r>
            <a:r>
              <a:rPr lang="en-GB" sz="2400" dirty="0"/>
              <a:t>of the voice and </a:t>
            </a:r>
            <a:r>
              <a:rPr lang="en-GB" sz="2400" dirty="0" smtClean="0"/>
              <a:t>breast atrophy</a:t>
            </a:r>
            <a:r>
              <a:rPr lang="en-GB" sz="2400" dirty="0"/>
              <a:t>. Tumours of the ovary or </a:t>
            </a:r>
            <a:r>
              <a:rPr lang="en-GB" sz="2400" dirty="0" smtClean="0"/>
              <a:t>of the adrenal cortex </a:t>
            </a:r>
            <a:r>
              <a:rPr lang="en-GB" sz="2400" dirty="0"/>
              <a:t>are the likely cause.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1143000" y="304800"/>
            <a:ext cx="8001000" cy="1216025"/>
          </a:xfrm>
        </p:spPr>
        <p:txBody>
          <a:bodyPr anchor="ctr"/>
          <a:lstStyle/>
          <a:p>
            <a:pPr rtl="0" eaLnBrk="1" hangingPunct="1"/>
            <a:r>
              <a:rPr lang="en-US" altLang="en-US" dirty="0" smtClean="0"/>
              <a:t>Infertility </a:t>
            </a:r>
            <a:endParaRPr lang="ar-SA" altLang="en-US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4294967295"/>
          </p:nvPr>
        </p:nvSpPr>
        <p:spPr>
          <a:xfrm>
            <a:off x="0" y="1752600"/>
            <a:ext cx="8001000" cy="2132013"/>
          </a:xfrm>
        </p:spPr>
        <p:txBody>
          <a:bodyPr/>
          <a:lstStyle/>
          <a:p>
            <a:pPr algn="l" rtl="0" eaLnBrk="1" hangingPunct="1"/>
            <a:r>
              <a:rPr lang="en-US" altLang="en-US" smtClean="0"/>
              <a:t>Definition:</a:t>
            </a:r>
          </a:p>
          <a:p>
            <a:pPr lvl="1" algn="l" rtl="0" eaLnBrk="1" hangingPunct="1">
              <a:buFont typeface="Wingdings" pitchFamily="2" charset="2"/>
              <a:buNone/>
            </a:pPr>
            <a:r>
              <a:rPr lang="en-US" altLang="en-US" smtClean="0"/>
              <a:t>Failure of a couple to conceive after 1 year of regular, unprotected intercourse</a:t>
            </a:r>
            <a:endParaRPr lang="ar-SA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>
          <a:xfrm>
            <a:off x="1143000" y="304800"/>
            <a:ext cx="8001000" cy="1216025"/>
          </a:xfrm>
        </p:spPr>
        <p:txBody>
          <a:bodyPr anchor="ctr"/>
          <a:lstStyle/>
          <a:p>
            <a:pPr rtl="0" eaLnBrk="1" hangingPunct="1"/>
            <a:r>
              <a:rPr lang="en-US" altLang="en-US" smtClean="0"/>
              <a:t>Background</a:t>
            </a:r>
            <a:endParaRPr lang="ar-SA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752600"/>
            <a:ext cx="8001000" cy="4267200"/>
          </a:xfrm>
        </p:spPr>
        <p:txBody>
          <a:bodyPr>
            <a:normAutofit/>
          </a:bodyPr>
          <a:lstStyle/>
          <a:p>
            <a:pPr algn="l" rtl="0" eaLnBrk="1" hangingPunct="1">
              <a:defRPr/>
            </a:pPr>
            <a:r>
              <a:rPr lang="en-US" sz="2800" dirty="0" smtClean="0"/>
              <a:t>Infertility may be caused by endocrine problems:</a:t>
            </a:r>
          </a:p>
          <a:p>
            <a:pPr lvl="1" algn="l" rtl="0" eaLnBrk="1" hangingPunct="1">
              <a:defRPr/>
            </a:pPr>
            <a:r>
              <a:rPr lang="en-US" sz="2300" dirty="0" smtClean="0"/>
              <a:t>This is common in the female</a:t>
            </a:r>
          </a:p>
          <a:p>
            <a:pPr lvl="1" algn="l" rtl="0" eaLnBrk="1" hangingPunct="1">
              <a:defRPr/>
            </a:pPr>
            <a:r>
              <a:rPr lang="en-US" sz="2300" dirty="0" smtClean="0"/>
              <a:t>But rare in the male</a:t>
            </a:r>
          </a:p>
          <a:p>
            <a:pPr algn="l" rtl="0" eaLnBrk="1" hangingPunct="1">
              <a:defRPr/>
            </a:pPr>
            <a:r>
              <a:rPr lang="en-US" sz="2800" dirty="0" smtClean="0"/>
              <a:t>Elevated serum [progesterone] at day 21 of the menstrual cycle indicates that ovulation has occurred</a:t>
            </a:r>
          </a:p>
          <a:p>
            <a:pPr algn="l" rtl="0" eaLnBrk="1" hangingPunct="1">
              <a:defRPr/>
            </a:pPr>
            <a:r>
              <a:rPr lang="en-US" sz="2800" dirty="0" smtClean="0"/>
              <a:t>In both men &amp; women infertility, a serum [FSH] &gt; 25U/L indicates primary  gonadal failure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>
          <a:xfrm>
            <a:off x="1143000" y="304800"/>
            <a:ext cx="8001000" cy="1216025"/>
          </a:xfrm>
        </p:spPr>
        <p:txBody>
          <a:bodyPr anchor="ctr"/>
          <a:lstStyle/>
          <a:p>
            <a:pPr rtl="0" eaLnBrk="1" hangingPunct="1"/>
            <a:r>
              <a:rPr lang="en-US" altLang="en-US" smtClean="0"/>
              <a:t>Clinical History taking</a:t>
            </a:r>
            <a:endParaRPr lang="ar-SA" altLang="en-US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4294967295"/>
          </p:nvPr>
        </p:nvSpPr>
        <p:spPr>
          <a:xfrm>
            <a:off x="0" y="1752600"/>
            <a:ext cx="8001000" cy="42672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altLang="en-US" sz="2200" smtClean="0"/>
              <a:t>Should be </a:t>
            </a:r>
            <a:r>
              <a:rPr lang="en-US" altLang="en-US" sz="2200" b="1" smtClean="0">
                <a:solidFill>
                  <a:schemeClr val="accent2"/>
                </a:solidFill>
              </a:rPr>
              <a:t>full</a:t>
            </a:r>
            <a:r>
              <a:rPr lang="en-US" altLang="en-US" sz="2200" smtClean="0"/>
              <a:t> clinical history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en-US" sz="2200" b="1" smtClean="0">
                <a:solidFill>
                  <a:schemeClr val="accent2"/>
                </a:solidFill>
              </a:rPr>
              <a:t>Before</a:t>
            </a:r>
            <a:r>
              <a:rPr lang="en-US" altLang="en-US" sz="2200" smtClean="0"/>
              <a:t> physical examinations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en-US" sz="2200" smtClean="0"/>
              <a:t>Information about: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altLang="en-US" sz="2100" smtClean="0"/>
              <a:t>Previous pregnancies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altLang="en-US" sz="2100" smtClean="0"/>
              <a:t>Contraceptive practice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altLang="en-US" sz="2100" smtClean="0"/>
              <a:t>Serious illnesses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altLang="en-US" sz="2100" smtClean="0"/>
              <a:t>Past chemotherapy or radiotherapy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altLang="en-US" sz="2100" smtClean="0"/>
              <a:t>Congenital abnormalities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altLang="en-US" sz="2100" smtClean="0"/>
              <a:t>Smoking habits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altLang="en-US" sz="2100" smtClean="0"/>
              <a:t>Drug usage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altLang="en-US" sz="2100" smtClean="0"/>
              <a:t>STD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altLang="en-US" sz="2100" smtClean="0"/>
              <a:t>Frequency of intercourse</a:t>
            </a:r>
            <a:endParaRPr lang="ar-SA" altLang="en-US" sz="21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>
          <a:xfrm>
            <a:off x="1143000" y="304800"/>
            <a:ext cx="8001000" cy="1216025"/>
          </a:xfrm>
        </p:spPr>
        <p:txBody>
          <a:bodyPr anchor="ctr"/>
          <a:lstStyle/>
          <a:p>
            <a:pPr rtl="0" eaLnBrk="1" hangingPunct="1"/>
            <a:r>
              <a:rPr lang="en-US" altLang="en-US" smtClean="0"/>
              <a:t>Physical Examination</a:t>
            </a:r>
            <a:endParaRPr lang="ar-SA" altLang="en-US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4294967295"/>
          </p:nvPr>
        </p:nvSpPr>
        <p:spPr>
          <a:xfrm>
            <a:off x="0" y="1752600"/>
            <a:ext cx="8001000" cy="4629150"/>
          </a:xfrm>
        </p:spPr>
        <p:txBody>
          <a:bodyPr/>
          <a:lstStyle/>
          <a:p>
            <a:pPr algn="l" rtl="0" eaLnBrk="1" hangingPunct="1"/>
            <a:r>
              <a:rPr lang="en-US" altLang="en-US" smtClean="0"/>
              <a:t>Should look for indications of:</a:t>
            </a:r>
          </a:p>
          <a:p>
            <a:pPr lvl="1" algn="l" rtl="0" eaLnBrk="1" hangingPunct="1"/>
            <a:r>
              <a:rPr lang="en-US" altLang="en-US" smtClean="0"/>
              <a:t>Hypothalamic-pituitary or thyroid disorders</a:t>
            </a:r>
          </a:p>
          <a:p>
            <a:pPr lvl="1" algn="l" rtl="0" eaLnBrk="1" hangingPunct="1"/>
            <a:r>
              <a:rPr lang="en-US" altLang="en-US" smtClean="0"/>
              <a:t>Cushing</a:t>
            </a:r>
            <a:r>
              <a:rPr lang="en-US" altLang="en-US" smtClean="0">
                <a:latin typeface="Arial" charset="0"/>
              </a:rPr>
              <a:t>’</a:t>
            </a:r>
            <a:r>
              <a:rPr lang="en-US" altLang="en-US" smtClean="0"/>
              <a:t>s syndrome</a:t>
            </a:r>
          </a:p>
          <a:p>
            <a:pPr lvl="1" algn="l" rtl="0" eaLnBrk="1" hangingPunct="1"/>
            <a:r>
              <a:rPr lang="en-US" altLang="en-US" smtClean="0"/>
              <a:t>Galactorrhoea (inappropriate breast milk production; i.e. in the absence of pregnancy most commonly caused by hyperprolactinaemia)</a:t>
            </a:r>
          </a:p>
          <a:p>
            <a:pPr lvl="1" algn="l" rtl="0" eaLnBrk="1" hangingPunct="1"/>
            <a:r>
              <a:rPr lang="en-US" altLang="en-US" smtClean="0"/>
              <a:t>Hirsutism (an increase in body hair with male pattern distribution)</a:t>
            </a:r>
            <a:endParaRPr lang="ar-SA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3"/>
          <p:cNvSpPr>
            <a:spLocks noGrp="1"/>
          </p:cNvSpPr>
          <p:nvPr>
            <p:ph type="title" idx="4294967295"/>
          </p:nvPr>
        </p:nvSpPr>
        <p:spPr>
          <a:xfrm>
            <a:off x="0" y="2924175"/>
            <a:ext cx="7772400" cy="1362075"/>
          </a:xfrm>
        </p:spPr>
        <p:txBody>
          <a:bodyPr anchor="t"/>
          <a:lstStyle/>
          <a:p>
            <a:pPr rtl="0" eaLnBrk="1" hangingPunct="1"/>
            <a:r>
              <a:rPr lang="en-US" altLang="en-US" sz="3400" b="1" smtClean="0"/>
              <a:t>INVESTIGATION OF FEMALE INFERTILITY</a:t>
            </a:r>
            <a:endParaRPr lang="ar-SA" altLang="en-US" sz="3400" b="1" smtClean="0"/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4176713" y="6211888"/>
            <a:ext cx="4967287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1400">
                <a:latin typeface="Calibri" pitchFamily="34" charset="0"/>
              </a:rPr>
              <a:t>http://www.webmd.com/hw-popup/female-reproductive--system</a:t>
            </a:r>
            <a:endParaRPr lang="ar-SA" altLang="en-US" sz="1400">
              <a:latin typeface="Calibri" pitchFamily="34" charset="0"/>
            </a:endParaRPr>
          </a:p>
        </p:txBody>
      </p:sp>
      <p:pic>
        <p:nvPicPr>
          <p:cNvPr id="10245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688" y="4797425"/>
            <a:ext cx="112395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62850" y="4508500"/>
            <a:ext cx="1581150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3"/>
          <p:cNvSpPr txBox="1">
            <a:spLocks noChangeArrowheads="1"/>
          </p:cNvSpPr>
          <p:nvPr/>
        </p:nvSpPr>
        <p:spPr bwMode="auto">
          <a:xfrm>
            <a:off x="2555875" y="908050"/>
            <a:ext cx="3990975" cy="588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sz="3200" b="1">
                <a:latin typeface="Calibri" pitchFamily="34" charset="0"/>
              </a:rPr>
              <a:t>History &amp; Examination</a:t>
            </a:r>
            <a:endParaRPr lang="ar-SA" altLang="en-US" sz="3200" b="1">
              <a:latin typeface="Calibri" pitchFamily="34" charset="0"/>
            </a:endParaRPr>
          </a:p>
        </p:txBody>
      </p:sp>
      <p:sp>
        <p:nvSpPr>
          <p:cNvPr id="11267" name="TextBox 4"/>
          <p:cNvSpPr txBox="1">
            <a:spLocks noChangeArrowheads="1"/>
          </p:cNvSpPr>
          <p:nvPr/>
        </p:nvSpPr>
        <p:spPr bwMode="auto">
          <a:xfrm>
            <a:off x="5268913" y="1944688"/>
            <a:ext cx="2960687" cy="338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sz="1600" b="1">
                <a:latin typeface="Calibri" pitchFamily="34" charset="0"/>
              </a:rPr>
              <a:t>Amenorrhoea, Oligomenorrhoea</a:t>
            </a:r>
            <a:endParaRPr lang="ar-SA" altLang="en-US" sz="1600" b="1">
              <a:latin typeface="Calibri" pitchFamily="34" charset="0"/>
            </a:endParaRPr>
          </a:p>
        </p:txBody>
      </p:sp>
      <p:sp>
        <p:nvSpPr>
          <p:cNvPr id="11268" name="TextBox 5"/>
          <p:cNvSpPr txBox="1">
            <a:spLocks noChangeArrowheads="1"/>
          </p:cNvSpPr>
          <p:nvPr/>
        </p:nvSpPr>
        <p:spPr bwMode="auto">
          <a:xfrm>
            <a:off x="885825" y="1944688"/>
            <a:ext cx="1514475" cy="338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sz="1600" b="1">
                <a:latin typeface="Calibri" pitchFamily="34" charset="0"/>
              </a:rPr>
              <a:t>Normal menses</a:t>
            </a:r>
            <a:endParaRPr lang="ar-SA" altLang="en-US" sz="1600" b="1">
              <a:latin typeface="Calibri" pitchFamily="34" charset="0"/>
            </a:endParaRPr>
          </a:p>
        </p:txBody>
      </p:sp>
      <p:sp>
        <p:nvSpPr>
          <p:cNvPr id="11269" name="TextBox 6"/>
          <p:cNvSpPr txBox="1">
            <a:spLocks noChangeArrowheads="1"/>
          </p:cNvSpPr>
          <p:nvPr/>
        </p:nvSpPr>
        <p:spPr bwMode="auto">
          <a:xfrm>
            <a:off x="517525" y="2663825"/>
            <a:ext cx="4414838" cy="5857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1600" b="1">
                <a:latin typeface="Calibri" pitchFamily="34" charset="0"/>
              </a:rPr>
              <a:t>?Ovulating</a:t>
            </a:r>
          </a:p>
          <a:p>
            <a:pPr algn="ctr" eaLnBrk="1" hangingPunct="1"/>
            <a:r>
              <a:rPr lang="en-US" altLang="en-US" sz="1600" b="1">
                <a:latin typeface="Calibri" pitchFamily="34" charset="0"/>
              </a:rPr>
              <a:t>Measure [Progesterone] in day 21 (mid luteal)</a:t>
            </a:r>
            <a:endParaRPr lang="ar-SA" altLang="en-US" sz="1600" b="1">
              <a:latin typeface="Calibri" pitchFamily="34" charset="0"/>
            </a:endParaRPr>
          </a:p>
        </p:txBody>
      </p:sp>
      <p:sp>
        <p:nvSpPr>
          <p:cNvPr id="11270" name="TextBox 9"/>
          <p:cNvSpPr txBox="1">
            <a:spLocks noChangeArrowheads="1"/>
          </p:cNvSpPr>
          <p:nvPr/>
        </p:nvSpPr>
        <p:spPr bwMode="auto">
          <a:xfrm>
            <a:off x="5292725" y="2663825"/>
            <a:ext cx="2109788" cy="5857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1600" b="1">
                <a:latin typeface="Calibri" pitchFamily="34" charset="0"/>
              </a:rPr>
              <a:t>Perform pregnancy test</a:t>
            </a:r>
            <a:endParaRPr lang="ar-SA" altLang="en-US" sz="1600" b="1">
              <a:latin typeface="Calibri" pitchFamily="34" charset="0"/>
            </a:endParaRPr>
          </a:p>
        </p:txBody>
      </p:sp>
      <p:sp>
        <p:nvSpPr>
          <p:cNvPr id="11271" name="TextBox 12"/>
          <p:cNvSpPr txBox="1">
            <a:spLocks noChangeArrowheads="1"/>
          </p:cNvSpPr>
          <p:nvPr/>
        </p:nvSpPr>
        <p:spPr bwMode="auto">
          <a:xfrm>
            <a:off x="7491413" y="6235700"/>
            <a:ext cx="1614487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1600" b="1">
                <a:latin typeface="Calibri" pitchFamily="34" charset="0"/>
              </a:rPr>
              <a:t>Further tests indicated</a:t>
            </a:r>
            <a:endParaRPr lang="ar-SA" altLang="en-US" sz="1600" b="1">
              <a:latin typeface="Calibri" pitchFamily="34" charset="0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092325" y="1471613"/>
            <a:ext cx="4895850" cy="530225"/>
            <a:chOff x="2123728" y="863000"/>
            <a:chExt cx="4896544" cy="529526"/>
          </a:xfrm>
        </p:grpSpPr>
        <p:cxnSp>
          <p:nvCxnSpPr>
            <p:cNvPr id="11313" name="Straight Connector 21"/>
            <p:cNvCxnSpPr>
              <a:cxnSpLocks noChangeShapeType="1"/>
            </p:cNvCxnSpPr>
            <p:nvPr/>
          </p:nvCxnSpPr>
          <p:spPr bwMode="auto">
            <a:xfrm rot="5400000">
              <a:off x="4355976" y="1007016"/>
              <a:ext cx="288032" cy="0"/>
            </a:xfrm>
            <a:prstGeom prst="line">
              <a:avLst/>
            </a:prstGeom>
            <a:noFill/>
            <a:ln w="38100" algn="ctr">
              <a:solidFill>
                <a:srgbClr val="4A7EBB"/>
              </a:solidFill>
              <a:round/>
              <a:headEnd/>
              <a:tailEnd/>
            </a:ln>
          </p:spPr>
        </p:cxnSp>
        <p:cxnSp>
          <p:nvCxnSpPr>
            <p:cNvPr id="11314" name="Straight Connector 22"/>
            <p:cNvCxnSpPr>
              <a:cxnSpLocks noChangeShapeType="1"/>
            </p:cNvCxnSpPr>
            <p:nvPr/>
          </p:nvCxnSpPr>
          <p:spPr bwMode="auto">
            <a:xfrm rot="5400000">
              <a:off x="4499992" y="1026448"/>
              <a:ext cx="288032" cy="0"/>
            </a:xfrm>
            <a:prstGeom prst="line">
              <a:avLst/>
            </a:prstGeom>
            <a:noFill/>
            <a:ln w="38100" algn="ctr">
              <a:solidFill>
                <a:srgbClr val="4A7EBB"/>
              </a:solidFill>
              <a:round/>
              <a:headEnd/>
              <a:tailEnd/>
            </a:ln>
          </p:spPr>
        </p:cxnSp>
        <p:cxnSp>
          <p:nvCxnSpPr>
            <p:cNvPr id="11315" name="Straight Connector 24"/>
            <p:cNvCxnSpPr>
              <a:cxnSpLocks noChangeShapeType="1"/>
            </p:cNvCxnSpPr>
            <p:nvPr/>
          </p:nvCxnSpPr>
          <p:spPr bwMode="auto">
            <a:xfrm rot="10800000">
              <a:off x="2195736" y="1154460"/>
              <a:ext cx="2304256" cy="0"/>
            </a:xfrm>
            <a:prstGeom prst="line">
              <a:avLst/>
            </a:prstGeom>
            <a:noFill/>
            <a:ln w="38100" algn="ctr">
              <a:solidFill>
                <a:srgbClr val="4A7EBB"/>
              </a:solidFill>
              <a:round/>
              <a:headEnd/>
              <a:tailEnd/>
            </a:ln>
          </p:spPr>
        </p:cxnSp>
        <p:cxnSp>
          <p:nvCxnSpPr>
            <p:cNvPr id="11316" name="Straight Arrow Connector 26"/>
            <p:cNvCxnSpPr>
              <a:cxnSpLocks noChangeShapeType="1"/>
            </p:cNvCxnSpPr>
            <p:nvPr/>
          </p:nvCxnSpPr>
          <p:spPr bwMode="auto">
            <a:xfrm rot="5400000">
              <a:off x="2052514" y="1225142"/>
              <a:ext cx="215230" cy="72802"/>
            </a:xfrm>
            <a:prstGeom prst="straightConnector1">
              <a:avLst/>
            </a:prstGeom>
            <a:noFill/>
            <a:ln w="38100" algn="ctr">
              <a:solidFill>
                <a:srgbClr val="4A7EBB"/>
              </a:solidFill>
              <a:round/>
              <a:headEnd/>
              <a:tailEnd type="arrow" w="med" len="med"/>
            </a:ln>
          </p:spPr>
        </p:cxnSp>
        <p:cxnSp>
          <p:nvCxnSpPr>
            <p:cNvPr id="11317" name="Straight Connector 28"/>
            <p:cNvCxnSpPr>
              <a:cxnSpLocks noChangeShapeType="1"/>
            </p:cNvCxnSpPr>
            <p:nvPr/>
          </p:nvCxnSpPr>
          <p:spPr bwMode="auto">
            <a:xfrm rot="10800000">
              <a:off x="4653736" y="1173385"/>
              <a:ext cx="2232248" cy="0"/>
            </a:xfrm>
            <a:prstGeom prst="line">
              <a:avLst/>
            </a:prstGeom>
            <a:noFill/>
            <a:ln w="38100" algn="ctr">
              <a:solidFill>
                <a:srgbClr val="4A7EBB"/>
              </a:solidFill>
              <a:round/>
              <a:headEnd/>
              <a:tailEnd/>
            </a:ln>
          </p:spPr>
        </p:cxnSp>
        <p:cxnSp>
          <p:nvCxnSpPr>
            <p:cNvPr id="11318" name="Straight Arrow Connector 29"/>
            <p:cNvCxnSpPr>
              <a:cxnSpLocks noChangeShapeType="1"/>
            </p:cNvCxnSpPr>
            <p:nvPr/>
          </p:nvCxnSpPr>
          <p:spPr bwMode="auto">
            <a:xfrm rot="16200000" flipH="1">
              <a:off x="6840649" y="1212903"/>
              <a:ext cx="215230" cy="144016"/>
            </a:xfrm>
            <a:prstGeom prst="straightConnector1">
              <a:avLst/>
            </a:prstGeom>
            <a:noFill/>
            <a:ln w="38100" algn="ctr">
              <a:solidFill>
                <a:srgbClr val="4A7EBB"/>
              </a:solidFill>
              <a:round/>
              <a:headEnd/>
              <a:tailEnd type="arrow" w="med" len="med"/>
            </a:ln>
          </p:spPr>
        </p:cxnSp>
      </p:grpSp>
      <p:cxnSp>
        <p:nvCxnSpPr>
          <p:cNvPr id="11273" name="Straight Arrow Connector 35"/>
          <p:cNvCxnSpPr>
            <a:cxnSpLocks noChangeShapeType="1"/>
          </p:cNvCxnSpPr>
          <p:nvPr/>
        </p:nvCxnSpPr>
        <p:spPr bwMode="auto">
          <a:xfrm rot="5400000">
            <a:off x="1439863" y="2482850"/>
            <a:ext cx="360362" cy="1588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 type="arrow" w="med" len="med"/>
          </a:ln>
        </p:spPr>
      </p:cxnSp>
      <p:cxnSp>
        <p:nvCxnSpPr>
          <p:cNvPr id="11274" name="Straight Arrow Connector 44"/>
          <p:cNvCxnSpPr>
            <a:cxnSpLocks noChangeShapeType="1"/>
          </p:cNvCxnSpPr>
          <p:nvPr/>
        </p:nvCxnSpPr>
        <p:spPr bwMode="auto">
          <a:xfrm rot="5400000">
            <a:off x="5666581" y="3729832"/>
            <a:ext cx="981075" cy="1588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 type="arrow" w="med" len="med"/>
          </a:ln>
        </p:spPr>
      </p:cxnSp>
      <p:cxnSp>
        <p:nvCxnSpPr>
          <p:cNvPr id="11275" name="Straight Arrow Connector 54"/>
          <p:cNvCxnSpPr>
            <a:cxnSpLocks noChangeShapeType="1"/>
          </p:cNvCxnSpPr>
          <p:nvPr/>
        </p:nvCxnSpPr>
        <p:spPr bwMode="auto">
          <a:xfrm rot="5400000">
            <a:off x="432594" y="4283869"/>
            <a:ext cx="358775" cy="1587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 type="arrow" w="med" len="med"/>
          </a:ln>
        </p:spPr>
      </p:cxnSp>
      <p:cxnSp>
        <p:nvCxnSpPr>
          <p:cNvPr id="11276" name="Straight Arrow Connector 64"/>
          <p:cNvCxnSpPr>
            <a:cxnSpLocks noChangeShapeType="1"/>
          </p:cNvCxnSpPr>
          <p:nvPr/>
        </p:nvCxnSpPr>
        <p:spPr bwMode="auto">
          <a:xfrm rot="5400000">
            <a:off x="8034338" y="5219700"/>
            <a:ext cx="503238" cy="1587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 type="arrow" w="med" len="med"/>
          </a:ln>
        </p:spPr>
      </p:cxnSp>
      <p:cxnSp>
        <p:nvCxnSpPr>
          <p:cNvPr id="11277" name="Straight Arrow Connector 75"/>
          <p:cNvCxnSpPr>
            <a:cxnSpLocks noChangeShapeType="1"/>
          </p:cNvCxnSpPr>
          <p:nvPr/>
        </p:nvCxnSpPr>
        <p:spPr bwMode="auto">
          <a:xfrm rot="5400000">
            <a:off x="6127750" y="2519363"/>
            <a:ext cx="433387" cy="1588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 type="arrow" w="med" len="med"/>
          </a:ln>
        </p:spPr>
      </p:cxnSp>
      <p:sp>
        <p:nvSpPr>
          <p:cNvPr id="11278" name="TextBox 46"/>
          <p:cNvSpPr txBox="1">
            <a:spLocks noChangeArrowheads="1"/>
          </p:cNvSpPr>
          <p:nvPr/>
        </p:nvSpPr>
        <p:spPr bwMode="auto">
          <a:xfrm>
            <a:off x="7308850" y="2644775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b="1" i="1">
                <a:solidFill>
                  <a:srgbClr val="FF0000"/>
                </a:solidFill>
                <a:latin typeface="Calibri" pitchFamily="34" charset="0"/>
              </a:rPr>
              <a:t>+ ve</a:t>
            </a:r>
            <a:endParaRPr lang="ar-SA" altLang="en-US" b="1" i="1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11279" name="Straight Arrow Connector 63"/>
          <p:cNvCxnSpPr>
            <a:cxnSpLocks noChangeShapeType="1"/>
          </p:cNvCxnSpPr>
          <p:nvPr/>
        </p:nvCxnSpPr>
        <p:spPr bwMode="auto">
          <a:xfrm rot="5400000">
            <a:off x="792163" y="6056313"/>
            <a:ext cx="503237" cy="1587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 type="arrow" w="med" len="med"/>
          </a:ln>
        </p:spPr>
      </p:cxnSp>
      <p:sp>
        <p:nvSpPr>
          <p:cNvPr id="11280" name="TextBox 94"/>
          <p:cNvSpPr txBox="1">
            <a:spLocks noChangeArrowheads="1"/>
          </p:cNvSpPr>
          <p:nvPr/>
        </p:nvSpPr>
        <p:spPr bwMode="auto">
          <a:xfrm>
            <a:off x="4572000" y="4314825"/>
            <a:ext cx="3816350" cy="338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1600" b="1">
                <a:latin typeface="Calibri" pitchFamily="34" charset="0"/>
              </a:rPr>
              <a:t>Measure [LH], [FSH], &amp;  [Prolactin</a:t>
            </a:r>
            <a:r>
              <a:rPr lang="en-US" altLang="en-US" sz="1600" b="1">
                <a:latin typeface="Calibri" pitchFamily="34" charset="0"/>
                <a:sym typeface="Symbol" pitchFamily="18" charset="2"/>
              </a:rPr>
              <a:t>]</a:t>
            </a:r>
            <a:endParaRPr lang="ar-SA" altLang="en-US" sz="1600" b="1">
              <a:latin typeface="Calibri" pitchFamily="34" charset="0"/>
            </a:endParaRPr>
          </a:p>
        </p:txBody>
      </p:sp>
      <p:sp>
        <p:nvSpPr>
          <p:cNvPr id="11281" name="TextBox 95"/>
          <p:cNvSpPr txBox="1">
            <a:spLocks noChangeArrowheads="1"/>
          </p:cNvSpPr>
          <p:nvPr/>
        </p:nvSpPr>
        <p:spPr bwMode="auto">
          <a:xfrm>
            <a:off x="71438" y="5472113"/>
            <a:ext cx="2555875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1600" b="1">
                <a:latin typeface="Calibri" pitchFamily="34" charset="0"/>
              </a:rPr>
              <a:t>High FSH. (+ LH)</a:t>
            </a:r>
            <a:endParaRPr lang="ar-SA" altLang="en-US" sz="1600" b="1">
              <a:latin typeface="Calibri" pitchFamily="34" charset="0"/>
            </a:endParaRPr>
          </a:p>
        </p:txBody>
      </p:sp>
      <p:cxnSp>
        <p:nvCxnSpPr>
          <p:cNvPr id="11282" name="Straight Arrow Connector 98"/>
          <p:cNvCxnSpPr>
            <a:cxnSpLocks noChangeShapeType="1"/>
            <a:endCxn id="11280" idx="1"/>
          </p:cNvCxnSpPr>
          <p:nvPr/>
        </p:nvCxnSpPr>
        <p:spPr bwMode="auto">
          <a:xfrm flipV="1">
            <a:off x="2987675" y="4483100"/>
            <a:ext cx="1584325" cy="125413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 type="arrow" w="med" len="med"/>
          </a:ln>
        </p:spPr>
      </p:cxn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755650" y="3240088"/>
            <a:ext cx="1584325" cy="360362"/>
            <a:chOff x="2123728" y="863000"/>
            <a:chExt cx="4896544" cy="529526"/>
          </a:xfrm>
        </p:grpSpPr>
        <p:cxnSp>
          <p:nvCxnSpPr>
            <p:cNvPr id="11307" name="Straight Connector 59"/>
            <p:cNvCxnSpPr>
              <a:cxnSpLocks noChangeShapeType="1"/>
            </p:cNvCxnSpPr>
            <p:nvPr/>
          </p:nvCxnSpPr>
          <p:spPr bwMode="auto">
            <a:xfrm rot="5400000">
              <a:off x="4355976" y="1007016"/>
              <a:ext cx="288032" cy="0"/>
            </a:xfrm>
            <a:prstGeom prst="line">
              <a:avLst/>
            </a:prstGeom>
            <a:noFill/>
            <a:ln w="38100" algn="ctr">
              <a:solidFill>
                <a:srgbClr val="4A7EBB"/>
              </a:solidFill>
              <a:round/>
              <a:headEnd/>
              <a:tailEnd/>
            </a:ln>
          </p:spPr>
        </p:cxnSp>
        <p:cxnSp>
          <p:nvCxnSpPr>
            <p:cNvPr id="11308" name="Straight Connector 61"/>
            <p:cNvCxnSpPr>
              <a:cxnSpLocks noChangeShapeType="1"/>
            </p:cNvCxnSpPr>
            <p:nvPr/>
          </p:nvCxnSpPr>
          <p:spPr bwMode="auto">
            <a:xfrm rot="5400000">
              <a:off x="4499992" y="1026448"/>
              <a:ext cx="288032" cy="0"/>
            </a:xfrm>
            <a:prstGeom prst="line">
              <a:avLst/>
            </a:prstGeom>
            <a:noFill/>
            <a:ln w="38100" algn="ctr">
              <a:solidFill>
                <a:srgbClr val="4A7EBB"/>
              </a:solidFill>
              <a:round/>
              <a:headEnd/>
              <a:tailEnd/>
            </a:ln>
          </p:spPr>
        </p:cxnSp>
        <p:cxnSp>
          <p:nvCxnSpPr>
            <p:cNvPr id="11309" name="Straight Connector 62"/>
            <p:cNvCxnSpPr>
              <a:cxnSpLocks noChangeShapeType="1"/>
            </p:cNvCxnSpPr>
            <p:nvPr/>
          </p:nvCxnSpPr>
          <p:spPr bwMode="auto">
            <a:xfrm rot="10800000">
              <a:off x="2195736" y="1154460"/>
              <a:ext cx="2304256" cy="0"/>
            </a:xfrm>
            <a:prstGeom prst="line">
              <a:avLst/>
            </a:prstGeom>
            <a:noFill/>
            <a:ln w="38100" algn="ctr">
              <a:solidFill>
                <a:srgbClr val="4A7EBB"/>
              </a:solidFill>
              <a:round/>
              <a:headEnd/>
              <a:tailEnd/>
            </a:ln>
          </p:spPr>
        </p:cxnSp>
        <p:cxnSp>
          <p:nvCxnSpPr>
            <p:cNvPr id="11310" name="Straight Arrow Connector 65"/>
            <p:cNvCxnSpPr>
              <a:cxnSpLocks noChangeShapeType="1"/>
            </p:cNvCxnSpPr>
            <p:nvPr/>
          </p:nvCxnSpPr>
          <p:spPr bwMode="auto">
            <a:xfrm rot="5400000">
              <a:off x="2052514" y="1225142"/>
              <a:ext cx="215230" cy="72802"/>
            </a:xfrm>
            <a:prstGeom prst="straightConnector1">
              <a:avLst/>
            </a:prstGeom>
            <a:noFill/>
            <a:ln w="38100" algn="ctr">
              <a:solidFill>
                <a:srgbClr val="4A7EBB"/>
              </a:solidFill>
              <a:round/>
              <a:headEnd/>
              <a:tailEnd type="arrow" w="med" len="med"/>
            </a:ln>
          </p:spPr>
        </p:cxnSp>
        <p:cxnSp>
          <p:nvCxnSpPr>
            <p:cNvPr id="11311" name="Straight Connector 66"/>
            <p:cNvCxnSpPr>
              <a:cxnSpLocks noChangeShapeType="1"/>
            </p:cNvCxnSpPr>
            <p:nvPr/>
          </p:nvCxnSpPr>
          <p:spPr bwMode="auto">
            <a:xfrm rot="10800000">
              <a:off x="4653736" y="1173385"/>
              <a:ext cx="2232248" cy="0"/>
            </a:xfrm>
            <a:prstGeom prst="line">
              <a:avLst/>
            </a:prstGeom>
            <a:noFill/>
            <a:ln w="38100" algn="ctr">
              <a:solidFill>
                <a:srgbClr val="4A7EBB"/>
              </a:solidFill>
              <a:round/>
              <a:headEnd/>
              <a:tailEnd/>
            </a:ln>
          </p:spPr>
        </p:cxnSp>
        <p:cxnSp>
          <p:nvCxnSpPr>
            <p:cNvPr id="11312" name="Straight Arrow Connector 68"/>
            <p:cNvCxnSpPr>
              <a:cxnSpLocks noChangeShapeType="1"/>
            </p:cNvCxnSpPr>
            <p:nvPr/>
          </p:nvCxnSpPr>
          <p:spPr bwMode="auto">
            <a:xfrm rot="16200000" flipH="1">
              <a:off x="6840649" y="1212903"/>
              <a:ext cx="215230" cy="144016"/>
            </a:xfrm>
            <a:prstGeom prst="straightConnector1">
              <a:avLst/>
            </a:prstGeom>
            <a:noFill/>
            <a:ln w="38100" algn="ctr">
              <a:solidFill>
                <a:srgbClr val="4A7EBB"/>
              </a:solidFill>
              <a:round/>
              <a:headEnd/>
              <a:tailEnd type="arrow" w="med" len="med"/>
            </a:ln>
          </p:spPr>
        </p:cxnSp>
      </p:grpSp>
      <p:sp>
        <p:nvSpPr>
          <p:cNvPr id="11284" name="TextBox 69"/>
          <p:cNvSpPr txBox="1">
            <a:spLocks noChangeArrowheads="1"/>
          </p:cNvSpPr>
          <p:nvPr/>
        </p:nvSpPr>
        <p:spPr bwMode="auto">
          <a:xfrm>
            <a:off x="71438" y="3671888"/>
            <a:ext cx="1331912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1600" b="1">
                <a:latin typeface="Calibri" pitchFamily="34" charset="0"/>
              </a:rPr>
              <a:t>&gt;30nmol/L</a:t>
            </a:r>
            <a:endParaRPr lang="ar-SA" altLang="en-US" sz="1600" b="1">
              <a:latin typeface="Calibri" pitchFamily="34" charset="0"/>
            </a:endParaRPr>
          </a:p>
        </p:txBody>
      </p:sp>
      <p:sp>
        <p:nvSpPr>
          <p:cNvPr id="11285" name="TextBox 70"/>
          <p:cNvSpPr txBox="1">
            <a:spLocks noChangeArrowheads="1"/>
          </p:cNvSpPr>
          <p:nvPr/>
        </p:nvSpPr>
        <p:spPr bwMode="auto">
          <a:xfrm>
            <a:off x="1692275" y="3684588"/>
            <a:ext cx="1295400" cy="338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1600" b="1">
                <a:latin typeface="Calibri" pitchFamily="34" charset="0"/>
              </a:rPr>
              <a:t>&lt;10nmol/L</a:t>
            </a:r>
            <a:endParaRPr lang="ar-SA" altLang="en-US" sz="1600" b="1">
              <a:latin typeface="Calibri" pitchFamily="34" charset="0"/>
            </a:endParaRPr>
          </a:p>
        </p:txBody>
      </p:sp>
      <p:sp>
        <p:nvSpPr>
          <p:cNvPr id="11286" name="TextBox 73"/>
          <p:cNvSpPr txBox="1">
            <a:spLocks noChangeArrowheads="1"/>
          </p:cNvSpPr>
          <p:nvPr/>
        </p:nvSpPr>
        <p:spPr bwMode="auto">
          <a:xfrm>
            <a:off x="60325" y="6381750"/>
            <a:ext cx="21590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1600" b="1">
                <a:latin typeface="Calibri" pitchFamily="34" charset="0"/>
              </a:rPr>
              <a:t>Ovarian failure</a:t>
            </a:r>
            <a:endParaRPr lang="ar-SA" altLang="en-US" sz="1600" b="1">
              <a:latin typeface="Calibri" pitchFamily="34" charset="0"/>
            </a:endParaRPr>
          </a:p>
        </p:txBody>
      </p:sp>
      <p:sp>
        <p:nvSpPr>
          <p:cNvPr id="11287" name="TextBox 74"/>
          <p:cNvSpPr txBox="1">
            <a:spLocks noChangeArrowheads="1"/>
          </p:cNvSpPr>
          <p:nvPr/>
        </p:nvSpPr>
        <p:spPr bwMode="auto">
          <a:xfrm>
            <a:off x="49213" y="4464050"/>
            <a:ext cx="1331912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1600" b="1">
                <a:latin typeface="Calibri" pitchFamily="34" charset="0"/>
              </a:rPr>
              <a:t>Ovulating</a:t>
            </a:r>
            <a:endParaRPr lang="ar-SA" altLang="en-US" sz="1600" b="1">
              <a:latin typeface="Calibri" pitchFamily="34" charset="0"/>
            </a:endParaRPr>
          </a:p>
        </p:txBody>
      </p:sp>
      <p:cxnSp>
        <p:nvCxnSpPr>
          <p:cNvPr id="11288" name="Straight Arrow Connector 76"/>
          <p:cNvCxnSpPr>
            <a:cxnSpLocks noChangeShapeType="1"/>
          </p:cNvCxnSpPr>
          <p:nvPr/>
        </p:nvCxnSpPr>
        <p:spPr bwMode="auto">
          <a:xfrm rot="5400000">
            <a:off x="2100263" y="4283075"/>
            <a:ext cx="360362" cy="1588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 type="arrow" w="med" len="med"/>
          </a:ln>
        </p:spPr>
      </p:cxnSp>
      <p:sp>
        <p:nvSpPr>
          <p:cNvPr id="11289" name="TextBox 77"/>
          <p:cNvSpPr txBox="1">
            <a:spLocks noChangeArrowheads="1"/>
          </p:cNvSpPr>
          <p:nvPr/>
        </p:nvSpPr>
        <p:spPr bwMode="auto">
          <a:xfrm>
            <a:off x="1476375" y="4464050"/>
            <a:ext cx="15113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1600" b="1">
                <a:latin typeface="Calibri" pitchFamily="34" charset="0"/>
              </a:rPr>
              <a:t>Not ovulating</a:t>
            </a:r>
            <a:endParaRPr lang="ar-SA" altLang="en-US" sz="1600" b="1">
              <a:latin typeface="Calibri" pitchFamily="34" charset="0"/>
            </a:endParaRPr>
          </a:p>
        </p:txBody>
      </p:sp>
      <p:cxnSp>
        <p:nvCxnSpPr>
          <p:cNvPr id="11290" name="Straight Arrow Connector 87"/>
          <p:cNvCxnSpPr>
            <a:cxnSpLocks noChangeShapeType="1"/>
          </p:cNvCxnSpPr>
          <p:nvPr/>
        </p:nvCxnSpPr>
        <p:spPr bwMode="auto">
          <a:xfrm>
            <a:off x="7380288" y="3068638"/>
            <a:ext cx="504825" cy="1587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 type="arrow" w="med" len="med"/>
          </a:ln>
        </p:spPr>
      </p:cxnSp>
      <p:sp>
        <p:nvSpPr>
          <p:cNvPr id="11291" name="TextBox 88"/>
          <p:cNvSpPr txBox="1">
            <a:spLocks noChangeArrowheads="1"/>
          </p:cNvSpPr>
          <p:nvPr/>
        </p:nvSpPr>
        <p:spPr bwMode="auto">
          <a:xfrm>
            <a:off x="7885113" y="2544763"/>
            <a:ext cx="1008062" cy="1076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1600" b="1">
                <a:latin typeface="Calibri" pitchFamily="34" charset="0"/>
              </a:rPr>
              <a:t>No further tests required</a:t>
            </a:r>
            <a:endParaRPr lang="ar-SA" altLang="en-US" sz="1600" b="1">
              <a:latin typeface="Calibri" pitchFamily="34" charset="0"/>
            </a:endParaRPr>
          </a:p>
        </p:txBody>
      </p:sp>
      <p:sp>
        <p:nvSpPr>
          <p:cNvPr id="11292" name="TextBox 90"/>
          <p:cNvSpPr txBox="1">
            <a:spLocks noChangeArrowheads="1"/>
          </p:cNvSpPr>
          <p:nvPr/>
        </p:nvSpPr>
        <p:spPr bwMode="auto">
          <a:xfrm>
            <a:off x="6084888" y="3600450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b="1" i="1">
                <a:solidFill>
                  <a:srgbClr val="FF0000"/>
                </a:solidFill>
                <a:latin typeface="Calibri" pitchFamily="34" charset="0"/>
              </a:rPr>
              <a:t>-ve</a:t>
            </a:r>
            <a:endParaRPr lang="ar-SA" altLang="en-US" b="1" i="1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11293" name="Straight Connector 104"/>
          <p:cNvCxnSpPr>
            <a:cxnSpLocks noChangeShapeType="1"/>
          </p:cNvCxnSpPr>
          <p:nvPr/>
        </p:nvCxnSpPr>
        <p:spPr bwMode="auto">
          <a:xfrm flipV="1">
            <a:off x="971550" y="4968875"/>
            <a:ext cx="7313613" cy="44450"/>
          </a:xfrm>
          <a:prstGeom prst="line">
            <a:avLst/>
          </a:prstGeom>
          <a:noFill/>
          <a:ln w="38100" algn="ctr">
            <a:solidFill>
              <a:srgbClr val="4A7EBB"/>
            </a:solidFill>
            <a:round/>
            <a:headEnd/>
            <a:tailEnd/>
          </a:ln>
        </p:spPr>
      </p:cxnSp>
      <p:cxnSp>
        <p:nvCxnSpPr>
          <p:cNvPr id="11294" name="Straight Arrow Connector 105"/>
          <p:cNvCxnSpPr>
            <a:cxnSpLocks noChangeShapeType="1"/>
            <a:endCxn id="11300" idx="0"/>
          </p:cNvCxnSpPr>
          <p:nvPr/>
        </p:nvCxnSpPr>
        <p:spPr bwMode="auto">
          <a:xfrm rot="16200000" flipH="1">
            <a:off x="5814218" y="5196682"/>
            <a:ext cx="334963" cy="0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 type="arrow" w="med" len="med"/>
          </a:ln>
        </p:spPr>
      </p:cxnSp>
      <p:cxnSp>
        <p:nvCxnSpPr>
          <p:cNvPr id="11295" name="Straight Arrow Connector 106"/>
          <p:cNvCxnSpPr>
            <a:cxnSpLocks noChangeShapeType="1"/>
          </p:cNvCxnSpPr>
          <p:nvPr/>
        </p:nvCxnSpPr>
        <p:spPr bwMode="auto">
          <a:xfrm rot="5400000">
            <a:off x="698500" y="5219700"/>
            <a:ext cx="503238" cy="1588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 type="arrow" w="med" len="med"/>
          </a:ln>
        </p:spPr>
      </p:cxnSp>
      <p:cxnSp>
        <p:nvCxnSpPr>
          <p:cNvPr id="11296" name="Straight Arrow Connector 107"/>
          <p:cNvCxnSpPr>
            <a:cxnSpLocks noChangeShapeType="1"/>
          </p:cNvCxnSpPr>
          <p:nvPr/>
        </p:nvCxnSpPr>
        <p:spPr bwMode="auto">
          <a:xfrm rot="5400000">
            <a:off x="3414713" y="5219700"/>
            <a:ext cx="503238" cy="1587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 type="arrow" w="med" len="med"/>
          </a:ln>
        </p:spPr>
      </p:cxnSp>
      <p:sp>
        <p:nvSpPr>
          <p:cNvPr id="11297" name="TextBox 108"/>
          <p:cNvSpPr txBox="1">
            <a:spLocks noChangeArrowheads="1"/>
          </p:cNvSpPr>
          <p:nvPr/>
        </p:nvSpPr>
        <p:spPr bwMode="auto">
          <a:xfrm>
            <a:off x="3062288" y="5472113"/>
            <a:ext cx="1211262" cy="585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1600" b="1">
                <a:latin typeface="Calibri" pitchFamily="34" charset="0"/>
              </a:rPr>
              <a:t>High LH</a:t>
            </a:r>
          </a:p>
          <a:p>
            <a:pPr algn="ctr" eaLnBrk="1" hangingPunct="1"/>
            <a:r>
              <a:rPr lang="en-US" altLang="en-US" sz="1600" b="1">
                <a:latin typeface="Calibri" pitchFamily="34" charset="0"/>
              </a:rPr>
              <a:t>Low FSH</a:t>
            </a:r>
            <a:endParaRPr lang="ar-SA" altLang="en-US" sz="1600" b="1">
              <a:latin typeface="Calibri" pitchFamily="34" charset="0"/>
            </a:endParaRPr>
          </a:p>
        </p:txBody>
      </p:sp>
      <p:cxnSp>
        <p:nvCxnSpPr>
          <p:cNvPr id="11298" name="Straight Arrow Connector 110"/>
          <p:cNvCxnSpPr>
            <a:cxnSpLocks noChangeShapeType="1"/>
          </p:cNvCxnSpPr>
          <p:nvPr/>
        </p:nvCxnSpPr>
        <p:spPr bwMode="auto">
          <a:xfrm flipH="1">
            <a:off x="3635375" y="6021388"/>
            <a:ext cx="1588" cy="431800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 type="arrow" w="med" len="med"/>
          </a:ln>
        </p:spPr>
      </p:cxnSp>
      <p:sp>
        <p:nvSpPr>
          <p:cNvPr id="11299" name="TextBox 111"/>
          <p:cNvSpPr txBox="1">
            <a:spLocks noChangeArrowheads="1"/>
          </p:cNvSpPr>
          <p:nvPr/>
        </p:nvSpPr>
        <p:spPr bwMode="auto">
          <a:xfrm>
            <a:off x="2935288" y="6453188"/>
            <a:ext cx="1368425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1600" b="1">
                <a:latin typeface="Calibri" pitchFamily="34" charset="0"/>
              </a:rPr>
              <a:t>PCOS</a:t>
            </a:r>
            <a:endParaRPr lang="ar-SA" altLang="en-US" sz="1600" b="1">
              <a:latin typeface="Calibri" pitchFamily="34" charset="0"/>
            </a:endParaRPr>
          </a:p>
        </p:txBody>
      </p:sp>
      <p:sp>
        <p:nvSpPr>
          <p:cNvPr id="11300" name="TextBox 112"/>
          <p:cNvSpPr txBox="1">
            <a:spLocks noChangeArrowheads="1"/>
          </p:cNvSpPr>
          <p:nvPr/>
        </p:nvSpPr>
        <p:spPr bwMode="auto">
          <a:xfrm>
            <a:off x="5376863" y="5364163"/>
            <a:ext cx="1211262" cy="585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1600" b="1">
                <a:latin typeface="Calibri" pitchFamily="34" charset="0"/>
              </a:rPr>
              <a:t>High Prolactin</a:t>
            </a:r>
            <a:endParaRPr lang="ar-SA" altLang="en-US" sz="1600" b="1">
              <a:latin typeface="Calibri" pitchFamily="34" charset="0"/>
            </a:endParaRPr>
          </a:p>
        </p:txBody>
      </p:sp>
      <p:sp>
        <p:nvSpPr>
          <p:cNvPr id="11301" name="TextBox 113"/>
          <p:cNvSpPr txBox="1">
            <a:spLocks noChangeArrowheads="1"/>
          </p:cNvSpPr>
          <p:nvPr/>
        </p:nvSpPr>
        <p:spPr bwMode="auto">
          <a:xfrm>
            <a:off x="4505325" y="6235700"/>
            <a:ext cx="2736850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1600" b="1">
                <a:latin typeface="Calibri" pitchFamily="34" charset="0"/>
              </a:rPr>
              <a:t>Further investigate hyperprolactinaemia</a:t>
            </a:r>
            <a:endParaRPr lang="ar-SA" altLang="en-US" sz="1600" b="1">
              <a:latin typeface="Calibri" pitchFamily="34" charset="0"/>
            </a:endParaRPr>
          </a:p>
        </p:txBody>
      </p:sp>
      <p:cxnSp>
        <p:nvCxnSpPr>
          <p:cNvPr id="11302" name="Straight Arrow Connector 114"/>
          <p:cNvCxnSpPr>
            <a:cxnSpLocks noChangeShapeType="1"/>
          </p:cNvCxnSpPr>
          <p:nvPr/>
        </p:nvCxnSpPr>
        <p:spPr bwMode="auto">
          <a:xfrm rot="5400000">
            <a:off x="5688012" y="6129338"/>
            <a:ext cx="360363" cy="1588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 type="arrow" w="med" len="med"/>
          </a:ln>
        </p:spPr>
      </p:cxnSp>
      <p:sp>
        <p:nvSpPr>
          <p:cNvPr id="11303" name="TextBox 115"/>
          <p:cNvSpPr txBox="1">
            <a:spLocks noChangeArrowheads="1"/>
          </p:cNvSpPr>
          <p:nvPr/>
        </p:nvSpPr>
        <p:spPr bwMode="auto">
          <a:xfrm>
            <a:off x="7451725" y="5472113"/>
            <a:ext cx="1692275" cy="339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1600" b="1">
                <a:latin typeface="Calibri" pitchFamily="34" charset="0"/>
              </a:rPr>
              <a:t>All Normal</a:t>
            </a:r>
            <a:endParaRPr lang="ar-SA" altLang="en-US" sz="1600" b="1">
              <a:latin typeface="Calibri" pitchFamily="34" charset="0"/>
            </a:endParaRPr>
          </a:p>
        </p:txBody>
      </p:sp>
      <p:cxnSp>
        <p:nvCxnSpPr>
          <p:cNvPr id="11304" name="Straight Arrow Connector 117"/>
          <p:cNvCxnSpPr>
            <a:cxnSpLocks noChangeShapeType="1"/>
            <a:stCxn id="11303" idx="2"/>
            <a:endCxn id="11271" idx="0"/>
          </p:cNvCxnSpPr>
          <p:nvPr/>
        </p:nvCxnSpPr>
        <p:spPr bwMode="auto">
          <a:xfrm>
            <a:off x="8297863" y="5811838"/>
            <a:ext cx="1587" cy="423862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 type="arrow" w="med" len="med"/>
          </a:ln>
        </p:spPr>
      </p:cxnSp>
      <p:sp>
        <p:nvSpPr>
          <p:cNvPr id="11305" name="Title 159"/>
          <p:cNvSpPr txBox="1">
            <a:spLocks/>
          </p:cNvSpPr>
          <p:nvPr/>
        </p:nvSpPr>
        <p:spPr bwMode="auto">
          <a:xfrm>
            <a:off x="0" y="215900"/>
            <a:ext cx="889317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altLang="en-US" sz="3300" b="1">
                <a:solidFill>
                  <a:schemeClr val="accent2"/>
                </a:solidFill>
                <a:latin typeface="Calibri" pitchFamily="34" charset="0"/>
              </a:rPr>
              <a:t>Diagnostic approach to infertility in the woman</a:t>
            </a:r>
            <a:endParaRPr lang="ar-SA" altLang="en-US" sz="3300" b="1">
              <a:solidFill>
                <a:schemeClr val="accent2"/>
              </a:solidFill>
              <a:latin typeface="Calibri" pitchFamily="34" charset="0"/>
              <a:cs typeface="Times New Roman" pitchFamily="18" charset="0"/>
            </a:endParaRPr>
          </a:p>
        </p:txBody>
      </p:sp>
      <p:cxnSp>
        <p:nvCxnSpPr>
          <p:cNvPr id="11306" name="Straight Arrow Connector 53"/>
          <p:cNvCxnSpPr>
            <a:cxnSpLocks noChangeShapeType="1"/>
          </p:cNvCxnSpPr>
          <p:nvPr/>
        </p:nvCxnSpPr>
        <p:spPr bwMode="auto">
          <a:xfrm rot="5400000">
            <a:off x="6263481" y="4831557"/>
            <a:ext cx="358775" cy="1588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 idx="4294967295"/>
          </p:nvPr>
        </p:nvSpPr>
        <p:spPr>
          <a:xfrm>
            <a:off x="1143000" y="304800"/>
            <a:ext cx="8001000" cy="1216025"/>
          </a:xfrm>
        </p:spPr>
        <p:txBody>
          <a:bodyPr anchor="ctr"/>
          <a:lstStyle/>
          <a:p>
            <a:pPr rtl="0" eaLnBrk="1" hangingPunct="1"/>
            <a:r>
              <a:rPr lang="en-US" altLang="en-US" sz="3400" smtClean="0"/>
              <a:t>Endocrine causes of infertility in women</a:t>
            </a:r>
            <a:endParaRPr lang="ar-SA" altLang="en-US" sz="3400" smtClean="0"/>
          </a:p>
        </p:txBody>
      </p:sp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0" y="1557338"/>
            <a:ext cx="4932363" cy="5300662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sz="2800" b="1" kern="1200" dirty="0" smtClean="0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↑ ovarian androgen secretion:</a:t>
            </a:r>
          </a:p>
          <a:p>
            <a:pPr lvl="1" algn="l" rtl="0" eaLnBrk="1" hangingPunct="1">
              <a:buFont typeface="Wingdings" pitchFamily="2" charset="2"/>
              <a:buChar char="§"/>
              <a:defRPr/>
            </a:pPr>
            <a:r>
              <a:rPr lang="en-US" sz="2200" dirty="0" smtClean="0">
                <a:sym typeface="Symbol" pitchFamily="18" charset="2"/>
              </a:rPr>
              <a:t>e.g.: obesity </a:t>
            </a:r>
            <a:r>
              <a:rPr lang="en-US" sz="2200" dirty="0" smtClean="0">
                <a:sym typeface="Wingdings" pitchFamily="2" charset="2"/>
              </a:rPr>
              <a:t> Insulin resistance </a:t>
            </a:r>
            <a:r>
              <a:rPr lang="ar-SA" sz="2200" dirty="0" smtClean="0">
                <a:sym typeface="Symbol" pitchFamily="18" charset="2"/>
              </a:rPr>
              <a:t> </a:t>
            </a:r>
            <a:r>
              <a:rPr lang="en-US" sz="2200" dirty="0" smtClean="0">
                <a:latin typeface="Arial" charset="0"/>
                <a:sym typeface="Symbol" pitchFamily="18" charset="2"/>
              </a:rPr>
              <a:t>↑</a:t>
            </a:r>
            <a:r>
              <a:rPr lang="ar-SA" sz="2200" dirty="0" smtClean="0">
                <a:sym typeface="Symbol" pitchFamily="18" charset="2"/>
              </a:rPr>
              <a:t> </a:t>
            </a:r>
            <a:r>
              <a:rPr lang="en-US" sz="2200" dirty="0" smtClean="0">
                <a:sym typeface="Symbol" pitchFamily="18" charset="2"/>
              </a:rPr>
              <a:t>ovarian androgen secretion)</a:t>
            </a:r>
          </a:p>
          <a:p>
            <a:pPr algn="l" rtl="0" eaLnBrk="1" hangingPunct="1">
              <a:defRPr/>
            </a:pPr>
            <a:r>
              <a:rPr lang="en-US" sz="2800" b="1" kern="1200" dirty="0" smtClean="0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Primary ovarian failure</a:t>
            </a:r>
            <a:r>
              <a:rPr lang="en-US" sz="2600" dirty="0" smtClean="0">
                <a:sym typeface="Symbol" pitchFamily="18" charset="2"/>
              </a:rPr>
              <a:t>: </a:t>
            </a:r>
          </a:p>
          <a:p>
            <a:pPr lvl="1" algn="l" rtl="0" eaLnBrk="1" hangingPunct="1">
              <a:buFont typeface="Wingdings" pitchFamily="2" charset="2"/>
              <a:buChar char="§"/>
              <a:defRPr/>
            </a:pPr>
            <a:r>
              <a:rPr lang="en-US" sz="2200" dirty="0" err="1" smtClean="0">
                <a:sym typeface="Symbol" pitchFamily="18" charset="2"/>
              </a:rPr>
              <a:t>postmenoposal</a:t>
            </a:r>
            <a:r>
              <a:rPr lang="en-US" sz="2200" dirty="0" smtClean="0">
                <a:sym typeface="Symbol" pitchFamily="18" charset="2"/>
              </a:rPr>
              <a:t> hormonal pattern: (</a:t>
            </a:r>
            <a:r>
              <a:rPr lang="en-US" sz="2200" dirty="0" smtClean="0">
                <a:latin typeface="Arial" charset="0"/>
                <a:sym typeface="Symbol" pitchFamily="18" charset="2"/>
              </a:rPr>
              <a:t>↑</a:t>
            </a:r>
            <a:r>
              <a:rPr lang="en-US" sz="2200" dirty="0" smtClean="0">
                <a:sym typeface="Symbol" pitchFamily="18" charset="2"/>
              </a:rPr>
              <a:t> </a:t>
            </a:r>
            <a:r>
              <a:rPr lang="en-US" sz="2200" dirty="0" err="1" smtClean="0">
                <a:sym typeface="Symbol" pitchFamily="18" charset="2"/>
              </a:rPr>
              <a:t>gonadotrophins</a:t>
            </a:r>
            <a:r>
              <a:rPr lang="en-US" sz="2200" dirty="0" smtClean="0">
                <a:sym typeface="Symbol" pitchFamily="18" charset="2"/>
              </a:rPr>
              <a:t> &amp;  </a:t>
            </a:r>
            <a:r>
              <a:rPr lang="en-US" sz="2200" dirty="0" err="1" smtClean="0">
                <a:sym typeface="Symbol" pitchFamily="18" charset="2"/>
              </a:rPr>
              <a:t>oestradiol</a:t>
            </a:r>
            <a:r>
              <a:rPr lang="en-US" sz="2200" dirty="0" smtClean="0">
                <a:sym typeface="Symbol" pitchFamily="18" charset="2"/>
              </a:rPr>
              <a:t>) </a:t>
            </a:r>
          </a:p>
          <a:p>
            <a:pPr lvl="1" algn="l" rtl="0" eaLnBrk="1" hangingPunct="1">
              <a:buFont typeface="Wingdings" pitchFamily="2" charset="2"/>
              <a:buChar char="§"/>
              <a:defRPr/>
            </a:pPr>
            <a:r>
              <a:rPr lang="en-US" sz="2200" dirty="0" smtClean="0">
                <a:sym typeface="Symbol" pitchFamily="18" charset="2"/>
              </a:rPr>
              <a:t>Hormone replacement therapy can be given (this will not treat the infertility)</a:t>
            </a:r>
          </a:p>
        </p:txBody>
      </p:sp>
      <p:sp>
        <p:nvSpPr>
          <p:cNvPr id="12292" name="Content Placeholder 2"/>
          <p:cNvSpPr txBox="1">
            <a:spLocks/>
          </p:cNvSpPr>
          <p:nvPr/>
        </p:nvSpPr>
        <p:spPr bwMode="auto">
          <a:xfrm>
            <a:off x="5040313" y="1455738"/>
            <a:ext cx="4103687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q"/>
            </a:pPr>
            <a:r>
              <a:rPr lang="en-US" altLang="en-US" sz="2800" b="1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Hyperprolactinaemia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q"/>
            </a:pPr>
            <a:r>
              <a:rPr lang="en-US" altLang="en-US" sz="2800" b="1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PCOS:</a:t>
            </a:r>
          </a:p>
          <a:p>
            <a:pPr marL="742950" lvl="1" indent="-285750" eaLnBrk="1" hangingPunct="1">
              <a:spcBef>
                <a:spcPct val="20000"/>
              </a:spcBef>
              <a:buFont typeface="Wingdings" pitchFamily="2" charset="2"/>
              <a:buChar char="§"/>
            </a:pPr>
            <a:r>
              <a:rPr lang="en-US" altLang="en-US" sz="2400">
                <a:sym typeface="Symbol" pitchFamily="18" charset="2"/>
              </a:rPr>
              <a:t>↑</a:t>
            </a:r>
            <a:r>
              <a:rPr lang="en-US" altLang="en-US" sz="3200">
                <a:latin typeface="Calibri" pitchFamily="34" charset="0"/>
                <a:sym typeface="Symbol" pitchFamily="18" charset="2"/>
              </a:rPr>
              <a:t> </a:t>
            </a:r>
            <a:r>
              <a:rPr lang="en-US" altLang="en-US" sz="2400">
                <a:latin typeface="Calibri" pitchFamily="34" charset="0"/>
                <a:sym typeface="Symbol" pitchFamily="18" charset="2"/>
              </a:rPr>
              <a:t>serum [LH]</a:t>
            </a:r>
          </a:p>
          <a:p>
            <a:pPr marL="742950" lvl="1" indent="-285750" eaLnBrk="1" hangingPunct="1">
              <a:spcBef>
                <a:spcPct val="20000"/>
              </a:spcBef>
              <a:buFont typeface="Wingdings" pitchFamily="2" charset="2"/>
              <a:buChar char="§"/>
            </a:pPr>
            <a:r>
              <a:rPr lang="en-US" altLang="en-US" sz="2400">
                <a:latin typeface="Calibri" pitchFamily="34" charset="0"/>
                <a:sym typeface="Symbol" pitchFamily="18" charset="2"/>
              </a:rPr>
              <a:t>Normal (or low) [FSH]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q"/>
            </a:pPr>
            <a:r>
              <a:rPr lang="en-US" altLang="en-US" sz="2800" b="1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Cushing’s syndrome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q"/>
            </a:pPr>
            <a:r>
              <a:rPr lang="en-US" altLang="en-US" sz="2800" b="1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Hypogonadotrophic hypogonadism:</a:t>
            </a:r>
            <a:r>
              <a:rPr lang="en-US" altLang="en-US" sz="2800">
                <a:latin typeface="Calibri" pitchFamily="34" charset="0"/>
                <a:sym typeface="Symbol" pitchFamily="18" charset="2"/>
              </a:rPr>
              <a:t> </a:t>
            </a:r>
          </a:p>
          <a:p>
            <a:pPr marL="742950" lvl="1" indent="-285750" eaLnBrk="1" hangingPunct="1">
              <a:spcBef>
                <a:spcPct val="20000"/>
              </a:spcBef>
              <a:buFont typeface="Wingdings" pitchFamily="2" charset="2"/>
              <a:buChar char="§"/>
            </a:pPr>
            <a:r>
              <a:rPr lang="en-US" altLang="en-US" sz="2400">
                <a:latin typeface="Calibri" pitchFamily="34" charset="0"/>
                <a:sym typeface="Symbol" pitchFamily="18" charset="2"/>
              </a:rPr>
              <a:t>Rare</a:t>
            </a:r>
          </a:p>
          <a:p>
            <a:pPr marL="742950" lvl="1" indent="-285750" eaLnBrk="1" hangingPunct="1">
              <a:spcBef>
                <a:spcPct val="20000"/>
              </a:spcBef>
              <a:buFont typeface="Wingdings" pitchFamily="2" charset="2"/>
              <a:buChar char="§"/>
            </a:pPr>
            <a:r>
              <a:rPr lang="en-US" altLang="en-US" sz="2400">
                <a:latin typeface="Calibri" pitchFamily="34" charset="0"/>
                <a:sym typeface="Symbol" pitchFamily="18" charset="2"/>
              </a:rPr>
              <a:t>due to hypothalamic-pituitary lesion </a:t>
            </a:r>
            <a:r>
              <a:rPr lang="en-US" altLang="en-US" sz="2400">
                <a:latin typeface="Calibri" pitchFamily="34" charset="0"/>
                <a:sym typeface="Wingdings" pitchFamily="2" charset="2"/>
              </a:rPr>
              <a:t> </a:t>
            </a:r>
            <a:endParaRPr lang="ar-SA" altLang="en-US" sz="2400">
              <a:latin typeface="Calibri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0" y="6119813"/>
            <a:ext cx="9144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altLang="en-US" sz="1400">
                <a:cs typeface="Times New Roman" pitchFamily="18" charset="0"/>
              </a:rPr>
              <a:t>*PCOS Consensus Workshop Group. Rotterdam ESHRE/ASRM-Sponsored PCOS Consensus Workshop Group. Revised 2003 consensus on diagnostic criteria and long-term health risks related to polycystic ovary syndrome. </a:t>
            </a:r>
            <a:r>
              <a:rPr lang="en-US" altLang="en-US" sz="1400" i="1">
                <a:cs typeface="Times New Roman" pitchFamily="18" charset="0"/>
              </a:rPr>
              <a:t>Fertil Steril</a:t>
            </a:r>
            <a:r>
              <a:rPr lang="en-US" altLang="en-US" sz="1400">
                <a:cs typeface="Times New Roman" pitchFamily="18" charset="0"/>
              </a:rPr>
              <a:t>. Jan 2004;81(1):19-25</a:t>
            </a:r>
            <a:endParaRPr lang="en-US" altLang="en-US" sz="1400"/>
          </a:p>
        </p:txBody>
      </p:sp>
      <p:sp>
        <p:nvSpPr>
          <p:cNvPr id="1331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altLang="en-US" smtClean="0"/>
              <a:t>Diagnosis of PCOS</a:t>
            </a:r>
            <a:r>
              <a:rPr lang="en-US" altLang="en-US" baseline="30000" smtClean="0"/>
              <a:t>*</a:t>
            </a:r>
            <a:endParaRPr lang="en-US" altLang="en-US" smtClean="0"/>
          </a:p>
        </p:txBody>
      </p:sp>
      <p:sp>
        <p:nvSpPr>
          <p:cNvPr id="13316" name="Content Placeholder 4"/>
          <p:cNvSpPr>
            <a:spLocks noGrp="1"/>
          </p:cNvSpPr>
          <p:nvPr>
            <p:ph idx="1"/>
          </p:nvPr>
        </p:nvSpPr>
        <p:spPr>
          <a:xfrm>
            <a:off x="179388" y="1700213"/>
            <a:ext cx="8964612" cy="4267200"/>
          </a:xfrm>
        </p:spPr>
        <p:txBody>
          <a:bodyPr/>
          <a:lstStyle/>
          <a:p>
            <a:pPr algn="l" rtl="0">
              <a:buFont typeface="Wingdings" pitchFamily="2" charset="2"/>
              <a:buNone/>
            </a:pPr>
            <a:r>
              <a:rPr lang="en-US" altLang="en-US" sz="2400" dirty="0" smtClean="0"/>
              <a:t>In 2003, the European Society for Human Reproduction and Embryology (ESHRE) and the American Society for Reproductive Medicine (ASRM) recommended that </a:t>
            </a:r>
            <a:r>
              <a:rPr lang="en-US" altLang="en-US" sz="2400" b="1" dirty="0" smtClean="0">
                <a:solidFill>
                  <a:srgbClr val="FF0000"/>
                </a:solidFill>
              </a:rPr>
              <a:t>at least 2 of the following 3 features are required for PCOS to be diagnosed: </a:t>
            </a:r>
          </a:p>
          <a:p>
            <a:pPr algn="l" rtl="0">
              <a:buFont typeface="Verdana" pitchFamily="34" charset="0"/>
              <a:buAutoNum type="arabicPeriod"/>
            </a:pPr>
            <a:r>
              <a:rPr lang="en-US" altLang="en-US" sz="2400" dirty="0" err="1" smtClean="0"/>
              <a:t>Oligo</a:t>
            </a:r>
            <a:r>
              <a:rPr lang="en-US" altLang="en-US" sz="2400" dirty="0" smtClean="0"/>
              <a:t>-ovulation or </a:t>
            </a:r>
            <a:r>
              <a:rPr lang="en-US" altLang="en-US" sz="2400" dirty="0" err="1" smtClean="0"/>
              <a:t>anovulation</a:t>
            </a:r>
            <a:r>
              <a:rPr lang="en-US" altLang="en-US" sz="2400" dirty="0" smtClean="0"/>
              <a:t> manifested as </a:t>
            </a:r>
            <a:r>
              <a:rPr lang="en-US" altLang="en-US" sz="2400" dirty="0" err="1" smtClean="0"/>
              <a:t>oligomenorrhea</a:t>
            </a:r>
            <a:r>
              <a:rPr lang="en-US" altLang="en-US" sz="2400" dirty="0" smtClean="0"/>
              <a:t> or amenorrhea</a:t>
            </a:r>
          </a:p>
          <a:p>
            <a:pPr algn="l" rtl="0">
              <a:buFont typeface="Verdana" pitchFamily="34" charset="0"/>
              <a:buAutoNum type="arabicPeriod"/>
            </a:pPr>
            <a:r>
              <a:rPr lang="en-US" altLang="en-US" sz="2400" dirty="0" err="1" smtClean="0"/>
              <a:t>Hyperandrogenism</a:t>
            </a:r>
            <a:r>
              <a:rPr lang="en-US" altLang="en-US" sz="2400" dirty="0" smtClean="0"/>
              <a:t> (clinical evidence of androgen excess) or </a:t>
            </a:r>
            <a:r>
              <a:rPr lang="en-US" altLang="en-US" sz="2400" dirty="0" err="1" smtClean="0"/>
              <a:t>hyperandrogenaemia</a:t>
            </a:r>
            <a:r>
              <a:rPr lang="en-US" altLang="en-US" sz="2400" dirty="0" smtClean="0"/>
              <a:t> (biochemical evidence of androgen excess)</a:t>
            </a:r>
          </a:p>
          <a:p>
            <a:pPr algn="l" rtl="0">
              <a:buFont typeface="Verdana" pitchFamily="34" charset="0"/>
              <a:buAutoNum type="arabicPeriod"/>
            </a:pPr>
            <a:r>
              <a:rPr lang="en-US" altLang="en-US" sz="2400" dirty="0" smtClean="0"/>
              <a:t>Polycystic ovaries (as defined on </a:t>
            </a:r>
            <a:r>
              <a:rPr lang="en-US" altLang="en-US" sz="2400" dirty="0" err="1" smtClean="0"/>
              <a:t>ultrasonography</a:t>
            </a:r>
            <a:r>
              <a:rPr lang="en-US" altLang="en-US" sz="2400" dirty="0" smtClean="0"/>
              <a:t>)</a:t>
            </a:r>
          </a:p>
          <a:p>
            <a:pPr algn="l" rtl="0"/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Sex steroid hormones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/>
          </a:bodyPr>
          <a:lstStyle/>
          <a:p>
            <a:pPr algn="just"/>
            <a:r>
              <a:rPr lang="en-GB" sz="2400" dirty="0" smtClean="0"/>
              <a:t>Testosterone- principle androgen synthesised by the testes in the male.</a:t>
            </a:r>
          </a:p>
          <a:p>
            <a:pPr algn="just"/>
            <a:endParaRPr lang="en-GB" sz="2400" dirty="0"/>
          </a:p>
          <a:p>
            <a:pPr algn="just"/>
            <a:r>
              <a:rPr lang="en-GB" sz="2400" dirty="0" err="1" smtClean="0"/>
              <a:t>Oestradiol</a:t>
            </a:r>
            <a:r>
              <a:rPr lang="en-GB" sz="2400" dirty="0" smtClean="0"/>
              <a:t>- secreted by the ovaries varies </a:t>
            </a:r>
            <a:r>
              <a:rPr lang="en-GB" sz="2400" dirty="0"/>
              <a:t>widely in </a:t>
            </a:r>
            <a:r>
              <a:rPr lang="en-GB" sz="2400" dirty="0" smtClean="0"/>
              <a:t>concentration in </a:t>
            </a:r>
            <a:r>
              <a:rPr lang="en-GB" sz="2400" dirty="0"/>
              <a:t>plasma throughout the </a:t>
            </a:r>
            <a:r>
              <a:rPr lang="en-GB" sz="2400" dirty="0" smtClean="0"/>
              <a:t>female menstrual </a:t>
            </a:r>
            <a:r>
              <a:rPr lang="en-GB" sz="2400" dirty="0"/>
              <a:t>cycle</a:t>
            </a:r>
            <a:r>
              <a:rPr lang="en-GB" sz="2400" dirty="0" smtClean="0"/>
              <a:t>.</a:t>
            </a:r>
          </a:p>
          <a:p>
            <a:pPr algn="just"/>
            <a:endParaRPr lang="en-GB" sz="2400" dirty="0"/>
          </a:p>
          <a:p>
            <a:pPr algn="just"/>
            <a:r>
              <a:rPr lang="en-GB" sz="2400" dirty="0" smtClean="0"/>
              <a:t> </a:t>
            </a:r>
            <a:r>
              <a:rPr lang="en-GB" sz="2400" dirty="0"/>
              <a:t>Steroids with </a:t>
            </a:r>
            <a:r>
              <a:rPr lang="en-GB" sz="2400" dirty="0" err="1" smtClean="0"/>
              <a:t>oestradiol</a:t>
            </a:r>
            <a:r>
              <a:rPr lang="en-GB" sz="2400" dirty="0" smtClean="0"/>
              <a:t> like action </a:t>
            </a:r>
            <a:r>
              <a:rPr lang="en-GB" sz="2400" dirty="0"/>
              <a:t>are called oestrogens.</a:t>
            </a:r>
            <a:r>
              <a:rPr lang="en-GB" sz="2400" dirty="0" smtClean="0"/>
              <a:t>   </a:t>
            </a:r>
          </a:p>
          <a:p>
            <a:pPr algn="just"/>
            <a:endParaRPr lang="en-GB" sz="2400" dirty="0"/>
          </a:p>
          <a:p>
            <a:pPr algn="just"/>
            <a:r>
              <a:rPr lang="en-GB" sz="2400" dirty="0" smtClean="0"/>
              <a:t>Progesterone is </a:t>
            </a:r>
            <a:r>
              <a:rPr lang="en-GB" sz="2400" dirty="0"/>
              <a:t>also a product of the ovary </a:t>
            </a:r>
            <a:r>
              <a:rPr lang="en-GB" sz="2400" dirty="0" smtClean="0"/>
              <a:t>and is </a:t>
            </a:r>
            <a:r>
              <a:rPr lang="en-GB" sz="2400" dirty="0"/>
              <a:t>secreted when a corpus </a:t>
            </a:r>
            <a:r>
              <a:rPr lang="en-GB" sz="2400" dirty="0" err="1"/>
              <a:t>luteum</a:t>
            </a:r>
            <a:r>
              <a:rPr lang="en-GB" sz="2400" dirty="0"/>
              <a:t> </a:t>
            </a:r>
            <a:r>
              <a:rPr lang="en-GB" sz="2400" dirty="0" smtClean="0"/>
              <a:t>forms after </a:t>
            </a:r>
            <a:r>
              <a:rPr lang="en-GB" sz="2400" dirty="0"/>
              <a:t>ovulation.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 idx="4294967295"/>
          </p:nvPr>
        </p:nvSpPr>
        <p:spPr>
          <a:xfrm>
            <a:off x="0" y="2781300"/>
            <a:ext cx="7772400" cy="1362075"/>
          </a:xfrm>
        </p:spPr>
        <p:txBody>
          <a:bodyPr anchor="t"/>
          <a:lstStyle/>
          <a:p>
            <a:pPr rtl="0" eaLnBrk="1" hangingPunct="1"/>
            <a:r>
              <a:rPr lang="en-US" altLang="en-US" sz="3400" b="1" smtClean="0"/>
              <a:t>INVESTIGATION OF MALE INFERTILITY</a:t>
            </a:r>
            <a:endParaRPr lang="ar-SA" altLang="en-US" sz="3400" b="1" smtClean="0"/>
          </a:p>
        </p:txBody>
      </p:sp>
      <p:pic>
        <p:nvPicPr>
          <p:cNvPr id="14339" name="Picture 2" descr="http://img.webmd.com/dtmcms/live/webmd/consumer_assets/site_images/media/medical/hw/hwkb17_014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2738" y="3500438"/>
            <a:ext cx="3751262" cy="24479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</p:pic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4121150" y="6237288"/>
            <a:ext cx="50228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1400">
                <a:latin typeface="Calibri" pitchFamily="34" charset="0"/>
              </a:rPr>
              <a:t>http://www.webmd.com/hw-popup/male-reproductive-system</a:t>
            </a:r>
            <a:endParaRPr lang="ar-SA" altLang="en-US" sz="14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5573713" y="2339975"/>
            <a:ext cx="2373312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b="1">
                <a:latin typeface="Calibri" pitchFamily="34" charset="0"/>
              </a:rPr>
              <a:t>Abnormal sperm count</a:t>
            </a:r>
            <a:endParaRPr lang="ar-SA" altLang="en-US" b="1">
              <a:latin typeface="Calibri" pitchFamily="34" charset="0"/>
            </a:endParaRPr>
          </a:p>
        </p:txBody>
      </p:sp>
      <p:sp>
        <p:nvSpPr>
          <p:cNvPr id="15363" name="TextBox 5"/>
          <p:cNvSpPr txBox="1">
            <a:spLocks noChangeArrowheads="1"/>
          </p:cNvSpPr>
          <p:nvPr/>
        </p:nvSpPr>
        <p:spPr bwMode="auto">
          <a:xfrm>
            <a:off x="361950" y="2339975"/>
            <a:ext cx="345122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b="1">
                <a:latin typeface="Calibri" pitchFamily="34" charset="0"/>
              </a:rPr>
              <a:t>Normal sperm analysis, eugonadal</a:t>
            </a:r>
            <a:endParaRPr lang="ar-SA" altLang="en-US" b="1">
              <a:latin typeface="Calibri" pitchFamily="34" charset="0"/>
            </a:endParaRPr>
          </a:p>
        </p:txBody>
      </p:sp>
      <p:sp>
        <p:nvSpPr>
          <p:cNvPr id="15364" name="TextBox 6"/>
          <p:cNvSpPr txBox="1">
            <a:spLocks noChangeArrowheads="1"/>
          </p:cNvSpPr>
          <p:nvPr/>
        </p:nvSpPr>
        <p:spPr bwMode="auto">
          <a:xfrm>
            <a:off x="58738" y="3060700"/>
            <a:ext cx="3200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b="1">
                <a:latin typeface="Calibri" pitchFamily="34" charset="0"/>
              </a:rPr>
              <a:t>No endocrine tests are required</a:t>
            </a:r>
            <a:endParaRPr lang="ar-SA" altLang="en-US" b="1">
              <a:latin typeface="Calibri" pitchFamily="34" charset="0"/>
            </a:endParaRPr>
          </a:p>
        </p:txBody>
      </p:sp>
      <p:sp>
        <p:nvSpPr>
          <p:cNvPr id="15365" name="TextBox 9"/>
          <p:cNvSpPr txBox="1">
            <a:spLocks noChangeArrowheads="1"/>
          </p:cNvSpPr>
          <p:nvPr/>
        </p:nvSpPr>
        <p:spPr bwMode="auto">
          <a:xfrm>
            <a:off x="4859338" y="3060700"/>
            <a:ext cx="381635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b="1">
                <a:latin typeface="Calibri" pitchFamily="34" charset="0"/>
              </a:rPr>
              <a:t>Measure testosterone, gonadotrophins, and Prolactin</a:t>
            </a:r>
            <a:endParaRPr lang="ar-SA" altLang="en-US" b="1">
              <a:latin typeface="Calibri" pitchFamily="34" charset="0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051050" y="1844675"/>
            <a:ext cx="4895850" cy="530225"/>
            <a:chOff x="2123728" y="863000"/>
            <a:chExt cx="4896544" cy="529526"/>
          </a:xfrm>
        </p:grpSpPr>
        <p:cxnSp>
          <p:nvCxnSpPr>
            <p:cNvPr id="15385" name="Straight Connector 21"/>
            <p:cNvCxnSpPr>
              <a:cxnSpLocks noChangeShapeType="1"/>
            </p:cNvCxnSpPr>
            <p:nvPr/>
          </p:nvCxnSpPr>
          <p:spPr bwMode="auto">
            <a:xfrm rot="5400000">
              <a:off x="4355976" y="1007016"/>
              <a:ext cx="288032" cy="0"/>
            </a:xfrm>
            <a:prstGeom prst="line">
              <a:avLst/>
            </a:prstGeom>
            <a:noFill/>
            <a:ln w="38100" algn="ctr">
              <a:solidFill>
                <a:srgbClr val="4A7EBB"/>
              </a:solidFill>
              <a:round/>
              <a:headEnd/>
              <a:tailEnd/>
            </a:ln>
          </p:spPr>
        </p:cxnSp>
        <p:cxnSp>
          <p:nvCxnSpPr>
            <p:cNvPr id="15386" name="Straight Connector 22"/>
            <p:cNvCxnSpPr>
              <a:cxnSpLocks noChangeShapeType="1"/>
            </p:cNvCxnSpPr>
            <p:nvPr/>
          </p:nvCxnSpPr>
          <p:spPr bwMode="auto">
            <a:xfrm rot="5400000">
              <a:off x="4499992" y="1026448"/>
              <a:ext cx="288032" cy="0"/>
            </a:xfrm>
            <a:prstGeom prst="line">
              <a:avLst/>
            </a:prstGeom>
            <a:noFill/>
            <a:ln w="38100" algn="ctr">
              <a:solidFill>
                <a:srgbClr val="4A7EBB"/>
              </a:solidFill>
              <a:round/>
              <a:headEnd/>
              <a:tailEnd/>
            </a:ln>
          </p:spPr>
        </p:cxnSp>
        <p:cxnSp>
          <p:nvCxnSpPr>
            <p:cNvPr id="15387" name="Straight Connector 24"/>
            <p:cNvCxnSpPr>
              <a:cxnSpLocks noChangeShapeType="1"/>
            </p:cNvCxnSpPr>
            <p:nvPr/>
          </p:nvCxnSpPr>
          <p:spPr bwMode="auto">
            <a:xfrm rot="10800000">
              <a:off x="2195736" y="1154460"/>
              <a:ext cx="2304256" cy="0"/>
            </a:xfrm>
            <a:prstGeom prst="line">
              <a:avLst/>
            </a:prstGeom>
            <a:noFill/>
            <a:ln w="38100" algn="ctr">
              <a:solidFill>
                <a:srgbClr val="4A7EBB"/>
              </a:solidFill>
              <a:round/>
              <a:headEnd/>
              <a:tailEnd/>
            </a:ln>
          </p:spPr>
        </p:cxnSp>
        <p:cxnSp>
          <p:nvCxnSpPr>
            <p:cNvPr id="15388" name="Straight Arrow Connector 26"/>
            <p:cNvCxnSpPr>
              <a:cxnSpLocks noChangeShapeType="1"/>
            </p:cNvCxnSpPr>
            <p:nvPr/>
          </p:nvCxnSpPr>
          <p:spPr bwMode="auto">
            <a:xfrm rot="5400000">
              <a:off x="2052514" y="1225142"/>
              <a:ext cx="215230" cy="72802"/>
            </a:xfrm>
            <a:prstGeom prst="straightConnector1">
              <a:avLst/>
            </a:prstGeom>
            <a:noFill/>
            <a:ln w="38100" algn="ctr">
              <a:solidFill>
                <a:srgbClr val="4A7EBB"/>
              </a:solidFill>
              <a:round/>
              <a:headEnd/>
              <a:tailEnd type="arrow" w="med" len="med"/>
            </a:ln>
          </p:spPr>
        </p:cxnSp>
        <p:cxnSp>
          <p:nvCxnSpPr>
            <p:cNvPr id="15389" name="Straight Connector 28"/>
            <p:cNvCxnSpPr>
              <a:cxnSpLocks noChangeShapeType="1"/>
            </p:cNvCxnSpPr>
            <p:nvPr/>
          </p:nvCxnSpPr>
          <p:spPr bwMode="auto">
            <a:xfrm rot="10800000">
              <a:off x="4653736" y="1173385"/>
              <a:ext cx="2232248" cy="0"/>
            </a:xfrm>
            <a:prstGeom prst="line">
              <a:avLst/>
            </a:prstGeom>
            <a:noFill/>
            <a:ln w="38100" algn="ctr">
              <a:solidFill>
                <a:srgbClr val="4A7EBB"/>
              </a:solidFill>
              <a:round/>
              <a:headEnd/>
              <a:tailEnd/>
            </a:ln>
          </p:spPr>
        </p:cxnSp>
        <p:cxnSp>
          <p:nvCxnSpPr>
            <p:cNvPr id="15390" name="Straight Arrow Connector 29"/>
            <p:cNvCxnSpPr>
              <a:cxnSpLocks noChangeShapeType="1"/>
            </p:cNvCxnSpPr>
            <p:nvPr/>
          </p:nvCxnSpPr>
          <p:spPr bwMode="auto">
            <a:xfrm rot="16200000" flipH="1">
              <a:off x="6840649" y="1212903"/>
              <a:ext cx="215230" cy="144016"/>
            </a:xfrm>
            <a:prstGeom prst="straightConnector1">
              <a:avLst/>
            </a:prstGeom>
            <a:noFill/>
            <a:ln w="38100" algn="ctr">
              <a:solidFill>
                <a:srgbClr val="4A7EBB"/>
              </a:solidFill>
              <a:round/>
              <a:headEnd/>
              <a:tailEnd type="arrow" w="med" len="med"/>
            </a:ln>
          </p:spPr>
        </p:cxnSp>
      </p:grpSp>
      <p:cxnSp>
        <p:nvCxnSpPr>
          <p:cNvPr id="15367" name="Straight Arrow Connector 35"/>
          <p:cNvCxnSpPr>
            <a:cxnSpLocks noChangeShapeType="1"/>
            <a:endCxn id="15364" idx="0"/>
          </p:cNvCxnSpPr>
          <p:nvPr/>
        </p:nvCxnSpPr>
        <p:spPr bwMode="auto">
          <a:xfrm flipH="1">
            <a:off x="1658938" y="2700338"/>
            <a:ext cx="30162" cy="360362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 type="arrow" w="med" len="med"/>
          </a:ln>
        </p:spPr>
      </p:cxnSp>
      <p:cxnSp>
        <p:nvCxnSpPr>
          <p:cNvPr id="15368" name="Straight Arrow Connector 64"/>
          <p:cNvCxnSpPr>
            <a:cxnSpLocks noChangeShapeType="1"/>
          </p:cNvCxnSpPr>
          <p:nvPr/>
        </p:nvCxnSpPr>
        <p:spPr bwMode="auto">
          <a:xfrm>
            <a:off x="7461250" y="5275263"/>
            <a:ext cx="0" cy="495300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 type="arrow" w="med" len="med"/>
          </a:ln>
        </p:spPr>
      </p:cxnSp>
      <p:cxnSp>
        <p:nvCxnSpPr>
          <p:cNvPr id="15369" name="Straight Arrow Connector 75"/>
          <p:cNvCxnSpPr>
            <a:cxnSpLocks noChangeShapeType="1"/>
            <a:endCxn id="15365" idx="0"/>
          </p:cNvCxnSpPr>
          <p:nvPr/>
        </p:nvCxnSpPr>
        <p:spPr bwMode="auto">
          <a:xfrm>
            <a:off x="6729413" y="2700338"/>
            <a:ext cx="38100" cy="360362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 type="arrow" w="med" len="med"/>
          </a:ln>
        </p:spPr>
      </p:cxnSp>
      <p:cxnSp>
        <p:nvCxnSpPr>
          <p:cNvPr id="15370" name="Straight Arrow Connector 105"/>
          <p:cNvCxnSpPr>
            <a:cxnSpLocks noChangeShapeType="1"/>
            <a:stCxn id="15377" idx="2"/>
          </p:cNvCxnSpPr>
          <p:nvPr/>
        </p:nvCxnSpPr>
        <p:spPr bwMode="auto">
          <a:xfrm flipH="1">
            <a:off x="4486275" y="5232400"/>
            <a:ext cx="17463" cy="500063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 type="arrow" w="med" len="med"/>
          </a:ln>
        </p:spPr>
      </p:cxnSp>
      <p:cxnSp>
        <p:nvCxnSpPr>
          <p:cNvPr id="15371" name="Straight Arrow Connector 107"/>
          <p:cNvCxnSpPr>
            <a:cxnSpLocks noChangeShapeType="1"/>
          </p:cNvCxnSpPr>
          <p:nvPr/>
        </p:nvCxnSpPr>
        <p:spPr bwMode="auto">
          <a:xfrm flipH="1">
            <a:off x="1431925" y="5427663"/>
            <a:ext cx="69850" cy="504825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 type="arrow" w="med" len="med"/>
          </a:ln>
        </p:spPr>
      </p:cxnSp>
      <p:cxnSp>
        <p:nvCxnSpPr>
          <p:cNvPr id="15372" name="Straight Arrow Connector 137"/>
          <p:cNvCxnSpPr>
            <a:cxnSpLocks noChangeShapeType="1"/>
          </p:cNvCxnSpPr>
          <p:nvPr/>
        </p:nvCxnSpPr>
        <p:spPr bwMode="auto">
          <a:xfrm>
            <a:off x="7621588" y="4084638"/>
            <a:ext cx="0" cy="523875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 type="arrow" w="med" len="med"/>
          </a:ln>
        </p:spPr>
      </p:cxnSp>
      <p:cxnSp>
        <p:nvCxnSpPr>
          <p:cNvPr id="15373" name="Straight Connector 139"/>
          <p:cNvCxnSpPr>
            <a:cxnSpLocks noChangeShapeType="1"/>
          </p:cNvCxnSpPr>
          <p:nvPr/>
        </p:nvCxnSpPr>
        <p:spPr bwMode="auto">
          <a:xfrm>
            <a:off x="1979613" y="4076700"/>
            <a:ext cx="5672137" cy="1588"/>
          </a:xfrm>
          <a:prstGeom prst="line">
            <a:avLst/>
          </a:prstGeom>
          <a:noFill/>
          <a:ln w="38100" algn="ctr">
            <a:solidFill>
              <a:srgbClr val="4A7EBB"/>
            </a:solidFill>
            <a:round/>
            <a:headEnd/>
            <a:tailEnd/>
          </a:ln>
        </p:spPr>
      </p:cxnSp>
      <p:cxnSp>
        <p:nvCxnSpPr>
          <p:cNvPr id="15374" name="Straight Arrow Connector 140"/>
          <p:cNvCxnSpPr>
            <a:cxnSpLocks noChangeShapeType="1"/>
          </p:cNvCxnSpPr>
          <p:nvPr/>
        </p:nvCxnSpPr>
        <p:spPr bwMode="auto">
          <a:xfrm flipH="1">
            <a:off x="4500563" y="4076700"/>
            <a:ext cx="69850" cy="503238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 type="arrow" w="med" len="med"/>
          </a:ln>
        </p:spPr>
      </p:cxnSp>
      <p:cxnSp>
        <p:nvCxnSpPr>
          <p:cNvPr id="15375" name="Straight Arrow Connector 142"/>
          <p:cNvCxnSpPr>
            <a:cxnSpLocks noChangeShapeType="1"/>
          </p:cNvCxnSpPr>
          <p:nvPr/>
        </p:nvCxnSpPr>
        <p:spPr bwMode="auto">
          <a:xfrm flipH="1">
            <a:off x="1962150" y="4073525"/>
            <a:ext cx="17463" cy="458788"/>
          </a:xfrm>
          <a:prstGeom prst="straightConnector1">
            <a:avLst/>
          </a:prstGeom>
          <a:noFill/>
          <a:ln w="38100" algn="ctr">
            <a:solidFill>
              <a:srgbClr val="4A7EBB"/>
            </a:solidFill>
            <a:round/>
            <a:headEnd/>
            <a:tailEnd type="arrow" w="med" len="med"/>
          </a:ln>
        </p:spPr>
      </p:cxnSp>
      <p:sp>
        <p:nvSpPr>
          <p:cNvPr id="15376" name="TextBox 143"/>
          <p:cNvSpPr txBox="1">
            <a:spLocks noChangeArrowheads="1"/>
          </p:cNvSpPr>
          <p:nvPr/>
        </p:nvSpPr>
        <p:spPr bwMode="auto">
          <a:xfrm>
            <a:off x="250825" y="4581525"/>
            <a:ext cx="246062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b="1">
                <a:latin typeface="Calibri" pitchFamily="34" charset="0"/>
                <a:sym typeface="Symbol" pitchFamily="18" charset="2"/>
              </a:rPr>
              <a:t></a:t>
            </a:r>
            <a:r>
              <a:rPr lang="en-US" altLang="en-US" b="1">
                <a:latin typeface="Calibri" pitchFamily="34" charset="0"/>
              </a:rPr>
              <a:t>Testosterone</a:t>
            </a:r>
          </a:p>
          <a:p>
            <a:pPr algn="ctr" eaLnBrk="1" hangingPunct="1"/>
            <a:r>
              <a:rPr lang="en-US" altLang="en-US" b="1">
                <a:latin typeface="Calibri" pitchFamily="34" charset="0"/>
                <a:sym typeface="Symbol" pitchFamily="18" charset="2"/>
              </a:rPr>
              <a:t></a:t>
            </a:r>
            <a:r>
              <a:rPr lang="en-US" altLang="en-US" b="1">
                <a:latin typeface="Calibri" pitchFamily="34" charset="0"/>
              </a:rPr>
              <a:t>Gonadotrophins</a:t>
            </a:r>
            <a:endParaRPr lang="ar-SA" altLang="en-US" b="1">
              <a:latin typeface="Calibri" pitchFamily="34" charset="0"/>
            </a:endParaRPr>
          </a:p>
        </p:txBody>
      </p:sp>
      <p:sp>
        <p:nvSpPr>
          <p:cNvPr id="15377" name="TextBox 146"/>
          <p:cNvSpPr txBox="1">
            <a:spLocks noChangeArrowheads="1"/>
          </p:cNvSpPr>
          <p:nvPr/>
        </p:nvSpPr>
        <p:spPr bwMode="auto">
          <a:xfrm>
            <a:off x="3419475" y="4581525"/>
            <a:ext cx="216693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b="1">
                <a:latin typeface="Calibri" pitchFamily="34" charset="0"/>
                <a:sym typeface="Symbol" pitchFamily="18" charset="2"/>
              </a:rPr>
              <a:t></a:t>
            </a:r>
            <a:r>
              <a:rPr lang="en-US" altLang="en-US" b="1">
                <a:latin typeface="Calibri" pitchFamily="34" charset="0"/>
              </a:rPr>
              <a:t>Testosterone</a:t>
            </a:r>
          </a:p>
          <a:p>
            <a:pPr algn="ctr" eaLnBrk="1" hangingPunct="1"/>
            <a:r>
              <a:rPr lang="en-US" altLang="en-US" b="1">
                <a:latin typeface="Calibri" pitchFamily="34" charset="0"/>
                <a:sym typeface="Symbol" pitchFamily="18" charset="2"/>
              </a:rPr>
              <a:t> </a:t>
            </a:r>
            <a:r>
              <a:rPr lang="en-US" altLang="en-US" b="1">
                <a:latin typeface="Calibri" pitchFamily="34" charset="0"/>
              </a:rPr>
              <a:t>Gonadotrophins</a:t>
            </a:r>
            <a:endParaRPr lang="ar-SA" altLang="en-US" b="1">
              <a:latin typeface="Calibri" pitchFamily="34" charset="0"/>
            </a:endParaRPr>
          </a:p>
        </p:txBody>
      </p:sp>
      <p:sp>
        <p:nvSpPr>
          <p:cNvPr id="15378" name="TextBox 149"/>
          <p:cNvSpPr txBox="1">
            <a:spLocks noChangeArrowheads="1"/>
          </p:cNvSpPr>
          <p:nvPr/>
        </p:nvSpPr>
        <p:spPr bwMode="auto">
          <a:xfrm>
            <a:off x="6516688" y="4581525"/>
            <a:ext cx="194945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Font typeface="Symbol" pitchFamily="18" charset="2"/>
              <a:buChar char="¯"/>
            </a:pPr>
            <a:r>
              <a:rPr lang="en-US" altLang="en-US" b="1">
                <a:latin typeface="Calibri" pitchFamily="34" charset="0"/>
                <a:sym typeface="Symbol" pitchFamily="18" charset="2"/>
              </a:rPr>
              <a:t>Testosterone</a:t>
            </a:r>
          </a:p>
          <a:p>
            <a:pPr algn="ctr" eaLnBrk="1" hangingPunct="1"/>
            <a:r>
              <a:rPr lang="en-US" altLang="en-US" b="1">
                <a:latin typeface="Calibri" pitchFamily="34" charset="0"/>
                <a:sym typeface="Symbol" pitchFamily="18" charset="2"/>
              </a:rPr>
              <a:t> </a:t>
            </a:r>
            <a:r>
              <a:rPr lang="en-US" altLang="en-US" b="1">
                <a:latin typeface="Calibri" pitchFamily="34" charset="0"/>
              </a:rPr>
              <a:t>Prolactin</a:t>
            </a:r>
            <a:endParaRPr lang="ar-SA" altLang="en-US" b="1">
              <a:latin typeface="Calibri" pitchFamily="34" charset="0"/>
            </a:endParaRPr>
          </a:p>
        </p:txBody>
      </p:sp>
      <p:cxnSp>
        <p:nvCxnSpPr>
          <p:cNvPr id="15379" name="Straight Connector 150"/>
          <p:cNvCxnSpPr>
            <a:cxnSpLocks noChangeShapeType="1"/>
          </p:cNvCxnSpPr>
          <p:nvPr/>
        </p:nvCxnSpPr>
        <p:spPr bwMode="auto">
          <a:xfrm rot="5400000" flipH="1" flipV="1">
            <a:off x="6552407" y="3896519"/>
            <a:ext cx="360362" cy="0"/>
          </a:xfrm>
          <a:prstGeom prst="line">
            <a:avLst/>
          </a:prstGeom>
          <a:noFill/>
          <a:ln w="38100" algn="ctr">
            <a:solidFill>
              <a:srgbClr val="4A7EBB"/>
            </a:solidFill>
            <a:round/>
            <a:headEnd/>
            <a:tailEnd/>
          </a:ln>
        </p:spPr>
      </p:cxnSp>
      <p:sp>
        <p:nvSpPr>
          <p:cNvPr id="15380" name="Title 159"/>
          <p:cNvSpPr>
            <a:spLocks noGrp="1"/>
          </p:cNvSpPr>
          <p:nvPr>
            <p:ph type="title" idx="4294967295"/>
          </p:nvPr>
        </p:nvSpPr>
        <p:spPr>
          <a:xfrm>
            <a:off x="1143000" y="304800"/>
            <a:ext cx="8001000" cy="1216025"/>
          </a:xfrm>
        </p:spPr>
        <p:txBody>
          <a:bodyPr anchor="ctr"/>
          <a:lstStyle/>
          <a:p>
            <a:pPr rtl="0" eaLnBrk="1" hangingPunct="1"/>
            <a:r>
              <a:rPr lang="en-US" altLang="en-US" sz="3400" b="1" smtClean="0">
                <a:solidFill>
                  <a:schemeClr val="accent2"/>
                </a:solidFill>
              </a:rPr>
              <a:t>Diagnostic approach to subfertility in the man</a:t>
            </a:r>
            <a:endParaRPr lang="ar-SA" altLang="en-US" sz="3400" b="1" smtClean="0">
              <a:solidFill>
                <a:schemeClr val="accent2"/>
              </a:solidFill>
            </a:endParaRPr>
          </a:p>
        </p:txBody>
      </p:sp>
      <p:sp>
        <p:nvSpPr>
          <p:cNvPr id="15381" name="TextBox 3"/>
          <p:cNvSpPr txBox="1">
            <a:spLocks noChangeArrowheads="1"/>
          </p:cNvSpPr>
          <p:nvPr/>
        </p:nvSpPr>
        <p:spPr bwMode="auto">
          <a:xfrm>
            <a:off x="2268538" y="1412875"/>
            <a:ext cx="4464050" cy="5889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3200" b="1">
                <a:latin typeface="Calibri" pitchFamily="34" charset="0"/>
              </a:rPr>
              <a:t>History &amp; examination</a:t>
            </a:r>
            <a:endParaRPr lang="ar-SA" altLang="en-US" sz="3200" b="1">
              <a:latin typeface="Calibri" pitchFamily="34" charset="0"/>
            </a:endParaRPr>
          </a:p>
        </p:txBody>
      </p:sp>
      <p:sp>
        <p:nvSpPr>
          <p:cNvPr id="15382" name="TextBox 108"/>
          <p:cNvSpPr txBox="1">
            <a:spLocks noChangeArrowheads="1"/>
          </p:cNvSpPr>
          <p:nvPr/>
        </p:nvSpPr>
        <p:spPr bwMode="auto">
          <a:xfrm>
            <a:off x="44450" y="5932488"/>
            <a:ext cx="2871788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b="1">
                <a:latin typeface="Calibri" pitchFamily="34" charset="0"/>
              </a:rPr>
              <a:t>Primary testicular failure</a:t>
            </a:r>
            <a:endParaRPr lang="ar-SA" altLang="en-US" b="1">
              <a:latin typeface="Calibri" pitchFamily="34" charset="0"/>
            </a:endParaRPr>
          </a:p>
        </p:txBody>
      </p:sp>
      <p:sp>
        <p:nvSpPr>
          <p:cNvPr id="15383" name="TextBox 112"/>
          <p:cNvSpPr txBox="1">
            <a:spLocks noChangeArrowheads="1"/>
          </p:cNvSpPr>
          <p:nvPr/>
        </p:nvSpPr>
        <p:spPr bwMode="auto">
          <a:xfrm>
            <a:off x="3059113" y="5657850"/>
            <a:ext cx="3097212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b="1">
                <a:latin typeface="Calibri" pitchFamily="34" charset="0"/>
              </a:rPr>
              <a:t>Hypogonadotrophic hypogonadism: due to hypothalamic-pituitary disease</a:t>
            </a:r>
          </a:p>
        </p:txBody>
      </p:sp>
      <p:sp>
        <p:nvSpPr>
          <p:cNvPr id="15384" name="TextBox 136"/>
          <p:cNvSpPr txBox="1">
            <a:spLocks noChangeArrowheads="1"/>
          </p:cNvSpPr>
          <p:nvPr/>
        </p:nvSpPr>
        <p:spPr bwMode="auto">
          <a:xfrm>
            <a:off x="6346825" y="5805488"/>
            <a:ext cx="2797175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b="1">
                <a:latin typeface="Calibri" pitchFamily="34" charset="0"/>
              </a:rPr>
              <a:t>Hyperprolactinaemia: rare</a:t>
            </a:r>
            <a:endParaRPr lang="ar-SA" altLang="en-US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 idx="4294967295"/>
          </p:nvPr>
        </p:nvSpPr>
        <p:spPr>
          <a:xfrm>
            <a:off x="1143000" y="304800"/>
            <a:ext cx="8001000" cy="1216025"/>
          </a:xfrm>
        </p:spPr>
        <p:txBody>
          <a:bodyPr anchor="ctr"/>
          <a:lstStyle/>
          <a:p>
            <a:pPr rtl="0" eaLnBrk="1" hangingPunct="1"/>
            <a:r>
              <a:rPr lang="en-US" altLang="en-US" smtClean="0"/>
              <a:t>Semen Analysis</a:t>
            </a:r>
            <a:endParaRPr lang="ar-SA" altLang="en-US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4294967295"/>
          </p:nvPr>
        </p:nvSpPr>
        <p:spPr>
          <a:xfrm>
            <a:off x="0" y="1752600"/>
            <a:ext cx="4560888" cy="42672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</a:pPr>
            <a:r>
              <a:rPr lang="en-US" altLang="en-US" sz="2800" smtClean="0"/>
              <a:t>Comment on: </a:t>
            </a:r>
          </a:p>
          <a:p>
            <a:pPr lvl="1" algn="l" rtl="0" eaLnBrk="1" hangingPunct="1">
              <a:lnSpc>
                <a:spcPct val="90000"/>
              </a:lnSpc>
            </a:pPr>
            <a:r>
              <a:rPr lang="en-US" altLang="en-US" sz="2300" smtClean="0"/>
              <a:t>Volume</a:t>
            </a:r>
          </a:p>
          <a:p>
            <a:pPr lvl="1" algn="l" rtl="0" eaLnBrk="1" hangingPunct="1">
              <a:lnSpc>
                <a:spcPct val="90000"/>
              </a:lnSpc>
            </a:pPr>
            <a:r>
              <a:rPr lang="en-US" altLang="en-US" sz="2300" smtClean="0"/>
              <a:t>Liquefaction time</a:t>
            </a:r>
          </a:p>
          <a:p>
            <a:pPr lvl="1" algn="l" rtl="0" eaLnBrk="1" hangingPunct="1">
              <a:lnSpc>
                <a:spcPct val="90000"/>
              </a:lnSpc>
            </a:pPr>
            <a:r>
              <a:rPr lang="en-US" altLang="en-US" sz="2300" smtClean="0"/>
              <a:t>sperm density (count)</a:t>
            </a:r>
          </a:p>
          <a:p>
            <a:pPr lvl="1" algn="l" rtl="0" eaLnBrk="1" hangingPunct="1">
              <a:lnSpc>
                <a:spcPct val="90000"/>
              </a:lnSpc>
            </a:pPr>
            <a:r>
              <a:rPr lang="en-US" altLang="en-US" sz="2300" smtClean="0"/>
              <a:t>Motility</a:t>
            </a:r>
          </a:p>
          <a:p>
            <a:pPr lvl="1" algn="l" rtl="0" eaLnBrk="1" hangingPunct="1">
              <a:lnSpc>
                <a:spcPct val="90000"/>
              </a:lnSpc>
            </a:pPr>
            <a:r>
              <a:rPr lang="en-US" altLang="en-US" sz="2300" smtClean="0"/>
              <a:t>the presence of abnormal spermatozoa (abnormal shape, or motility)</a:t>
            </a:r>
          </a:p>
          <a:p>
            <a:pPr lvl="1" algn="l" rtl="0" eaLnBrk="1" hangingPunct="1">
              <a:lnSpc>
                <a:spcPct val="90000"/>
              </a:lnSpc>
            </a:pPr>
            <a:r>
              <a:rPr lang="en-US" altLang="en-US" sz="2100" smtClean="0"/>
              <a:t>pH</a:t>
            </a:r>
          </a:p>
          <a:p>
            <a:pPr lvl="1" algn="l" rtl="0" eaLnBrk="1" hangingPunct="1">
              <a:lnSpc>
                <a:spcPct val="90000"/>
              </a:lnSpc>
            </a:pPr>
            <a:r>
              <a:rPr lang="en-US" altLang="en-US" sz="2100" smtClean="0"/>
              <a:t>WBCs?</a:t>
            </a:r>
          </a:p>
        </p:txBody>
      </p:sp>
      <p:pic>
        <p:nvPicPr>
          <p:cNvPr id="16388" name="Picture 4" descr="http://img.webmd.com/dtmcms/live/webmd/consumer_assets/site_images/articles/health_tools/fertility_slideshow/getty_rf_photo_of_sperm_swimming_towards_egg.jpg">
            <a:hlinkClick r:id="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25" y="5013325"/>
            <a:ext cx="1566863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3473450" y="6550025"/>
            <a:ext cx="56705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1400">
                <a:latin typeface="Calibri" pitchFamily="34" charset="0"/>
              </a:rPr>
              <a:t>http://www.webmd.com/baby/slideshow-understanding-fertility-ovulation</a:t>
            </a:r>
            <a:endParaRPr lang="ar-SA" altLang="en-US" sz="14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3"/>
          <p:cNvSpPr>
            <a:spLocks noGrp="1"/>
          </p:cNvSpPr>
          <p:nvPr>
            <p:ph type="title" idx="4294967295"/>
          </p:nvPr>
        </p:nvSpPr>
        <p:spPr>
          <a:xfrm>
            <a:off x="179512" y="188641"/>
            <a:ext cx="8964488" cy="1512168"/>
          </a:xfrm>
        </p:spPr>
        <p:txBody>
          <a:bodyPr anchor="t"/>
          <a:lstStyle/>
          <a:p>
            <a:pPr rtl="0" eaLnBrk="1" hangingPunct="1"/>
            <a:r>
              <a:rPr lang="en-US" altLang="en-US" sz="3400" b="1" dirty="0" smtClean="0"/>
              <a:t>HYPERPROLACTINAEMIA</a:t>
            </a:r>
            <a:endParaRPr lang="ar-SA" altLang="en-US" sz="3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1143000" y="304800"/>
            <a:ext cx="8001000" cy="1216025"/>
          </a:xfrm>
        </p:spPr>
        <p:txBody>
          <a:bodyPr anchor="ctr">
            <a:normAutofit fontScale="90000"/>
          </a:bodyPr>
          <a:lstStyle/>
          <a:p>
            <a:pPr rtl="0" eaLnBrk="1" hangingPunct="1"/>
            <a:r>
              <a:rPr lang="en-US" altLang="en-US" smtClean="0"/>
              <a:t>Prolactin and hyperprolactinaemia</a:t>
            </a:r>
            <a:endParaRPr lang="ar-SA" altLang="en-US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4294967295"/>
          </p:nvPr>
        </p:nvSpPr>
        <p:spPr>
          <a:xfrm>
            <a:off x="395288" y="2060575"/>
            <a:ext cx="8748712" cy="338455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US" altLang="en-US" sz="3200" smtClean="0"/>
              <a:t>Prolactin is an anterior pituitary hormone</a:t>
            </a:r>
          </a:p>
          <a:p>
            <a:pPr algn="l" rtl="0"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US" altLang="en-US" sz="3200" smtClean="0"/>
              <a:t>Its secretion is tightly regulated:</a:t>
            </a:r>
          </a:p>
          <a:p>
            <a:pPr algn="l" rtl="0"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US" altLang="en-US" sz="3200" smtClean="0"/>
              <a:t>	- </a:t>
            </a:r>
            <a:r>
              <a:rPr lang="en-US" altLang="en-US" sz="2800" smtClean="0"/>
              <a:t>Stimulated by TRH from the hypothalamus</a:t>
            </a:r>
          </a:p>
          <a:p>
            <a:pPr algn="l" rtl="0"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US" altLang="en-US" sz="2800" smtClean="0"/>
              <a:t>	- Inhibited by dopamine from hypothalamus </a:t>
            </a:r>
          </a:p>
          <a:p>
            <a:pPr algn="l" rtl="0"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US" altLang="en-US" sz="3200" smtClean="0"/>
              <a:t>It acts directly on the mammary glands to  control lactation</a:t>
            </a:r>
            <a:r>
              <a:rPr lang="en-US" altLang="en-US" sz="3200" smtClean="0">
                <a:sym typeface="Wingdings" pitchFamily="2" charset="2"/>
              </a:rPr>
              <a:t>		 </a:t>
            </a:r>
            <a:endParaRPr lang="ar-SA" alt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 idx="4294967295"/>
          </p:nvPr>
        </p:nvSpPr>
        <p:spPr>
          <a:xfrm>
            <a:off x="1143000" y="304800"/>
            <a:ext cx="8001000" cy="1216025"/>
          </a:xfrm>
        </p:spPr>
        <p:txBody>
          <a:bodyPr anchor="ctr">
            <a:normAutofit fontScale="90000"/>
          </a:bodyPr>
          <a:lstStyle/>
          <a:p>
            <a:pPr rtl="0" eaLnBrk="1" hangingPunct="1"/>
            <a:r>
              <a:rPr lang="en-US" altLang="en-US" smtClean="0"/>
              <a:t>Prolactin and hyperprolactinaemia, </a:t>
            </a:r>
            <a:r>
              <a:rPr lang="en-US" altLang="en-US" sz="2000" i="1" smtClean="0"/>
              <a:t>continued..</a:t>
            </a:r>
            <a:endParaRPr lang="ar-SA" altLang="en-US" i="1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4294967295"/>
          </p:nvPr>
        </p:nvSpPr>
        <p:spPr>
          <a:xfrm>
            <a:off x="0" y="1825625"/>
            <a:ext cx="8461375" cy="4267200"/>
          </a:xfrm>
        </p:spPr>
        <p:txBody>
          <a:bodyPr/>
          <a:lstStyle/>
          <a:p>
            <a:pPr marL="63500" indent="-12700" algn="l" rtl="0"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US" sz="2400" dirty="0" smtClean="0"/>
              <a:t>Hyperprolactinaemia is elevated circulating [Prolactin]</a:t>
            </a:r>
          </a:p>
          <a:p>
            <a:pPr marL="63500" indent="-12700" algn="l" rtl="0"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US" sz="2400" dirty="0" smtClean="0"/>
              <a:t>	A common condition</a:t>
            </a:r>
          </a:p>
          <a:p>
            <a:pPr marL="63500" indent="-12700" algn="l" rtl="0"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US" sz="2400" dirty="0" smtClean="0">
                <a:sym typeface="Wingdings" pitchFamily="2" charset="2"/>
              </a:rPr>
              <a:t>It causes infertility in both sexes due to gonadal function impairment.</a:t>
            </a:r>
          </a:p>
          <a:p>
            <a:pPr marL="63500" indent="-12700" algn="l" rtl="0"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US" sz="2400" dirty="0" smtClean="0">
                <a:sym typeface="Wingdings" pitchFamily="2" charset="2"/>
              </a:rPr>
              <a:t>	What is the early indication of hyperprolactinaemia?</a:t>
            </a:r>
          </a:p>
          <a:p>
            <a:pPr marL="63500" indent="-12700" algn="l" rtl="0"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US" sz="2400" dirty="0" smtClean="0">
                <a:sym typeface="Wingdings" pitchFamily="2" charset="2"/>
              </a:rPr>
              <a:t>		- In women: </a:t>
            </a:r>
            <a:r>
              <a:rPr lang="en-US" sz="2400" dirty="0" err="1" smtClean="0">
                <a:sym typeface="Wingdings" pitchFamily="2" charset="2"/>
              </a:rPr>
              <a:t>amenorrhoea</a:t>
            </a:r>
            <a:r>
              <a:rPr lang="en-US" sz="2400" dirty="0" smtClean="0">
                <a:sym typeface="Wingdings" pitchFamily="2" charset="2"/>
              </a:rPr>
              <a:t> &amp; </a:t>
            </a:r>
            <a:r>
              <a:rPr lang="en-US" sz="2400" dirty="0" err="1" smtClean="0">
                <a:sym typeface="Wingdings" pitchFamily="2" charset="2"/>
              </a:rPr>
              <a:t>galactorrhoea</a:t>
            </a:r>
            <a:endParaRPr lang="en-US" sz="2400" dirty="0" smtClean="0">
              <a:sym typeface="Wingdings" pitchFamily="2" charset="2"/>
            </a:endParaRPr>
          </a:p>
          <a:p>
            <a:pPr marL="63500" indent="-12700" algn="l" rtl="0"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US" sz="2400" dirty="0" smtClean="0">
                <a:sym typeface="Wingdings" pitchFamily="2" charset="2"/>
              </a:rPr>
              <a:t>		- In men: none</a:t>
            </a:r>
          </a:p>
          <a:p>
            <a:pPr algn="l" rtl="0"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US" sz="2400" dirty="0" smtClean="0">
                <a:sym typeface="Wingdings" pitchFamily="2" charset="2"/>
              </a:rPr>
              <a:t>		 </a:t>
            </a:r>
            <a:endParaRPr lang="ar-SA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 idx="4294967295"/>
          </p:nvPr>
        </p:nvSpPr>
        <p:spPr>
          <a:xfrm>
            <a:off x="1143000" y="304800"/>
            <a:ext cx="8001000" cy="1216025"/>
          </a:xfrm>
        </p:spPr>
        <p:txBody>
          <a:bodyPr anchor="ctr"/>
          <a:lstStyle/>
          <a:p>
            <a:pPr rtl="0" eaLnBrk="1" hangingPunct="1"/>
            <a:r>
              <a:rPr lang="en-US" altLang="en-US" smtClean="0"/>
              <a:t>Causes of hyperprolactinaemia</a:t>
            </a:r>
            <a:endParaRPr lang="ar-SA" altLang="en-US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4294967295"/>
          </p:nvPr>
        </p:nvSpPr>
        <p:spPr>
          <a:xfrm>
            <a:off x="0" y="1752600"/>
            <a:ext cx="8001000" cy="42672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altLang="en-US" sz="2200" smtClean="0"/>
              <a:t>Stress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en-US" sz="2200" smtClean="0"/>
              <a:t>Drugs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en-US" sz="2200" smtClean="0"/>
              <a:t>	e.g. oestrogens, phenothiazines, metoclopramide, </a:t>
            </a:r>
            <a:r>
              <a:rPr lang="el-GR" altLang="en-US" sz="2200" smtClean="0"/>
              <a:t>α</a:t>
            </a:r>
            <a:r>
              <a:rPr lang="en-US" altLang="en-US" sz="2200" smtClean="0"/>
              <a:t>-methyl dopa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en-US" sz="2200" smtClean="0"/>
              <a:t>Seizures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en-US" sz="2200" smtClean="0"/>
              <a:t>1</a:t>
            </a:r>
            <a:r>
              <a:rPr lang="en-US" altLang="en-US" sz="2200" baseline="30000" smtClean="0"/>
              <a:t>ary </a:t>
            </a:r>
            <a:r>
              <a:rPr lang="en-US" altLang="en-US" sz="2200" smtClean="0"/>
              <a:t>hypothyroidism (prolactin is stimulated by the raised TRH)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en-US" sz="2200" smtClean="0"/>
              <a:t>Other pituitary disease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en-US" sz="2200" smtClean="0"/>
              <a:t>Prolactinoma (commonly microadenoma)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en-US" sz="2200" smtClean="0"/>
              <a:t>Idiopathic hypersecretion (e.g. due to imparied secretion of dopamine that usually inhibits prolactin release)</a:t>
            </a:r>
          </a:p>
          <a:p>
            <a:pPr algn="l" rtl="0" eaLnBrk="1" hangingPunct="1">
              <a:lnSpc>
                <a:spcPct val="80000"/>
              </a:lnSpc>
            </a:pPr>
            <a:endParaRPr lang="ar-SA" altLang="en-US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1143000" y="304800"/>
            <a:ext cx="8001000" cy="1216025"/>
          </a:xfrm>
        </p:spPr>
        <p:txBody>
          <a:bodyPr anchor="ctr"/>
          <a:lstStyle/>
          <a:p>
            <a:pPr rtl="0" eaLnBrk="1" hangingPunct="1"/>
            <a:r>
              <a:rPr lang="en-US" altLang="en-US" sz="3400" smtClean="0"/>
              <a:t>Diagnosis of the cause of hyperprolactinaemia</a:t>
            </a:r>
            <a:endParaRPr lang="ar-SA" altLang="en-US" sz="3400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4294967295"/>
          </p:nvPr>
        </p:nvSpPr>
        <p:spPr>
          <a:xfrm>
            <a:off x="0" y="1752600"/>
            <a:ext cx="8001000" cy="42672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altLang="en-US" sz="3600" smtClean="0"/>
              <a:t>Exclude: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altLang="en-US" sz="3200" smtClean="0"/>
              <a:t>Stress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altLang="en-US" sz="3200" smtClean="0"/>
              <a:t>Drugs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altLang="en-US" sz="3200" smtClean="0"/>
              <a:t>Other disease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en-US" sz="3600" smtClean="0"/>
              <a:t>Differential diagnosis:</a:t>
            </a:r>
          </a:p>
          <a:p>
            <a:pPr lvl="2" algn="l" rtl="0" eaLnBrk="1" hangingPunct="1">
              <a:lnSpc>
                <a:spcPct val="80000"/>
              </a:lnSpc>
            </a:pPr>
            <a:r>
              <a:rPr lang="en-US" altLang="en-US" sz="2800" smtClean="0"/>
              <a:t>prolactinoma or</a:t>
            </a:r>
          </a:p>
          <a:p>
            <a:pPr lvl="2" algn="l" rtl="0" eaLnBrk="1" hangingPunct="1">
              <a:lnSpc>
                <a:spcPct val="80000"/>
              </a:lnSpc>
            </a:pPr>
            <a:r>
              <a:rPr lang="en-US" altLang="en-US" sz="2800" smtClean="0"/>
              <a:t> idiopathic hypersecretion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 fontScale="32500" lnSpcReduction="20000"/>
          </a:bodyPr>
          <a:lstStyle/>
          <a:p>
            <a:endParaRPr lang="en-GB" dirty="0" smtClean="0"/>
          </a:p>
          <a:p>
            <a:endParaRPr lang="en-GB" dirty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z="50200" b="1" dirty="0" smtClean="0"/>
              <a:t>The 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Sex steroid hormones cont..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733256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sz="2400" dirty="0"/>
              <a:t>Normal female </a:t>
            </a:r>
            <a:r>
              <a:rPr lang="en-GB" sz="2400" dirty="0" smtClean="0"/>
              <a:t>plasma also </a:t>
            </a:r>
            <a:r>
              <a:rPr lang="en-GB" sz="2400" dirty="0"/>
              <a:t>contains a low concentration of </a:t>
            </a:r>
            <a:r>
              <a:rPr lang="en-GB" sz="2400" dirty="0" smtClean="0"/>
              <a:t>testosterone.</a:t>
            </a:r>
          </a:p>
          <a:p>
            <a:pPr algn="just">
              <a:buNone/>
            </a:pPr>
            <a:endParaRPr lang="en-GB" sz="2400" dirty="0" smtClean="0"/>
          </a:p>
          <a:p>
            <a:pPr algn="just"/>
            <a:r>
              <a:rPr lang="en-GB" sz="2400" dirty="0" smtClean="0"/>
              <a:t>About  </a:t>
            </a:r>
            <a:r>
              <a:rPr lang="en-GB" sz="2400" dirty="0"/>
              <a:t>half of which </a:t>
            </a:r>
            <a:r>
              <a:rPr lang="en-GB" sz="2400" dirty="0" smtClean="0"/>
              <a:t>comes from </a:t>
            </a:r>
            <a:r>
              <a:rPr lang="en-GB" sz="2400" dirty="0"/>
              <a:t>the </a:t>
            </a:r>
            <a:r>
              <a:rPr lang="en-GB" sz="2400" dirty="0" smtClean="0"/>
              <a:t>ovary.</a:t>
            </a:r>
          </a:p>
          <a:p>
            <a:pPr algn="just">
              <a:buNone/>
            </a:pPr>
            <a:endParaRPr lang="en-GB" sz="2400" dirty="0" smtClean="0"/>
          </a:p>
          <a:p>
            <a:pPr algn="just"/>
            <a:r>
              <a:rPr lang="en-GB" sz="2400" dirty="0" smtClean="0"/>
              <a:t>And another  </a:t>
            </a:r>
            <a:r>
              <a:rPr lang="en-GB" sz="2400" dirty="0"/>
              <a:t>half from </a:t>
            </a:r>
            <a:r>
              <a:rPr lang="en-GB" sz="2400" dirty="0" smtClean="0"/>
              <a:t>peripheral conversion </a:t>
            </a:r>
            <a:r>
              <a:rPr lang="en-GB" sz="2400" dirty="0"/>
              <a:t>of </a:t>
            </a:r>
            <a:r>
              <a:rPr lang="en-GB" sz="2400" dirty="0" err="1"/>
              <a:t>androstenedione</a:t>
            </a:r>
            <a:r>
              <a:rPr lang="en-GB" sz="2400" dirty="0"/>
              <a:t> </a:t>
            </a:r>
            <a:r>
              <a:rPr lang="en-GB" sz="2400" dirty="0" smtClean="0"/>
              <a:t>and </a:t>
            </a:r>
            <a:r>
              <a:rPr lang="en-GB" sz="2400" dirty="0" err="1" smtClean="0"/>
              <a:t>dehydroepiandrosterone</a:t>
            </a:r>
            <a:r>
              <a:rPr lang="en-GB" sz="2400" dirty="0" smtClean="0"/>
              <a:t> </a:t>
            </a:r>
            <a:r>
              <a:rPr lang="en-GB" sz="2400" dirty="0"/>
              <a:t>(DHA) </a:t>
            </a:r>
            <a:r>
              <a:rPr lang="en-GB" sz="2400" dirty="0" smtClean="0"/>
              <a:t>sulphate, which </a:t>
            </a:r>
            <a:r>
              <a:rPr lang="en-GB" sz="2400" dirty="0"/>
              <a:t>are secreted by the </a:t>
            </a:r>
            <a:r>
              <a:rPr lang="en-GB" sz="2400" dirty="0" smtClean="0"/>
              <a:t>adrenal cortex.</a:t>
            </a:r>
          </a:p>
          <a:p>
            <a:pPr algn="just"/>
            <a:endParaRPr lang="en-GB" sz="2400" dirty="0"/>
          </a:p>
          <a:p>
            <a:r>
              <a:rPr lang="en-GB" sz="2400" dirty="0"/>
              <a:t>Some </a:t>
            </a:r>
            <a:r>
              <a:rPr lang="en-GB" sz="2400" dirty="0" err="1"/>
              <a:t>oestradiol</a:t>
            </a:r>
            <a:r>
              <a:rPr lang="en-GB" sz="2400" dirty="0"/>
              <a:t> is present in </a:t>
            </a:r>
            <a:r>
              <a:rPr lang="en-GB" sz="2400" dirty="0" smtClean="0"/>
              <a:t>low </a:t>
            </a:r>
            <a:r>
              <a:rPr lang="it-IT" sz="2400" dirty="0" smtClean="0"/>
              <a:t>concentration </a:t>
            </a:r>
            <a:r>
              <a:rPr lang="it-IT" sz="2400" dirty="0"/>
              <a:t>in normal male plasma</a:t>
            </a:r>
            <a:r>
              <a:rPr lang="it-IT" sz="2400" dirty="0" smtClean="0"/>
              <a:t>.</a:t>
            </a:r>
          </a:p>
          <a:p>
            <a:endParaRPr lang="it-IT" sz="2400" dirty="0"/>
          </a:p>
          <a:p>
            <a:r>
              <a:rPr lang="en-GB" sz="2400" dirty="0"/>
              <a:t>Testosterone and </a:t>
            </a:r>
            <a:r>
              <a:rPr lang="en-GB" sz="2400" dirty="0" err="1"/>
              <a:t>oestradiol</a:t>
            </a:r>
            <a:r>
              <a:rPr lang="en-GB" sz="2400" dirty="0"/>
              <a:t> </a:t>
            </a:r>
            <a:r>
              <a:rPr lang="en-GB" sz="2400" dirty="0" smtClean="0"/>
              <a:t>circulate in </a:t>
            </a:r>
            <a:r>
              <a:rPr lang="en-GB" sz="2400" dirty="0"/>
              <a:t>plasma mostly bound to plasma </a:t>
            </a:r>
            <a:r>
              <a:rPr lang="en-GB" sz="2400" dirty="0" smtClean="0"/>
              <a:t>proteins, particularly </a:t>
            </a:r>
            <a:r>
              <a:rPr lang="en-GB" sz="2400" dirty="0"/>
              <a:t>sex </a:t>
            </a:r>
            <a:r>
              <a:rPr lang="en-GB" sz="2400" dirty="0" smtClean="0"/>
              <a:t>hormone-binding globulin </a:t>
            </a:r>
            <a:r>
              <a:rPr lang="en-GB" sz="2400" dirty="0"/>
              <a:t>(SHBG).</a:t>
            </a:r>
            <a:endParaRPr lang="it-IT" sz="2400" dirty="0" smtClean="0"/>
          </a:p>
          <a:p>
            <a:endParaRPr lang="it-IT" sz="2400" dirty="0"/>
          </a:p>
          <a:p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Hypothalamic-pituitary-</a:t>
            </a:r>
            <a:r>
              <a:rPr lang="en-GB" dirty="0" err="1" smtClean="0"/>
              <a:t>gonadal</a:t>
            </a:r>
            <a:r>
              <a:rPr lang="en-GB" dirty="0" smtClean="0"/>
              <a:t> axis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r>
              <a:rPr lang="en-GB" sz="2400" dirty="0"/>
              <a:t>The episodic secretion of the </a:t>
            </a:r>
            <a:r>
              <a:rPr lang="en-GB" sz="2400" dirty="0" smtClean="0"/>
              <a:t>hypothalamic hormone</a:t>
            </a:r>
            <a:r>
              <a:rPr lang="en-GB" sz="2400" dirty="0"/>
              <a:t>, </a:t>
            </a:r>
            <a:r>
              <a:rPr lang="en-GB" sz="2400" dirty="0" err="1" smtClean="0"/>
              <a:t>gonadotrophin</a:t>
            </a:r>
            <a:r>
              <a:rPr lang="en-GB" sz="2400" dirty="0" smtClean="0"/>
              <a:t> releasing hormone </a:t>
            </a:r>
            <a:r>
              <a:rPr lang="en-GB" sz="2400" dirty="0"/>
              <a:t>(</a:t>
            </a:r>
            <a:r>
              <a:rPr lang="en-GB" sz="2400" dirty="0" err="1"/>
              <a:t>GnRH</a:t>
            </a:r>
            <a:r>
              <a:rPr lang="en-GB" sz="2400" dirty="0" smtClean="0"/>
              <a:t>).</a:t>
            </a:r>
          </a:p>
          <a:p>
            <a:pPr>
              <a:buNone/>
            </a:pPr>
            <a:endParaRPr lang="en-GB" sz="2400" dirty="0" smtClean="0"/>
          </a:p>
          <a:p>
            <a:r>
              <a:rPr lang="en-GB" sz="2400" dirty="0" smtClean="0"/>
              <a:t>Which stimulates synthesis </a:t>
            </a:r>
            <a:r>
              <a:rPr lang="en-GB" sz="2400" dirty="0"/>
              <a:t>and release of the </a:t>
            </a:r>
            <a:r>
              <a:rPr lang="en-GB" sz="2400" dirty="0" err="1" smtClean="0"/>
              <a:t>gonadotrophins</a:t>
            </a:r>
            <a:r>
              <a:rPr lang="en-GB" sz="2400" dirty="0" smtClean="0"/>
              <a:t>, LH </a:t>
            </a:r>
            <a:r>
              <a:rPr lang="en-GB" sz="2400" dirty="0"/>
              <a:t>(luteinizing hormone) </a:t>
            </a:r>
            <a:r>
              <a:rPr lang="en-GB" sz="2400" dirty="0" smtClean="0"/>
              <a:t>and FSH </a:t>
            </a:r>
            <a:r>
              <a:rPr lang="en-GB" sz="2400" dirty="0"/>
              <a:t>(follicle-stimulating hormone</a:t>
            </a:r>
            <a:r>
              <a:rPr lang="en-GB" sz="2400" dirty="0" smtClean="0"/>
              <a:t>), from </a:t>
            </a:r>
            <a:r>
              <a:rPr lang="en-GB" sz="2400" dirty="0"/>
              <a:t>the anterior pituitary</a:t>
            </a:r>
            <a:r>
              <a:rPr lang="en-GB" sz="2400" dirty="0" smtClean="0"/>
              <a:t>.</a:t>
            </a:r>
          </a:p>
          <a:p>
            <a:endParaRPr lang="en-GB" sz="2400" dirty="0"/>
          </a:p>
          <a:p>
            <a:r>
              <a:rPr lang="en-GB" sz="2400" dirty="0"/>
              <a:t>Despite </a:t>
            </a:r>
            <a:r>
              <a:rPr lang="en-GB" sz="2400" dirty="0" smtClean="0"/>
              <a:t>the names</a:t>
            </a:r>
            <a:r>
              <a:rPr lang="en-GB" sz="2400" dirty="0"/>
              <a:t>, both </a:t>
            </a:r>
            <a:r>
              <a:rPr lang="en-GB" sz="2400" dirty="0" err="1"/>
              <a:t>gonadotrophins</a:t>
            </a:r>
            <a:r>
              <a:rPr lang="en-GB" sz="2400" dirty="0"/>
              <a:t> act </a:t>
            </a:r>
            <a:r>
              <a:rPr lang="en-GB" sz="2400" dirty="0" smtClean="0"/>
              <a:t>cooperatively on </a:t>
            </a:r>
            <a:r>
              <a:rPr lang="en-GB" sz="2400" dirty="0"/>
              <a:t>the ovaries in the </a:t>
            </a:r>
            <a:r>
              <a:rPr lang="en-GB" sz="2400" dirty="0" smtClean="0"/>
              <a:t>woman and </a:t>
            </a:r>
            <a:r>
              <a:rPr lang="en-GB" sz="2400" dirty="0"/>
              <a:t>the testes in the man to </a:t>
            </a:r>
            <a:r>
              <a:rPr lang="en-GB" sz="2400" dirty="0" smtClean="0"/>
              <a:t>stimulate sex </a:t>
            </a:r>
            <a:r>
              <a:rPr lang="en-GB" sz="2400" dirty="0"/>
              <a:t>hormone secretion and </a:t>
            </a:r>
            <a:r>
              <a:rPr lang="en-GB" sz="2400" dirty="0" smtClean="0"/>
              <a:t>reproductive processes</a:t>
            </a:r>
            <a:r>
              <a:rPr lang="en-GB" sz="2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mericana BT" pitchFamily="18" charset="0"/>
              </a:rPr>
              <a:t>Hormonal Regulation </a:t>
            </a:r>
            <a:endParaRPr lang="en-ZA" dirty="0"/>
          </a:p>
        </p:txBody>
      </p:sp>
      <p:pic>
        <p:nvPicPr>
          <p:cNvPr id="4" name="Picture 4" descr="Malendo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28801"/>
            <a:ext cx="8280920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853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Male </a:t>
            </a:r>
            <a:r>
              <a:rPr lang="en-GB" dirty="0" err="1" smtClean="0"/>
              <a:t>gonadal</a:t>
            </a:r>
            <a:r>
              <a:rPr lang="en-GB" dirty="0" smtClean="0"/>
              <a:t> function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/>
          </a:bodyPr>
          <a:lstStyle/>
          <a:p>
            <a:r>
              <a:rPr lang="en-GB" sz="2400" dirty="0"/>
              <a:t>The testes secrete testosterone and </a:t>
            </a:r>
            <a:r>
              <a:rPr lang="en-GB" sz="2400" dirty="0" smtClean="0"/>
              <a:t>manufacture spermatozoa.</a:t>
            </a:r>
          </a:p>
          <a:p>
            <a:endParaRPr lang="en-GB" sz="2400" dirty="0"/>
          </a:p>
          <a:p>
            <a:r>
              <a:rPr lang="en-GB" sz="2400" dirty="0"/>
              <a:t>Before </a:t>
            </a:r>
            <a:r>
              <a:rPr lang="en-GB" sz="2400" dirty="0" smtClean="0"/>
              <a:t>puberty, </a:t>
            </a:r>
            <a:r>
              <a:rPr lang="en-GB" sz="2400" dirty="0" err="1" smtClean="0"/>
              <a:t>gonadotrophin</a:t>
            </a:r>
            <a:r>
              <a:rPr lang="en-GB" sz="2400" dirty="0" smtClean="0"/>
              <a:t> </a:t>
            </a:r>
            <a:r>
              <a:rPr lang="en-GB" sz="2400" dirty="0"/>
              <a:t>and testosterone </a:t>
            </a:r>
            <a:r>
              <a:rPr lang="en-GB" sz="2400" dirty="0" smtClean="0"/>
              <a:t>concentrations in </a:t>
            </a:r>
            <a:r>
              <a:rPr lang="en-GB" sz="2400" dirty="0"/>
              <a:t>plasma are very low</a:t>
            </a:r>
            <a:r>
              <a:rPr lang="en-GB" sz="2400" dirty="0" smtClean="0"/>
              <a:t>.</a:t>
            </a:r>
          </a:p>
          <a:p>
            <a:endParaRPr lang="en-GB" sz="2400" dirty="0"/>
          </a:p>
          <a:p>
            <a:r>
              <a:rPr lang="en-GB" sz="2400" dirty="0" smtClean="0"/>
              <a:t>The development </a:t>
            </a:r>
            <a:r>
              <a:rPr lang="en-GB" sz="2400" dirty="0"/>
              <a:t>of the </a:t>
            </a:r>
            <a:r>
              <a:rPr lang="en-GB" sz="2400" dirty="0" err="1"/>
              <a:t>Leydig</a:t>
            </a:r>
            <a:r>
              <a:rPr lang="en-GB" sz="2400" dirty="0"/>
              <a:t> cells </a:t>
            </a:r>
            <a:r>
              <a:rPr lang="en-GB" sz="2400" dirty="0" smtClean="0"/>
              <a:t>and their </a:t>
            </a:r>
            <a:r>
              <a:rPr lang="en-GB" sz="2400" dirty="0"/>
              <a:t>secretion of testosterone is </a:t>
            </a:r>
            <a:r>
              <a:rPr lang="en-GB" sz="2400" dirty="0" smtClean="0"/>
              <a:t>influenced by </a:t>
            </a:r>
            <a:r>
              <a:rPr lang="en-GB" sz="2400" dirty="0"/>
              <a:t>LH, whereas </a:t>
            </a:r>
            <a:r>
              <a:rPr lang="en-GB" sz="2400" dirty="0" err="1"/>
              <a:t>Sertoli</a:t>
            </a:r>
            <a:r>
              <a:rPr lang="en-GB" sz="2400" dirty="0"/>
              <a:t> cell </a:t>
            </a:r>
            <a:r>
              <a:rPr lang="en-GB" sz="2400" dirty="0" smtClean="0"/>
              <a:t>function is </a:t>
            </a:r>
            <a:r>
              <a:rPr lang="en-GB" sz="2400" dirty="0"/>
              <a:t>influenced by </a:t>
            </a:r>
            <a:r>
              <a:rPr lang="en-GB" sz="2400" dirty="0" smtClean="0"/>
              <a:t>FSH.</a:t>
            </a:r>
          </a:p>
          <a:p>
            <a:endParaRPr lang="en-GB" sz="2400" dirty="0"/>
          </a:p>
          <a:p>
            <a:r>
              <a:rPr lang="en-GB" sz="2400" dirty="0"/>
              <a:t>Testosterone is responsible for the </a:t>
            </a:r>
            <a:r>
              <a:rPr lang="en-GB" sz="2400" dirty="0" smtClean="0"/>
              <a:t>development of </a:t>
            </a:r>
            <a:r>
              <a:rPr lang="en-GB" sz="2400" dirty="0"/>
              <a:t>the male secondary sex </a:t>
            </a:r>
            <a:r>
              <a:rPr lang="en-GB" sz="2400" dirty="0" smtClean="0"/>
              <a:t>characteristics such </a:t>
            </a:r>
            <a:r>
              <a:rPr lang="en-GB" sz="2400" dirty="0"/>
              <a:t>as hair growth, </a:t>
            </a:r>
            <a:r>
              <a:rPr lang="en-GB" sz="2400" dirty="0" smtClean="0"/>
              <a:t>deep voice </a:t>
            </a:r>
            <a:r>
              <a:rPr lang="en-GB" sz="2400" dirty="0"/>
              <a:t>and characteristic musculature.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Disorders of male sex hormones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lnSpcReduction="10000"/>
          </a:bodyPr>
          <a:lstStyle/>
          <a:p>
            <a:r>
              <a:rPr lang="en-GB" sz="2400" dirty="0" err="1"/>
              <a:t>Hypogonadism</a:t>
            </a:r>
            <a:r>
              <a:rPr lang="en-GB" sz="2400" dirty="0"/>
              <a:t> may result in </a:t>
            </a:r>
            <a:r>
              <a:rPr lang="en-GB" sz="2400" dirty="0" smtClean="0"/>
              <a:t>deficient sperm </a:t>
            </a:r>
            <a:r>
              <a:rPr lang="en-GB" sz="2400" dirty="0"/>
              <a:t>production and decreased </a:t>
            </a:r>
            <a:r>
              <a:rPr lang="en-GB" sz="2400" dirty="0" smtClean="0"/>
              <a:t>testosterone secretion.</a:t>
            </a:r>
          </a:p>
          <a:p>
            <a:endParaRPr lang="en-GB" sz="2400" dirty="0"/>
          </a:p>
          <a:p>
            <a:r>
              <a:rPr lang="en-GB" sz="2400" dirty="0"/>
              <a:t>This may be due to </a:t>
            </a:r>
            <a:r>
              <a:rPr lang="en-GB" sz="2400" dirty="0" smtClean="0"/>
              <a:t>a testicular </a:t>
            </a:r>
            <a:r>
              <a:rPr lang="en-GB" sz="2400" dirty="0"/>
              <a:t>deficiency (primary </a:t>
            </a:r>
            <a:r>
              <a:rPr lang="en-GB" sz="2400" dirty="0" smtClean="0"/>
              <a:t>disorders or </a:t>
            </a:r>
            <a:r>
              <a:rPr lang="en-GB" sz="2400" dirty="0" err="1"/>
              <a:t>hypergonadotrophic</a:t>
            </a:r>
            <a:r>
              <a:rPr lang="en-GB" sz="2400" dirty="0"/>
              <a:t> </a:t>
            </a:r>
            <a:r>
              <a:rPr lang="en-GB" sz="2400" dirty="0" err="1"/>
              <a:t>hypogonadism</a:t>
            </a:r>
            <a:r>
              <a:rPr lang="en-GB" sz="2400" dirty="0"/>
              <a:t>)</a:t>
            </a:r>
          </a:p>
          <a:p>
            <a:r>
              <a:rPr lang="en-GB" sz="2400" dirty="0" smtClean="0"/>
              <a:t>Or</a:t>
            </a:r>
          </a:p>
          <a:p>
            <a:r>
              <a:rPr lang="en-GB" sz="2400" dirty="0" smtClean="0"/>
              <a:t> </a:t>
            </a:r>
            <a:r>
              <a:rPr lang="en-GB" sz="2400" dirty="0"/>
              <a:t>to a defect in the hypothalamus </a:t>
            </a:r>
            <a:r>
              <a:rPr lang="en-GB" sz="2400" dirty="0" smtClean="0"/>
              <a:t>or pituitary </a:t>
            </a:r>
            <a:r>
              <a:rPr lang="en-GB" sz="2400" dirty="0"/>
              <a:t>(secondary disorders or </a:t>
            </a:r>
            <a:r>
              <a:rPr lang="en-GB" sz="2400" dirty="0" err="1" smtClean="0"/>
              <a:t>hypogonadotrophic</a:t>
            </a:r>
            <a:r>
              <a:rPr lang="en-GB" sz="2400" dirty="0" smtClean="0"/>
              <a:t> </a:t>
            </a:r>
            <a:r>
              <a:rPr lang="en-GB" sz="2400" dirty="0" err="1" smtClean="0"/>
              <a:t>hypogonadism</a:t>
            </a:r>
            <a:r>
              <a:rPr lang="en-GB" sz="2400" dirty="0" smtClean="0"/>
              <a:t>).</a:t>
            </a:r>
          </a:p>
          <a:p>
            <a:endParaRPr lang="en-GB" sz="2400" dirty="0"/>
          </a:p>
          <a:p>
            <a:r>
              <a:rPr lang="en-GB" sz="2400" dirty="0" smtClean="0"/>
              <a:t>In </a:t>
            </a:r>
            <a:r>
              <a:rPr lang="en-GB" sz="2400" dirty="0" err="1" smtClean="0"/>
              <a:t>hypogonadotrophic</a:t>
            </a:r>
            <a:r>
              <a:rPr lang="en-GB" sz="2400" dirty="0" smtClean="0"/>
              <a:t> </a:t>
            </a:r>
            <a:r>
              <a:rPr lang="en-GB" sz="2400" dirty="0" err="1" smtClean="0"/>
              <a:t>hypogonadism</a:t>
            </a:r>
            <a:r>
              <a:rPr lang="en-GB" sz="2400" dirty="0" smtClean="0"/>
              <a:t> both </a:t>
            </a:r>
            <a:r>
              <a:rPr lang="en-GB" sz="2400" dirty="0" err="1"/>
              <a:t>gonadotrophins</a:t>
            </a:r>
            <a:r>
              <a:rPr lang="en-GB" sz="2400" dirty="0"/>
              <a:t>, or only LH, </a:t>
            </a:r>
            <a:r>
              <a:rPr lang="en-GB" sz="2400" dirty="0" smtClean="0"/>
              <a:t>may be </a:t>
            </a:r>
            <a:r>
              <a:rPr lang="en-GB" sz="2400" dirty="0"/>
              <a:t>reduced</a:t>
            </a:r>
            <a:r>
              <a:rPr lang="en-GB" sz="2400" dirty="0" smtClean="0"/>
              <a:t>.</a:t>
            </a:r>
          </a:p>
          <a:p>
            <a:endParaRPr lang="en-GB" sz="2400" dirty="0"/>
          </a:p>
          <a:p>
            <a:r>
              <a:rPr lang="en-GB" sz="2400" dirty="0"/>
              <a:t>There may be a </a:t>
            </a:r>
            <a:r>
              <a:rPr lang="en-GB" sz="2400" dirty="0" smtClean="0"/>
              <a:t>generalized failure </a:t>
            </a:r>
            <a:r>
              <a:rPr lang="en-GB" sz="2400" dirty="0"/>
              <a:t>of pituitary function.</a:t>
            </a:r>
            <a:endParaRPr lang="en-GB" sz="2400" dirty="0" smtClean="0"/>
          </a:p>
          <a:p>
            <a:endParaRPr lang="en-GB" dirty="0"/>
          </a:p>
          <a:p>
            <a:pPr>
              <a:buNone/>
            </a:pPr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Disorders of male sex hormones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/>
          </a:bodyPr>
          <a:lstStyle/>
          <a:p>
            <a:r>
              <a:rPr lang="en-GB" sz="2400" dirty="0" smtClean="0"/>
              <a:t>Causes of primary </a:t>
            </a:r>
            <a:r>
              <a:rPr lang="en-GB" sz="2400" dirty="0" err="1" smtClean="0"/>
              <a:t>hypogonadism</a:t>
            </a:r>
            <a:r>
              <a:rPr lang="en-GB" sz="2400" dirty="0" smtClean="0"/>
              <a:t>:</a:t>
            </a:r>
          </a:p>
          <a:p>
            <a:r>
              <a:rPr lang="en-GB" sz="2400" dirty="0"/>
              <a:t>congenital defects such </a:t>
            </a:r>
            <a:r>
              <a:rPr lang="en-GB" sz="2400" dirty="0" smtClean="0"/>
              <a:t>as </a:t>
            </a:r>
            <a:r>
              <a:rPr lang="en-GB" sz="2400" dirty="0" err="1" smtClean="0"/>
              <a:t>Klinefelter’s</a:t>
            </a:r>
            <a:r>
              <a:rPr lang="en-GB" sz="2400" dirty="0" smtClean="0"/>
              <a:t> </a:t>
            </a:r>
            <a:r>
              <a:rPr lang="en-GB" sz="2400" dirty="0"/>
              <a:t>syndrome or </a:t>
            </a:r>
            <a:r>
              <a:rPr lang="en-GB" sz="2400" dirty="0" smtClean="0"/>
              <a:t>testicular agenesis</a:t>
            </a:r>
          </a:p>
          <a:p>
            <a:endParaRPr lang="en-GB" sz="2400" dirty="0"/>
          </a:p>
          <a:p>
            <a:r>
              <a:rPr lang="en-GB" sz="2400" dirty="0" smtClean="0"/>
              <a:t>Acquired </a:t>
            </a:r>
            <a:r>
              <a:rPr lang="en-GB" sz="2400" dirty="0"/>
              <a:t>defects due to </a:t>
            </a:r>
            <a:r>
              <a:rPr lang="en-GB" sz="2400" dirty="0" smtClean="0"/>
              <a:t>testicular infections </a:t>
            </a:r>
            <a:r>
              <a:rPr lang="en-GB" sz="2400" dirty="0"/>
              <a:t>(e.g. mumps), </a:t>
            </a:r>
            <a:r>
              <a:rPr lang="en-GB" sz="2400" dirty="0" smtClean="0"/>
              <a:t>trauma, irradiation</a:t>
            </a:r>
            <a:r>
              <a:rPr lang="en-GB" sz="2400" dirty="0"/>
              <a:t>, or </a:t>
            </a:r>
            <a:r>
              <a:rPr lang="en-GB" sz="2400" dirty="0" err="1"/>
              <a:t>cytotoxic</a:t>
            </a:r>
            <a:r>
              <a:rPr lang="en-GB" sz="2400" dirty="0"/>
              <a:t> drugs</a:t>
            </a:r>
            <a:r>
              <a:rPr lang="en-GB" sz="2400" dirty="0" smtClean="0"/>
              <a:t>.</a:t>
            </a:r>
          </a:p>
          <a:p>
            <a:r>
              <a:rPr lang="en-GB" sz="2400" dirty="0" smtClean="0"/>
              <a:t>Causes of secondary </a:t>
            </a:r>
            <a:r>
              <a:rPr lang="en-GB" sz="2400" dirty="0" err="1" smtClean="0"/>
              <a:t>hypogonadism</a:t>
            </a:r>
            <a:r>
              <a:rPr lang="en-GB" sz="2400" dirty="0" smtClean="0"/>
              <a:t>:</a:t>
            </a:r>
          </a:p>
          <a:p>
            <a:r>
              <a:rPr lang="en-GB" sz="2400" dirty="0"/>
              <a:t>pituitary </a:t>
            </a:r>
            <a:r>
              <a:rPr lang="en-GB" sz="2400" dirty="0" smtClean="0"/>
              <a:t>tumours</a:t>
            </a:r>
          </a:p>
          <a:p>
            <a:r>
              <a:rPr lang="en-GB" sz="2400" dirty="0"/>
              <a:t>hypothalamic disorders such </a:t>
            </a:r>
            <a:r>
              <a:rPr lang="en-GB" sz="2400" dirty="0" smtClean="0"/>
              <a:t>as </a:t>
            </a:r>
            <a:r>
              <a:rPr lang="en-GB" sz="2400" dirty="0" err="1" smtClean="0"/>
              <a:t>Kallmann’s</a:t>
            </a:r>
            <a:r>
              <a:rPr lang="en-GB" sz="2400" dirty="0" smtClean="0"/>
              <a:t> </a:t>
            </a:r>
            <a:r>
              <a:rPr lang="en-GB" sz="2400" dirty="0"/>
              <a:t>syndrome.</a:t>
            </a:r>
          </a:p>
          <a:p>
            <a:endParaRPr lang="en-GB" dirty="0" smtClean="0"/>
          </a:p>
          <a:p>
            <a:r>
              <a:rPr lang="en-GB" sz="2400" dirty="0"/>
              <a:t>Dynamic tests such as </a:t>
            </a:r>
            <a:r>
              <a:rPr lang="en-GB" sz="2400" dirty="0" smtClean="0"/>
              <a:t>stimulation with </a:t>
            </a:r>
            <a:r>
              <a:rPr lang="en-GB" sz="2400" dirty="0" err="1"/>
              <a:t>GnRH</a:t>
            </a:r>
            <a:r>
              <a:rPr lang="en-GB" sz="2400" dirty="0"/>
              <a:t> may help to establish </a:t>
            </a:r>
            <a:r>
              <a:rPr lang="en-GB" sz="2400" dirty="0" smtClean="0"/>
              <a:t>the cause </a:t>
            </a:r>
            <a:r>
              <a:rPr lang="en-GB" sz="2400" dirty="0"/>
              <a:t>of the </a:t>
            </a:r>
            <a:r>
              <a:rPr lang="en-GB" sz="2400" dirty="0" err="1"/>
              <a:t>hypogonadism</a:t>
            </a:r>
            <a:r>
              <a:rPr lang="en-GB" sz="2400" dirty="0"/>
              <a:t> in </a:t>
            </a:r>
            <a:r>
              <a:rPr lang="en-GB" sz="2400" dirty="0" smtClean="0"/>
              <a:t>some patients</a:t>
            </a:r>
            <a:r>
              <a:rPr lang="en-GB" sz="2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Disorders of male sexual development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en-GB" sz="2400" dirty="0"/>
              <a:t>Disorders of male sexual </a:t>
            </a:r>
            <a:r>
              <a:rPr lang="en-GB" sz="2400" dirty="0" smtClean="0"/>
              <a:t>differentiation are </a:t>
            </a:r>
            <a:r>
              <a:rPr lang="en-GB" sz="2400" dirty="0"/>
              <a:t>rare</a:t>
            </a:r>
            <a:r>
              <a:rPr lang="en-GB" sz="2400" dirty="0" smtClean="0"/>
              <a:t>.</a:t>
            </a:r>
          </a:p>
          <a:p>
            <a:endParaRPr lang="en-GB" sz="2400" dirty="0"/>
          </a:p>
          <a:p>
            <a:r>
              <a:rPr lang="en-GB" sz="2400" dirty="0"/>
              <a:t>Testosterone production </a:t>
            </a:r>
            <a:r>
              <a:rPr lang="en-GB" sz="2400" dirty="0" smtClean="0"/>
              <a:t>may be </a:t>
            </a:r>
            <a:r>
              <a:rPr lang="en-GB" sz="2400" dirty="0"/>
              <a:t>impaired</a:t>
            </a:r>
            <a:r>
              <a:rPr lang="en-GB" sz="2400" dirty="0" smtClean="0"/>
              <a:t>.</a:t>
            </a:r>
          </a:p>
          <a:p>
            <a:endParaRPr lang="en-GB" sz="2400" dirty="0"/>
          </a:p>
          <a:p>
            <a:r>
              <a:rPr lang="en-GB" sz="2400" dirty="0"/>
              <a:t>In the testicular </a:t>
            </a:r>
            <a:r>
              <a:rPr lang="en-GB" sz="2400" dirty="0" smtClean="0"/>
              <a:t>feminization syndrome</a:t>
            </a:r>
            <a:r>
              <a:rPr lang="en-GB" sz="2400" dirty="0"/>
              <a:t>, androgen receptors </a:t>
            </a:r>
            <a:r>
              <a:rPr lang="en-GB" sz="2400" dirty="0" smtClean="0"/>
              <a:t>are inactive </a:t>
            </a:r>
            <a:r>
              <a:rPr lang="en-GB" sz="2400" dirty="0"/>
              <a:t>and target tissues </a:t>
            </a:r>
            <a:r>
              <a:rPr lang="en-GB" sz="2400" dirty="0" smtClean="0"/>
              <a:t>cannot respond </a:t>
            </a:r>
            <a:r>
              <a:rPr lang="en-GB" sz="2400" dirty="0"/>
              <a:t>to stimulation by </a:t>
            </a:r>
            <a:r>
              <a:rPr lang="en-GB" sz="2400" dirty="0" smtClean="0"/>
              <a:t>circulating </a:t>
            </a:r>
            <a:r>
              <a:rPr lang="en-GB" sz="2400" dirty="0"/>
              <a:t>testosterone, leading to a </a:t>
            </a:r>
            <a:r>
              <a:rPr lang="en-GB" sz="2400" dirty="0" smtClean="0"/>
              <a:t>female phenotype</a:t>
            </a:r>
            <a:r>
              <a:rPr lang="en-GB" sz="2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5706</TotalTime>
  <Words>1208</Words>
  <Application>Microsoft Office PowerPoint</Application>
  <PresentationFormat>On-screen Show (4:3)</PresentationFormat>
  <Paragraphs>219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Americana BT</vt:lpstr>
      <vt:lpstr>Arial</vt:lpstr>
      <vt:lpstr>Calibri</vt:lpstr>
      <vt:lpstr>Symbol</vt:lpstr>
      <vt:lpstr>Times New Roman</vt:lpstr>
      <vt:lpstr>Verdana</vt:lpstr>
      <vt:lpstr>Wingdings</vt:lpstr>
      <vt:lpstr>Office Theme</vt:lpstr>
      <vt:lpstr>GONADS</vt:lpstr>
      <vt:lpstr>Sex steroid hormones</vt:lpstr>
      <vt:lpstr>Sex steroid hormones cont..</vt:lpstr>
      <vt:lpstr>Hypothalamic-pituitary-gonadal axis</vt:lpstr>
      <vt:lpstr>Hormonal Regulation </vt:lpstr>
      <vt:lpstr>Male gonadal function</vt:lpstr>
      <vt:lpstr>Disorders of male sex hormones</vt:lpstr>
      <vt:lpstr>Disorders of male sex hormones</vt:lpstr>
      <vt:lpstr>Disorders of male sexual development</vt:lpstr>
      <vt:lpstr>Female gonadal function</vt:lpstr>
      <vt:lpstr>Disorders of female sex hormones</vt:lpstr>
      <vt:lpstr>Infertility </vt:lpstr>
      <vt:lpstr>Background</vt:lpstr>
      <vt:lpstr>Clinical History taking</vt:lpstr>
      <vt:lpstr>Physical Examination</vt:lpstr>
      <vt:lpstr>INVESTIGATION OF FEMALE INFERTILITY</vt:lpstr>
      <vt:lpstr>PowerPoint Presentation</vt:lpstr>
      <vt:lpstr>Endocrine causes of infertility in women</vt:lpstr>
      <vt:lpstr>Diagnosis of PCOS*</vt:lpstr>
      <vt:lpstr>INVESTIGATION OF MALE INFERTILITY</vt:lpstr>
      <vt:lpstr>Diagnostic approach to subfertility in the man</vt:lpstr>
      <vt:lpstr>Semen Analysis</vt:lpstr>
      <vt:lpstr>HYPERPROLACTINAEMIA</vt:lpstr>
      <vt:lpstr>Prolactin and hyperprolactinaemia</vt:lpstr>
      <vt:lpstr>Prolactin and hyperprolactinaemia, continued..</vt:lpstr>
      <vt:lpstr>Causes of hyperprolactinaemia</vt:lpstr>
      <vt:lpstr>Diagnosis of the cause of hyperprolactinaemia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GONADS</dc:title>
  <dc:creator>user</dc:creator>
  <cp:lastModifiedBy>Windows User</cp:lastModifiedBy>
  <cp:revision>22</cp:revision>
  <dcterms:created xsi:type="dcterms:W3CDTF">2017-06-12T12:47:37Z</dcterms:created>
  <dcterms:modified xsi:type="dcterms:W3CDTF">2022-07-06T14:37:33Z</dcterms:modified>
</cp:coreProperties>
</file>