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0" d="100"/>
          <a:sy n="70" d="100"/>
        </p:scale>
        <p:origin x="-114" y="-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7B333-6802-4415-8351-6531E54BF1AF}" type="datetimeFigureOut">
              <a:rPr lang="en-GB" smtClean="0"/>
              <a:pPr/>
              <a:t>21/09/2021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6522D-A48D-4432-BF40-81799472C25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620691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7B333-6802-4415-8351-6531E54BF1AF}" type="datetimeFigureOut">
              <a:rPr lang="en-GB" smtClean="0"/>
              <a:pPr/>
              <a:t>21/09/2021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6522D-A48D-4432-BF40-81799472C25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062499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7B333-6802-4415-8351-6531E54BF1AF}" type="datetimeFigureOut">
              <a:rPr lang="en-GB" smtClean="0"/>
              <a:pPr/>
              <a:t>21/09/2021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6522D-A48D-4432-BF40-81799472C25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415307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7B333-6802-4415-8351-6531E54BF1AF}" type="datetimeFigureOut">
              <a:rPr lang="en-GB" smtClean="0"/>
              <a:pPr/>
              <a:t>21/09/2021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6522D-A48D-4432-BF40-81799472C25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8164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7B333-6802-4415-8351-6531E54BF1AF}" type="datetimeFigureOut">
              <a:rPr lang="en-GB" smtClean="0"/>
              <a:pPr/>
              <a:t>21/09/2021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6522D-A48D-4432-BF40-81799472C25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569950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7B333-6802-4415-8351-6531E54BF1AF}" type="datetimeFigureOut">
              <a:rPr lang="en-GB" smtClean="0"/>
              <a:pPr/>
              <a:t>21/09/2021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6522D-A48D-4432-BF40-81799472C25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148499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7B333-6802-4415-8351-6531E54BF1AF}" type="datetimeFigureOut">
              <a:rPr lang="en-GB" smtClean="0"/>
              <a:pPr/>
              <a:t>21/09/2021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6522D-A48D-4432-BF40-81799472C25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83915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7B333-6802-4415-8351-6531E54BF1AF}" type="datetimeFigureOut">
              <a:rPr lang="en-GB" smtClean="0"/>
              <a:pPr/>
              <a:t>21/09/2021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6522D-A48D-4432-BF40-81799472C25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069696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7B333-6802-4415-8351-6531E54BF1AF}" type="datetimeFigureOut">
              <a:rPr lang="en-GB" smtClean="0"/>
              <a:pPr/>
              <a:t>21/09/2021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6522D-A48D-4432-BF40-81799472C25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35280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7B333-6802-4415-8351-6531E54BF1AF}" type="datetimeFigureOut">
              <a:rPr lang="en-GB" smtClean="0"/>
              <a:pPr/>
              <a:t>21/09/2021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6522D-A48D-4432-BF40-81799472C25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188648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7B333-6802-4415-8351-6531E54BF1AF}" type="datetimeFigureOut">
              <a:rPr lang="en-GB" smtClean="0"/>
              <a:pPr/>
              <a:t>21/09/2021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6522D-A48D-4432-BF40-81799472C25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476495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A7B333-6802-4415-8351-6531E54BF1AF}" type="datetimeFigureOut">
              <a:rPr lang="en-GB" smtClean="0"/>
              <a:pPr/>
              <a:t>21/09/2021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6522D-A48D-4432-BF40-81799472C25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160961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-721217"/>
            <a:ext cx="9144000" cy="2962141"/>
          </a:xfrm>
        </p:spPr>
        <p:txBody>
          <a:bodyPr/>
          <a:lstStyle/>
          <a:p>
            <a:r>
              <a:rPr lang="en-GB" dirty="0" err="1" smtClean="0"/>
              <a:t>Hyperuricaemia</a:t>
            </a:r>
            <a:r>
              <a:rPr lang="en-GB" dirty="0" smtClean="0"/>
              <a:t> &amp; Gout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Z </a:t>
            </a:r>
            <a:r>
              <a:rPr lang="en-GB" dirty="0" err="1" smtClean="0"/>
              <a:t>Ngwira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1864739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35617" y="1081826"/>
            <a:ext cx="8435662" cy="4275786"/>
          </a:xfrm>
        </p:spPr>
      </p:pic>
    </p:spTree>
    <p:extLst>
      <p:ext uri="{BB962C8B-B14F-4D97-AF65-F5344CB8AC3E}">
        <p14:creationId xmlns:p14="http://schemas.microsoft.com/office/powerpoint/2010/main" xmlns="" val="6677527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12890" y="695459"/>
            <a:ext cx="8577330" cy="5035640"/>
          </a:xfrm>
        </p:spPr>
      </p:pic>
    </p:spTree>
    <p:extLst>
      <p:ext uri="{BB962C8B-B14F-4D97-AF65-F5344CB8AC3E}">
        <p14:creationId xmlns:p14="http://schemas.microsoft.com/office/powerpoint/2010/main" xmlns="" val="16476074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45465" y="399245"/>
            <a:ext cx="8435662" cy="5331078"/>
          </a:xfrm>
        </p:spPr>
      </p:pic>
    </p:spTree>
    <p:extLst>
      <p:ext uri="{BB962C8B-B14F-4D97-AF65-F5344CB8AC3E}">
        <p14:creationId xmlns:p14="http://schemas.microsoft.com/office/powerpoint/2010/main" xmlns="" val="33611269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Lesch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</a:t>
            </a: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Nyhan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syndrome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One </a:t>
            </a:r>
            <a:r>
              <a:rPr lang="en-GB" dirty="0" smtClean="0"/>
              <a:t>genetic disorder that should </a:t>
            </a:r>
            <a:r>
              <a:rPr lang="en-GB" dirty="0"/>
              <a:t>be </a:t>
            </a:r>
            <a:r>
              <a:rPr lang="en-GB" dirty="0" smtClean="0"/>
              <a:t>singled out </a:t>
            </a:r>
            <a:r>
              <a:rPr lang="en-GB" dirty="0"/>
              <a:t>is </a:t>
            </a:r>
            <a:r>
              <a:rPr lang="en-GB" dirty="0" err="1" smtClean="0"/>
              <a:t>Lesch</a:t>
            </a:r>
            <a:r>
              <a:rPr lang="en-GB" dirty="0" smtClean="0"/>
              <a:t>– </a:t>
            </a:r>
            <a:r>
              <a:rPr lang="en-GB" dirty="0" err="1" smtClean="0"/>
              <a:t>Nyhan</a:t>
            </a:r>
            <a:r>
              <a:rPr lang="en-GB" dirty="0" smtClean="0"/>
              <a:t> syndrome, an </a:t>
            </a:r>
            <a:r>
              <a:rPr lang="en-GB" dirty="0"/>
              <a:t>X-linked </a:t>
            </a:r>
            <a:r>
              <a:rPr lang="en-GB" dirty="0" smtClean="0"/>
              <a:t>disorder caused </a:t>
            </a:r>
            <a:r>
              <a:rPr lang="en-GB" dirty="0"/>
              <a:t>by </a:t>
            </a:r>
            <a:r>
              <a:rPr lang="en-GB" dirty="0" smtClean="0"/>
              <a:t>a deficiency </a:t>
            </a:r>
            <a:r>
              <a:rPr lang="en-GB" dirty="0"/>
              <a:t>of </a:t>
            </a:r>
            <a:r>
              <a:rPr lang="en-GB" dirty="0" smtClean="0">
                <a:solidFill>
                  <a:srgbClr val="FF0000"/>
                </a:solidFill>
              </a:rPr>
              <a:t>hypoxanthine-guanine </a:t>
            </a:r>
            <a:r>
              <a:rPr lang="en-GB" dirty="0" err="1" smtClean="0">
                <a:solidFill>
                  <a:srgbClr val="FF0000"/>
                </a:solidFill>
              </a:rPr>
              <a:t>phosphoribosyltransferase</a:t>
            </a:r>
            <a:r>
              <a:rPr lang="en-GB" dirty="0"/>
              <a:t>, an </a:t>
            </a:r>
            <a:r>
              <a:rPr lang="en-GB" dirty="0" smtClean="0"/>
              <a:t>enzyme that </a:t>
            </a:r>
            <a:r>
              <a:rPr lang="en-GB" dirty="0"/>
              <a:t>is involved in salvaging </a:t>
            </a:r>
            <a:r>
              <a:rPr lang="en-GB" dirty="0" smtClean="0"/>
              <a:t>purine bases </a:t>
            </a:r>
            <a:r>
              <a:rPr lang="en-GB" dirty="0"/>
              <a:t>for </a:t>
            </a:r>
            <a:r>
              <a:rPr lang="en-GB" dirty="0" err="1"/>
              <a:t>resynthesis</a:t>
            </a:r>
            <a:r>
              <a:rPr lang="en-GB" dirty="0"/>
              <a:t> to purine nucleotides</a:t>
            </a:r>
            <a:r>
              <a:rPr lang="en-GB" dirty="0" smtClean="0"/>
              <a:t>.</a:t>
            </a:r>
          </a:p>
          <a:p>
            <a:endParaRPr lang="en-GB" dirty="0"/>
          </a:p>
          <a:p>
            <a:r>
              <a:rPr lang="en-GB" dirty="0"/>
              <a:t>The syndrome is </a:t>
            </a:r>
            <a:r>
              <a:rPr lang="en-GB" dirty="0" smtClean="0"/>
              <a:t>characterized clinically </a:t>
            </a:r>
            <a:r>
              <a:rPr lang="en-GB" dirty="0"/>
              <a:t>by excessive uric acid </a:t>
            </a:r>
            <a:r>
              <a:rPr lang="en-GB" dirty="0" smtClean="0"/>
              <a:t>production, </a:t>
            </a:r>
            <a:r>
              <a:rPr lang="en-GB" dirty="0" err="1" smtClean="0"/>
              <a:t>hyperuricaemia</a:t>
            </a:r>
            <a:r>
              <a:rPr lang="en-GB" dirty="0" smtClean="0"/>
              <a:t> </a:t>
            </a:r>
            <a:r>
              <a:rPr lang="en-GB" dirty="0"/>
              <a:t>and </a:t>
            </a:r>
            <a:r>
              <a:rPr lang="en-GB" dirty="0" smtClean="0"/>
              <a:t>neurological problems </a:t>
            </a:r>
            <a:r>
              <a:rPr lang="en-GB" dirty="0"/>
              <a:t>that include </a:t>
            </a:r>
            <a:r>
              <a:rPr lang="en-GB" dirty="0" smtClean="0"/>
              <a:t>self-mutilation and </a:t>
            </a:r>
            <a:r>
              <a:rPr lang="en-GB" dirty="0"/>
              <a:t>mental retardation.</a:t>
            </a:r>
          </a:p>
        </p:txBody>
      </p:sp>
    </p:spTree>
    <p:extLst>
      <p:ext uri="{BB962C8B-B14F-4D97-AF65-F5344CB8AC3E}">
        <p14:creationId xmlns:p14="http://schemas.microsoft.com/office/powerpoint/2010/main" xmlns="" val="31650488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Gout is a clinical syndrome that is </a:t>
            </a:r>
            <a:r>
              <a:rPr lang="en-GB" dirty="0" smtClean="0"/>
              <a:t>characterized by </a:t>
            </a:r>
            <a:r>
              <a:rPr lang="en-GB" dirty="0" err="1"/>
              <a:t>hyperuricaemia</a:t>
            </a:r>
            <a:r>
              <a:rPr lang="en-GB" dirty="0"/>
              <a:t> and </a:t>
            </a:r>
            <a:r>
              <a:rPr lang="en-GB" dirty="0" smtClean="0"/>
              <a:t>recurrent acute </a:t>
            </a:r>
            <a:r>
              <a:rPr lang="en-GB" dirty="0"/>
              <a:t>arthritis</a:t>
            </a:r>
            <a:r>
              <a:rPr lang="en-GB" dirty="0" smtClean="0"/>
              <a:t>.</a:t>
            </a:r>
          </a:p>
          <a:p>
            <a:endParaRPr lang="en-GB" dirty="0"/>
          </a:p>
          <a:p>
            <a:r>
              <a:rPr lang="en-GB" dirty="0"/>
              <a:t>Whereas all </a:t>
            </a:r>
            <a:r>
              <a:rPr lang="en-GB" dirty="0" smtClean="0"/>
              <a:t>patients who </a:t>
            </a:r>
            <a:r>
              <a:rPr lang="en-GB" dirty="0"/>
              <a:t>develop gout will have had </a:t>
            </a:r>
            <a:r>
              <a:rPr lang="en-GB" dirty="0" err="1" smtClean="0"/>
              <a:t>hyperuricaemia</a:t>
            </a:r>
            <a:r>
              <a:rPr lang="en-GB" dirty="0" smtClean="0"/>
              <a:t> at </a:t>
            </a:r>
            <a:r>
              <a:rPr lang="en-GB" dirty="0"/>
              <a:t>some point in the </a:t>
            </a:r>
            <a:r>
              <a:rPr lang="en-GB" dirty="0" smtClean="0"/>
              <a:t>development of </a:t>
            </a:r>
            <a:r>
              <a:rPr lang="en-GB" dirty="0"/>
              <a:t>the disease, only a minority </a:t>
            </a:r>
            <a:r>
              <a:rPr lang="en-GB" dirty="0" smtClean="0"/>
              <a:t>of patients </a:t>
            </a:r>
            <a:r>
              <a:rPr lang="en-GB" dirty="0"/>
              <a:t>with </a:t>
            </a:r>
            <a:r>
              <a:rPr lang="en-GB" dirty="0" err="1"/>
              <a:t>hyperuricaemia</a:t>
            </a:r>
            <a:r>
              <a:rPr lang="en-GB" dirty="0"/>
              <a:t> </a:t>
            </a:r>
            <a:r>
              <a:rPr lang="en-GB" dirty="0" smtClean="0"/>
              <a:t>develop gout.</a:t>
            </a:r>
          </a:p>
          <a:p>
            <a:endParaRPr lang="en-GB" dirty="0"/>
          </a:p>
          <a:p>
            <a:r>
              <a:rPr lang="en-GB" dirty="0"/>
              <a:t>The reason for this is not known.</a:t>
            </a:r>
          </a:p>
        </p:txBody>
      </p:sp>
    </p:spTree>
    <p:extLst>
      <p:ext uri="{BB962C8B-B14F-4D97-AF65-F5344CB8AC3E}">
        <p14:creationId xmlns:p14="http://schemas.microsoft.com/office/powerpoint/2010/main" xmlns="" val="1902550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Gout cont..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Acute gout is triggered by the </a:t>
            </a:r>
            <a:r>
              <a:rPr lang="en-GB" dirty="0" smtClean="0"/>
              <a:t>tissue deposition </a:t>
            </a:r>
            <a:r>
              <a:rPr lang="en-GB" dirty="0"/>
              <a:t>of sodium </a:t>
            </a:r>
            <a:r>
              <a:rPr lang="en-GB" dirty="0" err="1"/>
              <a:t>urate</a:t>
            </a:r>
            <a:r>
              <a:rPr lang="en-GB" dirty="0"/>
              <a:t> crystals </a:t>
            </a:r>
            <a:r>
              <a:rPr lang="en-GB" dirty="0" smtClean="0"/>
              <a:t>that cause </a:t>
            </a:r>
            <a:r>
              <a:rPr lang="en-GB" dirty="0"/>
              <a:t>an intense inflammatory response</a:t>
            </a:r>
            <a:r>
              <a:rPr lang="en-GB" dirty="0" smtClean="0"/>
              <a:t>.</a:t>
            </a:r>
          </a:p>
          <a:p>
            <a:endParaRPr lang="en-GB" dirty="0"/>
          </a:p>
          <a:p>
            <a:r>
              <a:rPr lang="en-GB" dirty="0"/>
              <a:t>In the chronic situation, </a:t>
            </a:r>
            <a:r>
              <a:rPr lang="en-GB" dirty="0" err="1" smtClean="0"/>
              <a:t>tophaceous</a:t>
            </a:r>
            <a:r>
              <a:rPr lang="en-GB" dirty="0" smtClean="0"/>
              <a:t> deposits </a:t>
            </a:r>
            <a:r>
              <a:rPr lang="en-GB" dirty="0"/>
              <a:t>of sodium </a:t>
            </a:r>
            <a:r>
              <a:rPr lang="en-GB" dirty="0" err="1"/>
              <a:t>urate</a:t>
            </a:r>
            <a:r>
              <a:rPr lang="en-GB" dirty="0"/>
              <a:t> may form </a:t>
            </a:r>
            <a:r>
              <a:rPr lang="en-GB" dirty="0" smtClean="0"/>
              <a:t>in the </a:t>
            </a:r>
            <a:r>
              <a:rPr lang="en-GB" dirty="0"/>
              <a:t>tissues (Fig 72.4).</a:t>
            </a:r>
          </a:p>
        </p:txBody>
      </p:sp>
    </p:spTree>
    <p:extLst>
      <p:ext uri="{BB962C8B-B14F-4D97-AF65-F5344CB8AC3E}">
        <p14:creationId xmlns:p14="http://schemas.microsoft.com/office/powerpoint/2010/main" xmlns="" val="37249732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279561" y="824248"/>
            <a:ext cx="6310647" cy="4205889"/>
          </a:xfrm>
        </p:spPr>
      </p:pic>
    </p:spTree>
    <p:extLst>
      <p:ext uri="{BB962C8B-B14F-4D97-AF65-F5344CB8AC3E}">
        <p14:creationId xmlns:p14="http://schemas.microsoft.com/office/powerpoint/2010/main" xmlns="" val="40029903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Gout cont..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Gout is </a:t>
            </a:r>
            <a:r>
              <a:rPr lang="en-GB" dirty="0" smtClean="0"/>
              <a:t>exacerbated by </a:t>
            </a:r>
            <a:r>
              <a:rPr lang="en-GB" dirty="0"/>
              <a:t>alcohol</a:t>
            </a:r>
            <a:r>
              <a:rPr lang="en-GB" dirty="0" smtClean="0"/>
              <a:t>.</a:t>
            </a:r>
          </a:p>
          <a:p>
            <a:endParaRPr lang="en-GB" dirty="0"/>
          </a:p>
          <a:p>
            <a:r>
              <a:rPr lang="en-GB" dirty="0"/>
              <a:t>The reason for this </a:t>
            </a:r>
            <a:r>
              <a:rPr lang="en-GB" dirty="0" smtClean="0"/>
              <a:t>is twofold.</a:t>
            </a:r>
          </a:p>
          <a:p>
            <a:endParaRPr lang="en-GB" dirty="0"/>
          </a:p>
          <a:p>
            <a:r>
              <a:rPr lang="en-GB" dirty="0"/>
              <a:t>Ethanol increases the </a:t>
            </a:r>
            <a:r>
              <a:rPr lang="en-GB" dirty="0" smtClean="0"/>
              <a:t>turnover of </a:t>
            </a:r>
            <a:r>
              <a:rPr lang="en-GB" dirty="0"/>
              <a:t>ATP and </a:t>
            </a:r>
            <a:r>
              <a:rPr lang="en-GB" dirty="0" err="1"/>
              <a:t>urate</a:t>
            </a:r>
            <a:r>
              <a:rPr lang="en-GB" dirty="0"/>
              <a:t> production</a:t>
            </a:r>
            <a:r>
              <a:rPr lang="en-GB" dirty="0" smtClean="0"/>
              <a:t>.</a:t>
            </a:r>
          </a:p>
          <a:p>
            <a:endParaRPr lang="en-GB" dirty="0"/>
          </a:p>
          <a:p>
            <a:r>
              <a:rPr lang="en-GB" dirty="0"/>
              <a:t>Ethanol </a:t>
            </a:r>
            <a:r>
              <a:rPr lang="en-GB" dirty="0" smtClean="0"/>
              <a:t>in excess </a:t>
            </a:r>
            <a:r>
              <a:rPr lang="en-GB" dirty="0"/>
              <a:t>may cause the accumulation </a:t>
            </a:r>
            <a:r>
              <a:rPr lang="en-GB" dirty="0" smtClean="0"/>
              <a:t>of organic </a:t>
            </a:r>
            <a:r>
              <a:rPr lang="en-GB" dirty="0"/>
              <a:t>acids that compete with </a:t>
            </a:r>
            <a:r>
              <a:rPr lang="en-GB" dirty="0" smtClean="0"/>
              <a:t>the tubular </a:t>
            </a:r>
            <a:r>
              <a:rPr lang="en-GB" dirty="0"/>
              <a:t>secretion of uric acid.</a:t>
            </a:r>
          </a:p>
        </p:txBody>
      </p:sp>
    </p:spTree>
    <p:extLst>
      <p:ext uri="{BB962C8B-B14F-4D97-AF65-F5344CB8AC3E}">
        <p14:creationId xmlns:p14="http://schemas.microsoft.com/office/powerpoint/2010/main" xmlns="" val="16828009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Gout cont..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Disorders such </a:t>
            </a:r>
            <a:r>
              <a:rPr lang="en-GB" dirty="0"/>
              <a:t>as ethanol intoxication, </a:t>
            </a:r>
            <a:r>
              <a:rPr lang="en-GB" dirty="0" smtClean="0"/>
              <a:t>diabetic ketoacidosis </a:t>
            </a:r>
            <a:r>
              <a:rPr lang="en-GB" dirty="0"/>
              <a:t>and starvation lead to </a:t>
            </a:r>
            <a:r>
              <a:rPr lang="en-GB" dirty="0" smtClean="0"/>
              <a:t>elevations of </a:t>
            </a:r>
            <a:r>
              <a:rPr lang="en-GB" dirty="0"/>
              <a:t>lactic acid, </a:t>
            </a:r>
            <a:r>
              <a:rPr lang="el-GR" dirty="0"/>
              <a:t>β-</a:t>
            </a:r>
            <a:r>
              <a:rPr lang="en-GB" dirty="0" err="1" smtClean="0"/>
              <a:t>hydroxybutyric</a:t>
            </a:r>
            <a:r>
              <a:rPr lang="en-GB" dirty="0" smtClean="0"/>
              <a:t> acid and </a:t>
            </a:r>
            <a:r>
              <a:rPr lang="en-GB" dirty="0" err="1" smtClean="0"/>
              <a:t>acetoacetic</a:t>
            </a:r>
            <a:r>
              <a:rPr lang="en-GB" dirty="0" smtClean="0"/>
              <a:t> </a:t>
            </a:r>
            <a:r>
              <a:rPr lang="en-GB" dirty="0"/>
              <a:t>acid, and will </a:t>
            </a:r>
            <a:r>
              <a:rPr lang="en-GB" dirty="0" smtClean="0"/>
              <a:t>cause </a:t>
            </a:r>
            <a:r>
              <a:rPr lang="en-GB" dirty="0" err="1" smtClean="0"/>
              <a:t>hyperuricaemia</a:t>
            </a:r>
            <a:r>
              <a:rPr lang="en-GB" dirty="0" smtClean="0"/>
              <a:t>.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7750476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Treatment of Gout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symptoms of acute gout respond </a:t>
            </a:r>
            <a:r>
              <a:rPr lang="en-GB" dirty="0" smtClean="0"/>
              <a:t>to anti-inflammatory </a:t>
            </a:r>
            <a:r>
              <a:rPr lang="en-GB" dirty="0"/>
              <a:t>drugs such </a:t>
            </a:r>
            <a:r>
              <a:rPr lang="en-GB" dirty="0" smtClean="0"/>
              <a:t>as indomethacin</a:t>
            </a:r>
            <a:r>
              <a:rPr lang="en-GB" dirty="0"/>
              <a:t>, but it should be </a:t>
            </a:r>
            <a:r>
              <a:rPr lang="en-GB" dirty="0" smtClean="0"/>
              <a:t>noted that </a:t>
            </a:r>
            <a:r>
              <a:rPr lang="en-GB" dirty="0"/>
              <a:t>these drugs have no direct effect </a:t>
            </a:r>
            <a:r>
              <a:rPr lang="en-GB" dirty="0" smtClean="0"/>
              <a:t>on the </a:t>
            </a:r>
            <a:r>
              <a:rPr lang="en-GB" dirty="0"/>
              <a:t>serum </a:t>
            </a:r>
            <a:r>
              <a:rPr lang="en-GB" dirty="0" err="1"/>
              <a:t>urate</a:t>
            </a:r>
            <a:r>
              <a:rPr lang="en-GB" dirty="0"/>
              <a:t> level</a:t>
            </a:r>
            <a:r>
              <a:rPr lang="en-GB" dirty="0" smtClean="0"/>
              <a:t>.</a:t>
            </a:r>
          </a:p>
          <a:p>
            <a:endParaRPr lang="en-GB" dirty="0"/>
          </a:p>
          <a:p>
            <a:r>
              <a:rPr lang="en-GB" dirty="0"/>
              <a:t>Low-dose </a:t>
            </a:r>
            <a:r>
              <a:rPr lang="en-GB" dirty="0" smtClean="0"/>
              <a:t>aspirin should </a:t>
            </a:r>
            <a:r>
              <a:rPr lang="en-GB" dirty="0"/>
              <a:t>be avoided as it inhibits </a:t>
            </a:r>
            <a:r>
              <a:rPr lang="en-GB" dirty="0" smtClean="0"/>
              <a:t>renal </a:t>
            </a:r>
            <a:r>
              <a:rPr lang="en-GB" dirty="0" err="1" smtClean="0"/>
              <a:t>urate</a:t>
            </a:r>
            <a:r>
              <a:rPr lang="en-GB" dirty="0" smtClean="0"/>
              <a:t> </a:t>
            </a:r>
            <a:r>
              <a:rPr lang="en-GB" dirty="0"/>
              <a:t>excretion</a:t>
            </a:r>
            <a:r>
              <a:rPr lang="en-GB" dirty="0" smtClean="0"/>
              <a:t>.</a:t>
            </a:r>
          </a:p>
          <a:p>
            <a:endParaRPr lang="en-GB" dirty="0"/>
          </a:p>
          <a:p>
            <a:r>
              <a:rPr lang="en-GB" dirty="0"/>
              <a:t>Treatment must also </a:t>
            </a:r>
            <a:r>
              <a:rPr lang="en-GB" dirty="0" smtClean="0"/>
              <a:t>be directed </a:t>
            </a:r>
            <a:r>
              <a:rPr lang="en-GB" dirty="0"/>
              <a:t>at the </a:t>
            </a:r>
            <a:r>
              <a:rPr lang="en-GB" dirty="0" err="1"/>
              <a:t>hyperuricaemia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191063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Overview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Nucleic acids contain bases of two </a:t>
            </a:r>
            <a:r>
              <a:rPr lang="en-GB" dirty="0" smtClean="0"/>
              <a:t>different types</a:t>
            </a:r>
            <a:r>
              <a:rPr lang="en-GB" dirty="0"/>
              <a:t>, </a:t>
            </a:r>
            <a:r>
              <a:rPr lang="en-GB" dirty="0" err="1"/>
              <a:t>pyrimidines</a:t>
            </a:r>
            <a:r>
              <a:rPr lang="en-GB" dirty="0"/>
              <a:t> and purines</a:t>
            </a:r>
            <a:r>
              <a:rPr lang="en-GB" dirty="0" smtClean="0"/>
              <a:t>.</a:t>
            </a:r>
          </a:p>
          <a:p>
            <a:endParaRPr lang="en-GB" dirty="0"/>
          </a:p>
          <a:p>
            <a:r>
              <a:rPr lang="en-GB" dirty="0"/>
              <a:t>The catabolism of the purines, </a:t>
            </a:r>
            <a:r>
              <a:rPr lang="en-GB" dirty="0" smtClean="0">
                <a:solidFill>
                  <a:srgbClr val="FF0000"/>
                </a:solidFill>
              </a:rPr>
              <a:t>adenine</a:t>
            </a:r>
            <a:r>
              <a:rPr lang="en-GB" dirty="0" smtClean="0"/>
              <a:t> and </a:t>
            </a:r>
            <a:r>
              <a:rPr lang="en-GB" dirty="0">
                <a:solidFill>
                  <a:srgbClr val="FF0000"/>
                </a:solidFill>
              </a:rPr>
              <a:t>guanine</a:t>
            </a:r>
            <a:r>
              <a:rPr lang="en-GB" dirty="0"/>
              <a:t>, produces uric acid</a:t>
            </a:r>
            <a:r>
              <a:rPr lang="en-GB" dirty="0" smtClean="0"/>
              <a:t>.</a:t>
            </a:r>
          </a:p>
          <a:p>
            <a:endParaRPr lang="en-GB" dirty="0"/>
          </a:p>
          <a:p>
            <a:r>
              <a:rPr lang="en-GB" dirty="0" smtClean="0"/>
              <a:t>At physiological </a:t>
            </a:r>
            <a:r>
              <a:rPr lang="en-GB" dirty="0"/>
              <a:t>hydrogen ion </a:t>
            </a:r>
            <a:r>
              <a:rPr lang="en-GB" dirty="0" smtClean="0"/>
              <a:t>concentration, uric </a:t>
            </a:r>
            <a:r>
              <a:rPr lang="en-GB" dirty="0"/>
              <a:t>acid is mostly ionized </a:t>
            </a:r>
            <a:r>
              <a:rPr lang="en-GB" dirty="0" smtClean="0"/>
              <a:t>and present </a:t>
            </a:r>
            <a:r>
              <a:rPr lang="en-GB" dirty="0"/>
              <a:t>in plasma as sodium </a:t>
            </a:r>
            <a:r>
              <a:rPr lang="en-GB" dirty="0" err="1" smtClean="0"/>
              <a:t>urate</a:t>
            </a:r>
            <a:r>
              <a:rPr lang="en-GB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575213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Treatment of Gout cont..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Drugs such </a:t>
            </a:r>
            <a:r>
              <a:rPr lang="en-GB" dirty="0"/>
              <a:t>as </a:t>
            </a:r>
            <a:r>
              <a:rPr lang="en-GB" dirty="0" err="1"/>
              <a:t>probenecid</a:t>
            </a:r>
            <a:r>
              <a:rPr lang="en-GB" dirty="0"/>
              <a:t>, which </a:t>
            </a:r>
            <a:r>
              <a:rPr lang="en-GB" dirty="0" smtClean="0"/>
              <a:t>promote </a:t>
            </a:r>
            <a:r>
              <a:rPr lang="en-GB" dirty="0" err="1" smtClean="0"/>
              <a:t>urate</a:t>
            </a:r>
            <a:r>
              <a:rPr lang="en-GB" dirty="0" smtClean="0"/>
              <a:t> </a:t>
            </a:r>
            <a:r>
              <a:rPr lang="en-GB" dirty="0"/>
              <a:t>excretion, can be used prophylactically</a:t>
            </a:r>
            <a:r>
              <a:rPr lang="en-GB" dirty="0" smtClean="0"/>
              <a:t>.</a:t>
            </a:r>
          </a:p>
          <a:p>
            <a:endParaRPr lang="en-GB" dirty="0"/>
          </a:p>
          <a:p>
            <a:r>
              <a:rPr lang="en-GB" dirty="0"/>
              <a:t>A diet that is low in </a:t>
            </a:r>
            <a:r>
              <a:rPr lang="en-GB" dirty="0" smtClean="0"/>
              <a:t>purines and </a:t>
            </a:r>
            <a:r>
              <a:rPr lang="en-GB" dirty="0"/>
              <a:t>alcohol may be prescribed in </a:t>
            </a:r>
            <a:r>
              <a:rPr lang="en-GB" dirty="0" smtClean="0"/>
              <a:t>an effort </a:t>
            </a:r>
            <a:r>
              <a:rPr lang="en-GB" dirty="0"/>
              <a:t>to reduce the plasma </a:t>
            </a:r>
            <a:r>
              <a:rPr lang="en-GB" dirty="0" err="1"/>
              <a:t>urate</a:t>
            </a:r>
            <a:r>
              <a:rPr lang="en-GB" dirty="0"/>
              <a:t> concentration</a:t>
            </a:r>
            <a:r>
              <a:rPr lang="en-GB" dirty="0" smtClean="0"/>
              <a:t>.</a:t>
            </a:r>
          </a:p>
          <a:p>
            <a:endParaRPr lang="en-GB" dirty="0"/>
          </a:p>
          <a:p>
            <a:r>
              <a:rPr lang="en-GB" dirty="0"/>
              <a:t>Allopurinol, a specific </a:t>
            </a:r>
            <a:r>
              <a:rPr lang="en-GB" dirty="0" smtClean="0"/>
              <a:t>inhibitor of </a:t>
            </a:r>
            <a:r>
              <a:rPr lang="en-GB" dirty="0"/>
              <a:t>the enzyme xanthine </a:t>
            </a:r>
            <a:r>
              <a:rPr lang="en-GB" dirty="0" smtClean="0"/>
              <a:t>oxidase that </a:t>
            </a:r>
            <a:r>
              <a:rPr lang="en-GB" dirty="0"/>
              <a:t>catalyses the oxidation of </a:t>
            </a:r>
            <a:r>
              <a:rPr lang="en-GB" dirty="0" smtClean="0"/>
              <a:t>hypoxanthine to </a:t>
            </a:r>
            <a:r>
              <a:rPr lang="en-GB" dirty="0"/>
              <a:t>xanthine and uric acid, </a:t>
            </a:r>
            <a:r>
              <a:rPr lang="en-GB" dirty="0" smtClean="0"/>
              <a:t>may also </a:t>
            </a:r>
            <a:r>
              <a:rPr lang="en-GB" dirty="0"/>
              <a:t>be effective in reducing </a:t>
            </a:r>
            <a:r>
              <a:rPr lang="en-GB" dirty="0" err="1" smtClean="0"/>
              <a:t>urate</a:t>
            </a:r>
            <a:r>
              <a:rPr lang="en-GB" dirty="0" smtClean="0"/>
              <a:t> concentrations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9442879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Treatment of Gout cont..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 number of other </a:t>
            </a:r>
            <a:r>
              <a:rPr lang="en-GB" dirty="0" smtClean="0"/>
              <a:t>crystalline </a:t>
            </a:r>
            <a:r>
              <a:rPr lang="en-GB" dirty="0" err="1" smtClean="0"/>
              <a:t>arthropathies</a:t>
            </a:r>
            <a:r>
              <a:rPr lang="en-GB" dirty="0" smtClean="0"/>
              <a:t> </a:t>
            </a:r>
            <a:r>
              <a:rPr lang="en-GB" dirty="0"/>
              <a:t>may present as </a:t>
            </a:r>
            <a:r>
              <a:rPr lang="en-GB" dirty="0" smtClean="0"/>
              <a:t>gout but </a:t>
            </a:r>
            <a:r>
              <a:rPr lang="en-GB" dirty="0"/>
              <a:t>are not associated with </a:t>
            </a:r>
            <a:r>
              <a:rPr lang="en-GB" dirty="0" err="1" smtClean="0"/>
              <a:t>hyperuricaemia</a:t>
            </a:r>
            <a:r>
              <a:rPr lang="en-GB" dirty="0" smtClean="0"/>
              <a:t> (so-called </a:t>
            </a:r>
            <a:r>
              <a:rPr lang="en-GB" i="1" dirty="0" err="1"/>
              <a:t>pseudogout</a:t>
            </a:r>
            <a:r>
              <a:rPr lang="en-GB" dirty="0" smtClean="0"/>
              <a:t>).</a:t>
            </a:r>
          </a:p>
          <a:p>
            <a:endParaRPr lang="en-GB" dirty="0"/>
          </a:p>
          <a:p>
            <a:r>
              <a:rPr lang="en-GB" dirty="0"/>
              <a:t>Most </a:t>
            </a:r>
            <a:r>
              <a:rPr lang="en-GB" dirty="0" smtClean="0"/>
              <a:t>notably, </a:t>
            </a:r>
            <a:r>
              <a:rPr lang="en-GB" dirty="0" err="1" smtClean="0"/>
              <a:t>pseudogout</a:t>
            </a:r>
            <a:r>
              <a:rPr lang="en-GB" dirty="0" smtClean="0"/>
              <a:t> </a:t>
            </a:r>
            <a:r>
              <a:rPr lang="en-GB" dirty="0"/>
              <a:t>is due to the deposition </a:t>
            </a:r>
            <a:r>
              <a:rPr lang="en-GB" dirty="0" smtClean="0"/>
              <a:t>of calcium </a:t>
            </a:r>
            <a:r>
              <a:rPr lang="en-GB" dirty="0"/>
              <a:t>pyrophosphate crystals.</a:t>
            </a:r>
          </a:p>
        </p:txBody>
      </p:sp>
    </p:spTree>
    <p:extLst>
      <p:ext uri="{BB962C8B-B14F-4D97-AF65-F5344CB8AC3E}">
        <p14:creationId xmlns:p14="http://schemas.microsoft.com/office/powerpoint/2010/main" xmlns="" val="32179820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Renal disease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hyperuricaemia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Renal disease is a common </a:t>
            </a:r>
            <a:r>
              <a:rPr lang="en-GB" dirty="0" smtClean="0"/>
              <a:t>complication of </a:t>
            </a:r>
            <a:r>
              <a:rPr lang="en-GB" dirty="0" err="1"/>
              <a:t>hyperuricaemia</a:t>
            </a:r>
            <a:r>
              <a:rPr lang="en-GB" dirty="0" smtClean="0"/>
              <a:t>.</a:t>
            </a:r>
          </a:p>
          <a:p>
            <a:endParaRPr lang="en-GB" dirty="0"/>
          </a:p>
          <a:p>
            <a:r>
              <a:rPr lang="en-GB" dirty="0"/>
              <a:t>Several types of </a:t>
            </a:r>
            <a:r>
              <a:rPr lang="en-GB" dirty="0" smtClean="0"/>
              <a:t>renal disease </a:t>
            </a:r>
            <a:r>
              <a:rPr lang="en-GB" dirty="0"/>
              <a:t>have been identified</a:t>
            </a:r>
            <a:r>
              <a:rPr lang="en-GB" dirty="0" smtClean="0"/>
              <a:t>.</a:t>
            </a:r>
          </a:p>
          <a:p>
            <a:endParaRPr lang="en-GB" dirty="0"/>
          </a:p>
          <a:p>
            <a:r>
              <a:rPr lang="en-GB" dirty="0"/>
              <a:t>The </a:t>
            </a:r>
            <a:r>
              <a:rPr lang="en-GB" dirty="0" smtClean="0"/>
              <a:t>most common </a:t>
            </a:r>
            <a:r>
              <a:rPr lang="en-GB" dirty="0"/>
              <a:t>is </a:t>
            </a:r>
            <a:r>
              <a:rPr lang="en-GB" dirty="0" err="1"/>
              <a:t>urate</a:t>
            </a:r>
            <a:r>
              <a:rPr lang="en-GB" dirty="0"/>
              <a:t> nephropathy, which </a:t>
            </a:r>
            <a:r>
              <a:rPr lang="en-GB" dirty="0" smtClean="0"/>
              <a:t>is caused </a:t>
            </a:r>
            <a:r>
              <a:rPr lang="en-GB" dirty="0"/>
              <a:t>by the deposition of </a:t>
            </a:r>
            <a:r>
              <a:rPr lang="en-GB" dirty="0" err="1"/>
              <a:t>urate</a:t>
            </a:r>
            <a:r>
              <a:rPr lang="en-GB" dirty="0"/>
              <a:t> </a:t>
            </a:r>
            <a:r>
              <a:rPr lang="en-GB" dirty="0" smtClean="0"/>
              <a:t>crystals in </a:t>
            </a:r>
            <a:r>
              <a:rPr lang="en-GB" dirty="0"/>
              <a:t>renal tissue or the urinary </a:t>
            </a:r>
            <a:r>
              <a:rPr lang="en-GB" dirty="0" smtClean="0"/>
              <a:t>tract to </a:t>
            </a:r>
            <a:r>
              <a:rPr lang="en-GB" dirty="0"/>
              <a:t>form </a:t>
            </a:r>
            <a:r>
              <a:rPr lang="en-GB" dirty="0" err="1"/>
              <a:t>urate</a:t>
            </a:r>
            <a:r>
              <a:rPr lang="en-GB" dirty="0"/>
              <a:t> stones</a:t>
            </a:r>
            <a:r>
              <a:rPr lang="en-GB" dirty="0" smtClean="0"/>
              <a:t>.</a:t>
            </a:r>
          </a:p>
          <a:p>
            <a:endParaRPr lang="en-GB" dirty="0"/>
          </a:p>
          <a:p>
            <a:r>
              <a:rPr lang="en-GB" dirty="0"/>
              <a:t>This may be </a:t>
            </a:r>
            <a:r>
              <a:rPr lang="en-GB" dirty="0" smtClean="0"/>
              <a:t>associated with </a:t>
            </a:r>
            <a:r>
              <a:rPr lang="en-GB" dirty="0"/>
              <a:t>chronic </a:t>
            </a:r>
            <a:r>
              <a:rPr lang="en-GB" dirty="0" err="1"/>
              <a:t>hyperuricaemia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5036825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Renal disease and </a:t>
            </a: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hyperuricaemia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cont..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/>
              <a:t>Acute renal failure can be caused by </a:t>
            </a:r>
            <a:r>
              <a:rPr lang="en-GB" dirty="0" smtClean="0"/>
              <a:t>the rapid </a:t>
            </a:r>
            <a:r>
              <a:rPr lang="en-GB" dirty="0"/>
              <a:t>precipitation of uric acid </a:t>
            </a:r>
            <a:r>
              <a:rPr lang="en-GB" dirty="0" smtClean="0"/>
              <a:t>crystals that </a:t>
            </a:r>
            <a:r>
              <a:rPr lang="en-GB" dirty="0"/>
              <a:t>commonly occurs during </a:t>
            </a:r>
            <a:r>
              <a:rPr lang="en-GB" dirty="0" smtClean="0"/>
              <a:t>treatment of </a:t>
            </a:r>
            <a:r>
              <a:rPr lang="en-GB" dirty="0"/>
              <a:t>patients with </a:t>
            </a:r>
            <a:r>
              <a:rPr lang="en-GB" dirty="0" err="1"/>
              <a:t>leukaemias</a:t>
            </a:r>
            <a:r>
              <a:rPr lang="en-GB" dirty="0"/>
              <a:t> and lymphomas</a:t>
            </a:r>
            <a:r>
              <a:rPr lang="en-GB" dirty="0" smtClean="0"/>
              <a:t>.</a:t>
            </a:r>
          </a:p>
          <a:p>
            <a:endParaRPr lang="en-GB" dirty="0"/>
          </a:p>
          <a:p>
            <a:r>
              <a:rPr lang="en-GB" dirty="0"/>
              <a:t>nucleic acids are </a:t>
            </a:r>
            <a:r>
              <a:rPr lang="en-GB" dirty="0" smtClean="0"/>
              <a:t>released as </a:t>
            </a:r>
            <a:r>
              <a:rPr lang="en-GB" dirty="0"/>
              <a:t>a result of tumour cell </a:t>
            </a:r>
            <a:r>
              <a:rPr lang="en-GB" dirty="0" smtClean="0"/>
              <a:t>breakdown, are </a:t>
            </a:r>
            <a:r>
              <a:rPr lang="en-GB" dirty="0"/>
              <a:t>rapidly metabolized to uric acid </a:t>
            </a:r>
            <a:r>
              <a:rPr lang="en-GB" dirty="0" smtClean="0"/>
              <a:t>and this </a:t>
            </a:r>
            <a:r>
              <a:rPr lang="en-GB" dirty="0"/>
              <a:t>sometimes results in very high </a:t>
            </a:r>
            <a:r>
              <a:rPr lang="en-GB" dirty="0" smtClean="0"/>
              <a:t>concentrations, precipitating </a:t>
            </a:r>
            <a:r>
              <a:rPr lang="en-GB" dirty="0"/>
              <a:t>gout or nephropathy</a:t>
            </a:r>
            <a:r>
              <a:rPr lang="en-GB" dirty="0" smtClean="0"/>
              <a:t>.</a:t>
            </a:r>
          </a:p>
          <a:p>
            <a:endParaRPr lang="en-GB" dirty="0"/>
          </a:p>
          <a:p>
            <a:r>
              <a:rPr lang="en-GB" dirty="0"/>
              <a:t>In these cases, </a:t>
            </a:r>
            <a:r>
              <a:rPr lang="en-GB" dirty="0" err="1"/>
              <a:t>urate</a:t>
            </a:r>
            <a:r>
              <a:rPr lang="en-GB" dirty="0"/>
              <a:t> oxidase </a:t>
            </a:r>
            <a:r>
              <a:rPr lang="en-GB" dirty="0" smtClean="0"/>
              <a:t>is sometimes </a:t>
            </a:r>
            <a:r>
              <a:rPr lang="en-GB" dirty="0"/>
              <a:t>administered </a:t>
            </a:r>
            <a:r>
              <a:rPr lang="en-GB" dirty="0" smtClean="0"/>
              <a:t>prophylactically to </a:t>
            </a:r>
            <a:r>
              <a:rPr lang="en-GB" dirty="0"/>
              <a:t>metabolize the uric acid </a:t>
            </a:r>
            <a:r>
              <a:rPr lang="en-GB" dirty="0" smtClean="0"/>
              <a:t>to </a:t>
            </a:r>
            <a:r>
              <a:rPr lang="en-GB" dirty="0" err="1" smtClean="0"/>
              <a:t>allantoin</a:t>
            </a:r>
            <a:r>
              <a:rPr lang="en-GB" dirty="0"/>
              <a:t>, which is safely excreted by </a:t>
            </a:r>
            <a:r>
              <a:rPr lang="en-GB" dirty="0" smtClean="0"/>
              <a:t>the kidney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2654582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Urate in pregnancy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Serum </a:t>
            </a:r>
            <a:r>
              <a:rPr lang="en-GB" dirty="0" err="1"/>
              <a:t>urate</a:t>
            </a:r>
            <a:r>
              <a:rPr lang="en-GB" dirty="0"/>
              <a:t> is of value in the </a:t>
            </a:r>
            <a:r>
              <a:rPr lang="en-GB" dirty="0" smtClean="0"/>
              <a:t>monitoring of </a:t>
            </a:r>
            <a:r>
              <a:rPr lang="en-GB" dirty="0"/>
              <a:t>maternal well-being in </a:t>
            </a:r>
            <a:r>
              <a:rPr lang="en-GB" dirty="0" smtClean="0"/>
              <a:t>pregnancy associated hypertension </a:t>
            </a:r>
            <a:r>
              <a:rPr lang="en-GB" dirty="0"/>
              <a:t>(pre-</a:t>
            </a:r>
            <a:r>
              <a:rPr lang="en-GB" dirty="0" err="1"/>
              <a:t>eclampsia</a:t>
            </a:r>
            <a:r>
              <a:rPr lang="en-GB" dirty="0" smtClean="0"/>
              <a:t>), alongside </a:t>
            </a:r>
            <a:r>
              <a:rPr lang="en-GB" dirty="0"/>
              <a:t>other markers such as </a:t>
            </a:r>
            <a:r>
              <a:rPr lang="en-GB" dirty="0" smtClean="0"/>
              <a:t>blood pressure</a:t>
            </a:r>
            <a:r>
              <a:rPr lang="en-GB" dirty="0"/>
              <a:t>, urine protein excretion </a:t>
            </a:r>
            <a:r>
              <a:rPr lang="en-GB" dirty="0" smtClean="0"/>
              <a:t>and creatinine </a:t>
            </a:r>
            <a:r>
              <a:rPr lang="en-GB" dirty="0"/>
              <a:t>clearance</a:t>
            </a:r>
          </a:p>
        </p:txBody>
      </p:sp>
    </p:spTree>
    <p:extLst>
      <p:ext uri="{BB962C8B-B14F-4D97-AF65-F5344CB8AC3E}">
        <p14:creationId xmlns:p14="http://schemas.microsoft.com/office/powerpoint/2010/main" xmlns="" val="83845528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78795" y="618186"/>
            <a:ext cx="9736428" cy="4984123"/>
          </a:xfrm>
        </p:spPr>
      </p:pic>
    </p:spTree>
    <p:extLst>
      <p:ext uri="{BB962C8B-B14F-4D97-AF65-F5344CB8AC3E}">
        <p14:creationId xmlns:p14="http://schemas.microsoft.com/office/powerpoint/2010/main" xmlns="" val="383458175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43189" y="734096"/>
            <a:ext cx="10225825" cy="4275786"/>
          </a:xfrm>
        </p:spPr>
      </p:pic>
    </p:spTree>
    <p:extLst>
      <p:ext uri="{BB962C8B-B14F-4D97-AF65-F5344CB8AC3E}">
        <p14:creationId xmlns:p14="http://schemas.microsoft.com/office/powerpoint/2010/main" xmlns="" val="363448268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Summary 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Uric acid is formed from </a:t>
            </a:r>
            <a:r>
              <a:rPr lang="en-GB" dirty="0" smtClean="0"/>
              <a:t>the breakdown </a:t>
            </a:r>
            <a:r>
              <a:rPr lang="en-GB" dirty="0"/>
              <a:t>of endogenous </a:t>
            </a:r>
            <a:r>
              <a:rPr lang="en-GB" dirty="0" smtClean="0"/>
              <a:t>or exogenous </a:t>
            </a:r>
            <a:r>
              <a:rPr lang="en-GB" dirty="0"/>
              <a:t>purines</a:t>
            </a:r>
            <a:r>
              <a:rPr lang="en-GB" dirty="0" smtClean="0"/>
              <a:t>.</a:t>
            </a:r>
          </a:p>
          <a:p>
            <a:endParaRPr lang="en-GB" dirty="0"/>
          </a:p>
          <a:p>
            <a:r>
              <a:rPr lang="en-GB" dirty="0" err="1"/>
              <a:t>Hyperuricaemia</a:t>
            </a:r>
            <a:r>
              <a:rPr lang="en-GB" dirty="0"/>
              <a:t> may be caused by</a:t>
            </a:r>
            <a:r>
              <a:rPr lang="en-GB" dirty="0" smtClean="0"/>
              <a:t>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an increased rate of purine </a:t>
            </a:r>
            <a:r>
              <a:rPr lang="en-GB" dirty="0" smtClean="0"/>
              <a:t>synthesis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an increased rate of turnover </a:t>
            </a:r>
            <a:r>
              <a:rPr lang="en-GB" dirty="0" smtClean="0"/>
              <a:t>of nucleic </a:t>
            </a:r>
            <a:r>
              <a:rPr lang="en-GB" dirty="0"/>
              <a:t>acids, as in </a:t>
            </a:r>
            <a:r>
              <a:rPr lang="en-GB" dirty="0" smtClean="0"/>
              <a:t>malignancies, tissue </a:t>
            </a:r>
            <a:r>
              <a:rPr lang="en-GB" dirty="0"/>
              <a:t>damage or </a:t>
            </a:r>
            <a:r>
              <a:rPr lang="en-GB" dirty="0" smtClean="0"/>
              <a:t>starvation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a reduced renal excretion.</a:t>
            </a:r>
          </a:p>
        </p:txBody>
      </p:sp>
    </p:spTree>
    <p:extLst>
      <p:ext uri="{BB962C8B-B14F-4D97-AF65-F5344CB8AC3E}">
        <p14:creationId xmlns:p14="http://schemas.microsoft.com/office/powerpoint/2010/main" xmlns="" val="228622051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Summary cont..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Hyperuricaemia</a:t>
            </a:r>
            <a:r>
              <a:rPr lang="en-GB" dirty="0"/>
              <a:t> is a risk factor for </a:t>
            </a:r>
            <a:r>
              <a:rPr lang="en-GB" dirty="0" smtClean="0"/>
              <a:t>gout that </a:t>
            </a:r>
            <a:r>
              <a:rPr lang="en-GB" dirty="0"/>
              <a:t>occurs when </a:t>
            </a:r>
            <a:r>
              <a:rPr lang="en-GB" dirty="0" err="1"/>
              <a:t>urate</a:t>
            </a:r>
            <a:r>
              <a:rPr lang="en-GB" dirty="0"/>
              <a:t> crystals </a:t>
            </a:r>
            <a:r>
              <a:rPr lang="en-GB" dirty="0" smtClean="0"/>
              <a:t>are deposited </a:t>
            </a:r>
            <a:r>
              <a:rPr lang="en-GB" dirty="0"/>
              <a:t>in tissues</a:t>
            </a:r>
            <a:r>
              <a:rPr lang="en-GB" dirty="0" smtClean="0"/>
              <a:t>.</a:t>
            </a:r>
          </a:p>
          <a:p>
            <a:endParaRPr lang="en-GB" dirty="0"/>
          </a:p>
          <a:p>
            <a:r>
              <a:rPr lang="en-GB" dirty="0" err="1"/>
              <a:t>Hyperuricaemia</a:t>
            </a:r>
            <a:r>
              <a:rPr lang="en-GB" dirty="0"/>
              <a:t> is aggravated by a </a:t>
            </a:r>
            <a:r>
              <a:rPr lang="en-GB" dirty="0" smtClean="0"/>
              <a:t>diet high </a:t>
            </a:r>
            <a:r>
              <a:rPr lang="en-GB" dirty="0"/>
              <a:t>in purines and alcohol.</a:t>
            </a:r>
          </a:p>
        </p:txBody>
      </p:sp>
    </p:spTree>
    <p:extLst>
      <p:ext uri="{BB962C8B-B14F-4D97-AF65-F5344CB8AC3E}">
        <p14:creationId xmlns:p14="http://schemas.microsoft.com/office/powerpoint/2010/main" xmlns="" val="10020723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55313"/>
            <a:ext cx="10515600" cy="4721650"/>
          </a:xfrm>
        </p:spPr>
        <p:txBody>
          <a:bodyPr/>
          <a:lstStyle/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sz="1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END</a:t>
            </a:r>
            <a:endParaRPr lang="en-GB" sz="1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75159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Overview cont..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An elevated serum </a:t>
            </a:r>
            <a:r>
              <a:rPr lang="en-GB" dirty="0" err="1"/>
              <a:t>urate</a:t>
            </a:r>
            <a:r>
              <a:rPr lang="en-GB" dirty="0"/>
              <a:t> </a:t>
            </a:r>
            <a:r>
              <a:rPr lang="en-GB" dirty="0" smtClean="0"/>
              <a:t>concentration is </a:t>
            </a:r>
            <a:r>
              <a:rPr lang="en-GB" dirty="0"/>
              <a:t>known as </a:t>
            </a:r>
            <a:r>
              <a:rPr lang="en-GB" dirty="0" err="1">
                <a:solidFill>
                  <a:srgbClr val="FF0000"/>
                </a:solidFill>
              </a:rPr>
              <a:t>hyperuricaemia</a:t>
            </a:r>
            <a:r>
              <a:rPr lang="en-GB" dirty="0" smtClean="0"/>
              <a:t>.</a:t>
            </a:r>
          </a:p>
          <a:p>
            <a:endParaRPr lang="en-GB" dirty="0"/>
          </a:p>
          <a:p>
            <a:r>
              <a:rPr lang="en-GB" dirty="0"/>
              <a:t>Uric acid and sodium </a:t>
            </a:r>
            <a:r>
              <a:rPr lang="en-GB" dirty="0" err="1"/>
              <a:t>urate</a:t>
            </a:r>
            <a:r>
              <a:rPr lang="en-GB" dirty="0"/>
              <a:t> are </a:t>
            </a:r>
            <a:r>
              <a:rPr lang="en-GB" dirty="0" smtClean="0"/>
              <a:t>relatively insoluble </a:t>
            </a:r>
            <a:r>
              <a:rPr lang="en-GB" dirty="0"/>
              <a:t>molecules that readily </a:t>
            </a:r>
            <a:r>
              <a:rPr lang="en-GB" dirty="0" smtClean="0"/>
              <a:t>precipitate out </a:t>
            </a:r>
            <a:r>
              <a:rPr lang="en-GB" dirty="0"/>
              <a:t>of aqueous solutions such </a:t>
            </a:r>
            <a:r>
              <a:rPr lang="en-GB" dirty="0" smtClean="0"/>
              <a:t>as urine </a:t>
            </a:r>
            <a:r>
              <a:rPr lang="en-GB" dirty="0"/>
              <a:t>or synovial </a:t>
            </a:r>
            <a:r>
              <a:rPr lang="en-GB" dirty="0" smtClean="0"/>
              <a:t>fluid.</a:t>
            </a:r>
          </a:p>
          <a:p>
            <a:endParaRPr lang="en-GB" dirty="0"/>
          </a:p>
          <a:p>
            <a:r>
              <a:rPr lang="en-GB" dirty="0" smtClean="0"/>
              <a:t>The consequence </a:t>
            </a:r>
            <a:r>
              <a:rPr lang="en-GB" dirty="0"/>
              <a:t>of this is the medical </a:t>
            </a:r>
            <a:r>
              <a:rPr lang="en-GB" dirty="0" smtClean="0"/>
              <a:t>condition</a:t>
            </a:r>
            <a:r>
              <a:rPr lang="en-GB" dirty="0" smtClean="0">
                <a:solidFill>
                  <a:srgbClr val="FF0000"/>
                </a:solidFill>
              </a:rPr>
              <a:t> gout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669478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18209" y="1841680"/>
            <a:ext cx="4443212" cy="3409506"/>
          </a:xfrm>
        </p:spPr>
      </p:pic>
    </p:spTree>
    <p:extLst>
      <p:ext uri="{BB962C8B-B14F-4D97-AF65-F5344CB8AC3E}">
        <p14:creationId xmlns:p14="http://schemas.microsoft.com/office/powerpoint/2010/main" xmlns="" val="2899066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Urate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formation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rgbClr val="FF0000"/>
                </a:solidFill>
              </a:rPr>
              <a:t>Urate is formed in three ways. </a:t>
            </a:r>
            <a:r>
              <a:rPr lang="en-GB" dirty="0" smtClean="0">
                <a:solidFill>
                  <a:srgbClr val="FF0000"/>
                </a:solidFill>
              </a:rPr>
              <a:t>These are: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sz="3200" dirty="0"/>
              <a:t>by de novo </a:t>
            </a:r>
            <a:r>
              <a:rPr lang="en-GB" sz="3200" dirty="0" smtClean="0"/>
              <a:t>synthesis</a:t>
            </a:r>
          </a:p>
          <a:p>
            <a:pPr marL="0" indent="0">
              <a:buNone/>
            </a:pPr>
            <a:endParaRPr lang="en-GB" sz="32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GB" sz="3200" dirty="0"/>
              <a:t>by the metabolism of </a:t>
            </a:r>
            <a:r>
              <a:rPr lang="en-GB" sz="3200" dirty="0" smtClean="0"/>
              <a:t>endogenous DNA</a:t>
            </a:r>
            <a:r>
              <a:rPr lang="en-GB" sz="3200" dirty="0"/>
              <a:t>, RNA and other </a:t>
            </a:r>
            <a:r>
              <a:rPr lang="en-GB" sz="3200" dirty="0" smtClean="0"/>
              <a:t>purine-containing molecules </a:t>
            </a:r>
            <a:r>
              <a:rPr lang="en-GB" sz="3200" dirty="0"/>
              <a:t>such as </a:t>
            </a:r>
            <a:r>
              <a:rPr lang="en-GB" sz="3200" dirty="0" smtClean="0"/>
              <a:t>ATP</a:t>
            </a:r>
          </a:p>
          <a:p>
            <a:pPr marL="0" indent="0">
              <a:buNone/>
            </a:pPr>
            <a:endParaRPr lang="en-GB" sz="32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GB" sz="3200" dirty="0"/>
              <a:t>by the breakdown of dietary </a:t>
            </a:r>
            <a:r>
              <a:rPr lang="en-GB" sz="3200" dirty="0" smtClean="0"/>
              <a:t>nucleic acids</a:t>
            </a:r>
            <a:r>
              <a:rPr lang="en-GB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5929229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Urate excretion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Urate is excreted in two ways</a:t>
            </a:r>
            <a:r>
              <a:rPr lang="en-GB" dirty="0" smtClean="0"/>
              <a:t>:</a:t>
            </a:r>
          </a:p>
          <a:p>
            <a:pPr marL="514350" indent="-514350">
              <a:buAutoNum type="arabicPeriod"/>
            </a:pPr>
            <a:r>
              <a:rPr lang="en-GB" dirty="0" smtClean="0">
                <a:solidFill>
                  <a:srgbClr val="FF0000"/>
                </a:solidFill>
              </a:rPr>
              <a:t>Via the kidney.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The majority of </a:t>
            </a:r>
            <a:r>
              <a:rPr lang="en-GB" dirty="0" err="1" smtClean="0"/>
              <a:t>urate</a:t>
            </a:r>
            <a:r>
              <a:rPr lang="en-GB" dirty="0" smtClean="0"/>
              <a:t> is </a:t>
            </a:r>
            <a:r>
              <a:rPr lang="en-GB" dirty="0"/>
              <a:t>excreted via the kidney</a:t>
            </a:r>
            <a:r>
              <a:rPr lang="en-GB" dirty="0" smtClean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 smtClean="0"/>
              <a:t>Renal handling </a:t>
            </a:r>
            <a:r>
              <a:rPr lang="en-GB" dirty="0"/>
              <a:t>of </a:t>
            </a:r>
            <a:r>
              <a:rPr lang="en-GB" dirty="0" err="1"/>
              <a:t>urate</a:t>
            </a:r>
            <a:r>
              <a:rPr lang="en-GB" dirty="0"/>
              <a:t> is complex</a:t>
            </a:r>
            <a:r>
              <a:rPr lang="en-GB" dirty="0" smtClean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It </a:t>
            </a:r>
            <a:r>
              <a:rPr lang="en-GB" dirty="0" smtClean="0"/>
              <a:t>is freely </a:t>
            </a:r>
            <a:r>
              <a:rPr lang="en-GB" dirty="0"/>
              <a:t>filtered at the glomerulus, </a:t>
            </a:r>
            <a:r>
              <a:rPr lang="en-GB" dirty="0" smtClean="0"/>
              <a:t>but 99</a:t>
            </a:r>
            <a:r>
              <a:rPr lang="en-GB" dirty="0"/>
              <a:t>% is reabsorbed in the </a:t>
            </a:r>
            <a:r>
              <a:rPr lang="en-GB" dirty="0" smtClean="0"/>
              <a:t>proximal tubule.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The distal tubules </a:t>
            </a:r>
            <a:r>
              <a:rPr lang="en-GB" dirty="0" smtClean="0"/>
              <a:t>also secrete </a:t>
            </a:r>
            <a:r>
              <a:rPr lang="en-GB" dirty="0" err="1"/>
              <a:t>urate</a:t>
            </a:r>
            <a:r>
              <a:rPr lang="en-GB" dirty="0"/>
              <a:t>, but again much </a:t>
            </a:r>
            <a:r>
              <a:rPr lang="en-GB" dirty="0" smtClean="0"/>
              <a:t>is reabsorbed.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The amount of </a:t>
            </a:r>
            <a:r>
              <a:rPr lang="en-GB" dirty="0" err="1" smtClean="0"/>
              <a:t>urate</a:t>
            </a:r>
            <a:r>
              <a:rPr lang="en-GB" dirty="0" smtClean="0"/>
              <a:t> excreted </a:t>
            </a:r>
            <a:r>
              <a:rPr lang="en-GB" dirty="0"/>
              <a:t>in the urine is around </a:t>
            </a:r>
            <a:r>
              <a:rPr lang="en-GB" dirty="0" smtClean="0"/>
              <a:t>10% of </a:t>
            </a:r>
            <a:r>
              <a:rPr lang="en-GB" dirty="0"/>
              <a:t>that filtered at the glomerulus.</a:t>
            </a:r>
          </a:p>
        </p:txBody>
      </p:sp>
    </p:spTree>
    <p:extLst>
      <p:ext uri="{BB962C8B-B14F-4D97-AF65-F5344CB8AC3E}">
        <p14:creationId xmlns:p14="http://schemas.microsoft.com/office/powerpoint/2010/main" xmlns="" val="28688666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Urate excretion cont..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solidFill>
                  <a:srgbClr val="FF0000"/>
                </a:solidFill>
              </a:rPr>
              <a:t>2. Via the gut.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Smaller amounts </a:t>
            </a:r>
            <a:r>
              <a:rPr lang="en-GB" dirty="0" smtClean="0"/>
              <a:t>of </a:t>
            </a:r>
            <a:r>
              <a:rPr lang="en-GB" dirty="0" err="1" smtClean="0"/>
              <a:t>urate</a:t>
            </a:r>
            <a:r>
              <a:rPr lang="en-GB" dirty="0" smtClean="0"/>
              <a:t> </a:t>
            </a:r>
            <a:r>
              <a:rPr lang="en-GB" dirty="0"/>
              <a:t>are excreted into the gut </a:t>
            </a:r>
            <a:r>
              <a:rPr lang="en-GB" dirty="0" smtClean="0"/>
              <a:t>where it </a:t>
            </a:r>
            <a:r>
              <a:rPr lang="en-GB" dirty="0"/>
              <a:t>is broken down by bacteria</a:t>
            </a:r>
            <a:r>
              <a:rPr lang="en-GB" dirty="0" smtClean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endParaRPr lang="en-GB" dirty="0"/>
          </a:p>
          <a:p>
            <a:pPr>
              <a:buFont typeface="Wingdings" panose="05000000000000000000" pitchFamily="2" charset="2"/>
              <a:buChar char="ü"/>
            </a:pPr>
            <a:r>
              <a:rPr lang="en-GB" dirty="0" smtClean="0"/>
              <a:t>This process </a:t>
            </a:r>
            <a:r>
              <a:rPr lang="en-GB" dirty="0"/>
              <a:t>is called </a:t>
            </a:r>
            <a:r>
              <a:rPr lang="en-GB" dirty="0" err="1"/>
              <a:t>uricolysis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7269464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Uric acid metabolism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Urate concentrations in serum </a:t>
            </a:r>
            <a:r>
              <a:rPr lang="en-GB" dirty="0" smtClean="0"/>
              <a:t>are higher </a:t>
            </a:r>
            <a:r>
              <a:rPr lang="en-GB" dirty="0"/>
              <a:t>in men than women</a:t>
            </a:r>
            <a:r>
              <a:rPr lang="en-GB" dirty="0" smtClean="0"/>
              <a:t>.</a:t>
            </a:r>
          </a:p>
          <a:p>
            <a:endParaRPr lang="en-GB" dirty="0"/>
          </a:p>
          <a:p>
            <a:r>
              <a:rPr lang="en-GB" dirty="0"/>
              <a:t>Even </a:t>
            </a:r>
            <a:r>
              <a:rPr lang="en-GB" dirty="0" smtClean="0"/>
              <a:t>within the </a:t>
            </a:r>
            <a:r>
              <a:rPr lang="en-GB" dirty="0"/>
              <a:t>reference interval, serum </a:t>
            </a:r>
            <a:r>
              <a:rPr lang="en-GB" dirty="0" err="1"/>
              <a:t>urate</a:t>
            </a:r>
            <a:r>
              <a:rPr lang="en-GB" dirty="0"/>
              <a:t> </a:t>
            </a:r>
            <a:r>
              <a:rPr lang="en-GB" dirty="0" smtClean="0"/>
              <a:t>is near </a:t>
            </a:r>
            <a:r>
              <a:rPr lang="en-GB" dirty="0"/>
              <a:t>its aqueous solubility limit</a:t>
            </a:r>
            <a:r>
              <a:rPr lang="en-GB" dirty="0" smtClean="0"/>
              <a:t>.</a:t>
            </a:r>
          </a:p>
          <a:p>
            <a:endParaRPr lang="en-GB" dirty="0"/>
          </a:p>
          <a:p>
            <a:r>
              <a:rPr lang="en-GB" dirty="0" smtClean="0"/>
              <a:t>The presence </a:t>
            </a:r>
            <a:r>
              <a:rPr lang="en-GB" dirty="0"/>
              <a:t>of protein helps to keep </a:t>
            </a:r>
            <a:r>
              <a:rPr lang="en-GB" dirty="0" smtClean="0"/>
              <a:t>the molecule </a:t>
            </a:r>
            <a:r>
              <a:rPr lang="en-GB" dirty="0"/>
              <a:t>in solution</a:t>
            </a:r>
            <a:r>
              <a:rPr lang="en-GB" dirty="0" smtClean="0"/>
              <a:t>.</a:t>
            </a:r>
          </a:p>
          <a:p>
            <a:endParaRPr lang="en-GB" dirty="0"/>
          </a:p>
          <a:p>
            <a:r>
              <a:rPr lang="en-GB" dirty="0"/>
              <a:t>A high </a:t>
            </a:r>
            <a:r>
              <a:rPr lang="en-GB" dirty="0" smtClean="0"/>
              <a:t>serum </a:t>
            </a:r>
            <a:r>
              <a:rPr lang="en-GB" dirty="0" err="1" smtClean="0"/>
              <a:t>urate</a:t>
            </a:r>
            <a:r>
              <a:rPr lang="en-GB" dirty="0" smtClean="0"/>
              <a:t> </a:t>
            </a:r>
            <a:r>
              <a:rPr lang="en-GB" dirty="0"/>
              <a:t>may arise from increased </a:t>
            </a:r>
            <a:r>
              <a:rPr lang="en-GB" dirty="0" err="1" smtClean="0"/>
              <a:t>urate</a:t>
            </a:r>
            <a:r>
              <a:rPr lang="en-GB" dirty="0" smtClean="0"/>
              <a:t> formation</a:t>
            </a:r>
            <a:r>
              <a:rPr lang="en-GB" dirty="0"/>
              <a:t>, or from decreased excretion.</a:t>
            </a:r>
          </a:p>
        </p:txBody>
      </p:sp>
    </p:spTree>
    <p:extLst>
      <p:ext uri="{BB962C8B-B14F-4D97-AF65-F5344CB8AC3E}">
        <p14:creationId xmlns:p14="http://schemas.microsoft.com/office/powerpoint/2010/main" xmlns="" val="7710036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Uric acid metabolism cont..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The common causes of </a:t>
            </a:r>
            <a:r>
              <a:rPr lang="en-GB" dirty="0" err="1" smtClean="0"/>
              <a:t>hyperuricaemia</a:t>
            </a:r>
            <a:r>
              <a:rPr lang="en-GB" dirty="0" smtClean="0"/>
              <a:t> are </a:t>
            </a:r>
            <a:r>
              <a:rPr lang="en-GB" dirty="0"/>
              <a:t>summarized in Figure 72.3</a:t>
            </a:r>
            <a:r>
              <a:rPr lang="en-GB" dirty="0" smtClean="0"/>
              <a:t>.</a:t>
            </a:r>
          </a:p>
          <a:p>
            <a:endParaRPr lang="en-GB" dirty="0"/>
          </a:p>
          <a:p>
            <a:r>
              <a:rPr lang="en-GB" dirty="0" smtClean="0"/>
              <a:t>Genetic causes </a:t>
            </a:r>
            <a:r>
              <a:rPr lang="en-GB" dirty="0"/>
              <a:t>of </a:t>
            </a:r>
            <a:r>
              <a:rPr lang="en-GB" dirty="0" err="1"/>
              <a:t>hyperuricaemia</a:t>
            </a:r>
            <a:r>
              <a:rPr lang="en-GB" dirty="0"/>
              <a:t> are known </a:t>
            </a:r>
            <a:r>
              <a:rPr lang="en-GB" dirty="0" smtClean="0"/>
              <a:t>as primary </a:t>
            </a:r>
            <a:r>
              <a:rPr lang="en-GB" dirty="0"/>
              <a:t>disorders, and there are </a:t>
            </a:r>
            <a:r>
              <a:rPr lang="en-GB" dirty="0" smtClean="0"/>
              <a:t>also secondary </a:t>
            </a:r>
            <a:r>
              <a:rPr lang="en-GB" dirty="0"/>
              <a:t>causes</a:t>
            </a:r>
            <a:r>
              <a:rPr lang="en-GB" dirty="0" smtClean="0"/>
              <a:t>.</a:t>
            </a:r>
          </a:p>
          <a:p>
            <a:endParaRPr lang="en-GB" dirty="0"/>
          </a:p>
          <a:p>
            <a:r>
              <a:rPr lang="en-GB" dirty="0"/>
              <a:t>Most primary </a:t>
            </a:r>
            <a:r>
              <a:rPr lang="en-GB" dirty="0" smtClean="0"/>
              <a:t>causes are </a:t>
            </a:r>
            <a:r>
              <a:rPr lang="en-GB" dirty="0"/>
              <a:t>due to decreased excretion of </a:t>
            </a:r>
            <a:r>
              <a:rPr lang="en-GB" dirty="0" err="1" smtClean="0"/>
              <a:t>urate</a:t>
            </a:r>
            <a:r>
              <a:rPr lang="en-GB" dirty="0" smtClean="0"/>
              <a:t> (90</a:t>
            </a:r>
            <a:r>
              <a:rPr lang="en-GB" dirty="0"/>
              <a:t>% of cases) rather than increased </a:t>
            </a:r>
            <a:r>
              <a:rPr lang="en-GB" dirty="0" smtClean="0"/>
              <a:t>production (10</a:t>
            </a:r>
            <a:r>
              <a:rPr lang="en-GB" dirty="0"/>
              <a:t>%).</a:t>
            </a:r>
          </a:p>
        </p:txBody>
      </p:sp>
    </p:spTree>
    <p:extLst>
      <p:ext uri="{BB962C8B-B14F-4D97-AF65-F5344CB8AC3E}">
        <p14:creationId xmlns:p14="http://schemas.microsoft.com/office/powerpoint/2010/main" xmlns="" val="11100926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1032</Words>
  <Application>Microsoft Office PowerPoint</Application>
  <PresentationFormat>Custom</PresentationFormat>
  <Paragraphs>117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Hyperuricaemia &amp; Gout</vt:lpstr>
      <vt:lpstr>Overview </vt:lpstr>
      <vt:lpstr>Overview cont..</vt:lpstr>
      <vt:lpstr>Slide 4</vt:lpstr>
      <vt:lpstr>Urate formation</vt:lpstr>
      <vt:lpstr>Urate excretion</vt:lpstr>
      <vt:lpstr>Urate excretion cont..</vt:lpstr>
      <vt:lpstr>Uric acid metabolism</vt:lpstr>
      <vt:lpstr>Uric acid metabolism cont..</vt:lpstr>
      <vt:lpstr>Slide 10</vt:lpstr>
      <vt:lpstr>Slide 11</vt:lpstr>
      <vt:lpstr>Slide 12</vt:lpstr>
      <vt:lpstr>Lesch–Nyhan syndrome</vt:lpstr>
      <vt:lpstr>Gout</vt:lpstr>
      <vt:lpstr>Gout cont..</vt:lpstr>
      <vt:lpstr>Slide 16</vt:lpstr>
      <vt:lpstr>Gout cont..</vt:lpstr>
      <vt:lpstr>Gout cont..</vt:lpstr>
      <vt:lpstr>Treatment of Gout</vt:lpstr>
      <vt:lpstr>Treatment of Gout cont..</vt:lpstr>
      <vt:lpstr>Treatment of Gout cont..</vt:lpstr>
      <vt:lpstr>Renal disease and hyperuricaemia</vt:lpstr>
      <vt:lpstr>Renal disease and hyperuricaemia cont..</vt:lpstr>
      <vt:lpstr>Urate in pregnancy</vt:lpstr>
      <vt:lpstr>Slide 25</vt:lpstr>
      <vt:lpstr>Slide 26</vt:lpstr>
      <vt:lpstr>Summary </vt:lpstr>
      <vt:lpstr>Summary cont..</vt:lpstr>
      <vt:lpstr>Slide 29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Hyperuricaemia &amp; Gout</dc:title>
  <dc:creator>Hp</dc:creator>
  <cp:lastModifiedBy>zifangwira</cp:lastModifiedBy>
  <cp:revision>15</cp:revision>
  <dcterms:created xsi:type="dcterms:W3CDTF">2021-09-20T14:00:40Z</dcterms:created>
  <dcterms:modified xsi:type="dcterms:W3CDTF">2021-09-21T07:14:02Z</dcterms:modified>
</cp:coreProperties>
</file>