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82" r:id="rId4"/>
    <p:sldId id="259" r:id="rId5"/>
    <p:sldId id="290" r:id="rId6"/>
    <p:sldId id="293" r:id="rId7"/>
    <p:sldId id="294" r:id="rId8"/>
    <p:sldId id="295" r:id="rId9"/>
    <p:sldId id="288" r:id="rId10"/>
    <p:sldId id="291" r:id="rId11"/>
    <p:sldId id="296" r:id="rId12"/>
    <p:sldId id="297" r:id="rId13"/>
    <p:sldId id="298" r:id="rId14"/>
    <p:sldId id="303" r:id="rId15"/>
    <p:sldId id="299" r:id="rId16"/>
    <p:sldId id="302" r:id="rId17"/>
    <p:sldId id="300" r:id="rId18"/>
    <p:sldId id="301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6" r:id="rId30"/>
    <p:sldId id="314" r:id="rId31"/>
    <p:sldId id="315" r:id="rId32"/>
    <p:sldId id="281" r:id="rId33"/>
    <p:sldId id="260" r:id="rId34"/>
    <p:sldId id="261" r:id="rId35"/>
    <p:sldId id="262" r:id="rId36"/>
    <p:sldId id="263" r:id="rId37"/>
    <p:sldId id="266" r:id="rId38"/>
    <p:sldId id="267" r:id="rId39"/>
    <p:sldId id="268" r:id="rId40"/>
    <p:sldId id="277" r:id="rId41"/>
    <p:sldId id="278" r:id="rId42"/>
    <p:sldId id="279" r:id="rId43"/>
    <p:sldId id="285" r:id="rId44"/>
    <p:sldId id="280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45"/>
  </p:normalViewPr>
  <p:slideViewPr>
    <p:cSldViewPr>
      <p:cViewPr varScale="1">
        <p:scale>
          <a:sx n="108" d="100"/>
          <a:sy n="108" d="100"/>
        </p:scale>
        <p:origin x="176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53030-8161-4A9C-9CA9-ABED34657AC8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092B8-C8FE-4A69-9F49-64427EC02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384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092B8-C8FE-4A69-9F49-64427EC0294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495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24C9-B9F6-45D3-BD9D-83D53BF03C59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D7E4C-8DBE-4010-B533-2B84611F7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575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24C9-B9F6-45D3-BD9D-83D53BF03C59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D7E4C-8DBE-4010-B533-2B84611F7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57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24C9-B9F6-45D3-BD9D-83D53BF03C59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D7E4C-8DBE-4010-B533-2B84611F7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40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24C9-B9F6-45D3-BD9D-83D53BF03C59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D7E4C-8DBE-4010-B533-2B84611F7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860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24C9-B9F6-45D3-BD9D-83D53BF03C59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D7E4C-8DBE-4010-B533-2B84611F7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1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24C9-B9F6-45D3-BD9D-83D53BF03C59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D7E4C-8DBE-4010-B533-2B84611F7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715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24C9-B9F6-45D3-BD9D-83D53BF03C59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D7E4C-8DBE-4010-B533-2B84611F7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214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24C9-B9F6-45D3-BD9D-83D53BF03C59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D7E4C-8DBE-4010-B533-2B84611F7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86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24C9-B9F6-45D3-BD9D-83D53BF03C59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D7E4C-8DBE-4010-B533-2B84611F7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812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24C9-B9F6-45D3-BD9D-83D53BF03C59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D7E4C-8DBE-4010-B533-2B84611F7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315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24C9-B9F6-45D3-BD9D-83D53BF03C59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D7E4C-8DBE-4010-B533-2B84611F7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85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724C9-B9F6-45D3-BD9D-83D53BF03C59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D7E4C-8DBE-4010-B533-2B84611F7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568952" cy="1080120"/>
          </a:xfrm>
        </p:spPr>
        <p:txBody>
          <a:bodyPr>
            <a:noAutofit/>
          </a:bodyPr>
          <a:lstStyle/>
          <a:p>
            <a:r>
              <a:rPr lang="en-GB" sz="3600" b="1" dirty="0"/>
              <a:t>Sample Collection, Transport and Processing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b="1" dirty="0">
              <a:solidFill>
                <a:schemeClr val="tx1"/>
              </a:solidFill>
            </a:endParaRPr>
          </a:p>
          <a:p>
            <a:r>
              <a:rPr lang="en-GB" sz="2800" b="1" dirty="0">
                <a:solidFill>
                  <a:schemeClr val="tx1"/>
                </a:solidFill>
              </a:rPr>
              <a:t>By Mulemba Samutela – Sichalwe</a:t>
            </a:r>
          </a:p>
          <a:p>
            <a:r>
              <a:rPr lang="en-GB" sz="2800" b="1" dirty="0">
                <a:solidFill>
                  <a:schemeClr val="tx1"/>
                </a:solidFill>
              </a:rPr>
              <a:t>10/01/2019</a:t>
            </a:r>
          </a:p>
        </p:txBody>
      </p:sp>
    </p:spTree>
    <p:extLst>
      <p:ext uri="{BB962C8B-B14F-4D97-AF65-F5344CB8AC3E}">
        <p14:creationId xmlns:p14="http://schemas.microsoft.com/office/powerpoint/2010/main" val="2529522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GB" sz="3200" b="1" dirty="0">
                <a:solidFill>
                  <a:prstClr val="black"/>
                </a:solidFill>
                <a:ea typeface="+mn-ea"/>
                <a:cs typeface="+mn-cs"/>
              </a:rPr>
              <a:t>Blood Cultures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>
            <a:normAutofit lnSpcReduction="10000"/>
          </a:bodyPr>
          <a:lstStyle/>
          <a:p>
            <a:r>
              <a:rPr lang="en-GB" sz="2400" b="1" dirty="0">
                <a:solidFill>
                  <a:prstClr val="black"/>
                </a:solidFill>
              </a:rPr>
              <a:t>Can be for manual or automated systems</a:t>
            </a:r>
          </a:p>
          <a:p>
            <a:r>
              <a:rPr lang="en-GB" sz="2400" b="1" dirty="0">
                <a:solidFill>
                  <a:prstClr val="black"/>
                </a:solidFill>
              </a:rPr>
              <a:t>Bottle with culture broth to remove antibacterial effects of normal blood or antibiotics by dilution</a:t>
            </a:r>
          </a:p>
          <a:p>
            <a:r>
              <a:rPr lang="en-GB" sz="2400" b="1" dirty="0"/>
              <a:t>Or may have specialised resins, activated charcoal , sodium </a:t>
            </a:r>
            <a:r>
              <a:rPr lang="en-GB" sz="2400" b="1" dirty="0" err="1"/>
              <a:t>polyethanolsulfonate</a:t>
            </a:r>
            <a:r>
              <a:rPr lang="en-GB" sz="2400" b="1" dirty="0"/>
              <a:t>(SPS)</a:t>
            </a:r>
          </a:p>
          <a:p>
            <a:r>
              <a:rPr lang="en-GB" sz="2400" b="1" dirty="0" err="1"/>
              <a:t>Anticoagulated</a:t>
            </a:r>
            <a:r>
              <a:rPr lang="en-GB" sz="2400" b="1" dirty="0"/>
              <a:t> blood lysed and centrifuged to concentrate microbes be culture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4008" y="1052736"/>
            <a:ext cx="4038600" cy="5544616"/>
          </a:xfrm>
        </p:spPr>
        <p:txBody>
          <a:bodyPr>
            <a:normAutofit lnSpcReduction="10000"/>
          </a:bodyPr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8064" y="1052736"/>
            <a:ext cx="281023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238" y="3356992"/>
            <a:ext cx="270105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6343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Methods of Sample Collection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GB" sz="2800" b="1" dirty="0"/>
              <a:t>Ensure we don’t pick contaminants, or miss the target and sample the wrong site</a:t>
            </a:r>
          </a:p>
          <a:p>
            <a:pPr algn="just"/>
            <a:r>
              <a:rPr lang="en-GB" sz="2800" b="1" dirty="0"/>
              <a:t>Discuss procedure with patient before taking the sample</a:t>
            </a:r>
          </a:p>
          <a:p>
            <a:pPr algn="just"/>
            <a:r>
              <a:rPr lang="en-GB" sz="2800" b="1" dirty="0"/>
              <a:t>Take samples before antibiotic therapy is started</a:t>
            </a:r>
          </a:p>
          <a:p>
            <a:pPr algn="just"/>
            <a:r>
              <a:rPr lang="en-GB" sz="2800" b="1" dirty="0"/>
              <a:t>Label all samples appropriately before sending to the laboratory</a:t>
            </a:r>
          </a:p>
          <a:p>
            <a:pPr algn="just"/>
            <a:r>
              <a:rPr lang="en-GB" sz="2800" b="1" dirty="0"/>
              <a:t>Wash hands with a bactericidal soap and water or alcohol and put on gloves (to avoid </a:t>
            </a:r>
            <a:r>
              <a:rPr lang="en-GB" sz="2800" b="1" dirty="0">
                <a:solidFill>
                  <a:srgbClr val="0070C0"/>
                </a:solidFill>
              </a:rPr>
              <a:t>health-care acquired infections</a:t>
            </a:r>
            <a:r>
              <a:rPr lang="en-GB" sz="2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2101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Urine Samples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Mid-stream Urine</a:t>
            </a:r>
          </a:p>
          <a:p>
            <a:pPr algn="just"/>
            <a:r>
              <a:rPr lang="en-GB" sz="2400" b="1" dirty="0"/>
              <a:t>Commonest and easiest to collect, most reliable non-invasive urine</a:t>
            </a:r>
          </a:p>
          <a:p>
            <a:pPr algn="just"/>
            <a:r>
              <a:rPr lang="en-GB" sz="2400" b="1" dirty="0"/>
              <a:t>Male: pull foreskin and clean tip of penis with soap and water or saline to remove contaminants</a:t>
            </a:r>
          </a:p>
          <a:p>
            <a:pPr algn="just"/>
            <a:r>
              <a:rPr lang="en-GB" sz="2400" b="1" dirty="0"/>
              <a:t>Female: clean the outer part of vagina and labia with soap</a:t>
            </a:r>
            <a:r>
              <a:rPr lang="en-GB" sz="2400" b="1" dirty="0">
                <a:solidFill>
                  <a:prstClr val="black"/>
                </a:solidFill>
              </a:rPr>
              <a:t> or saline. Clean from front to back to avoid contamination from around the anus</a:t>
            </a:r>
          </a:p>
          <a:p>
            <a:pPr algn="just"/>
            <a:r>
              <a:rPr lang="en-GB" sz="2400" b="1" dirty="0">
                <a:solidFill>
                  <a:prstClr val="black"/>
                </a:solidFill>
              </a:rPr>
              <a:t>Patient should urinate the first and last part of urine directly into the toilet but collect the middle part into a sterile bag (bedpan, kidney bowl bottle, etc.)</a:t>
            </a:r>
          </a:p>
          <a:p>
            <a:pPr algn="just"/>
            <a:r>
              <a:rPr lang="en-GB" sz="2400" b="1" dirty="0">
                <a:solidFill>
                  <a:prstClr val="black"/>
                </a:solidFill>
              </a:rPr>
              <a:t>Then transfer into laboratory container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249545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GB" sz="3200" b="1" dirty="0">
                <a:solidFill>
                  <a:prstClr val="black"/>
                </a:solidFill>
                <a:ea typeface="+mn-ea"/>
                <a:cs typeface="+mn-cs"/>
              </a:rPr>
              <a:t>Catheter Stream Urine Specimen (CSU)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2800" b="1" dirty="0"/>
              <a:t>Catheter bags have a collection point</a:t>
            </a:r>
          </a:p>
          <a:p>
            <a:pPr marL="0" indent="0" algn="just">
              <a:buNone/>
            </a:pPr>
            <a:endParaRPr lang="en-GB" sz="2800" b="1" dirty="0"/>
          </a:p>
          <a:p>
            <a:pPr algn="just"/>
            <a:r>
              <a:rPr lang="en-GB" sz="2800" b="1" dirty="0"/>
              <a:t>This should be cleaned using 70% alcohol </a:t>
            </a:r>
          </a:p>
          <a:p>
            <a:pPr marL="0" indent="0" algn="just">
              <a:buNone/>
            </a:pPr>
            <a:endParaRPr lang="en-GB" sz="2800" b="1" dirty="0"/>
          </a:p>
          <a:p>
            <a:pPr algn="just"/>
            <a:r>
              <a:rPr lang="en-GB" sz="2800" b="1" dirty="0"/>
              <a:t>Insert a sterile needle and syringe into collection point and draw sufficient urine and put it into lab container</a:t>
            </a:r>
          </a:p>
        </p:txBody>
      </p:sp>
    </p:spTree>
    <p:extLst>
      <p:ext uri="{BB962C8B-B14F-4D97-AF65-F5344CB8AC3E}">
        <p14:creationId xmlns:p14="http://schemas.microsoft.com/office/powerpoint/2010/main" val="3144330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GB" sz="3200" b="1" dirty="0">
                <a:solidFill>
                  <a:prstClr val="black"/>
                </a:solidFill>
                <a:ea typeface="+mn-ea"/>
                <a:cs typeface="+mn-cs"/>
              </a:rPr>
              <a:t>Bag Urine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/>
            <a:r>
              <a:rPr lang="en-GB" sz="2800" b="1" dirty="0">
                <a:solidFill>
                  <a:prstClr val="black"/>
                </a:solidFill>
              </a:rPr>
              <a:t>Choose correct size of urine bag and remove protective seal</a:t>
            </a:r>
          </a:p>
          <a:p>
            <a:pPr marL="0" lvl="0" indent="0" algn="just">
              <a:buNone/>
            </a:pPr>
            <a:endParaRPr lang="en-GB" sz="2800" b="1" dirty="0">
              <a:solidFill>
                <a:prstClr val="black"/>
              </a:solidFill>
            </a:endParaRPr>
          </a:p>
          <a:p>
            <a:pPr lvl="0" algn="just"/>
            <a:r>
              <a:rPr lang="en-GB" sz="2800" b="1" dirty="0">
                <a:solidFill>
                  <a:prstClr val="black"/>
                </a:solidFill>
              </a:rPr>
              <a:t>Place bag over penis or vulva, working from back to front and stick the bag to the skin</a:t>
            </a:r>
          </a:p>
          <a:p>
            <a:pPr marL="0" lvl="0" indent="0" algn="just">
              <a:buNone/>
            </a:pPr>
            <a:endParaRPr lang="en-GB" sz="2800" b="1" dirty="0">
              <a:solidFill>
                <a:prstClr val="black"/>
              </a:solidFill>
            </a:endParaRPr>
          </a:p>
          <a:p>
            <a:pPr lvl="0" algn="just"/>
            <a:r>
              <a:rPr lang="en-GB" sz="2800" b="1" dirty="0">
                <a:solidFill>
                  <a:prstClr val="black"/>
                </a:solidFill>
              </a:rPr>
              <a:t>Watch bag until urine is passed, remove bag and put into lab container</a:t>
            </a:r>
          </a:p>
          <a:p>
            <a:pPr marL="0" lvl="0" indent="0" algn="just">
              <a:buNone/>
            </a:pPr>
            <a:endParaRPr lang="en-GB" sz="2800" b="1" dirty="0">
              <a:solidFill>
                <a:prstClr val="black"/>
              </a:solidFill>
            </a:endParaRPr>
          </a:p>
          <a:p>
            <a:pPr lvl="0" algn="just"/>
            <a:r>
              <a:rPr lang="en-GB" sz="2800" b="1" dirty="0">
                <a:solidFill>
                  <a:prstClr val="black"/>
                </a:solidFill>
              </a:rPr>
              <a:t>Wash the genital area afterwards to prevent soreness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4326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GB" sz="3200" b="1" dirty="0">
                <a:solidFill>
                  <a:prstClr val="black"/>
                </a:solidFill>
                <a:ea typeface="+mn-ea"/>
                <a:cs typeface="+mn-cs"/>
              </a:rPr>
              <a:t>Pad Urine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GB" sz="2800" b="1" dirty="0"/>
              <a:t>Baby’s groin should be cleaned with warm water</a:t>
            </a:r>
          </a:p>
          <a:p>
            <a:pPr marL="0" indent="0" algn="just">
              <a:buNone/>
            </a:pPr>
            <a:endParaRPr lang="en-GB" sz="2800" b="1" dirty="0"/>
          </a:p>
          <a:p>
            <a:pPr algn="just"/>
            <a:r>
              <a:rPr lang="en-GB" sz="2800" b="1" dirty="0"/>
              <a:t>Place urine collection pad (UCP) in nappy towards the front and check it every 15min</a:t>
            </a:r>
          </a:p>
          <a:p>
            <a:pPr marL="0" indent="0" algn="just">
              <a:buNone/>
            </a:pPr>
            <a:endParaRPr lang="en-GB" sz="2800" b="1" dirty="0"/>
          </a:p>
          <a:p>
            <a:pPr algn="just"/>
            <a:r>
              <a:rPr lang="en-GB" sz="2800" b="1" dirty="0"/>
              <a:t>Wear gloves and remove wet pad</a:t>
            </a:r>
          </a:p>
          <a:p>
            <a:pPr marL="0" indent="0" algn="just">
              <a:buNone/>
            </a:pPr>
            <a:endParaRPr lang="en-GB" sz="2800" b="1" dirty="0"/>
          </a:p>
          <a:p>
            <a:pPr algn="just"/>
            <a:r>
              <a:rPr lang="en-GB" sz="2800" b="1" dirty="0"/>
              <a:t>Put the tip of a sterile syringe into pad and remove as much urine as possible and send to lab in a lab container</a:t>
            </a:r>
          </a:p>
        </p:txBody>
      </p:sp>
    </p:spTree>
    <p:extLst>
      <p:ext uri="{BB962C8B-B14F-4D97-AF65-F5344CB8AC3E}">
        <p14:creationId xmlns:p14="http://schemas.microsoft.com/office/powerpoint/2010/main" val="2456789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GB" sz="3200" b="1" dirty="0">
                <a:solidFill>
                  <a:prstClr val="black"/>
                </a:solidFill>
                <a:ea typeface="+mn-ea"/>
                <a:cs typeface="+mn-cs"/>
              </a:rPr>
              <a:t>Supra-pubic Aspirate (SPA)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n-GB" sz="2800" b="1" dirty="0">
                <a:solidFill>
                  <a:prstClr val="black"/>
                </a:solidFill>
              </a:rPr>
              <a:t>Clean abdominal skin over bladder with alcohol-based disinfectant and allow to dry</a:t>
            </a:r>
          </a:p>
          <a:p>
            <a:pPr marL="0" lvl="0" indent="0" algn="just">
              <a:buNone/>
            </a:pPr>
            <a:endParaRPr lang="en-GB" sz="2800" b="1" dirty="0">
              <a:solidFill>
                <a:prstClr val="black"/>
              </a:solidFill>
            </a:endParaRPr>
          </a:p>
          <a:p>
            <a:pPr lvl="0" algn="just"/>
            <a:r>
              <a:rPr lang="en-GB" sz="2800" b="1" dirty="0">
                <a:solidFill>
                  <a:prstClr val="black"/>
                </a:solidFill>
              </a:rPr>
              <a:t>Use a needle on a syringe to pass through the skin and directly into bladder (fairly full)</a:t>
            </a:r>
          </a:p>
          <a:p>
            <a:pPr marL="0" lvl="0" indent="0" algn="just">
              <a:buNone/>
            </a:pPr>
            <a:endParaRPr lang="en-GB" sz="2800" b="1" dirty="0">
              <a:solidFill>
                <a:prstClr val="black"/>
              </a:solidFill>
            </a:endParaRPr>
          </a:p>
          <a:p>
            <a:pPr lvl="0" algn="just"/>
            <a:r>
              <a:rPr lang="en-GB" sz="2800" b="1" dirty="0">
                <a:solidFill>
                  <a:prstClr val="black"/>
                </a:solidFill>
              </a:rPr>
              <a:t>Draw a sample and send to the lab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63920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Swab Samples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2800" b="1" dirty="0"/>
              <a:t>Convenient for collecting samples from superficial areas of body</a:t>
            </a:r>
          </a:p>
          <a:p>
            <a:pPr marL="0" indent="0" algn="just">
              <a:buNone/>
            </a:pPr>
            <a:endParaRPr lang="en-GB" sz="2800" b="1" dirty="0"/>
          </a:p>
          <a:p>
            <a:pPr algn="just"/>
            <a:r>
              <a:rPr lang="en-GB" sz="2800" b="1" dirty="0"/>
              <a:t>Samples maybe taken from infected areas, any site to look for colonisation or for specific pathogen(e.g. </a:t>
            </a:r>
            <a:r>
              <a:rPr lang="en-GB" sz="2800" b="1" i="1" dirty="0" err="1"/>
              <a:t>Bordetella</a:t>
            </a:r>
            <a:r>
              <a:rPr lang="en-GB" sz="2800" b="1" dirty="0"/>
              <a:t> </a:t>
            </a:r>
            <a:r>
              <a:rPr lang="en-GB" sz="2800" b="1" i="1" dirty="0"/>
              <a:t>pertussis, Neisseria </a:t>
            </a:r>
            <a:r>
              <a:rPr lang="en-GB" sz="2800" b="1" i="1" dirty="0" err="1"/>
              <a:t>gonorrhea</a:t>
            </a:r>
            <a:r>
              <a:rPr lang="en-GB" sz="2800" b="1" dirty="0"/>
              <a:t>) </a:t>
            </a:r>
          </a:p>
          <a:p>
            <a:pPr algn="just"/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770716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GB" sz="3200" b="1" dirty="0">
                <a:solidFill>
                  <a:prstClr val="black"/>
                </a:solidFill>
                <a:ea typeface="+mn-ea"/>
                <a:cs typeface="+mn-cs"/>
              </a:rPr>
              <a:t>Wound Swabs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2800" b="1" dirty="0"/>
              <a:t>Select area of wound to be sampled (nearest to normal skin ideal) and gently rotate tip of swab in chosen spot</a:t>
            </a:r>
          </a:p>
          <a:p>
            <a:pPr algn="just"/>
            <a:r>
              <a:rPr lang="en-GB" sz="2800" b="1" dirty="0"/>
              <a:t>Collect as much material as possible especially if pus is present</a:t>
            </a:r>
          </a:p>
          <a:p>
            <a:pPr algn="just"/>
            <a:r>
              <a:rPr lang="en-GB" sz="2800" b="1" dirty="0"/>
              <a:t>Remove old pus to allow collection of freshest sample</a:t>
            </a:r>
          </a:p>
          <a:p>
            <a:pPr algn="just"/>
            <a:r>
              <a:rPr lang="en-GB" sz="2800" b="1" dirty="0"/>
              <a:t>Using </a:t>
            </a:r>
            <a:r>
              <a:rPr lang="en-GB" sz="2800" b="1" dirty="0">
                <a:solidFill>
                  <a:srgbClr val="0070C0"/>
                </a:solidFill>
              </a:rPr>
              <a:t>aseptic technique </a:t>
            </a:r>
            <a:r>
              <a:rPr lang="en-GB" sz="2800" b="1" dirty="0"/>
              <a:t>place swab back in the sample tube and send to laboratory</a:t>
            </a:r>
          </a:p>
        </p:txBody>
      </p:sp>
    </p:spTree>
    <p:extLst>
      <p:ext uri="{BB962C8B-B14F-4D97-AF65-F5344CB8AC3E}">
        <p14:creationId xmlns:p14="http://schemas.microsoft.com/office/powerpoint/2010/main" val="1261501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Nasal Swabs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GB" sz="2800" b="1" dirty="0"/>
              <a:t>Moisten swab before collecting sample to minimise discomfort for patient</a:t>
            </a:r>
          </a:p>
          <a:p>
            <a:pPr marL="0" indent="0" algn="just">
              <a:buNone/>
            </a:pPr>
            <a:endParaRPr lang="en-GB" sz="2800" b="1" dirty="0"/>
          </a:p>
          <a:p>
            <a:pPr algn="just"/>
            <a:r>
              <a:rPr lang="en-GB" sz="2800" b="1" dirty="0"/>
              <a:t>Tilt patient’s head backwards to make sample collection easier</a:t>
            </a:r>
          </a:p>
          <a:p>
            <a:pPr marL="0" indent="0" algn="just">
              <a:buNone/>
            </a:pPr>
            <a:endParaRPr lang="en-GB" sz="2800" b="1" dirty="0"/>
          </a:p>
          <a:p>
            <a:pPr algn="just"/>
            <a:r>
              <a:rPr lang="en-GB" sz="2800" b="1" dirty="0"/>
              <a:t>Place swab into nose, without touching sides and move upwards into tip of nose</a:t>
            </a:r>
          </a:p>
          <a:p>
            <a:pPr marL="0" indent="0" algn="just">
              <a:buNone/>
            </a:pPr>
            <a:endParaRPr lang="en-GB" sz="2800" b="1" dirty="0"/>
          </a:p>
          <a:p>
            <a:pPr algn="just"/>
            <a:r>
              <a:rPr lang="en-GB" sz="2800" b="1" dirty="0"/>
              <a:t>Gently rotate swab before withdrawing it and aseptically put back into sample tube and send to lab</a:t>
            </a:r>
          </a:p>
        </p:txBody>
      </p:sp>
    </p:spTree>
    <p:extLst>
      <p:ext uri="{BB962C8B-B14F-4D97-AF65-F5344CB8AC3E}">
        <p14:creationId xmlns:p14="http://schemas.microsoft.com/office/powerpoint/2010/main" val="481646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Part I: Sample Collection</a:t>
            </a:r>
          </a:p>
          <a:p>
            <a:pPr marL="0" indent="0">
              <a:buNone/>
            </a:pPr>
            <a:endParaRPr lang="en-GB" sz="2800" b="1" dirty="0"/>
          </a:p>
          <a:p>
            <a:r>
              <a:rPr lang="en-GB" sz="2800" b="1" dirty="0"/>
              <a:t>Part II: Sample Transportation</a:t>
            </a:r>
          </a:p>
          <a:p>
            <a:pPr marL="0" indent="0">
              <a:buNone/>
            </a:pPr>
            <a:endParaRPr lang="en-GB" sz="2800" b="1" dirty="0"/>
          </a:p>
          <a:p>
            <a:r>
              <a:rPr lang="en-GB" sz="2800" b="1" dirty="0"/>
              <a:t>Part III: Sample Processing</a:t>
            </a:r>
          </a:p>
        </p:txBody>
      </p:sp>
    </p:spTree>
    <p:extLst>
      <p:ext uri="{BB962C8B-B14F-4D97-AF65-F5344CB8AC3E}">
        <p14:creationId xmlns:p14="http://schemas.microsoft.com/office/powerpoint/2010/main" val="13739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Throat Swabs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GB" sz="2800" b="1" dirty="0"/>
              <a:t>Let patient face the light</a:t>
            </a:r>
          </a:p>
          <a:p>
            <a:pPr marL="0" indent="0" algn="just">
              <a:buNone/>
            </a:pPr>
            <a:endParaRPr lang="en-GB" sz="2800" b="1" dirty="0"/>
          </a:p>
          <a:p>
            <a:pPr algn="just"/>
            <a:r>
              <a:rPr lang="en-GB" sz="2800" b="1" dirty="0"/>
              <a:t>Depress patient’s tongue with spatula to avoid it from contaminating sample if patient gags</a:t>
            </a:r>
          </a:p>
          <a:p>
            <a:pPr marL="0" indent="0" algn="just">
              <a:buNone/>
            </a:pPr>
            <a:endParaRPr lang="en-GB" sz="2800" b="1" dirty="0"/>
          </a:p>
          <a:p>
            <a:pPr algn="just"/>
            <a:r>
              <a:rPr lang="en-GB" sz="2800" b="1" dirty="0"/>
              <a:t>Insert the swab into mouth without touching sides and quickly rub it gently over any inflamed area or any exudate at back or tonsil region</a:t>
            </a:r>
          </a:p>
          <a:p>
            <a:pPr marL="0" indent="0" algn="just">
              <a:buNone/>
            </a:pPr>
            <a:endParaRPr lang="en-GB" sz="2800" b="1" dirty="0"/>
          </a:p>
          <a:p>
            <a:pPr algn="just"/>
            <a:r>
              <a:rPr lang="en-GB" sz="2800" b="1" dirty="0"/>
              <a:t>Then place it into sample tube aseptically</a:t>
            </a:r>
          </a:p>
        </p:txBody>
      </p:sp>
    </p:spTree>
    <p:extLst>
      <p:ext uri="{BB962C8B-B14F-4D97-AF65-F5344CB8AC3E}">
        <p14:creationId xmlns:p14="http://schemas.microsoft.com/office/powerpoint/2010/main" val="1040239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Eye Swabs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GB" sz="3000" b="1" dirty="0"/>
              <a:t>Patient is asked not to flinch when sample is being taken</a:t>
            </a:r>
          </a:p>
          <a:p>
            <a:pPr algn="just"/>
            <a:r>
              <a:rPr lang="en-GB" sz="3000" b="1" dirty="0"/>
              <a:t>Moistening swab with water or saline may help</a:t>
            </a:r>
          </a:p>
          <a:p>
            <a:pPr algn="just"/>
            <a:r>
              <a:rPr lang="en-GB" sz="3000" b="1" dirty="0"/>
              <a:t>Ask patient to look up, put on sterile disposable gloves and pull gently the eyelid to expose pink conjunctiva</a:t>
            </a:r>
          </a:p>
          <a:p>
            <a:pPr algn="just"/>
            <a:r>
              <a:rPr lang="en-GB" sz="3000" b="1" dirty="0"/>
              <a:t>Gently rub swab across the lower eyelid from the inner corner outwards</a:t>
            </a:r>
          </a:p>
          <a:p>
            <a:pPr algn="just"/>
            <a:r>
              <a:rPr lang="en-GB" sz="3000" b="1" dirty="0"/>
              <a:t>Try to collect as much discharge as possible</a:t>
            </a:r>
          </a:p>
          <a:p>
            <a:pPr algn="just"/>
            <a:r>
              <a:rPr lang="en-GB" sz="3000" b="1" dirty="0">
                <a:solidFill>
                  <a:prstClr val="black"/>
                </a:solidFill>
              </a:rPr>
              <a:t>Place swab into sample tube aseptically</a:t>
            </a:r>
            <a:endParaRPr lang="en-GB" sz="30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172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Ear Swabs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GB" sz="2800" b="1" dirty="0"/>
              <a:t>Use fine-tipped swab with a flexible wire shaft</a:t>
            </a:r>
          </a:p>
          <a:p>
            <a:pPr marL="0" indent="0" algn="just">
              <a:buNone/>
            </a:pPr>
            <a:endParaRPr lang="en-GB" sz="2800" b="1" dirty="0"/>
          </a:p>
          <a:p>
            <a:pPr algn="just"/>
            <a:r>
              <a:rPr lang="en-GB" sz="2800" b="1" dirty="0"/>
              <a:t>If any pus is present, sample this with swab</a:t>
            </a:r>
          </a:p>
          <a:p>
            <a:pPr marL="0" indent="0" algn="just">
              <a:buNone/>
            </a:pPr>
            <a:endParaRPr lang="en-GB" sz="2800" b="1" dirty="0"/>
          </a:p>
          <a:p>
            <a:pPr algn="just"/>
            <a:r>
              <a:rPr lang="en-GB" sz="2800" b="1" dirty="0"/>
              <a:t>Do not push swab too far into ear to avoid damaging ear drum</a:t>
            </a:r>
          </a:p>
          <a:p>
            <a:pPr marL="0" indent="0" algn="just">
              <a:buNone/>
            </a:pPr>
            <a:endParaRPr lang="en-GB" sz="2800" b="1" dirty="0"/>
          </a:p>
          <a:p>
            <a:pPr algn="just"/>
            <a:r>
              <a:rPr lang="en-GB" sz="2800" b="1" dirty="0"/>
              <a:t>Gently rotate to collect any discharge</a:t>
            </a:r>
          </a:p>
          <a:p>
            <a:pPr marL="0" indent="0" algn="just">
              <a:buNone/>
            </a:pPr>
            <a:endParaRPr lang="en-GB" sz="2800" b="1" dirty="0"/>
          </a:p>
          <a:p>
            <a:pPr algn="just"/>
            <a:r>
              <a:rPr lang="en-GB" sz="2800" b="1" dirty="0">
                <a:solidFill>
                  <a:prstClr val="black"/>
                </a:solidFill>
              </a:rPr>
              <a:t>Place swab into sample tube aseptically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705637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>
                <a:solidFill>
                  <a:prstClr val="black"/>
                </a:solidFill>
              </a:rPr>
              <a:t>Ear Swabs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GB" sz="2800" b="1" dirty="0"/>
              <a:t>Deeper ear samples may be collected using a speculum</a:t>
            </a:r>
          </a:p>
          <a:p>
            <a:pPr algn="just"/>
            <a:r>
              <a:rPr lang="en-GB" sz="2800" b="1" dirty="0"/>
              <a:t>This should be done by an experienced person to avoid damaging the ear</a:t>
            </a:r>
          </a:p>
          <a:p>
            <a:pPr algn="just"/>
            <a:r>
              <a:rPr lang="en-GB" sz="2800" b="1" dirty="0"/>
              <a:t>Middle and inner ear cannot be sampled using a swab</a:t>
            </a:r>
          </a:p>
          <a:p>
            <a:pPr algn="just"/>
            <a:r>
              <a:rPr lang="en-GB" sz="2800" b="1" dirty="0"/>
              <a:t>If eardrum is perforated the middle ear fluid can be aspirated </a:t>
            </a:r>
          </a:p>
        </p:txBody>
      </p:sp>
    </p:spTree>
    <p:extLst>
      <p:ext uri="{BB962C8B-B14F-4D97-AF65-F5344CB8AC3E}">
        <p14:creationId xmlns:p14="http://schemas.microsoft.com/office/powerpoint/2010/main" val="1886891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err="1"/>
              <a:t>Pernasal</a:t>
            </a:r>
            <a:r>
              <a:rPr lang="en-GB" sz="3200" b="1" dirty="0"/>
              <a:t> Swabs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Use a fine-tipped swab with a flexible wire shaft</a:t>
            </a:r>
          </a:p>
          <a:p>
            <a:pPr marL="0" indent="0">
              <a:buNone/>
            </a:pPr>
            <a:endParaRPr lang="en-GB" sz="2800" b="1" dirty="0"/>
          </a:p>
          <a:p>
            <a:r>
              <a:rPr lang="en-GB" sz="2800" b="1" dirty="0"/>
              <a:t>Pass along the floor of nasal cavity to back of nasal cavity</a:t>
            </a:r>
          </a:p>
          <a:p>
            <a:pPr marL="0" indent="0">
              <a:buNone/>
            </a:pPr>
            <a:endParaRPr lang="en-GB" sz="2800" b="1" dirty="0"/>
          </a:p>
          <a:p>
            <a:r>
              <a:rPr lang="en-GB" sz="2800" b="1" dirty="0"/>
              <a:t>Rotate swab gently</a:t>
            </a:r>
          </a:p>
          <a:p>
            <a:pPr marL="0" indent="0">
              <a:buNone/>
            </a:pPr>
            <a:endParaRPr lang="en-GB" sz="2800" b="1" dirty="0"/>
          </a:p>
          <a:p>
            <a:r>
              <a:rPr lang="en-GB" sz="2800" b="1" dirty="0"/>
              <a:t>Withdraw it carefully and place it aseptically back in the sample tube</a:t>
            </a:r>
          </a:p>
        </p:txBody>
      </p:sp>
    </p:spTree>
    <p:extLst>
      <p:ext uri="{BB962C8B-B14F-4D97-AF65-F5344CB8AC3E}">
        <p14:creationId xmlns:p14="http://schemas.microsoft.com/office/powerpoint/2010/main" val="3524127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Blood Samples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sz="2800" b="1" dirty="0"/>
              <a:t>Taken via </a:t>
            </a:r>
            <a:r>
              <a:rPr lang="en-GB" sz="2800" b="1" dirty="0">
                <a:solidFill>
                  <a:srgbClr val="0070C0"/>
                </a:solidFill>
              </a:rPr>
              <a:t>venepuncture</a:t>
            </a:r>
          </a:p>
          <a:p>
            <a:pPr marL="0" indent="0" algn="just">
              <a:buNone/>
            </a:pPr>
            <a:endParaRPr lang="en-GB" sz="2800" b="1" dirty="0">
              <a:solidFill>
                <a:srgbClr val="0070C0"/>
              </a:solidFill>
            </a:endParaRPr>
          </a:p>
          <a:p>
            <a:pPr algn="just"/>
            <a:r>
              <a:rPr lang="en-GB" sz="2800" b="1" dirty="0"/>
              <a:t>Should be taken by well trained person</a:t>
            </a:r>
          </a:p>
          <a:p>
            <a:pPr marL="0" indent="0" algn="just">
              <a:buNone/>
            </a:pPr>
            <a:endParaRPr lang="en-GB" sz="2800" b="1" dirty="0"/>
          </a:p>
          <a:p>
            <a:pPr algn="just"/>
            <a:r>
              <a:rPr lang="en-GB" sz="2800" b="1" dirty="0"/>
              <a:t>Invasive thus pose risk to patient and person taking the sample</a:t>
            </a: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308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Blood Cultures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GB" sz="3300" b="1" dirty="0"/>
              <a:t>Thoroughly clean patient’s skin where blood is to be taken </a:t>
            </a:r>
          </a:p>
          <a:p>
            <a:pPr algn="just"/>
            <a:r>
              <a:rPr lang="en-GB" sz="3300" b="1" dirty="0"/>
              <a:t>Use an alcohol-based disinfection and allow area to dry</a:t>
            </a:r>
          </a:p>
          <a:p>
            <a:pPr algn="just"/>
            <a:r>
              <a:rPr lang="en-GB" sz="3300" b="1" dirty="0"/>
              <a:t>Use needle and syringe to draw blood</a:t>
            </a:r>
          </a:p>
          <a:p>
            <a:pPr algn="just"/>
            <a:r>
              <a:rPr lang="en-GB" sz="3300" b="1" dirty="0"/>
              <a:t>Use new needle to inoculate into bottle</a:t>
            </a:r>
          </a:p>
          <a:p>
            <a:pPr algn="just"/>
            <a:r>
              <a:rPr lang="en-GB" sz="3300" b="1" dirty="0"/>
              <a:t>Tops of bottle must be removed to expose rubber septum through which blood will be injected</a:t>
            </a:r>
          </a:p>
          <a:p>
            <a:pPr algn="just"/>
            <a:r>
              <a:rPr lang="en-GB" sz="3300" b="1" dirty="0"/>
              <a:t>Septum must be disinfected with alcohol and allowed to dry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5299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>
                <a:solidFill>
                  <a:prstClr val="black"/>
                </a:solidFill>
              </a:rPr>
              <a:t>Blood Cultures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800" b="1" dirty="0"/>
              <a:t>Most systems will use 5 to 10ml of blood in adults and 1 to 4 ml for children</a:t>
            </a:r>
          </a:p>
          <a:p>
            <a:r>
              <a:rPr lang="en-GB" sz="2800" b="1" dirty="0"/>
              <a:t>Usually two bottles, aerobic and anaerobic; some for yeast and mycobacteria available</a:t>
            </a:r>
          </a:p>
          <a:p>
            <a:r>
              <a:rPr lang="en-GB" sz="2800" b="1" dirty="0"/>
              <a:t>Inoculate blood cultures first if other blood samples are required</a:t>
            </a:r>
          </a:p>
          <a:p>
            <a:pPr algn="just"/>
            <a:r>
              <a:rPr lang="en-GB" sz="2800" b="1" dirty="0"/>
              <a:t>Mix bottles gently by inversion and send to laboratory</a:t>
            </a:r>
          </a:p>
          <a:p>
            <a:pPr algn="just"/>
            <a:r>
              <a:rPr lang="en-GB" sz="2800" b="1" dirty="0">
                <a:solidFill>
                  <a:srgbClr val="00B0F0"/>
                </a:solidFill>
              </a:rPr>
              <a:t>Avoid contamination as much as possible!</a:t>
            </a:r>
          </a:p>
        </p:txBody>
      </p:sp>
    </p:spTree>
    <p:extLst>
      <p:ext uri="{BB962C8B-B14F-4D97-AF65-F5344CB8AC3E}">
        <p14:creationId xmlns:p14="http://schemas.microsoft.com/office/powerpoint/2010/main" val="18205154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Other Types of Blood Samples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2800" b="1" dirty="0"/>
              <a:t>Blood samples for antibiotic levels</a:t>
            </a:r>
          </a:p>
          <a:p>
            <a:pPr marL="0" indent="0" algn="just">
              <a:buNone/>
            </a:pPr>
            <a:endParaRPr lang="en-GB" sz="2800" b="1" dirty="0"/>
          </a:p>
          <a:p>
            <a:pPr algn="just"/>
            <a:r>
              <a:rPr lang="en-GB" sz="2800" b="1" dirty="0"/>
              <a:t>Blood Samples for bacterial and viral serology</a:t>
            </a:r>
          </a:p>
          <a:p>
            <a:pPr marL="0" indent="0" algn="just">
              <a:buNone/>
            </a:pPr>
            <a:endParaRPr lang="en-GB" sz="2800" b="1" dirty="0"/>
          </a:p>
          <a:p>
            <a:pPr algn="just"/>
            <a:r>
              <a:rPr lang="en-GB" sz="2800" b="1" dirty="0"/>
              <a:t>Blood Samples for molecular investigations</a:t>
            </a:r>
          </a:p>
        </p:txBody>
      </p:sp>
    </p:spTree>
    <p:extLst>
      <p:ext uri="{BB962C8B-B14F-4D97-AF65-F5344CB8AC3E}">
        <p14:creationId xmlns:p14="http://schemas.microsoft.com/office/powerpoint/2010/main" val="11294879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Cerebrospinal Fluid (CSF)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GB" sz="2800" b="1" dirty="0"/>
              <a:t>Collected by medical staff via lumbar puncture</a:t>
            </a:r>
          </a:p>
          <a:p>
            <a:pPr marL="0" indent="0" algn="just">
              <a:buNone/>
            </a:pPr>
            <a:endParaRPr lang="en-GB" sz="2800" b="1" dirty="0"/>
          </a:p>
          <a:p>
            <a:pPr algn="just"/>
            <a:r>
              <a:rPr lang="en-GB" sz="2800" b="1" dirty="0"/>
              <a:t>Skin is cleaned with antiseptic and a lumbar needle used to draw about 10 ml of CSF by inserting it between the 3</a:t>
            </a:r>
            <a:r>
              <a:rPr lang="en-GB" sz="2800" b="1" baseline="30000" dirty="0"/>
              <a:t>rd</a:t>
            </a:r>
            <a:r>
              <a:rPr lang="en-GB" sz="2800" b="1" dirty="0"/>
              <a:t>  and 4th lumbar vertebrae</a:t>
            </a:r>
          </a:p>
          <a:p>
            <a:pPr marL="0" indent="0" algn="just">
              <a:buNone/>
            </a:pPr>
            <a:endParaRPr lang="en-GB" sz="2800" b="1" dirty="0"/>
          </a:p>
          <a:p>
            <a:pPr algn="just"/>
            <a:r>
              <a:rPr lang="en-GB" sz="2800" b="1" dirty="0"/>
              <a:t>Transport sample to laboratory promptly</a:t>
            </a:r>
          </a:p>
          <a:p>
            <a:pPr marL="0" indent="0" algn="just">
              <a:buNone/>
            </a:pPr>
            <a:endParaRPr lang="en-GB" sz="2800" b="1" dirty="0"/>
          </a:p>
          <a:p>
            <a:pPr algn="just"/>
            <a:r>
              <a:rPr lang="en-GB" sz="2800" b="1" dirty="0" err="1"/>
              <a:t>Rbcs</a:t>
            </a:r>
            <a:r>
              <a:rPr lang="en-GB" sz="2800" b="1" dirty="0"/>
              <a:t> and </a:t>
            </a:r>
            <a:r>
              <a:rPr lang="en-GB" sz="2800" b="1" dirty="0" err="1"/>
              <a:t>Wbcs</a:t>
            </a:r>
            <a:r>
              <a:rPr lang="en-GB" sz="2800" b="1" dirty="0"/>
              <a:t> can deteriorate or lyse rapidly </a:t>
            </a:r>
          </a:p>
          <a:p>
            <a:pPr marL="0" indent="0" algn="just">
              <a:buNone/>
            </a:pPr>
            <a:endParaRPr lang="en-GB" sz="2800" b="1" dirty="0"/>
          </a:p>
          <a:p>
            <a:r>
              <a:rPr lang="en-GB" sz="2800" dirty="0">
                <a:solidFill>
                  <a:srgbClr val="00B0F0"/>
                </a:solidFill>
              </a:rPr>
              <a:t>Don’t refrigerate CSF!</a:t>
            </a:r>
          </a:p>
        </p:txBody>
      </p:sp>
    </p:spTree>
    <p:extLst>
      <p:ext uri="{BB962C8B-B14F-4D97-AF65-F5344CB8AC3E}">
        <p14:creationId xmlns:p14="http://schemas.microsoft.com/office/powerpoint/2010/main" val="2911363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Key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en-GB" sz="3000" b="1" dirty="0">
                <a:solidFill>
                  <a:prstClr val="black"/>
                </a:solidFill>
              </a:rPr>
              <a:t>Take the appropriate specimen correctly</a:t>
            </a:r>
          </a:p>
          <a:p>
            <a:pPr marL="0" lvl="0" indent="0" algn="just">
              <a:buNone/>
            </a:pPr>
            <a:endParaRPr lang="en-GB" sz="3000" b="1" dirty="0">
              <a:solidFill>
                <a:prstClr val="black"/>
              </a:solidFill>
            </a:endParaRPr>
          </a:p>
          <a:p>
            <a:pPr lvl="0" algn="just"/>
            <a:r>
              <a:rPr lang="en-GB" sz="3000" b="1" dirty="0">
                <a:solidFill>
                  <a:prstClr val="black"/>
                </a:solidFill>
              </a:rPr>
              <a:t>Take the specimen at the proper time</a:t>
            </a:r>
          </a:p>
          <a:p>
            <a:pPr lvl="0" algn="just"/>
            <a:endParaRPr lang="en-GB" sz="3000" b="1" dirty="0">
              <a:solidFill>
                <a:prstClr val="black"/>
              </a:solidFill>
            </a:endParaRPr>
          </a:p>
          <a:p>
            <a:pPr lvl="0" algn="just"/>
            <a:r>
              <a:rPr lang="en-GB" sz="3000" b="1" dirty="0">
                <a:solidFill>
                  <a:prstClr val="black"/>
                </a:solidFill>
              </a:rPr>
              <a:t>Label and package the specimen up correctly</a:t>
            </a:r>
          </a:p>
          <a:p>
            <a:pPr marL="0" lvl="0" indent="0" algn="just">
              <a:buNone/>
            </a:pPr>
            <a:endParaRPr lang="en-GB" sz="3000" b="1" dirty="0">
              <a:solidFill>
                <a:prstClr val="black"/>
              </a:solidFill>
            </a:endParaRPr>
          </a:p>
          <a:p>
            <a:pPr lvl="0" algn="just"/>
            <a:r>
              <a:rPr lang="en-GB" sz="3000" b="1" dirty="0">
                <a:solidFill>
                  <a:prstClr val="black"/>
                </a:solidFill>
              </a:rPr>
              <a:t>Appropriate transport and storage of specimen</a:t>
            </a:r>
          </a:p>
          <a:p>
            <a:pPr marL="0" lvl="0" indent="0" algn="just">
              <a:buNone/>
            </a:pPr>
            <a:r>
              <a:rPr lang="en-GB" sz="3600" b="1" dirty="0">
                <a:solidFill>
                  <a:prstClr val="black"/>
                </a:solidFill>
              </a:rPr>
              <a:t>	</a:t>
            </a:r>
          </a:p>
          <a:p>
            <a:pPr marL="0" lvl="0" indent="0" algn="just">
              <a:buNone/>
            </a:pPr>
            <a:r>
              <a:rPr lang="en-GB" sz="2600" b="1" dirty="0">
                <a:solidFill>
                  <a:srgbClr val="0070C0"/>
                </a:solidFill>
              </a:rPr>
              <a:t>microbiology is a little like a computer—wrong information in, bad result out!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65317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solidFill>
                  <a:prstClr val="black"/>
                </a:solidFill>
                <a:ea typeface="+mn-ea"/>
                <a:cs typeface="+mn-cs"/>
              </a:rPr>
              <a:t>High Vaginal Swab (HVS)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GB" sz="2800" b="1" dirty="0"/>
              <a:t>Introduce speculum into vagina to separate vaginal walls</a:t>
            </a:r>
          </a:p>
          <a:p>
            <a:pPr marL="0" indent="0" algn="just">
              <a:buNone/>
            </a:pPr>
            <a:endParaRPr lang="en-GB" sz="2800" b="1" dirty="0"/>
          </a:p>
          <a:p>
            <a:pPr algn="just"/>
            <a:r>
              <a:rPr lang="en-GB" sz="2800" b="1" dirty="0"/>
              <a:t>Then insert swab and rotate it gently as highly possible in vaginal vault</a:t>
            </a:r>
          </a:p>
          <a:p>
            <a:pPr marL="0" indent="0" algn="just">
              <a:buNone/>
            </a:pPr>
            <a:endParaRPr lang="en-GB" sz="2800" b="1" dirty="0"/>
          </a:p>
          <a:p>
            <a:pPr algn="just"/>
            <a:r>
              <a:rPr lang="en-GB" sz="2800" b="1" dirty="0"/>
              <a:t>Avoid outer areas</a:t>
            </a:r>
          </a:p>
          <a:p>
            <a:pPr marL="0" indent="0" algn="just">
              <a:buNone/>
            </a:pPr>
            <a:endParaRPr lang="en-GB" sz="2800" b="1" dirty="0"/>
          </a:p>
          <a:p>
            <a:pPr algn="just"/>
            <a:r>
              <a:rPr lang="en-GB" sz="2800" b="1" dirty="0"/>
              <a:t>Place swab in transport media and send to lab (Diamond’s or Feinberg’s ideal for </a:t>
            </a:r>
            <a:r>
              <a:rPr lang="en-GB" sz="2800" b="1" i="1" dirty="0" err="1"/>
              <a:t>T.v</a:t>
            </a:r>
            <a:r>
              <a:rPr lang="en-GB" sz="2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195899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>
                <a:solidFill>
                  <a:prstClr val="black"/>
                </a:solidFill>
              </a:rPr>
              <a:t>Lower Vaginal Swabs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2800" b="1" dirty="0"/>
              <a:t>May also be sent to laboratory</a:t>
            </a:r>
          </a:p>
          <a:p>
            <a:pPr marL="0" indent="0" algn="just">
              <a:buNone/>
            </a:pPr>
            <a:endParaRPr lang="en-GB" sz="2800" b="1" dirty="0"/>
          </a:p>
          <a:p>
            <a:pPr algn="just"/>
            <a:r>
              <a:rPr lang="en-GB" sz="2800" b="1" dirty="0"/>
              <a:t>Insert swab into vagina and rotate gently</a:t>
            </a:r>
          </a:p>
          <a:p>
            <a:pPr marL="0" indent="0" algn="just">
              <a:buNone/>
            </a:pPr>
            <a:endParaRPr lang="en-GB" sz="2800" b="1" dirty="0"/>
          </a:p>
          <a:p>
            <a:pPr algn="just"/>
            <a:r>
              <a:rPr lang="en-GB" sz="2800" b="1" dirty="0"/>
              <a:t>Not suitable for detecting vaginal pathogens</a:t>
            </a:r>
          </a:p>
          <a:p>
            <a:pPr marL="0" indent="0" algn="just">
              <a:buNone/>
            </a:pPr>
            <a:endParaRPr lang="en-GB" sz="2800" b="1" dirty="0"/>
          </a:p>
          <a:p>
            <a:pPr algn="just"/>
            <a:r>
              <a:rPr lang="en-GB" sz="2800" b="1" dirty="0"/>
              <a:t>Heavily contaminated with microbes from perineum area</a:t>
            </a:r>
          </a:p>
        </p:txBody>
      </p:sp>
    </p:spTree>
    <p:extLst>
      <p:ext uri="{BB962C8B-B14F-4D97-AF65-F5344CB8AC3E}">
        <p14:creationId xmlns:p14="http://schemas.microsoft.com/office/powerpoint/2010/main" val="39289431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Part II: Transportation of Samples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GB" sz="2800" b="1" dirty="0"/>
              <a:t>Usually by done potters in most hospitals</a:t>
            </a:r>
          </a:p>
          <a:p>
            <a:pPr algn="just"/>
            <a:r>
              <a:rPr lang="en-GB" sz="2800" b="1" dirty="0" err="1"/>
              <a:t>Airtube</a:t>
            </a:r>
            <a:r>
              <a:rPr lang="en-GB" sz="2800" b="1" dirty="0"/>
              <a:t> mode of transport (mostly in western countries)</a:t>
            </a:r>
          </a:p>
          <a:p>
            <a:pPr algn="just"/>
            <a:r>
              <a:rPr lang="en-GB" sz="2800" b="1" dirty="0"/>
              <a:t>All specimens must be transported to lab promptly (within 2 hours)</a:t>
            </a:r>
          </a:p>
          <a:p>
            <a:pPr algn="just"/>
            <a:r>
              <a:rPr lang="en-GB" sz="2800" b="1" dirty="0"/>
              <a:t>If processing will/or is delayed store samples according to specific storage conditions of the samples</a:t>
            </a:r>
          </a:p>
          <a:p>
            <a:pPr algn="just"/>
            <a:r>
              <a:rPr lang="en-GB" sz="2800" b="1" dirty="0"/>
              <a:t>Generally do not store bacterial samples for more than 24 hours; viruses can remain stable up to 2 to 3 days at 4°C</a:t>
            </a:r>
          </a:p>
        </p:txBody>
      </p:sp>
    </p:spTree>
    <p:extLst>
      <p:ext uri="{BB962C8B-B14F-4D97-AF65-F5344CB8AC3E}">
        <p14:creationId xmlns:p14="http://schemas.microsoft.com/office/powerpoint/2010/main" val="41076894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>
                <a:solidFill>
                  <a:prstClr val="black"/>
                </a:solidFill>
              </a:rPr>
              <a:t>Part II: Transportation of Samples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algn="just"/>
            <a:r>
              <a:rPr lang="en-GB" sz="2800" b="1" dirty="0">
                <a:solidFill>
                  <a:prstClr val="black"/>
                </a:solidFill>
              </a:rPr>
              <a:t>Optimal transport of clinical specimens depend primarily on the volume of material obtained</a:t>
            </a:r>
          </a:p>
          <a:p>
            <a:pPr marL="0" lvl="0" indent="0" algn="just">
              <a:buNone/>
            </a:pPr>
            <a:r>
              <a:rPr lang="en-GB" sz="2600" b="1" dirty="0">
                <a:solidFill>
                  <a:prstClr val="black"/>
                </a:solidFill>
              </a:rPr>
              <a:t>	</a:t>
            </a:r>
            <a:r>
              <a:rPr lang="en-GB" sz="2400" b="1" dirty="0">
                <a:solidFill>
                  <a:prstClr val="black"/>
                </a:solidFill>
              </a:rPr>
              <a:t>small amounts- within 15 to 30min</a:t>
            </a:r>
          </a:p>
          <a:p>
            <a:pPr marL="0" lvl="0" indent="0" algn="just">
              <a:buNone/>
            </a:pPr>
            <a:r>
              <a:rPr lang="en-GB" sz="2400" b="1" dirty="0">
                <a:solidFill>
                  <a:prstClr val="black"/>
                </a:solidFill>
              </a:rPr>
              <a:t>	</a:t>
            </a:r>
            <a:r>
              <a:rPr lang="en-GB" sz="2400" b="1" dirty="0" err="1">
                <a:solidFill>
                  <a:prstClr val="black"/>
                </a:solidFill>
              </a:rPr>
              <a:t>biospy</a:t>
            </a:r>
            <a:r>
              <a:rPr lang="en-GB" sz="2400" b="1" dirty="0">
                <a:solidFill>
                  <a:prstClr val="black"/>
                </a:solidFill>
              </a:rPr>
              <a:t> tissue – up to 20 to 24 h (stored at 25°C in 	anaerobic transport system)</a:t>
            </a:r>
          </a:p>
          <a:p>
            <a:pPr marL="0" lvl="0" indent="0" algn="just">
              <a:buNone/>
            </a:pPr>
            <a:endParaRPr lang="en-GB" sz="2400" b="1" dirty="0">
              <a:solidFill>
                <a:prstClr val="black"/>
              </a:solidFill>
            </a:endParaRPr>
          </a:p>
          <a:p>
            <a:pPr algn="just"/>
            <a:r>
              <a:rPr lang="en-GB" sz="2800" b="1" dirty="0">
                <a:solidFill>
                  <a:prstClr val="black"/>
                </a:solidFill>
              </a:rPr>
              <a:t>Never refrigerate spinal fluid, genital, eye, internal ear specimens or any other specimen </a:t>
            </a:r>
            <a:r>
              <a:rPr lang="en-GB" sz="2800" b="1" dirty="0" err="1">
                <a:solidFill>
                  <a:prstClr val="black"/>
                </a:solidFill>
              </a:rPr>
              <a:t>suscepted</a:t>
            </a:r>
            <a:r>
              <a:rPr lang="en-GB" sz="2800" b="1" dirty="0">
                <a:solidFill>
                  <a:prstClr val="black"/>
                </a:solidFill>
              </a:rPr>
              <a:t> to contain environmentally sensitive agents</a:t>
            </a:r>
          </a:p>
          <a:p>
            <a:pPr marL="0" indent="0" algn="just">
              <a:buNone/>
            </a:pPr>
            <a:r>
              <a:rPr lang="en-GB" sz="2400" b="1" dirty="0">
                <a:solidFill>
                  <a:prstClr val="black"/>
                </a:solidFill>
              </a:rPr>
              <a:t>	</a:t>
            </a:r>
            <a:r>
              <a:rPr lang="en-GB" sz="2400" b="1" i="1" dirty="0" err="1">
                <a:solidFill>
                  <a:prstClr val="black"/>
                </a:solidFill>
              </a:rPr>
              <a:t>Shigella</a:t>
            </a:r>
            <a:r>
              <a:rPr lang="en-GB" sz="2400" b="1" dirty="0">
                <a:solidFill>
                  <a:prstClr val="black"/>
                </a:solidFill>
              </a:rPr>
              <a:t> </a:t>
            </a:r>
            <a:r>
              <a:rPr lang="en-GB" sz="2400" b="1" dirty="0" err="1">
                <a:solidFill>
                  <a:prstClr val="black"/>
                </a:solidFill>
              </a:rPr>
              <a:t>spp</a:t>
            </a:r>
            <a:r>
              <a:rPr lang="en-GB" sz="2400" b="1" dirty="0">
                <a:solidFill>
                  <a:prstClr val="black"/>
                </a:solidFill>
              </a:rPr>
              <a:t> (process immediately), </a:t>
            </a:r>
            <a:r>
              <a:rPr lang="en-GB" sz="2400" b="1" i="1" dirty="0">
                <a:solidFill>
                  <a:prstClr val="black"/>
                </a:solidFill>
              </a:rPr>
              <a:t>Neisseria</a:t>
            </a:r>
            <a:r>
              <a:rPr lang="en-GB" sz="2400" b="1" dirty="0">
                <a:solidFill>
                  <a:prstClr val="black"/>
                </a:solidFill>
              </a:rPr>
              <a:t> 	</a:t>
            </a:r>
            <a:r>
              <a:rPr lang="en-GB" sz="2400" b="1" i="1" dirty="0" err="1">
                <a:solidFill>
                  <a:prstClr val="black"/>
                </a:solidFill>
              </a:rPr>
              <a:t>gonorrhoeae</a:t>
            </a:r>
            <a:r>
              <a:rPr lang="en-GB" sz="2400" b="1" i="1" dirty="0">
                <a:solidFill>
                  <a:prstClr val="black"/>
                </a:solidFill>
              </a:rPr>
              <a:t>, 	Neisseria </a:t>
            </a:r>
            <a:r>
              <a:rPr lang="en-GB" sz="2400" b="1" i="1" dirty="0" err="1">
                <a:solidFill>
                  <a:prstClr val="black"/>
                </a:solidFill>
              </a:rPr>
              <a:t>meningitidis</a:t>
            </a:r>
            <a:r>
              <a:rPr lang="en-GB" sz="2400" b="1" i="1" dirty="0">
                <a:solidFill>
                  <a:prstClr val="black"/>
                </a:solidFill>
              </a:rPr>
              <a:t>, </a:t>
            </a:r>
            <a:r>
              <a:rPr lang="en-GB" sz="2400" b="1" i="1" dirty="0" err="1">
                <a:solidFill>
                  <a:prstClr val="black"/>
                </a:solidFill>
              </a:rPr>
              <a:t>Haemophilus</a:t>
            </a:r>
            <a:r>
              <a:rPr lang="en-GB" sz="2400" b="1" i="1" dirty="0">
                <a:solidFill>
                  <a:prstClr val="black"/>
                </a:solidFill>
              </a:rPr>
              <a:t> </a:t>
            </a:r>
            <a:r>
              <a:rPr lang="en-GB" sz="2400" b="1" i="1" dirty="0" err="1">
                <a:solidFill>
                  <a:prstClr val="black"/>
                </a:solidFill>
              </a:rPr>
              <a:t>influenzae</a:t>
            </a:r>
            <a:endParaRPr lang="en-GB" sz="2400" b="1" i="1" dirty="0">
              <a:solidFill>
                <a:prstClr val="black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91175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>
                <a:solidFill>
                  <a:prstClr val="black"/>
                </a:solidFill>
              </a:rPr>
              <a:t>Part II: Transportation of Samples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dirty="0"/>
              <a:t>Materials for transport must be labelled properly, packaged and protected during transport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sz="2400" b="1" dirty="0"/>
              <a:t>pay particular attention to specimen packaging and 	labelling instructions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	generally transport conditions are similar to those of 	storage</a:t>
            </a:r>
          </a:p>
          <a:p>
            <a:pPr marL="0" indent="0">
              <a:buNone/>
            </a:pPr>
            <a:r>
              <a:rPr lang="en-GB" sz="2400" b="1" dirty="0"/>
              <a:t>	</a:t>
            </a:r>
          </a:p>
          <a:p>
            <a:pPr marL="0" indent="0">
              <a:buNone/>
            </a:pPr>
            <a:r>
              <a:rPr lang="en-GB" sz="2400" b="1" dirty="0"/>
              <a:t>	for transportation specimen or cultures refer to 	international transportation  regulations</a:t>
            </a:r>
          </a:p>
        </p:txBody>
      </p:sp>
    </p:spTree>
    <p:extLst>
      <p:ext uri="{BB962C8B-B14F-4D97-AF65-F5344CB8AC3E}">
        <p14:creationId xmlns:p14="http://schemas.microsoft.com/office/powerpoint/2010/main" val="29364621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Transport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Problems in delay or inappropriate storage</a:t>
            </a:r>
          </a:p>
          <a:p>
            <a:pPr marL="0" indent="0">
              <a:buNone/>
            </a:pPr>
            <a:endParaRPr lang="en-GB" sz="2800" b="1" dirty="0"/>
          </a:p>
          <a:p>
            <a:r>
              <a:rPr lang="en-GB" sz="2800" b="1" dirty="0"/>
              <a:t>Delay in diagnosis &amp; treatment lead to:</a:t>
            </a:r>
          </a:p>
          <a:p>
            <a:pPr marL="0" indent="0">
              <a:buNone/>
            </a:pPr>
            <a:r>
              <a:rPr lang="en-GB" sz="2800" b="1" dirty="0"/>
              <a:t>	</a:t>
            </a:r>
            <a:r>
              <a:rPr lang="en-GB" sz="2400" b="1" dirty="0"/>
              <a:t>pathogens dying</a:t>
            </a:r>
          </a:p>
          <a:p>
            <a:pPr marL="0" indent="0">
              <a:buNone/>
            </a:pPr>
            <a:r>
              <a:rPr lang="en-GB" sz="2400" b="1" dirty="0"/>
              <a:t>	contaminant overgrowth</a:t>
            </a:r>
          </a:p>
          <a:p>
            <a:pPr marL="0" indent="0">
              <a:buNone/>
            </a:pPr>
            <a:endParaRPr lang="en-GB" sz="2800" b="1" dirty="0"/>
          </a:p>
          <a:p>
            <a:r>
              <a:rPr lang="en-GB" sz="2800" b="1" dirty="0"/>
              <a:t>Transport media can be used to overcome these challenges</a:t>
            </a:r>
          </a:p>
          <a:p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3563948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GB" sz="3200" b="1" dirty="0">
                <a:solidFill>
                  <a:prstClr val="black"/>
                </a:solidFill>
                <a:ea typeface="+mn-ea"/>
                <a:cs typeface="+mn-cs"/>
              </a:rPr>
              <a:t>Viral Transport Media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2800" b="1" dirty="0"/>
              <a:t>Prevent drying</a:t>
            </a:r>
          </a:p>
          <a:p>
            <a:pPr marL="0" indent="0" algn="just">
              <a:buNone/>
            </a:pPr>
            <a:endParaRPr lang="en-GB" sz="2800" b="1" dirty="0"/>
          </a:p>
          <a:p>
            <a:pPr algn="just"/>
            <a:r>
              <a:rPr lang="en-GB" sz="2800" b="1" dirty="0"/>
              <a:t>Maintain viral viability</a:t>
            </a:r>
          </a:p>
          <a:p>
            <a:pPr marL="0" indent="0" algn="just">
              <a:buNone/>
            </a:pPr>
            <a:endParaRPr lang="en-GB" sz="2800" b="1" dirty="0"/>
          </a:p>
          <a:p>
            <a:pPr algn="just"/>
            <a:r>
              <a:rPr lang="en-GB" sz="2800" b="1" dirty="0"/>
              <a:t>Prevent overgrowth of contaminating bacteria</a:t>
            </a:r>
          </a:p>
          <a:p>
            <a:pPr algn="just"/>
            <a:endParaRPr lang="en-GB" sz="2800" b="1" dirty="0"/>
          </a:p>
          <a:p>
            <a:pPr algn="just"/>
            <a:r>
              <a:rPr lang="en-GB" sz="2800" b="1" dirty="0"/>
              <a:t>Most contain Eagles minimum essential medium / Hanks’ balanced salt solution </a:t>
            </a:r>
            <a:r>
              <a:rPr lang="en-GB" sz="2800" b="1"/>
              <a:t>along with </a:t>
            </a:r>
            <a:r>
              <a:rPr lang="en-GB" sz="2800" b="1" dirty="0" err="1"/>
              <a:t>fetal</a:t>
            </a:r>
            <a:r>
              <a:rPr lang="en-GB" sz="2800" b="1" dirty="0"/>
              <a:t> bovine serum or bovine serum albumin</a:t>
            </a:r>
          </a:p>
        </p:txBody>
      </p:sp>
    </p:spTree>
    <p:extLst>
      <p:ext uri="{BB962C8B-B14F-4D97-AF65-F5344CB8AC3E}">
        <p14:creationId xmlns:p14="http://schemas.microsoft.com/office/powerpoint/2010/main" val="16596504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Part III: Sample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Accession</a:t>
            </a:r>
          </a:p>
          <a:p>
            <a:pPr marL="0" indent="0">
              <a:buNone/>
            </a:pPr>
            <a:r>
              <a:rPr lang="en-GB" sz="2800" b="1" dirty="0"/>
              <a:t>	</a:t>
            </a:r>
            <a:r>
              <a:rPr lang="en-GB" sz="2400" b="1" dirty="0"/>
              <a:t>receiving, sorting and recording</a:t>
            </a:r>
          </a:p>
          <a:p>
            <a:pPr marL="0" indent="0">
              <a:buNone/>
            </a:pPr>
            <a:endParaRPr lang="en-GB" sz="2800" b="1" dirty="0"/>
          </a:p>
          <a:p>
            <a:r>
              <a:rPr lang="en-GB" sz="2800" b="1" dirty="0"/>
              <a:t>Microbiological manipulation/Diagnostic Processing</a:t>
            </a:r>
          </a:p>
          <a:p>
            <a:pPr marL="0" indent="0">
              <a:buNone/>
            </a:pPr>
            <a:r>
              <a:rPr lang="en-GB" sz="2800" b="1" dirty="0"/>
              <a:t>	</a:t>
            </a:r>
            <a:r>
              <a:rPr lang="en-GB" sz="2400" b="1" dirty="0"/>
              <a:t>culturing, staining, isolation, identification and/ or 	sensitivity test (more details)</a:t>
            </a:r>
          </a:p>
          <a:p>
            <a:pPr marL="0" indent="0">
              <a:buNone/>
            </a:pPr>
            <a:endParaRPr lang="en-GB" sz="2400" b="1" dirty="0"/>
          </a:p>
          <a:p>
            <a:r>
              <a:rPr lang="en-GB" sz="2800" b="1" dirty="0"/>
              <a:t>Requisitions </a:t>
            </a:r>
          </a:p>
          <a:p>
            <a:pPr marL="0" indent="0">
              <a:buNone/>
            </a:pPr>
            <a:r>
              <a:rPr lang="en-GB" sz="2800" b="1" dirty="0"/>
              <a:t>	</a:t>
            </a:r>
            <a:r>
              <a:rPr lang="en-GB" sz="2400" b="1" dirty="0"/>
              <a:t>importance of requisition form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34048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Patient Details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Name, age, Sex (for female- pregnant or lactating)</a:t>
            </a:r>
          </a:p>
          <a:p>
            <a:r>
              <a:rPr lang="en-GB" sz="2800" b="1" dirty="0"/>
              <a:t>Hospital no</a:t>
            </a:r>
          </a:p>
          <a:p>
            <a:r>
              <a:rPr lang="en-GB" sz="2800" b="1" dirty="0"/>
              <a:t>Address</a:t>
            </a:r>
          </a:p>
          <a:p>
            <a:r>
              <a:rPr lang="en-GB" sz="2800" b="1" dirty="0"/>
              <a:t>Suspected diagnosis, special culture request</a:t>
            </a:r>
          </a:p>
          <a:p>
            <a:r>
              <a:rPr lang="en-GB" sz="2800" b="1" dirty="0"/>
              <a:t>Specific anatomic site, special specimen collection procedure </a:t>
            </a:r>
          </a:p>
          <a:p>
            <a:r>
              <a:rPr lang="en-GB" sz="2800" b="1" dirty="0"/>
              <a:t>Travel history/other relevant patient history</a:t>
            </a:r>
          </a:p>
          <a:p>
            <a:r>
              <a:rPr lang="en-GB" sz="2800" b="1" dirty="0"/>
              <a:t>Immunization/ antimicrobial agents patient is receiving if any</a:t>
            </a:r>
          </a:p>
          <a:p>
            <a:endParaRPr lang="en-GB" sz="28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86878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Identification of Specimens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800" b="1" dirty="0"/>
              <a:t>Patient details</a:t>
            </a:r>
          </a:p>
          <a:p>
            <a:pPr marL="0" indent="0">
              <a:buNone/>
            </a:pPr>
            <a:endParaRPr lang="en-GB" sz="2800" b="1" dirty="0"/>
          </a:p>
          <a:p>
            <a:r>
              <a:rPr lang="en-GB" sz="2800" b="1" dirty="0"/>
              <a:t>Type of specimen/ culture site</a:t>
            </a:r>
          </a:p>
          <a:p>
            <a:pPr marL="0" indent="0">
              <a:buNone/>
            </a:pPr>
            <a:endParaRPr lang="en-GB" sz="2800" b="1" dirty="0"/>
          </a:p>
          <a:p>
            <a:r>
              <a:rPr lang="en-GB" sz="2800" b="1" dirty="0"/>
              <a:t>Collection date and time</a:t>
            </a:r>
          </a:p>
          <a:p>
            <a:pPr marL="0" indent="0">
              <a:buNone/>
            </a:pPr>
            <a:endParaRPr lang="en-GB" sz="2800" b="1" dirty="0"/>
          </a:p>
          <a:p>
            <a:r>
              <a:rPr lang="en-GB" sz="2800" b="1" dirty="0"/>
              <a:t>Laboratory no</a:t>
            </a:r>
          </a:p>
          <a:p>
            <a:pPr marL="0" indent="0">
              <a:buNone/>
            </a:pPr>
            <a:endParaRPr lang="en-GB" sz="2800" b="1" dirty="0"/>
          </a:p>
          <a:p>
            <a:r>
              <a:rPr lang="en-GB" sz="2800" b="1" dirty="0"/>
              <a:t>Test requested</a:t>
            </a:r>
          </a:p>
          <a:p>
            <a:pPr marL="0" indent="0">
              <a:buNone/>
            </a:pPr>
            <a:endParaRPr lang="en-GB" sz="2800" b="1" dirty="0"/>
          </a:p>
          <a:p>
            <a:r>
              <a:rPr lang="en-GB" sz="2800" b="1" dirty="0"/>
              <a:t>Name of ordering physician</a:t>
            </a:r>
          </a:p>
          <a:p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975723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Part I: Sample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GB" sz="2800" b="1" dirty="0"/>
              <a:t>Select the correct anatomic site from which to obtain the specimen</a:t>
            </a:r>
          </a:p>
          <a:p>
            <a:pPr marL="0" indent="0" algn="just">
              <a:buNone/>
            </a:pPr>
            <a:endParaRPr lang="en-GB" sz="2800" b="1" dirty="0"/>
          </a:p>
          <a:p>
            <a:pPr algn="just"/>
            <a:r>
              <a:rPr lang="en-GB" sz="2800" b="1" dirty="0"/>
              <a:t>Use proper techniques and supplies to collect sample</a:t>
            </a:r>
          </a:p>
          <a:p>
            <a:pPr marL="0" indent="0" algn="just">
              <a:buNone/>
            </a:pPr>
            <a:endParaRPr lang="en-GB" sz="2800" b="1" dirty="0"/>
          </a:p>
          <a:p>
            <a:pPr algn="just"/>
            <a:r>
              <a:rPr lang="en-GB" sz="2800" b="1" dirty="0"/>
              <a:t>Package sample in a designated container</a:t>
            </a:r>
          </a:p>
          <a:p>
            <a:pPr marL="0" indent="0" algn="just">
              <a:buNone/>
            </a:pPr>
            <a:endParaRPr lang="en-GB" sz="2800" b="1" dirty="0"/>
          </a:p>
          <a:p>
            <a:pPr algn="just"/>
            <a:r>
              <a:rPr lang="en-GB" sz="2800" b="1" dirty="0"/>
              <a:t>Transport to lab expeditiously or if stored, briefly and properly done</a:t>
            </a:r>
          </a:p>
        </p:txBody>
      </p:sp>
    </p:spTree>
    <p:extLst>
      <p:ext uri="{BB962C8B-B14F-4D97-AF65-F5344CB8AC3E}">
        <p14:creationId xmlns:p14="http://schemas.microsoft.com/office/powerpoint/2010/main" val="37659976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Specimens and Infection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dirty="0"/>
              <a:t>Label hazardous specimens e.g. HIV, Hepatitis</a:t>
            </a:r>
          </a:p>
          <a:p>
            <a:endParaRPr lang="en-GB" sz="2800" b="1" dirty="0"/>
          </a:p>
          <a:p>
            <a:r>
              <a:rPr lang="en-GB" sz="2800" b="1" dirty="0"/>
              <a:t>Always treat microbiology samples as infectious</a:t>
            </a:r>
          </a:p>
          <a:p>
            <a:pPr marL="0" indent="0">
              <a:buNone/>
            </a:pPr>
            <a:endParaRPr lang="en-GB" sz="24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02660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Factors Limiting Usefulness of Bacteriological 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GB" sz="2800" b="1" dirty="0"/>
              <a:t>Wrong sample for example saliva mixed with sputum</a:t>
            </a:r>
          </a:p>
          <a:p>
            <a:pPr marL="0" indent="0" algn="just">
              <a:buNone/>
            </a:pPr>
            <a:endParaRPr lang="en-GB" sz="2800" b="1" dirty="0"/>
          </a:p>
          <a:p>
            <a:pPr algn="just"/>
            <a:r>
              <a:rPr lang="en-GB" sz="2800" b="1" dirty="0"/>
              <a:t>Delay in transport / inappropriate storage e.g. CSF</a:t>
            </a:r>
          </a:p>
          <a:p>
            <a:pPr marL="0" indent="0" algn="just">
              <a:buNone/>
            </a:pPr>
            <a:endParaRPr lang="en-GB" sz="2800" b="1" dirty="0"/>
          </a:p>
          <a:p>
            <a:pPr algn="just"/>
            <a:r>
              <a:rPr lang="en-GB" sz="2800" b="1" dirty="0"/>
              <a:t>Overgrowth by contaminants e.g. blood cultures</a:t>
            </a:r>
          </a:p>
          <a:p>
            <a:pPr marL="0" indent="0" algn="just">
              <a:buNone/>
            </a:pPr>
            <a:endParaRPr lang="en-GB" sz="2800" b="1" dirty="0"/>
          </a:p>
          <a:p>
            <a:pPr algn="just"/>
            <a:r>
              <a:rPr lang="en-GB" sz="2800" b="1" dirty="0"/>
              <a:t>Insufficient sample / sampling error e.g. in mycobacterial diseases</a:t>
            </a:r>
          </a:p>
          <a:p>
            <a:pPr marL="0" indent="0" algn="just">
              <a:buNone/>
            </a:pPr>
            <a:endParaRPr lang="en-GB" sz="2800" b="1" dirty="0"/>
          </a:p>
          <a:p>
            <a:pPr algn="just"/>
            <a:r>
              <a:rPr lang="en-GB" sz="2800" b="1" dirty="0"/>
              <a:t>Patient has received antibiotics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6726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Specimen Rejection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000" b="1" dirty="0"/>
              <a:t>Mismatch information </a:t>
            </a:r>
          </a:p>
          <a:p>
            <a:r>
              <a:rPr lang="en-GB" sz="3000" b="1" dirty="0"/>
              <a:t>Improper container or temperature</a:t>
            </a:r>
          </a:p>
          <a:p>
            <a:r>
              <a:rPr lang="en-GB" sz="3000" b="1" dirty="0"/>
              <a:t>Insufficient specimen </a:t>
            </a:r>
          </a:p>
          <a:p>
            <a:r>
              <a:rPr lang="en-GB" sz="3000" b="1" dirty="0"/>
              <a:t>Leaking specimen </a:t>
            </a:r>
          </a:p>
          <a:p>
            <a:r>
              <a:rPr lang="en-GB" sz="3000" b="1" dirty="0"/>
              <a:t>Formalin specimen</a:t>
            </a:r>
          </a:p>
          <a:p>
            <a:r>
              <a:rPr lang="en-GB" sz="3000" b="1" dirty="0"/>
              <a:t>Dried out swab</a:t>
            </a:r>
          </a:p>
          <a:p>
            <a:r>
              <a:rPr lang="en-GB" sz="3000" b="1" dirty="0"/>
              <a:t>Late specimen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sz="2600" b="1" dirty="0"/>
              <a:t>Physician must be informed about rejection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23207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References and Recommended Readings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2000" b="1" dirty="0"/>
              <a:t>Greenwood, D., Slack R.C.B., and </a:t>
            </a:r>
            <a:r>
              <a:rPr lang="en-GB" sz="2000" b="1" dirty="0" err="1"/>
              <a:t>Peutherer</a:t>
            </a:r>
            <a:r>
              <a:rPr lang="en-GB" sz="2000" b="1" dirty="0"/>
              <a:t> J.F. (Editors). (2002). Medical Microbiology  A Guide to Microbial Infections: Pathogens, Immunity, Laboratory Diagnosis and Control (16</a:t>
            </a:r>
            <a:r>
              <a:rPr lang="en-GB" sz="2000" b="1" baseline="30000" dirty="0"/>
              <a:t>th</a:t>
            </a:r>
            <a:r>
              <a:rPr lang="en-GB" sz="2000" b="1" dirty="0"/>
              <a:t> edition). </a:t>
            </a:r>
            <a:r>
              <a:rPr lang="en-GB" sz="2000" b="1" dirty="0" err="1"/>
              <a:t>Churchhill</a:t>
            </a:r>
            <a:r>
              <a:rPr lang="en-GB" sz="2000" b="1" dirty="0"/>
              <a:t> Livingstone, London</a:t>
            </a:r>
          </a:p>
          <a:p>
            <a:pPr lvl="0" algn="just"/>
            <a:r>
              <a:rPr lang="en-GB" sz="2000" b="1" dirty="0">
                <a:solidFill>
                  <a:prstClr val="black"/>
                </a:solidFill>
              </a:rPr>
              <a:t>Miller, J.M. (1999). A Guide to Specimen Management in Clinical Microbiology (2</a:t>
            </a:r>
            <a:r>
              <a:rPr lang="en-GB" sz="2000" b="1" baseline="30000" dirty="0">
                <a:solidFill>
                  <a:prstClr val="black"/>
                </a:solidFill>
              </a:rPr>
              <a:t>nd</a:t>
            </a:r>
            <a:r>
              <a:rPr lang="en-GB" sz="2000" b="1" dirty="0">
                <a:solidFill>
                  <a:prstClr val="black"/>
                </a:solidFill>
              </a:rPr>
              <a:t> edition).ASM Press, Washington DC</a:t>
            </a:r>
          </a:p>
          <a:p>
            <a:pPr algn="just"/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823096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15407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800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260188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Sample Collection Containers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2800" b="1" dirty="0"/>
              <a:t>There are many types of sample containers</a:t>
            </a:r>
          </a:p>
          <a:p>
            <a:pPr marL="0" indent="0" algn="just">
              <a:buNone/>
            </a:pPr>
            <a:endParaRPr lang="en-GB" sz="2800" b="1" dirty="0"/>
          </a:p>
          <a:p>
            <a:pPr algn="just"/>
            <a:r>
              <a:rPr lang="en-GB" sz="2800" b="1" dirty="0">
                <a:solidFill>
                  <a:srgbClr val="0070C0"/>
                </a:solidFill>
              </a:rPr>
              <a:t>Always use the correct type of container to collect and transport samples!</a:t>
            </a:r>
          </a:p>
          <a:p>
            <a:pPr marL="0" indent="0" algn="just">
              <a:buNone/>
            </a:pPr>
            <a:endParaRPr lang="en-GB" sz="2800" b="1" dirty="0"/>
          </a:p>
          <a:p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960543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GB" sz="3200" b="1" dirty="0">
                <a:solidFill>
                  <a:prstClr val="black"/>
                </a:solidFill>
                <a:ea typeface="+mn-ea"/>
                <a:cs typeface="+mn-cs"/>
              </a:rPr>
              <a:t>Sterile Plastic or Glass “Universal” Containers with Screw Caps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b="1" dirty="0">
                <a:solidFill>
                  <a:prstClr val="black"/>
                </a:solidFill>
              </a:rPr>
              <a:t>Used for urine, sputum, stool, fluids, biopsies and tissues, catheter tips and any other small specimen</a:t>
            </a:r>
          </a:p>
          <a:p>
            <a:r>
              <a:rPr lang="en-GB" sz="2400" b="1" dirty="0"/>
              <a:t>60ml variety has wider mouth is preferred to the 30ml container for sputum samples</a:t>
            </a:r>
          </a:p>
          <a:p>
            <a:r>
              <a:rPr lang="en-GB" sz="2400" b="1" dirty="0"/>
              <a:t>Plastic containers preferred to the glass containers</a:t>
            </a:r>
          </a:p>
          <a:p>
            <a:r>
              <a:rPr lang="en-GB" sz="2400" b="1" dirty="0"/>
              <a:t>Some have spoons (for stool collection)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2" y="1556792"/>
            <a:ext cx="4368097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131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GB" sz="3200" b="1" dirty="0">
                <a:solidFill>
                  <a:prstClr val="black"/>
                </a:solidFill>
                <a:ea typeface="+mn-ea"/>
                <a:cs typeface="+mn-cs"/>
              </a:rPr>
              <a:t>Boric Acid Containers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GB" sz="2800" b="1" dirty="0">
                <a:solidFill>
                  <a:prstClr val="black"/>
                </a:solidFill>
              </a:rPr>
              <a:t>Sterile plastic universal containers with boric acid</a:t>
            </a:r>
          </a:p>
          <a:p>
            <a:pPr marL="0" lvl="0" indent="0">
              <a:buNone/>
            </a:pPr>
            <a:endParaRPr lang="en-GB" sz="2800" b="1" dirty="0">
              <a:solidFill>
                <a:prstClr val="black"/>
              </a:solidFill>
            </a:endParaRPr>
          </a:p>
          <a:p>
            <a:pPr lvl="0"/>
            <a:r>
              <a:rPr lang="en-GB" sz="2800" b="1" dirty="0">
                <a:solidFill>
                  <a:prstClr val="black"/>
                </a:solidFill>
              </a:rPr>
              <a:t>Adding 15ml urine leads to final </a:t>
            </a:r>
            <a:r>
              <a:rPr lang="en-GB" sz="2800" b="1" dirty="0" err="1">
                <a:solidFill>
                  <a:prstClr val="black"/>
                </a:solidFill>
              </a:rPr>
              <a:t>conc</a:t>
            </a:r>
            <a:r>
              <a:rPr lang="en-GB" sz="2800" b="1" dirty="0">
                <a:solidFill>
                  <a:prstClr val="black"/>
                </a:solidFill>
              </a:rPr>
              <a:t> of 1.8% boric acid</a:t>
            </a:r>
          </a:p>
          <a:p>
            <a:pPr marL="0" lvl="0" indent="0">
              <a:buNone/>
            </a:pPr>
            <a:endParaRPr lang="en-GB" sz="2800" b="1" dirty="0">
              <a:solidFill>
                <a:prstClr val="black"/>
              </a:solidFill>
            </a:endParaRPr>
          </a:p>
          <a:p>
            <a:pPr lvl="0"/>
            <a:r>
              <a:rPr lang="en-GB" sz="2800" b="1" dirty="0">
                <a:solidFill>
                  <a:prstClr val="black"/>
                </a:solidFill>
              </a:rPr>
              <a:t> Used when sample may not reach lab within 24hrs</a:t>
            </a:r>
          </a:p>
          <a:p>
            <a:pPr marL="0" lvl="0" indent="0">
              <a:buNone/>
            </a:pPr>
            <a:endParaRPr lang="en-GB" sz="2800" b="1" dirty="0">
              <a:solidFill>
                <a:prstClr val="black"/>
              </a:solidFill>
            </a:endParaRPr>
          </a:p>
          <a:p>
            <a:pPr lvl="0"/>
            <a:r>
              <a:rPr lang="en-GB" sz="2800" b="1" dirty="0">
                <a:solidFill>
                  <a:prstClr val="black"/>
                </a:solidFill>
              </a:rPr>
              <a:t>Boric acid acts as a preservative and stops bacteria from growing</a:t>
            </a:r>
          </a:p>
          <a:p>
            <a:pPr marL="0" lvl="0" indent="0">
              <a:buNone/>
            </a:pPr>
            <a:endParaRPr lang="en-GB" sz="2800" b="1" dirty="0">
              <a:solidFill>
                <a:prstClr val="black"/>
              </a:solidFill>
            </a:endParaRPr>
          </a:p>
          <a:p>
            <a:pPr lvl="0"/>
            <a:r>
              <a:rPr lang="en-GB" sz="2800" b="1" dirty="0">
                <a:solidFill>
                  <a:prstClr val="black"/>
                </a:solidFill>
              </a:rPr>
              <a:t>Rarely used nowadays and if insufficient sample some bacteria maybe killed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53200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GB" sz="3200" b="1" dirty="0" err="1">
                <a:solidFill>
                  <a:prstClr val="black"/>
                </a:solidFill>
                <a:ea typeface="+mn-ea"/>
                <a:cs typeface="+mn-cs"/>
              </a:rPr>
              <a:t>Dipslides</a:t>
            </a:r>
            <a:endParaRPr lang="en-GB" sz="3200" b="1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 algn="just"/>
            <a:r>
              <a:rPr lang="en-GB" sz="2400" b="1" dirty="0">
                <a:solidFill>
                  <a:prstClr val="black"/>
                </a:solidFill>
              </a:rPr>
              <a:t>Sterile plastic universals with a large, flat plastic slide attached to the lid </a:t>
            </a:r>
          </a:p>
          <a:p>
            <a:pPr lvl="0" algn="just"/>
            <a:r>
              <a:rPr lang="en-GB" sz="2400" b="1" dirty="0">
                <a:solidFill>
                  <a:prstClr val="black"/>
                </a:solidFill>
              </a:rPr>
              <a:t>The slide has bacterial culture media on each side</a:t>
            </a:r>
          </a:p>
          <a:p>
            <a:pPr lvl="0" algn="just"/>
            <a:r>
              <a:rPr lang="en-GB" sz="2400" b="1" dirty="0">
                <a:solidFill>
                  <a:prstClr val="black"/>
                </a:solidFill>
              </a:rPr>
              <a:t>Dip slide into collected urine and discard urine</a:t>
            </a:r>
          </a:p>
          <a:p>
            <a:pPr lvl="0" algn="just"/>
            <a:r>
              <a:rPr lang="en-GB" sz="2400" b="1" dirty="0">
                <a:solidFill>
                  <a:prstClr val="black"/>
                </a:solidFill>
              </a:rPr>
              <a:t>Send the slide to lab</a:t>
            </a:r>
          </a:p>
          <a:p>
            <a:pPr lvl="0" algn="just"/>
            <a:r>
              <a:rPr lang="en-GB" sz="2400" b="1" dirty="0">
                <a:solidFill>
                  <a:prstClr val="black"/>
                </a:solidFill>
              </a:rPr>
              <a:t>Incubated like other media</a:t>
            </a:r>
          </a:p>
          <a:p>
            <a:pPr lvl="0" algn="just"/>
            <a:endParaRPr lang="en-GB" sz="2400" b="1" dirty="0">
              <a:solidFill>
                <a:prstClr val="black"/>
              </a:solidFill>
            </a:endParaRP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2776"/>
            <a:ext cx="410445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293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ct val="20000"/>
              </a:spcBef>
            </a:pPr>
            <a:r>
              <a:rPr lang="en-GB" sz="3200" b="1" dirty="0">
                <a:solidFill>
                  <a:prstClr val="black"/>
                </a:solidFill>
                <a:ea typeface="+mn-ea"/>
                <a:cs typeface="+mn-cs"/>
              </a:rPr>
              <a:t>Swabs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/>
          <a:lstStyle/>
          <a:p>
            <a:r>
              <a:rPr lang="en-GB" sz="2400" b="1" dirty="0"/>
              <a:t>Available different tips (cotton wool, fibre, serum coated)</a:t>
            </a:r>
          </a:p>
          <a:p>
            <a:r>
              <a:rPr lang="en-GB" sz="2400" b="1" dirty="0"/>
              <a:t>Transport medium swabs- keeps microbes alive</a:t>
            </a:r>
          </a:p>
          <a:p>
            <a:r>
              <a:rPr lang="en-GB" sz="2400" b="1" dirty="0"/>
              <a:t>Fine-tipped swabs on flexible wire shanks- used on difficult to reach areas </a:t>
            </a:r>
          </a:p>
          <a:p>
            <a:r>
              <a:rPr lang="en-GB" sz="2400" b="1" dirty="0"/>
              <a:t>Plastic shaft swabs-  used were wooden ones would interfere with results.</a:t>
            </a:r>
          </a:p>
          <a:p>
            <a:endParaRPr lang="en-GB" sz="2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567871"/>
            <a:ext cx="4104456" cy="46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0779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2549</TotalTime>
  <Words>2012</Words>
  <Application>Microsoft Macintosh PowerPoint</Application>
  <PresentationFormat>On-screen Show (4:3)</PresentationFormat>
  <Paragraphs>304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Arial</vt:lpstr>
      <vt:lpstr>Calibri</vt:lpstr>
      <vt:lpstr>Office Theme</vt:lpstr>
      <vt:lpstr>Sample Collection, Transport and Processing</vt:lpstr>
      <vt:lpstr>Lecture Outline</vt:lpstr>
      <vt:lpstr>Key Issues</vt:lpstr>
      <vt:lpstr>Part I: Sample Collection</vt:lpstr>
      <vt:lpstr>Sample Collection Containers</vt:lpstr>
      <vt:lpstr>Sterile Plastic or Glass “Universal” Containers with Screw Caps </vt:lpstr>
      <vt:lpstr>Boric Acid Containers </vt:lpstr>
      <vt:lpstr>Dipslides</vt:lpstr>
      <vt:lpstr>Swabs</vt:lpstr>
      <vt:lpstr>Blood Cultures Systems</vt:lpstr>
      <vt:lpstr>Methods of Sample Collection</vt:lpstr>
      <vt:lpstr>Urine Samples</vt:lpstr>
      <vt:lpstr>Catheter Stream Urine Specimen (CSU)</vt:lpstr>
      <vt:lpstr>Bag Urine</vt:lpstr>
      <vt:lpstr>Pad Urine</vt:lpstr>
      <vt:lpstr>Supra-pubic Aspirate (SPA)</vt:lpstr>
      <vt:lpstr>Swab Samples</vt:lpstr>
      <vt:lpstr>Wound Swabs</vt:lpstr>
      <vt:lpstr>Nasal Swabs</vt:lpstr>
      <vt:lpstr>Throat Swabs</vt:lpstr>
      <vt:lpstr>Eye Swabs</vt:lpstr>
      <vt:lpstr>Ear Swabs</vt:lpstr>
      <vt:lpstr>Ear Swabs</vt:lpstr>
      <vt:lpstr>Pernasal Swabs</vt:lpstr>
      <vt:lpstr>Blood Samples</vt:lpstr>
      <vt:lpstr>Blood Cultures</vt:lpstr>
      <vt:lpstr>Blood Cultures</vt:lpstr>
      <vt:lpstr>Other Types of Blood Samples</vt:lpstr>
      <vt:lpstr>Cerebrospinal Fluid (CSF)</vt:lpstr>
      <vt:lpstr>High Vaginal Swab (HVS)</vt:lpstr>
      <vt:lpstr>Lower Vaginal Swabs</vt:lpstr>
      <vt:lpstr>Part II: Transportation of Samples</vt:lpstr>
      <vt:lpstr>Part II: Transportation of Samples</vt:lpstr>
      <vt:lpstr>Part II: Transportation of Samples</vt:lpstr>
      <vt:lpstr>Transport Media</vt:lpstr>
      <vt:lpstr>Viral Transport Media</vt:lpstr>
      <vt:lpstr>Part III: Sample Processing</vt:lpstr>
      <vt:lpstr>Patient Details </vt:lpstr>
      <vt:lpstr>Identification of Specimens</vt:lpstr>
      <vt:lpstr>Specimens and Infection Control</vt:lpstr>
      <vt:lpstr>Factors Limiting Usefulness of Bacteriological Investigations</vt:lpstr>
      <vt:lpstr>Specimen Rejection Criteria</vt:lpstr>
      <vt:lpstr>References and Recommended Readings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collection, transport, and processing</dc:title>
  <dc:creator>TILIKI</dc:creator>
  <cp:lastModifiedBy>Mulemba Sichalwe</cp:lastModifiedBy>
  <cp:revision>209</cp:revision>
  <dcterms:created xsi:type="dcterms:W3CDTF">2013-02-08T09:21:11Z</dcterms:created>
  <dcterms:modified xsi:type="dcterms:W3CDTF">2020-02-24T08:02:50Z</dcterms:modified>
</cp:coreProperties>
</file>