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65" r:id="rId6"/>
    <p:sldId id="269" r:id="rId7"/>
    <p:sldId id="298" r:id="rId8"/>
    <p:sldId id="266" r:id="rId9"/>
    <p:sldId id="267" r:id="rId10"/>
    <p:sldId id="296" r:id="rId11"/>
    <p:sldId id="268" r:id="rId12"/>
    <p:sldId id="270" r:id="rId13"/>
    <p:sldId id="271" r:id="rId14"/>
    <p:sldId id="272" r:id="rId15"/>
    <p:sldId id="273" r:id="rId16"/>
    <p:sldId id="274" r:id="rId17"/>
    <p:sldId id="259" r:id="rId18"/>
    <p:sldId id="258" r:id="rId19"/>
    <p:sldId id="260" r:id="rId20"/>
    <p:sldId id="280" r:id="rId21"/>
    <p:sldId id="282" r:id="rId22"/>
    <p:sldId id="284" r:id="rId23"/>
    <p:sldId id="286" r:id="rId24"/>
    <p:sldId id="287" r:id="rId25"/>
    <p:sldId id="288" r:id="rId26"/>
    <p:sldId id="289" r:id="rId27"/>
    <p:sldId id="290" r:id="rId28"/>
    <p:sldId id="291" r:id="rId29"/>
    <p:sldId id="292" r:id="rId30"/>
    <p:sldId id="293" r:id="rId31"/>
    <p:sldId id="294" r:id="rId32"/>
    <p:sldId id="278" r:id="rId33"/>
    <p:sldId id="261" r:id="rId34"/>
    <p:sldId id="26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59"/>
  </p:normalViewPr>
  <p:slideViewPr>
    <p:cSldViewPr>
      <p:cViewPr varScale="1">
        <p:scale>
          <a:sx n="85" d="100"/>
          <a:sy n="85" d="100"/>
        </p:scale>
        <p:origin x="736"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FD224B8-7DAA-438C-B4C6-2DBDAE96CF2E}" type="datetimeFigureOut">
              <a:rPr lang="en-GB" smtClean="0"/>
              <a:t>25/02/2020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427611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D224B8-7DAA-438C-B4C6-2DBDAE96CF2E}" type="datetimeFigureOut">
              <a:rPr lang="en-GB" smtClean="0"/>
              <a:t>25/02/2020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321113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D224B8-7DAA-438C-B4C6-2DBDAE96CF2E}" type="datetimeFigureOut">
              <a:rPr lang="en-GB" smtClean="0"/>
              <a:t>25/02/2020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331957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D224B8-7DAA-438C-B4C6-2DBDAE96CF2E}" type="datetimeFigureOut">
              <a:rPr lang="en-GB" smtClean="0"/>
              <a:t>25/02/2020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228978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D224B8-7DAA-438C-B4C6-2DBDAE96CF2E}" type="datetimeFigureOut">
              <a:rPr lang="en-GB" smtClean="0"/>
              <a:t>25/02/2020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3376125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FD224B8-7DAA-438C-B4C6-2DBDAE96CF2E}" type="datetimeFigureOut">
              <a:rPr lang="en-GB" smtClean="0"/>
              <a:t>25/02/2020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1987771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FD224B8-7DAA-438C-B4C6-2DBDAE96CF2E}" type="datetimeFigureOut">
              <a:rPr lang="en-GB" smtClean="0"/>
              <a:t>25/02/2020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2737761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FD224B8-7DAA-438C-B4C6-2DBDAE96CF2E}" type="datetimeFigureOut">
              <a:rPr lang="en-GB" smtClean="0"/>
              <a:t>25/02/2020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180834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D224B8-7DAA-438C-B4C6-2DBDAE96CF2E}" type="datetimeFigureOut">
              <a:rPr lang="en-GB" smtClean="0"/>
              <a:t>25/02/2020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2701946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D224B8-7DAA-438C-B4C6-2DBDAE96CF2E}" type="datetimeFigureOut">
              <a:rPr lang="en-GB" smtClean="0"/>
              <a:t>25/02/2020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1617283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D224B8-7DAA-438C-B4C6-2DBDAE96CF2E}" type="datetimeFigureOut">
              <a:rPr lang="en-GB" smtClean="0"/>
              <a:t>25/02/2020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FD5F06-8DC4-4D70-8214-40A76708BD63}" type="slidenum">
              <a:rPr lang="en-GB" smtClean="0"/>
              <a:t>‹#›</a:t>
            </a:fld>
            <a:endParaRPr lang="en-GB"/>
          </a:p>
        </p:txBody>
      </p:sp>
    </p:spTree>
    <p:extLst>
      <p:ext uri="{BB962C8B-B14F-4D97-AF65-F5344CB8AC3E}">
        <p14:creationId xmlns:p14="http://schemas.microsoft.com/office/powerpoint/2010/main" val="2580176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D224B8-7DAA-438C-B4C6-2DBDAE96CF2E}" type="datetimeFigureOut">
              <a:rPr lang="en-GB" smtClean="0"/>
              <a:t>25/02/2020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FD5F06-8DC4-4D70-8214-40A76708BD63}" type="slidenum">
              <a:rPr lang="en-GB" smtClean="0"/>
              <a:t>‹#›</a:t>
            </a:fld>
            <a:endParaRPr lang="en-GB"/>
          </a:p>
        </p:txBody>
      </p:sp>
    </p:spTree>
    <p:extLst>
      <p:ext uri="{BB962C8B-B14F-4D97-AF65-F5344CB8AC3E}">
        <p14:creationId xmlns:p14="http://schemas.microsoft.com/office/powerpoint/2010/main" val="1968208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827584" y="980728"/>
            <a:ext cx="7772400" cy="1470025"/>
          </a:xfrm>
        </p:spPr>
        <p:txBody>
          <a:bodyPr>
            <a:noAutofit/>
          </a:bodyPr>
          <a:lstStyle/>
          <a:p>
            <a:r>
              <a:rPr lang="en-GB" sz="3600" b="1" dirty="0"/>
              <a:t>Sterilization and Disinfection</a:t>
            </a:r>
          </a:p>
        </p:txBody>
      </p:sp>
      <p:sp>
        <p:nvSpPr>
          <p:cNvPr id="5" name="Subtitle 2"/>
          <p:cNvSpPr>
            <a:spLocks noGrp="1"/>
          </p:cNvSpPr>
          <p:nvPr>
            <p:ph type="subTitle" idx="1"/>
          </p:nvPr>
        </p:nvSpPr>
        <p:spPr/>
        <p:txBody>
          <a:bodyPr>
            <a:normAutofit/>
          </a:bodyPr>
          <a:lstStyle/>
          <a:p>
            <a:r>
              <a:rPr lang="en-GB" sz="2800" b="1" dirty="0">
                <a:solidFill>
                  <a:schemeClr val="tx1"/>
                </a:solidFill>
              </a:rPr>
              <a:t>Mulemba Samutela- Sichalwe</a:t>
            </a:r>
          </a:p>
          <a:p>
            <a:r>
              <a:rPr lang="en-GB" sz="2800" b="1" dirty="0">
                <a:solidFill>
                  <a:schemeClr val="tx1"/>
                </a:solidFill>
              </a:rPr>
              <a:t>Medical Microbiology</a:t>
            </a:r>
          </a:p>
          <a:p>
            <a:endParaRPr lang="en-GB" sz="2800" b="1" dirty="0">
              <a:solidFill>
                <a:schemeClr val="tx1"/>
              </a:solidFill>
            </a:endParaRPr>
          </a:p>
        </p:txBody>
      </p:sp>
    </p:spTree>
    <p:extLst>
      <p:ext uri="{BB962C8B-B14F-4D97-AF65-F5344CB8AC3E}">
        <p14:creationId xmlns:p14="http://schemas.microsoft.com/office/powerpoint/2010/main" val="2167170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spcBef>
                <a:spcPct val="20000"/>
              </a:spcBef>
            </a:pPr>
            <a:r>
              <a:rPr lang="en-GB" sz="3200" b="1" dirty="0">
                <a:solidFill>
                  <a:srgbClr val="FF0000"/>
                </a:solidFill>
                <a:ea typeface="+mn-ea"/>
                <a:cs typeface="+mn-cs"/>
              </a:rPr>
              <a:t>B) Chemical sterilization: such as gassing using ethylene oxide</a:t>
            </a:r>
            <a:endParaRPr lang="en-GB" dirty="0"/>
          </a:p>
        </p:txBody>
      </p:sp>
      <p:sp>
        <p:nvSpPr>
          <p:cNvPr id="3" name="Content Placeholder 2"/>
          <p:cNvSpPr>
            <a:spLocks noGrp="1"/>
          </p:cNvSpPr>
          <p:nvPr>
            <p:ph idx="1"/>
          </p:nvPr>
        </p:nvSpPr>
        <p:spPr/>
        <p:txBody>
          <a:bodyPr>
            <a:normAutofit/>
          </a:bodyPr>
          <a:lstStyle/>
          <a:p>
            <a:r>
              <a:rPr lang="en-GB" b="1" dirty="0"/>
              <a:t>Ethylene oxide is a gaseous </a:t>
            </a:r>
            <a:r>
              <a:rPr lang="en-GB" b="1" dirty="0" err="1"/>
              <a:t>chemosterilizer</a:t>
            </a:r>
            <a:r>
              <a:rPr lang="en-GB" b="1" dirty="0"/>
              <a:t> that is especially useful due to its extraordinary penetrating power</a:t>
            </a:r>
          </a:p>
          <a:p>
            <a:endParaRPr lang="en-GB" b="1" dirty="0"/>
          </a:p>
          <a:p>
            <a:r>
              <a:rPr lang="en-GB" b="1" dirty="0"/>
              <a:t>Ethylene oxide is employed to sterilize </a:t>
            </a:r>
            <a:r>
              <a:rPr lang="en-GB" b="1" dirty="0" err="1"/>
              <a:t>prepackaged</a:t>
            </a:r>
            <a:r>
              <a:rPr lang="en-GB" b="1" dirty="0"/>
              <a:t> laboratory equipment that is otherwise destroyed by heat (e.g., plastic petri dishes)</a:t>
            </a:r>
          </a:p>
          <a:p>
            <a:endParaRPr lang="en-GB" b="1" dirty="0"/>
          </a:p>
        </p:txBody>
      </p:sp>
    </p:spTree>
    <p:extLst>
      <p:ext uri="{BB962C8B-B14F-4D97-AF65-F5344CB8AC3E}">
        <p14:creationId xmlns:p14="http://schemas.microsoft.com/office/powerpoint/2010/main" val="2974880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84784"/>
            <a:ext cx="8784976" cy="4392488"/>
          </a:xfrm>
        </p:spPr>
        <p:txBody>
          <a:bodyPr>
            <a:normAutofit/>
          </a:bodyPr>
          <a:lstStyle/>
          <a:p>
            <a:pPr marL="0" indent="0">
              <a:buNone/>
            </a:pPr>
            <a:r>
              <a:rPr lang="en-GB" b="1" dirty="0">
                <a:solidFill>
                  <a:srgbClr val="FF0000"/>
                </a:solidFill>
              </a:rPr>
              <a:t>C) Filtration </a:t>
            </a:r>
          </a:p>
          <a:p>
            <a:r>
              <a:rPr lang="en-GB" sz="2800" b="1" dirty="0"/>
              <a:t>Filtration concerns the rendering of a liquid or gas as sterile by the physical removal of microorganisms. </a:t>
            </a:r>
          </a:p>
          <a:p>
            <a:r>
              <a:rPr lang="en-GB" sz="2800" b="1" dirty="0"/>
              <a:t>In order to remove bacteria, the membrane pore size (primarily 0.22 </a:t>
            </a:r>
            <a:r>
              <a:rPr lang="en-GB" sz="2800" b="1" dirty="0" err="1"/>
              <a:t>μm</a:t>
            </a:r>
            <a:r>
              <a:rPr lang="en-GB" sz="2800" b="1" dirty="0"/>
              <a:t>) must be smaller than the bacteria and uniform throughout. </a:t>
            </a:r>
          </a:p>
          <a:p>
            <a:r>
              <a:rPr lang="en-GB" sz="2800" b="1" dirty="0"/>
              <a:t>Filtration processes can be complicated, and the validation is dependent upon the type of material being filtered and its physical properties.</a:t>
            </a:r>
          </a:p>
        </p:txBody>
      </p:sp>
      <p:sp>
        <p:nvSpPr>
          <p:cNvPr id="4" name="Rectangle 3"/>
          <p:cNvSpPr/>
          <p:nvPr/>
        </p:nvSpPr>
        <p:spPr>
          <a:xfrm>
            <a:off x="1043608" y="332656"/>
            <a:ext cx="6912768" cy="646331"/>
          </a:xfrm>
          <a:prstGeom prst="rect">
            <a:avLst/>
          </a:prstGeom>
        </p:spPr>
        <p:txBody>
          <a:bodyPr wrap="square">
            <a:spAutoFit/>
          </a:bodyPr>
          <a:lstStyle/>
          <a:p>
            <a:pPr algn="ctr"/>
            <a:r>
              <a:rPr lang="en-GB" sz="3600" b="1" dirty="0">
                <a:solidFill>
                  <a:srgbClr val="0070C0"/>
                </a:solidFill>
                <a:ea typeface="+mj-ea"/>
                <a:cs typeface="+mj-cs"/>
              </a:rPr>
              <a:t>Sterilization: Primary Methods </a:t>
            </a:r>
            <a:endParaRPr lang="en-GB" dirty="0"/>
          </a:p>
        </p:txBody>
      </p:sp>
    </p:spTree>
    <p:extLst>
      <p:ext uri="{BB962C8B-B14F-4D97-AF65-F5344CB8AC3E}">
        <p14:creationId xmlns:p14="http://schemas.microsoft.com/office/powerpoint/2010/main" val="574237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4971"/>
            <a:ext cx="8964488" cy="5834389"/>
          </a:xfrm>
        </p:spPr>
        <p:txBody>
          <a:bodyPr>
            <a:normAutofit/>
          </a:bodyPr>
          <a:lstStyle/>
          <a:p>
            <a:pPr marL="0" indent="0">
              <a:buNone/>
            </a:pPr>
            <a:r>
              <a:rPr lang="en-GB" b="1" dirty="0">
                <a:solidFill>
                  <a:srgbClr val="FF0000"/>
                </a:solidFill>
              </a:rPr>
              <a:t>D) Radiation sterilization: such as gamma radiation and electron beam. </a:t>
            </a:r>
          </a:p>
          <a:p>
            <a:r>
              <a:rPr lang="en-GB" sz="2800" b="1" dirty="0"/>
              <a:t>These two radiation processes have similarities and differences and are applicable to different situations and are suited for different materials</a:t>
            </a:r>
          </a:p>
          <a:p>
            <a:pPr lvl="1"/>
            <a:r>
              <a:rPr lang="en-GB" sz="2400" b="1" dirty="0"/>
              <a:t>in relation to speed of processing, degree of penetration and validation requirements</a:t>
            </a:r>
          </a:p>
          <a:p>
            <a:r>
              <a:rPr lang="en-GB" b="1" dirty="0"/>
              <a:t>There are two types of radiation used for sterilization: </a:t>
            </a:r>
            <a:r>
              <a:rPr lang="en-GB" b="1" dirty="0">
                <a:solidFill>
                  <a:srgbClr val="0070C0"/>
                </a:solidFill>
              </a:rPr>
              <a:t>ionizing radiation and nonionizing radiation</a:t>
            </a:r>
            <a:r>
              <a:rPr lang="en-GB" b="1" dirty="0"/>
              <a:t>. </a:t>
            </a:r>
          </a:p>
        </p:txBody>
      </p:sp>
      <p:sp>
        <p:nvSpPr>
          <p:cNvPr id="4" name="Rectangle 3"/>
          <p:cNvSpPr/>
          <p:nvPr/>
        </p:nvSpPr>
        <p:spPr>
          <a:xfrm>
            <a:off x="1043608" y="188640"/>
            <a:ext cx="6912768" cy="646331"/>
          </a:xfrm>
          <a:prstGeom prst="rect">
            <a:avLst/>
          </a:prstGeom>
        </p:spPr>
        <p:txBody>
          <a:bodyPr wrap="square">
            <a:spAutoFit/>
          </a:bodyPr>
          <a:lstStyle/>
          <a:p>
            <a:pPr algn="ctr"/>
            <a:r>
              <a:rPr lang="en-GB" sz="3600" b="1" dirty="0">
                <a:solidFill>
                  <a:srgbClr val="0070C0"/>
                </a:solidFill>
                <a:ea typeface="+mj-ea"/>
                <a:cs typeface="+mj-cs"/>
              </a:rPr>
              <a:t>Sterilization: Primary Methods </a:t>
            </a:r>
            <a:endParaRPr lang="en-GB" dirty="0"/>
          </a:p>
        </p:txBody>
      </p:sp>
    </p:spTree>
    <p:extLst>
      <p:ext uri="{BB962C8B-B14F-4D97-AF65-F5344CB8AC3E}">
        <p14:creationId xmlns:p14="http://schemas.microsoft.com/office/powerpoint/2010/main" val="3930956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640960" cy="5544616"/>
          </a:xfrm>
        </p:spPr>
        <p:txBody>
          <a:bodyPr>
            <a:normAutofit lnSpcReduction="10000"/>
          </a:bodyPr>
          <a:lstStyle/>
          <a:p>
            <a:pPr marL="0" lvl="0" indent="0">
              <a:buNone/>
            </a:pPr>
            <a:r>
              <a:rPr lang="en-GB" b="1" dirty="0">
                <a:solidFill>
                  <a:srgbClr val="FF0000"/>
                </a:solidFill>
              </a:rPr>
              <a:t>D) Radiation sterilization: such as gamma radiation and electron beam. </a:t>
            </a:r>
          </a:p>
          <a:p>
            <a:pPr marL="0" lvl="0" indent="0">
              <a:buNone/>
            </a:pPr>
            <a:endParaRPr lang="en-GB" sz="2700" b="1" dirty="0">
              <a:solidFill>
                <a:prstClr val="black"/>
              </a:solidFill>
            </a:endParaRPr>
          </a:p>
          <a:p>
            <a:pPr lvl="0"/>
            <a:r>
              <a:rPr lang="en-GB" sz="2800" b="1" dirty="0">
                <a:solidFill>
                  <a:prstClr val="black"/>
                </a:solidFill>
              </a:rPr>
              <a:t>Ionizing radiation is the use of short wavelength, high-intensity radiation to destroy microorganisms</a:t>
            </a:r>
            <a:r>
              <a:rPr lang="en-GB" sz="2700" b="1" dirty="0">
                <a:solidFill>
                  <a:prstClr val="black"/>
                </a:solidFill>
              </a:rPr>
              <a:t>. </a:t>
            </a:r>
          </a:p>
          <a:p>
            <a:pPr lvl="1"/>
            <a:r>
              <a:rPr lang="en-GB" sz="2400" b="1" dirty="0">
                <a:solidFill>
                  <a:prstClr val="black"/>
                </a:solidFill>
              </a:rPr>
              <a:t>E.g. gamma or X-rays; these react with DNA resulting in a damaged cell. </a:t>
            </a:r>
          </a:p>
          <a:p>
            <a:pPr marL="457200" lvl="1" indent="0">
              <a:buNone/>
            </a:pPr>
            <a:endParaRPr lang="en-GB" sz="2400" b="1" dirty="0">
              <a:solidFill>
                <a:prstClr val="black"/>
              </a:solidFill>
            </a:endParaRPr>
          </a:p>
          <a:p>
            <a:pPr lvl="0"/>
            <a:r>
              <a:rPr lang="en-GB" sz="2800" b="1" dirty="0">
                <a:solidFill>
                  <a:prstClr val="black"/>
                </a:solidFill>
              </a:rPr>
              <a:t>Nonionizing radiation uses longer wavelength and lower energy thereby losing the ability to penetrate substances and can only be used for sterilizing surfaces. </a:t>
            </a:r>
          </a:p>
          <a:p>
            <a:pPr lvl="1"/>
            <a:r>
              <a:rPr lang="en-GB" sz="2400" b="1" dirty="0">
                <a:solidFill>
                  <a:prstClr val="black"/>
                </a:solidFill>
              </a:rPr>
              <a:t>E.g. ultraviolet (UV) light.</a:t>
            </a:r>
          </a:p>
          <a:p>
            <a:pPr marL="0" indent="0">
              <a:buNone/>
            </a:pPr>
            <a:endParaRPr lang="en-GB" b="1" dirty="0"/>
          </a:p>
        </p:txBody>
      </p:sp>
      <p:sp>
        <p:nvSpPr>
          <p:cNvPr id="4" name="Rectangle 3"/>
          <p:cNvSpPr/>
          <p:nvPr/>
        </p:nvSpPr>
        <p:spPr>
          <a:xfrm>
            <a:off x="1043608" y="188640"/>
            <a:ext cx="6912768" cy="646331"/>
          </a:xfrm>
          <a:prstGeom prst="rect">
            <a:avLst/>
          </a:prstGeom>
        </p:spPr>
        <p:txBody>
          <a:bodyPr wrap="square">
            <a:spAutoFit/>
          </a:bodyPr>
          <a:lstStyle/>
          <a:p>
            <a:pPr algn="ctr"/>
            <a:r>
              <a:rPr lang="en-GB" sz="3600" b="1" dirty="0">
                <a:solidFill>
                  <a:srgbClr val="0070C0"/>
                </a:solidFill>
                <a:ea typeface="+mj-ea"/>
                <a:cs typeface="+mj-cs"/>
              </a:rPr>
              <a:t>Sterilization: Primary Methods </a:t>
            </a:r>
            <a:endParaRPr lang="en-GB" dirty="0"/>
          </a:p>
        </p:txBody>
      </p:sp>
    </p:spTree>
    <p:extLst>
      <p:ext uri="{BB962C8B-B14F-4D97-AF65-F5344CB8AC3E}">
        <p14:creationId xmlns:p14="http://schemas.microsoft.com/office/powerpoint/2010/main" val="3257431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12968" cy="5832648"/>
          </a:xfrm>
        </p:spPr>
        <p:txBody>
          <a:bodyPr>
            <a:noAutofit/>
          </a:bodyPr>
          <a:lstStyle/>
          <a:p>
            <a:r>
              <a:rPr lang="en-GB" sz="2800" b="1" dirty="0"/>
              <a:t>The process of selecting the appropriate sterilization method is driven by regulatory, economic, and scientific requirements. </a:t>
            </a:r>
          </a:p>
          <a:p>
            <a:r>
              <a:rPr lang="en-GB" sz="2800" b="1" dirty="0"/>
              <a:t>In considering the scientific and practical aspects, factors to consider include:</a:t>
            </a:r>
          </a:p>
          <a:p>
            <a:pPr lvl="1"/>
            <a:r>
              <a:rPr lang="en-GB" sz="2400" b="1" dirty="0"/>
              <a:t>whether the product and its packaging fit into an existing sterilization technology. Ideally, a product will tolerate several different types of technology;</a:t>
            </a:r>
          </a:p>
          <a:p>
            <a:pPr lvl="1"/>
            <a:r>
              <a:rPr lang="en-GB" sz="2400" b="1" dirty="0"/>
              <a:t>  the logistics of transporting the product to and from the site of sterilization. This is obviously easier when the sterilization takes place in-house compared with transporting the product to a contract facility;</a:t>
            </a:r>
          </a:p>
          <a:p>
            <a:pPr lvl="1"/>
            <a:r>
              <a:rPr lang="en-GB" sz="2400" b="1" dirty="0"/>
              <a:t>validation requirements to verify that the sterilization cycle is effective.</a:t>
            </a:r>
          </a:p>
        </p:txBody>
      </p:sp>
    </p:spTree>
    <p:extLst>
      <p:ext uri="{BB962C8B-B14F-4D97-AF65-F5344CB8AC3E}">
        <p14:creationId xmlns:p14="http://schemas.microsoft.com/office/powerpoint/2010/main" val="1995053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rgbClr val="0070C0"/>
                </a:solidFill>
              </a:rPr>
              <a:t>Factors affecting sterilization effectiveness</a:t>
            </a:r>
          </a:p>
        </p:txBody>
      </p:sp>
      <p:sp>
        <p:nvSpPr>
          <p:cNvPr id="3" name="Content Placeholder 2"/>
          <p:cNvSpPr>
            <a:spLocks noGrp="1"/>
          </p:cNvSpPr>
          <p:nvPr>
            <p:ph idx="1"/>
          </p:nvPr>
        </p:nvSpPr>
        <p:spPr>
          <a:xfrm>
            <a:off x="190632" y="1545851"/>
            <a:ext cx="8856984" cy="3312368"/>
          </a:xfrm>
        </p:spPr>
        <p:txBody>
          <a:bodyPr>
            <a:normAutofit/>
          </a:bodyPr>
          <a:lstStyle/>
          <a:p>
            <a:r>
              <a:rPr lang="en-GB" sz="2800" b="1" dirty="0"/>
              <a:t>Number and location of microorganisms</a:t>
            </a:r>
          </a:p>
          <a:p>
            <a:r>
              <a:rPr lang="en-GB" sz="2800" b="1" dirty="0"/>
              <a:t>Innate resistance of microorganisms</a:t>
            </a:r>
          </a:p>
          <a:p>
            <a:r>
              <a:rPr lang="en-GB" sz="2800" b="1" dirty="0"/>
              <a:t>Physical and chemical factors</a:t>
            </a:r>
          </a:p>
          <a:p>
            <a:r>
              <a:rPr lang="en-GB" sz="2800" b="1" dirty="0"/>
              <a:t>Organic and inorganic matter</a:t>
            </a:r>
          </a:p>
          <a:p>
            <a:r>
              <a:rPr lang="en-GB" sz="2800" b="1" dirty="0"/>
              <a:t>Duration of exposure</a:t>
            </a:r>
          </a:p>
          <a:p>
            <a:r>
              <a:rPr lang="en-GB" sz="2800" b="1" dirty="0"/>
              <a:t>Storage</a:t>
            </a:r>
          </a:p>
          <a:p>
            <a:pPr marL="0" indent="0">
              <a:buNone/>
            </a:pPr>
            <a:endParaRPr lang="en-GB" sz="2800" b="1" dirty="0"/>
          </a:p>
        </p:txBody>
      </p:sp>
    </p:spTree>
    <p:extLst>
      <p:ext uri="{BB962C8B-B14F-4D97-AF65-F5344CB8AC3E}">
        <p14:creationId xmlns:p14="http://schemas.microsoft.com/office/powerpoint/2010/main" val="2507525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a:solidFill>
                  <a:srgbClr val="FF0000"/>
                </a:solidFill>
              </a:rPr>
              <a:t>Reading Assignment </a:t>
            </a:r>
          </a:p>
        </p:txBody>
      </p:sp>
      <p:sp>
        <p:nvSpPr>
          <p:cNvPr id="3" name="Content Placeholder 2"/>
          <p:cNvSpPr>
            <a:spLocks noGrp="1"/>
          </p:cNvSpPr>
          <p:nvPr>
            <p:ph idx="1"/>
          </p:nvPr>
        </p:nvSpPr>
        <p:spPr>
          <a:xfrm>
            <a:off x="251520" y="1340768"/>
            <a:ext cx="8435280" cy="4785395"/>
          </a:xfrm>
        </p:spPr>
        <p:txBody>
          <a:bodyPr/>
          <a:lstStyle/>
          <a:p>
            <a:r>
              <a:rPr lang="en-GB" dirty="0"/>
              <a:t>Good manufacturing practice</a:t>
            </a:r>
          </a:p>
          <a:p>
            <a:r>
              <a:rPr lang="en-GB" dirty="0"/>
              <a:t>Risk assessment</a:t>
            </a:r>
          </a:p>
          <a:p>
            <a:r>
              <a:rPr lang="en-GB" dirty="0"/>
              <a:t>Sterility</a:t>
            </a:r>
          </a:p>
        </p:txBody>
      </p:sp>
    </p:spTree>
    <p:extLst>
      <p:ext uri="{BB962C8B-B14F-4D97-AF65-F5344CB8AC3E}">
        <p14:creationId xmlns:p14="http://schemas.microsoft.com/office/powerpoint/2010/main" val="1475701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80728"/>
            <a:ext cx="8821488" cy="5760640"/>
          </a:xfrm>
        </p:spPr>
        <p:txBody>
          <a:bodyPr>
            <a:noAutofit/>
          </a:bodyPr>
          <a:lstStyle/>
          <a:p>
            <a:pPr lvl="0"/>
            <a:r>
              <a:rPr lang="en-GB" sz="2800" b="1" dirty="0"/>
              <a:t>Disinfection</a:t>
            </a:r>
            <a:r>
              <a:rPr lang="en-GB" sz="2800" b="1" dirty="0">
                <a:solidFill>
                  <a:prstClr val="black"/>
                </a:solidFill>
              </a:rPr>
              <a:t> is a process of removing or killing most, </a:t>
            </a:r>
            <a:r>
              <a:rPr lang="en-GB" sz="2800" b="1" dirty="0"/>
              <a:t>but</a:t>
            </a:r>
            <a:r>
              <a:rPr lang="en-GB" sz="2800" b="1" dirty="0">
                <a:solidFill>
                  <a:prstClr val="black"/>
                </a:solidFill>
              </a:rPr>
              <a:t> not all, viable organisms</a:t>
            </a:r>
          </a:p>
          <a:p>
            <a:pPr lvl="1"/>
            <a:r>
              <a:rPr lang="en-GB" sz="2400" b="1" dirty="0">
                <a:solidFill>
                  <a:prstClr val="black"/>
                </a:solidFill>
              </a:rPr>
              <a:t>Designed to kill actively growing and vegetative microbial microorganisms to a certain level, and it does not, unless the disinfectant is classified as a </a:t>
            </a:r>
            <a:r>
              <a:rPr lang="en-GB" sz="2400" b="1" dirty="0" err="1">
                <a:solidFill>
                  <a:prstClr val="black"/>
                </a:solidFill>
              </a:rPr>
              <a:t>sterilant</a:t>
            </a:r>
            <a:r>
              <a:rPr lang="en-GB" sz="2400" b="1" dirty="0">
                <a:solidFill>
                  <a:prstClr val="black"/>
                </a:solidFill>
              </a:rPr>
              <a:t>, apply to bacterial endospores.</a:t>
            </a:r>
          </a:p>
          <a:p>
            <a:pPr lvl="0"/>
            <a:endParaRPr lang="en-GB" sz="2800" b="1" dirty="0">
              <a:solidFill>
                <a:prstClr val="black"/>
              </a:solidFill>
            </a:endParaRPr>
          </a:p>
          <a:p>
            <a:pPr lvl="0"/>
            <a:r>
              <a:rPr lang="en-GB" sz="2800" b="1" dirty="0">
                <a:solidFill>
                  <a:prstClr val="black"/>
                </a:solidFill>
              </a:rPr>
              <a:t>Disinfection employs either:</a:t>
            </a:r>
          </a:p>
          <a:p>
            <a:pPr lvl="1"/>
            <a:r>
              <a:rPr lang="en-GB" b="1" dirty="0">
                <a:solidFill>
                  <a:prstClr val="black"/>
                </a:solidFill>
              </a:rPr>
              <a:t> </a:t>
            </a:r>
            <a:r>
              <a:rPr lang="en-GB" sz="2400" b="1" dirty="0">
                <a:solidFill>
                  <a:prstClr val="black"/>
                </a:solidFill>
              </a:rPr>
              <a:t>a chemical ‘disinfectant’, which kills pathogens but may not kill viruses or spores</a:t>
            </a:r>
          </a:p>
          <a:p>
            <a:pPr lvl="1"/>
            <a:r>
              <a:rPr lang="en-GB" sz="2400" b="1" dirty="0">
                <a:solidFill>
                  <a:prstClr val="black"/>
                </a:solidFill>
              </a:rPr>
              <a:t> a physical process such as boiling water or low-pressure steam, which reduces the bio-burden (i.e. the load of viable organisms).</a:t>
            </a:r>
          </a:p>
          <a:p>
            <a:endParaRPr lang="en-GB" sz="2800" dirty="0"/>
          </a:p>
        </p:txBody>
      </p:sp>
      <p:sp>
        <p:nvSpPr>
          <p:cNvPr id="2" name="TextBox 1"/>
          <p:cNvSpPr txBox="1"/>
          <p:nvPr/>
        </p:nvSpPr>
        <p:spPr>
          <a:xfrm>
            <a:off x="850001" y="260648"/>
            <a:ext cx="7200800" cy="646331"/>
          </a:xfrm>
          <a:prstGeom prst="rect">
            <a:avLst/>
          </a:prstGeom>
          <a:noFill/>
        </p:spPr>
        <p:txBody>
          <a:bodyPr wrap="square" rtlCol="0">
            <a:spAutoFit/>
          </a:bodyPr>
          <a:lstStyle/>
          <a:p>
            <a:pPr algn="ctr"/>
            <a:r>
              <a:rPr lang="en-GB" sz="3600" b="1" dirty="0">
                <a:solidFill>
                  <a:schemeClr val="accent1"/>
                </a:solidFill>
              </a:rPr>
              <a:t>Disinfection</a:t>
            </a:r>
            <a:endParaRPr lang="en-GB" sz="3600" b="1" dirty="0"/>
          </a:p>
        </p:txBody>
      </p:sp>
    </p:spTree>
    <p:extLst>
      <p:ext uri="{BB962C8B-B14F-4D97-AF65-F5344CB8AC3E}">
        <p14:creationId xmlns:p14="http://schemas.microsoft.com/office/powerpoint/2010/main" val="558845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762963"/>
            <a:ext cx="8856984" cy="5906397"/>
          </a:xfrm>
        </p:spPr>
        <p:txBody>
          <a:bodyPr>
            <a:noAutofit/>
          </a:bodyPr>
          <a:lstStyle/>
          <a:p>
            <a:r>
              <a:rPr lang="en-GB" sz="2800" b="1" dirty="0"/>
              <a:t>Antiseptics are used to reduce the number of viable organisms on the skin</a:t>
            </a:r>
          </a:p>
          <a:p>
            <a:r>
              <a:rPr lang="en-GB" sz="2800" b="1" dirty="0"/>
              <a:t>Antiseptics are a particular group of disinfectants. </a:t>
            </a:r>
          </a:p>
          <a:p>
            <a:r>
              <a:rPr lang="en-GB" sz="2800" b="1" dirty="0"/>
              <a:t>Some act differentially, destroying the transient flora but leaving untouched the normal skin flora deep in the skin pores and hair follicles </a:t>
            </a:r>
          </a:p>
          <a:p>
            <a:pPr lvl="0"/>
            <a:r>
              <a:rPr lang="en-GB" sz="2800" b="1" dirty="0">
                <a:solidFill>
                  <a:prstClr val="black"/>
                </a:solidFill>
              </a:rPr>
              <a:t>It is impossible to sterilize the skin, but thorough washing with antiseptic soaps can reduce the numbers of organisms on the surface considerably and therefore reduce contact spread of infection </a:t>
            </a:r>
          </a:p>
          <a:p>
            <a:pPr lvl="0"/>
            <a:r>
              <a:rPr lang="en-GB" sz="2800" b="1" dirty="0">
                <a:solidFill>
                  <a:prstClr val="black"/>
                </a:solidFill>
              </a:rPr>
              <a:t>However, the resident bacteria in the hair follicles and ducts of sweat glands can recolonize the skin surface within hours.</a:t>
            </a:r>
          </a:p>
          <a:p>
            <a:endParaRPr lang="en-GB" sz="2800" b="1" dirty="0"/>
          </a:p>
        </p:txBody>
      </p:sp>
      <p:sp>
        <p:nvSpPr>
          <p:cNvPr id="4" name="TextBox 3"/>
          <p:cNvSpPr txBox="1"/>
          <p:nvPr/>
        </p:nvSpPr>
        <p:spPr>
          <a:xfrm>
            <a:off x="856184" y="116632"/>
            <a:ext cx="7200800" cy="646331"/>
          </a:xfrm>
          <a:prstGeom prst="rect">
            <a:avLst/>
          </a:prstGeom>
          <a:noFill/>
        </p:spPr>
        <p:txBody>
          <a:bodyPr wrap="square" rtlCol="0">
            <a:spAutoFit/>
          </a:bodyPr>
          <a:lstStyle/>
          <a:p>
            <a:pPr algn="ctr"/>
            <a:r>
              <a:rPr lang="en-GB" sz="3600" b="1" dirty="0">
                <a:solidFill>
                  <a:schemeClr val="accent1"/>
                </a:solidFill>
              </a:rPr>
              <a:t>Disinfection: Antiseptics</a:t>
            </a:r>
          </a:p>
        </p:txBody>
      </p:sp>
    </p:spTree>
    <p:extLst>
      <p:ext uri="{BB962C8B-B14F-4D97-AF65-F5344CB8AC3E}">
        <p14:creationId xmlns:p14="http://schemas.microsoft.com/office/powerpoint/2010/main" val="1137296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24744"/>
            <a:ext cx="8856984" cy="5544616"/>
          </a:xfrm>
        </p:spPr>
        <p:txBody>
          <a:bodyPr>
            <a:noAutofit/>
          </a:bodyPr>
          <a:lstStyle/>
          <a:p>
            <a:r>
              <a:rPr lang="en-GB" sz="2800" b="1" dirty="0"/>
              <a:t>Pasteurization can be used to eliminate pathogens in heat-sensitive products</a:t>
            </a:r>
          </a:p>
          <a:p>
            <a:r>
              <a:rPr lang="en-GB" sz="2800" b="1" dirty="0"/>
              <a:t>Pasteurization reduces the total numbers of viable microbes in bulk fluids such as milk and fruit juices without destroying flavour and palatability. </a:t>
            </a:r>
          </a:p>
          <a:p>
            <a:r>
              <a:rPr lang="en-GB" sz="2800" b="1" dirty="0"/>
              <a:t>It does not affect spores, but is effective against intracellular organisms such as </a:t>
            </a:r>
            <a:r>
              <a:rPr lang="en-GB" sz="2800" b="1" dirty="0" err="1"/>
              <a:t>Brucella</a:t>
            </a:r>
            <a:r>
              <a:rPr lang="en-GB" sz="2800" b="1" dirty="0"/>
              <a:t> and mycobacteria and many viruses.</a:t>
            </a:r>
          </a:p>
          <a:p>
            <a:r>
              <a:rPr lang="en-GB" sz="2800" b="1" dirty="0"/>
              <a:t>Since the beginning of recorded history, various other techniques have been used to prevent the multiplication of microorganisms, such as drying and salting of food.</a:t>
            </a:r>
          </a:p>
        </p:txBody>
      </p:sp>
      <p:sp>
        <p:nvSpPr>
          <p:cNvPr id="2" name="Rectangle 1"/>
          <p:cNvSpPr/>
          <p:nvPr/>
        </p:nvSpPr>
        <p:spPr>
          <a:xfrm>
            <a:off x="755576" y="332656"/>
            <a:ext cx="7411549" cy="646331"/>
          </a:xfrm>
          <a:prstGeom prst="rect">
            <a:avLst/>
          </a:prstGeom>
        </p:spPr>
        <p:txBody>
          <a:bodyPr wrap="square">
            <a:spAutoFit/>
          </a:bodyPr>
          <a:lstStyle/>
          <a:p>
            <a:pPr algn="ctr"/>
            <a:r>
              <a:rPr lang="en-GB" sz="3600" b="1" dirty="0">
                <a:solidFill>
                  <a:srgbClr val="4F81BD"/>
                </a:solidFill>
              </a:rPr>
              <a:t>Disinfection: Pasteurization</a:t>
            </a:r>
            <a:endParaRPr lang="en-GB" dirty="0"/>
          </a:p>
        </p:txBody>
      </p:sp>
    </p:spTree>
    <p:extLst>
      <p:ext uri="{BB962C8B-B14F-4D97-AF65-F5344CB8AC3E}">
        <p14:creationId xmlns:p14="http://schemas.microsoft.com/office/powerpoint/2010/main" val="3722707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706090"/>
          </a:xfrm>
        </p:spPr>
        <p:txBody>
          <a:bodyPr>
            <a:normAutofit/>
          </a:bodyPr>
          <a:lstStyle/>
          <a:p>
            <a:r>
              <a:rPr lang="en-GB" sz="3600" b="1" dirty="0">
                <a:solidFill>
                  <a:srgbClr val="0070C0"/>
                </a:solidFill>
              </a:rPr>
              <a:t>Sterilization</a:t>
            </a:r>
            <a:endParaRPr lang="en-GB" sz="3600" b="1" dirty="0"/>
          </a:p>
        </p:txBody>
      </p:sp>
      <p:sp>
        <p:nvSpPr>
          <p:cNvPr id="3" name="Content Placeholder 2"/>
          <p:cNvSpPr>
            <a:spLocks noGrp="1"/>
          </p:cNvSpPr>
          <p:nvPr>
            <p:ph idx="1"/>
          </p:nvPr>
        </p:nvSpPr>
        <p:spPr>
          <a:xfrm>
            <a:off x="251520" y="1484784"/>
            <a:ext cx="8712968" cy="4968552"/>
          </a:xfrm>
        </p:spPr>
        <p:txBody>
          <a:bodyPr>
            <a:noAutofit/>
          </a:bodyPr>
          <a:lstStyle/>
          <a:p>
            <a:r>
              <a:rPr lang="en-GB" sz="2800" b="1" dirty="0"/>
              <a:t>Sterilization is the process of killing or removing all </a:t>
            </a:r>
            <a:r>
              <a:rPr lang="en-GB" sz="2800" b="1" dirty="0">
                <a:solidFill>
                  <a:srgbClr val="FF0000"/>
                </a:solidFill>
              </a:rPr>
              <a:t>viable</a:t>
            </a:r>
            <a:r>
              <a:rPr lang="en-GB" sz="2800" b="1" dirty="0"/>
              <a:t> organisms (including </a:t>
            </a:r>
            <a:r>
              <a:rPr lang="en-GB" sz="2800" b="1" dirty="0">
                <a:solidFill>
                  <a:srgbClr val="FF0000"/>
                </a:solidFill>
              </a:rPr>
              <a:t>endospores</a:t>
            </a:r>
            <a:r>
              <a:rPr lang="en-GB" sz="2800" b="1" dirty="0"/>
              <a:t>)</a:t>
            </a:r>
          </a:p>
          <a:p>
            <a:pPr marL="0" indent="0">
              <a:buNone/>
            </a:pPr>
            <a:endParaRPr lang="en-GB" sz="2800" b="1" dirty="0"/>
          </a:p>
          <a:p>
            <a:pPr lvl="1"/>
            <a:r>
              <a:rPr lang="en-GB" sz="2400" b="1" dirty="0"/>
              <a:t>An item that is sterile is free from all viable organisms – in this sense, viable means capable of reproducing. </a:t>
            </a:r>
          </a:p>
          <a:p>
            <a:pPr marL="457200" lvl="1" indent="0">
              <a:buNone/>
            </a:pPr>
            <a:endParaRPr lang="en-GB" sz="2400" b="1" dirty="0"/>
          </a:p>
          <a:p>
            <a:pPr lvl="1"/>
            <a:r>
              <a:rPr lang="en-GB" sz="2400" b="1" dirty="0"/>
              <a:t>Sterilization is achieved by physical or chemical means, either by the removal of organisms from an object or by killing the organisms in situ, sometimes leaving toxic breakdown products (</a:t>
            </a:r>
            <a:r>
              <a:rPr lang="en-GB" sz="2400" b="1" dirty="0" err="1"/>
              <a:t>pyrogens</a:t>
            </a:r>
            <a:r>
              <a:rPr lang="en-GB" sz="2400" b="1" dirty="0"/>
              <a:t>) in the object.</a:t>
            </a:r>
          </a:p>
          <a:p>
            <a:pPr marL="0" indent="0">
              <a:buNone/>
            </a:pPr>
            <a:endParaRPr lang="en-GB" sz="2800" b="1" dirty="0"/>
          </a:p>
        </p:txBody>
      </p:sp>
    </p:spTree>
    <p:extLst>
      <p:ext uri="{BB962C8B-B14F-4D97-AF65-F5344CB8AC3E}">
        <p14:creationId xmlns:p14="http://schemas.microsoft.com/office/powerpoint/2010/main" val="2143040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en-GB" sz="3600" b="1" dirty="0">
                <a:solidFill>
                  <a:srgbClr val="0070C0"/>
                </a:solidFill>
              </a:rPr>
              <a:t>Mechanisms of action of chemical agents</a:t>
            </a:r>
          </a:p>
        </p:txBody>
      </p:sp>
      <p:sp>
        <p:nvSpPr>
          <p:cNvPr id="3" name="Content Placeholder 2"/>
          <p:cNvSpPr>
            <a:spLocks noGrp="1"/>
          </p:cNvSpPr>
          <p:nvPr>
            <p:ph idx="1"/>
          </p:nvPr>
        </p:nvSpPr>
        <p:spPr>
          <a:xfrm>
            <a:off x="179512" y="1412776"/>
            <a:ext cx="8856984" cy="4824536"/>
          </a:xfrm>
        </p:spPr>
        <p:txBody>
          <a:bodyPr>
            <a:noAutofit/>
          </a:bodyPr>
          <a:lstStyle/>
          <a:p>
            <a:r>
              <a:rPr lang="en-GB" b="1" dirty="0"/>
              <a:t>Different disinfectants have different mechanisms of action</a:t>
            </a:r>
          </a:p>
          <a:p>
            <a:pPr marL="0" indent="0">
              <a:buNone/>
            </a:pPr>
            <a:endParaRPr lang="en-GB" b="1" dirty="0"/>
          </a:p>
          <a:p>
            <a:r>
              <a:rPr lang="en-GB" b="1" dirty="0"/>
              <a:t>All disinfectants act by harming microorganisms in some manner including:</a:t>
            </a:r>
          </a:p>
          <a:p>
            <a:pPr lvl="1"/>
            <a:r>
              <a:rPr lang="en-GB" sz="2400" b="1" dirty="0"/>
              <a:t>Protein denaturation</a:t>
            </a:r>
            <a:endParaRPr lang="en-GB" sz="2800" b="1" dirty="0"/>
          </a:p>
          <a:p>
            <a:pPr lvl="1"/>
            <a:r>
              <a:rPr lang="en-GB" sz="2400" b="1" dirty="0"/>
              <a:t>Membrane disruption</a:t>
            </a:r>
            <a:endParaRPr lang="en-GB" sz="2800" b="1" dirty="0"/>
          </a:p>
          <a:p>
            <a:pPr lvl="1"/>
            <a:r>
              <a:rPr lang="en-GB" sz="2400" b="1" dirty="0"/>
              <a:t>Nucleic acid damage</a:t>
            </a:r>
            <a:endParaRPr lang="en-GB" sz="2800" b="1" dirty="0"/>
          </a:p>
          <a:p>
            <a:pPr lvl="1"/>
            <a:r>
              <a:rPr lang="en-GB" sz="2400" b="1" dirty="0"/>
              <a:t>Inhibition of metabolism</a:t>
            </a:r>
          </a:p>
          <a:p>
            <a:endParaRPr lang="en-GB" sz="2800" b="1" dirty="0"/>
          </a:p>
        </p:txBody>
      </p:sp>
    </p:spTree>
    <p:extLst>
      <p:ext uri="{BB962C8B-B14F-4D97-AF65-F5344CB8AC3E}">
        <p14:creationId xmlns:p14="http://schemas.microsoft.com/office/powerpoint/2010/main" val="1631637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988840"/>
            <a:ext cx="8424936" cy="2592288"/>
          </a:xfrm>
        </p:spPr>
        <p:txBody>
          <a:bodyPr>
            <a:normAutofit/>
          </a:bodyPr>
          <a:lstStyle/>
          <a:p>
            <a:pPr lvl="0" algn="ctr" fontAlgn="base">
              <a:spcAft>
                <a:spcPct val="0"/>
              </a:spcAft>
              <a:buClr>
                <a:srgbClr val="00FFFF"/>
              </a:buClr>
              <a:buSzPct val="75000"/>
              <a:buNone/>
            </a:pPr>
            <a:r>
              <a:rPr kumimoji="0" lang="en-GB" sz="3600" b="1" i="0" u="none" strike="noStrike" kern="0" cap="none" spc="0" normalizeH="0" baseline="0" noProof="0" dirty="0">
                <a:ln>
                  <a:noFill/>
                </a:ln>
                <a:solidFill>
                  <a:srgbClr val="0070C0"/>
                </a:solidFill>
                <a:effectLst>
                  <a:outerShdw blurRad="38100" dist="38100" dir="2700000" algn="tl">
                    <a:srgbClr val="000000"/>
                  </a:outerShdw>
                </a:effectLst>
                <a:uLnTx/>
                <a:uFillTx/>
                <a:latin typeface="Calibri" panose="020F0502020204030204" pitchFamily="34" charset="0"/>
              </a:rPr>
              <a:t>Specific Antimicrobial Agents</a:t>
            </a:r>
          </a:p>
          <a:p>
            <a:pPr lvl="0" algn="ctr" fontAlgn="base">
              <a:spcAft>
                <a:spcPct val="0"/>
              </a:spcAft>
              <a:buClr>
                <a:srgbClr val="00FFFF"/>
              </a:buClr>
              <a:buSzPct val="75000"/>
              <a:buNone/>
            </a:pPr>
            <a:endParaRPr kumimoji="0" lang="en-GB" sz="3600" b="1" i="0" u="none" strike="noStrike" kern="0" cap="none" spc="0" normalizeH="0" baseline="0" noProof="0" dirty="0">
              <a:ln>
                <a:noFill/>
              </a:ln>
              <a:solidFill>
                <a:srgbClr val="0070C0"/>
              </a:solidFill>
              <a:effectLst>
                <a:outerShdw blurRad="38100" dist="38100" dir="2700000" algn="tl">
                  <a:srgbClr val="000000"/>
                </a:outerShdw>
              </a:effectLst>
              <a:uLnTx/>
              <a:uFillTx/>
              <a:latin typeface="Calibri" panose="020F0502020204030204" pitchFamily="34" charset="0"/>
            </a:endParaRPr>
          </a:p>
          <a:p>
            <a:pPr lvl="1" algn="ctr" fontAlgn="base">
              <a:spcAft>
                <a:spcPct val="0"/>
              </a:spcAft>
              <a:buClr>
                <a:srgbClr val="CC99FF"/>
              </a:buClr>
              <a:buSzPct val="60000"/>
              <a:buNone/>
            </a:pPr>
            <a:r>
              <a:rPr kumimoji="0" lang="en-GB" sz="3600" b="1" i="0" u="none" strike="noStrike" kern="0" cap="none" spc="0" normalizeH="0" baseline="0" noProof="0" dirty="0">
                <a:ln>
                  <a:noFill/>
                </a:ln>
                <a:solidFill>
                  <a:srgbClr val="0070C0"/>
                </a:solidFill>
                <a:effectLst>
                  <a:outerShdw blurRad="38100" dist="38100" dir="2700000" algn="tl">
                    <a:srgbClr val="000000"/>
                  </a:outerShdw>
                </a:effectLst>
                <a:uLnTx/>
                <a:uFillTx/>
                <a:latin typeface="Calibri" panose="020F0502020204030204" pitchFamily="34" charset="0"/>
              </a:rPr>
              <a:t>Chemical Antimicrobials</a:t>
            </a:r>
          </a:p>
          <a:p>
            <a:endParaRPr lang="en-GB" sz="3600" dirty="0">
              <a:solidFill>
                <a:srgbClr val="0070C0"/>
              </a:solidFill>
              <a:latin typeface="Calibri" panose="020F0502020204030204" pitchFamily="34" charset="0"/>
            </a:endParaRPr>
          </a:p>
        </p:txBody>
      </p:sp>
    </p:spTree>
    <p:extLst>
      <p:ext uri="{BB962C8B-B14F-4D97-AF65-F5344CB8AC3E}">
        <p14:creationId xmlns:p14="http://schemas.microsoft.com/office/powerpoint/2010/main" val="2843357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052736"/>
          </a:xfrm>
        </p:spPr>
        <p:txBody>
          <a:bodyPr>
            <a:noAutofit/>
          </a:bodyPr>
          <a:lstStyle/>
          <a:p>
            <a:r>
              <a:rPr lang="en-GB" sz="3600" b="1" dirty="0">
                <a:solidFill>
                  <a:srgbClr val="0070C0"/>
                </a:solidFill>
              </a:rPr>
              <a:t>Quaternary Ammonium Compounds (</a:t>
            </a:r>
            <a:r>
              <a:rPr lang="en-GB" sz="3600" b="1" dirty="0" err="1">
                <a:solidFill>
                  <a:srgbClr val="0070C0"/>
                </a:solidFill>
              </a:rPr>
              <a:t>Quats</a:t>
            </a:r>
            <a:r>
              <a:rPr lang="en-GB" sz="3600" b="1" dirty="0">
                <a:solidFill>
                  <a:srgbClr val="0070C0"/>
                </a:solidFill>
              </a:rPr>
              <a:t>)</a:t>
            </a:r>
          </a:p>
        </p:txBody>
      </p:sp>
      <p:sp>
        <p:nvSpPr>
          <p:cNvPr id="3" name="Content Placeholder 2"/>
          <p:cNvSpPr>
            <a:spLocks noGrp="1"/>
          </p:cNvSpPr>
          <p:nvPr>
            <p:ph idx="1"/>
          </p:nvPr>
        </p:nvSpPr>
        <p:spPr>
          <a:xfrm>
            <a:off x="107504" y="1916832"/>
            <a:ext cx="8856984" cy="4536504"/>
          </a:xfrm>
        </p:spPr>
        <p:txBody>
          <a:bodyPr>
            <a:normAutofit/>
          </a:bodyPr>
          <a:lstStyle/>
          <a:p>
            <a:r>
              <a:rPr lang="en-GB" sz="2800" b="1" dirty="0"/>
              <a:t>One type of commonly employed cationic detergent disinfectants are quaternary ammonium compounds (</a:t>
            </a:r>
            <a:r>
              <a:rPr lang="en-GB" sz="2800" b="1" dirty="0" err="1"/>
              <a:t>quats</a:t>
            </a:r>
            <a:r>
              <a:rPr lang="en-GB" sz="2800" b="1" dirty="0"/>
              <a:t>)</a:t>
            </a:r>
          </a:p>
          <a:p>
            <a:r>
              <a:rPr lang="en-GB" sz="2800" b="1" dirty="0"/>
              <a:t>Problems with the use of </a:t>
            </a:r>
            <a:r>
              <a:rPr lang="en-GB" sz="2800" b="1" dirty="0" err="1"/>
              <a:t>quats</a:t>
            </a:r>
            <a:r>
              <a:rPr lang="en-GB" sz="2800" b="1" dirty="0"/>
              <a:t> as disinfectants include</a:t>
            </a:r>
          </a:p>
          <a:p>
            <a:pPr lvl="1"/>
            <a:r>
              <a:rPr lang="en-GB" sz="2400" b="1" dirty="0"/>
              <a:t>Their inactivation by soaps</a:t>
            </a:r>
          </a:p>
          <a:p>
            <a:pPr lvl="1"/>
            <a:r>
              <a:rPr lang="en-GB" sz="2400" b="1" dirty="0"/>
              <a:t>Their inhibition by divalent </a:t>
            </a:r>
            <a:r>
              <a:rPr lang="en-GB" sz="2400" b="1" dirty="0" err="1"/>
              <a:t>cations</a:t>
            </a:r>
            <a:r>
              <a:rPr lang="en-GB" sz="2400" b="1" dirty="0"/>
              <a:t> (calcium and magnesium ions)</a:t>
            </a:r>
          </a:p>
          <a:p>
            <a:pPr lvl="1"/>
            <a:r>
              <a:rPr lang="en-GB" sz="2400" b="1" dirty="0"/>
              <a:t>Their inhibition by cotton and other porous organic substances</a:t>
            </a:r>
          </a:p>
          <a:p>
            <a:pPr lvl="1"/>
            <a:r>
              <a:rPr lang="en-GB" sz="2400" b="1" dirty="0"/>
              <a:t>Their inability to kill certain species of Pseudomonas</a:t>
            </a:r>
          </a:p>
          <a:p>
            <a:endParaRPr lang="en-GB" b="1" dirty="0"/>
          </a:p>
        </p:txBody>
      </p:sp>
    </p:spTree>
    <p:extLst>
      <p:ext uri="{BB962C8B-B14F-4D97-AF65-F5344CB8AC3E}">
        <p14:creationId xmlns:p14="http://schemas.microsoft.com/office/powerpoint/2010/main" val="1865575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sz="3600" b="1" dirty="0">
                <a:solidFill>
                  <a:srgbClr val="0070C0"/>
                </a:solidFill>
              </a:rPr>
              <a:t>Organic</a:t>
            </a:r>
            <a:r>
              <a:rPr lang="en-GB" dirty="0">
                <a:solidFill>
                  <a:srgbClr val="0070C0"/>
                </a:solidFill>
              </a:rPr>
              <a:t> </a:t>
            </a:r>
            <a:r>
              <a:rPr lang="en-GB" sz="4000" b="1" dirty="0">
                <a:solidFill>
                  <a:srgbClr val="0070C0"/>
                </a:solidFill>
              </a:rPr>
              <a:t>Acids</a:t>
            </a:r>
          </a:p>
        </p:txBody>
      </p:sp>
      <p:sp>
        <p:nvSpPr>
          <p:cNvPr id="3" name="Content Placeholder 2"/>
          <p:cNvSpPr>
            <a:spLocks noGrp="1"/>
          </p:cNvSpPr>
          <p:nvPr>
            <p:ph idx="1"/>
          </p:nvPr>
        </p:nvSpPr>
        <p:spPr>
          <a:xfrm>
            <a:off x="395536" y="1628800"/>
            <a:ext cx="8291264" cy="4497363"/>
          </a:xfrm>
        </p:spPr>
        <p:txBody>
          <a:bodyPr>
            <a:normAutofit/>
          </a:bodyPr>
          <a:lstStyle/>
          <a:p>
            <a:r>
              <a:rPr lang="en-GB" sz="2800" b="1" dirty="0"/>
              <a:t>Various organic acids are employed especially as inhibitors of fungi and moulds in foods</a:t>
            </a:r>
          </a:p>
          <a:p>
            <a:endParaRPr lang="en-GB" sz="2800" b="1" dirty="0"/>
          </a:p>
          <a:p>
            <a:r>
              <a:rPr lang="en-GB" sz="2800" b="1" dirty="0"/>
              <a:t>For example, benzoate of soda is a sodium salt of benzoic acid, an organic acid</a:t>
            </a:r>
          </a:p>
          <a:p>
            <a:endParaRPr lang="en-GB" sz="2800" b="1" dirty="0"/>
          </a:p>
        </p:txBody>
      </p:sp>
    </p:spTree>
    <p:extLst>
      <p:ext uri="{BB962C8B-B14F-4D97-AF65-F5344CB8AC3E}">
        <p14:creationId xmlns:p14="http://schemas.microsoft.com/office/powerpoint/2010/main" val="3897330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504056"/>
          </a:xfrm>
        </p:spPr>
        <p:txBody>
          <a:bodyPr>
            <a:noAutofit/>
          </a:bodyPr>
          <a:lstStyle/>
          <a:p>
            <a:r>
              <a:rPr lang="en-GB" sz="3600" b="1" dirty="0">
                <a:solidFill>
                  <a:srgbClr val="0070C0"/>
                </a:solidFill>
              </a:rPr>
              <a:t>Heavy Metals</a:t>
            </a:r>
          </a:p>
        </p:txBody>
      </p:sp>
      <p:sp>
        <p:nvSpPr>
          <p:cNvPr id="3" name="Content Placeholder 2"/>
          <p:cNvSpPr>
            <a:spLocks noGrp="1"/>
          </p:cNvSpPr>
          <p:nvPr>
            <p:ph idx="1"/>
          </p:nvPr>
        </p:nvSpPr>
        <p:spPr>
          <a:xfrm>
            <a:off x="179512" y="908720"/>
            <a:ext cx="8784976" cy="5616624"/>
          </a:xfrm>
        </p:spPr>
        <p:txBody>
          <a:bodyPr>
            <a:noAutofit/>
          </a:bodyPr>
          <a:lstStyle/>
          <a:p>
            <a:r>
              <a:rPr lang="en-GB" sz="2800" b="1" dirty="0"/>
              <a:t>Various metals and metal salts are commonly employed to prevent microbial growth or kill microbes</a:t>
            </a:r>
          </a:p>
          <a:p>
            <a:r>
              <a:rPr lang="en-GB" sz="2800" b="1" dirty="0"/>
              <a:t>For example, silver nitrate has been and increasingly is again used to treat the eyes of </a:t>
            </a:r>
            <a:r>
              <a:rPr lang="en-GB" sz="2800" b="1" dirty="0" err="1"/>
              <a:t>newborns</a:t>
            </a:r>
            <a:r>
              <a:rPr lang="en-GB" sz="2800" b="1" dirty="0"/>
              <a:t> to kill any Neisseria </a:t>
            </a:r>
            <a:r>
              <a:rPr lang="en-GB" sz="2800" b="1" dirty="0" err="1"/>
              <a:t>gonorrhea</a:t>
            </a:r>
            <a:r>
              <a:rPr lang="en-GB" sz="2800" b="1" dirty="0"/>
              <a:t> that may have been acquired during passage down the birth canal</a:t>
            </a:r>
          </a:p>
          <a:p>
            <a:r>
              <a:rPr lang="en-GB" sz="2800" b="1" dirty="0"/>
              <a:t>A common example in Ohio is the treatment of ponds with copper </a:t>
            </a:r>
            <a:r>
              <a:rPr lang="en-GB" sz="2800" b="1" dirty="0" err="1"/>
              <a:t>sulfate</a:t>
            </a:r>
            <a:r>
              <a:rPr lang="en-GB" sz="2800" b="1" dirty="0"/>
              <a:t> (which is blue in water solution) as an anti-algal; note that though effective at inhibiting algal growth in ponds, it may be similarly disruptive of algal growth in down-stream ecosystems</a:t>
            </a:r>
          </a:p>
          <a:p>
            <a:r>
              <a:rPr lang="en-GB" sz="2800" b="1" dirty="0"/>
              <a:t>Selenium compounds are effective antifungals</a:t>
            </a:r>
          </a:p>
          <a:p>
            <a:endParaRPr lang="en-GB" sz="2800" b="1" dirty="0"/>
          </a:p>
        </p:txBody>
      </p:sp>
    </p:spTree>
    <p:extLst>
      <p:ext uri="{BB962C8B-B14F-4D97-AF65-F5344CB8AC3E}">
        <p14:creationId xmlns:p14="http://schemas.microsoft.com/office/powerpoint/2010/main" val="331744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44740"/>
          </a:xfrm>
        </p:spPr>
        <p:txBody>
          <a:bodyPr>
            <a:normAutofit/>
          </a:bodyPr>
          <a:lstStyle/>
          <a:p>
            <a:r>
              <a:rPr lang="en-GB" sz="3600" b="1" dirty="0">
                <a:solidFill>
                  <a:srgbClr val="0070C0"/>
                </a:solidFill>
              </a:rPr>
              <a:t>Chlorine and Hypochlorite ion</a:t>
            </a:r>
          </a:p>
        </p:txBody>
      </p:sp>
      <p:sp>
        <p:nvSpPr>
          <p:cNvPr id="3" name="Content Placeholder 2"/>
          <p:cNvSpPr>
            <a:spLocks noGrp="1"/>
          </p:cNvSpPr>
          <p:nvPr>
            <p:ph idx="1"/>
          </p:nvPr>
        </p:nvSpPr>
        <p:spPr>
          <a:xfrm>
            <a:off x="251520" y="1268760"/>
            <a:ext cx="8784976" cy="5112568"/>
          </a:xfrm>
        </p:spPr>
        <p:txBody>
          <a:bodyPr>
            <a:normAutofit lnSpcReduction="10000"/>
          </a:bodyPr>
          <a:lstStyle/>
          <a:p>
            <a:r>
              <a:rPr lang="en-GB" sz="2800" b="1" dirty="0"/>
              <a:t>Drinking water is commonly disinfected using hypochlorite</a:t>
            </a:r>
          </a:p>
          <a:p>
            <a:r>
              <a:rPr lang="en-GB" sz="2800" b="1" dirty="0"/>
              <a:t>Hypochlorite may either be added directly (i.e., in the form of bleach) or created within water by bubbling chlorine gas through the water</a:t>
            </a:r>
          </a:p>
          <a:p>
            <a:r>
              <a:rPr lang="en-GB" sz="2800" b="1" dirty="0"/>
              <a:t>Note that chlorine is less effective in the presence of significant organic compounds (basically because the hypochlorite ion interacts with--oxidizes--organic compounds indiscriminately and thus is used up in the presence off excess organic compounds)</a:t>
            </a:r>
          </a:p>
          <a:p>
            <a:r>
              <a:rPr lang="en-GB" sz="2800" b="1" dirty="0"/>
              <a:t>(bromine sometimes is employed as a substitute for chlorine)</a:t>
            </a:r>
          </a:p>
        </p:txBody>
      </p:sp>
    </p:spTree>
    <p:extLst>
      <p:ext uri="{BB962C8B-B14F-4D97-AF65-F5344CB8AC3E}">
        <p14:creationId xmlns:p14="http://schemas.microsoft.com/office/powerpoint/2010/main" val="3906531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a:solidFill>
                  <a:srgbClr val="0070C0"/>
                </a:solidFill>
              </a:rPr>
              <a:t>Iodine</a:t>
            </a:r>
          </a:p>
        </p:txBody>
      </p:sp>
      <p:sp>
        <p:nvSpPr>
          <p:cNvPr id="3" name="Content Placeholder 2"/>
          <p:cNvSpPr>
            <a:spLocks noGrp="1"/>
          </p:cNvSpPr>
          <p:nvPr>
            <p:ph idx="1"/>
          </p:nvPr>
        </p:nvSpPr>
        <p:spPr>
          <a:xfrm>
            <a:off x="457200" y="1600201"/>
            <a:ext cx="8363272" cy="3845023"/>
          </a:xfrm>
        </p:spPr>
        <p:txBody>
          <a:bodyPr>
            <a:normAutofit/>
          </a:bodyPr>
          <a:lstStyle/>
          <a:p>
            <a:r>
              <a:rPr lang="en-GB" sz="2800" b="1" dirty="0"/>
              <a:t>Iodine is often employed as a tincture or as an </a:t>
            </a:r>
            <a:r>
              <a:rPr lang="en-GB" sz="2800" b="1" dirty="0" err="1"/>
              <a:t>iodophor</a:t>
            </a:r>
            <a:endParaRPr lang="en-GB" sz="2800" b="1" dirty="0"/>
          </a:p>
          <a:p>
            <a:pPr marL="0" indent="0">
              <a:buNone/>
            </a:pPr>
            <a:endParaRPr lang="en-GB" sz="2800" b="1" dirty="0"/>
          </a:p>
          <a:p>
            <a:r>
              <a:rPr lang="en-GB" sz="2800" b="1" dirty="0"/>
              <a:t>A tincture is an alcohol solution of a substance, in this case iodine </a:t>
            </a:r>
            <a:r>
              <a:rPr lang="it-IT" sz="2800" b="1" dirty="0"/>
              <a:t>(2% I in 50% alcohol)</a:t>
            </a:r>
            <a:endParaRPr lang="en-GB" sz="2800" b="1" dirty="0"/>
          </a:p>
          <a:p>
            <a:endParaRPr lang="en-GB" sz="2800" b="1" dirty="0"/>
          </a:p>
          <a:p>
            <a:r>
              <a:rPr lang="en-GB" sz="2800" b="1" dirty="0"/>
              <a:t>Iodine tinctures may be employed as antiseptics</a:t>
            </a:r>
          </a:p>
          <a:p>
            <a:endParaRPr lang="en-GB" sz="2800" b="1" dirty="0"/>
          </a:p>
        </p:txBody>
      </p:sp>
    </p:spTree>
    <p:extLst>
      <p:ext uri="{BB962C8B-B14F-4D97-AF65-F5344CB8AC3E}">
        <p14:creationId xmlns:p14="http://schemas.microsoft.com/office/powerpoint/2010/main" val="863472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b="1" dirty="0" err="1">
                <a:solidFill>
                  <a:srgbClr val="0070C0"/>
                </a:solidFill>
              </a:rPr>
              <a:t>Iodophors</a:t>
            </a:r>
            <a:endParaRPr lang="en-GB" sz="3600" b="1" dirty="0">
              <a:solidFill>
                <a:srgbClr val="0070C0"/>
              </a:solidFill>
            </a:endParaRPr>
          </a:p>
        </p:txBody>
      </p:sp>
      <p:sp>
        <p:nvSpPr>
          <p:cNvPr id="3" name="Content Placeholder 2"/>
          <p:cNvSpPr>
            <a:spLocks noGrp="1"/>
          </p:cNvSpPr>
          <p:nvPr>
            <p:ph idx="1"/>
          </p:nvPr>
        </p:nvSpPr>
        <p:spPr>
          <a:xfrm>
            <a:off x="179512" y="1700808"/>
            <a:ext cx="8820472" cy="4320480"/>
          </a:xfrm>
        </p:spPr>
        <p:txBody>
          <a:bodyPr>
            <a:normAutofit/>
          </a:bodyPr>
          <a:lstStyle/>
          <a:p>
            <a:r>
              <a:rPr lang="en-GB" sz="2800" b="1" dirty="0" err="1"/>
              <a:t>Iodophors</a:t>
            </a:r>
            <a:r>
              <a:rPr lang="en-GB" sz="2800" b="1" dirty="0"/>
              <a:t> are organic compounds that slow the release of iodine (I with carrier)</a:t>
            </a:r>
          </a:p>
          <a:p>
            <a:endParaRPr lang="en-GB" sz="2800" b="1" dirty="0"/>
          </a:p>
          <a:p>
            <a:r>
              <a:rPr lang="en-GB" sz="2800" b="1" dirty="0"/>
              <a:t>The </a:t>
            </a:r>
            <a:r>
              <a:rPr lang="en-GB" sz="2800" b="1" dirty="0" err="1"/>
              <a:t>iodophors</a:t>
            </a:r>
            <a:r>
              <a:rPr lang="en-GB" sz="2800" b="1" dirty="0"/>
              <a:t> additionally serve as surfactants, thus increasing penetration while simultaneously steadily supplying iodine over long periods</a:t>
            </a:r>
          </a:p>
          <a:p>
            <a:endParaRPr lang="en-GB" sz="2800" b="1" dirty="0"/>
          </a:p>
          <a:p>
            <a:r>
              <a:rPr lang="en-GB" sz="2800" b="1" dirty="0"/>
              <a:t>Betadine and Isodine are examples of iodophors</a:t>
            </a:r>
          </a:p>
          <a:p>
            <a:endParaRPr lang="en-GB" sz="2800" b="1" dirty="0"/>
          </a:p>
        </p:txBody>
      </p:sp>
    </p:spTree>
    <p:extLst>
      <p:ext uri="{BB962C8B-B14F-4D97-AF65-F5344CB8AC3E}">
        <p14:creationId xmlns:p14="http://schemas.microsoft.com/office/powerpoint/2010/main" val="3612398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78098"/>
          </a:xfrm>
        </p:spPr>
        <p:txBody>
          <a:bodyPr>
            <a:normAutofit/>
          </a:bodyPr>
          <a:lstStyle/>
          <a:p>
            <a:r>
              <a:rPr lang="en-GB" sz="3600" b="1" dirty="0">
                <a:solidFill>
                  <a:srgbClr val="0070C0"/>
                </a:solidFill>
              </a:rPr>
              <a:t>Alcohols</a:t>
            </a:r>
          </a:p>
        </p:txBody>
      </p:sp>
      <p:sp>
        <p:nvSpPr>
          <p:cNvPr id="3" name="Content Placeholder 2"/>
          <p:cNvSpPr>
            <a:spLocks noGrp="1"/>
          </p:cNvSpPr>
          <p:nvPr>
            <p:ph idx="1"/>
          </p:nvPr>
        </p:nvSpPr>
        <p:spPr>
          <a:xfrm>
            <a:off x="251520" y="1124744"/>
            <a:ext cx="8712968" cy="5400600"/>
          </a:xfrm>
        </p:spPr>
        <p:txBody>
          <a:bodyPr>
            <a:normAutofit fontScale="85000" lnSpcReduction="10000"/>
          </a:bodyPr>
          <a:lstStyle/>
          <a:p>
            <a:r>
              <a:rPr lang="en-GB" b="1" dirty="0"/>
              <a:t>Alcohols work best as 70 to 99% mixtures with water</a:t>
            </a:r>
          </a:p>
          <a:p>
            <a:r>
              <a:rPr lang="en-GB" b="1" dirty="0"/>
              <a:t>Alcohol-water mixtures are additionally more penetrating than pure alcohols</a:t>
            </a:r>
          </a:p>
          <a:p>
            <a:r>
              <a:rPr lang="en-GB" b="1" dirty="0"/>
              <a:t>Either ethanol or isopropyl (rubbing) alcohol may be employed for disinfecting</a:t>
            </a:r>
          </a:p>
          <a:p>
            <a:r>
              <a:rPr lang="en-GB" b="1" dirty="0"/>
              <a:t>Alcohols are especially appropriate for application to sites in which their propensity to evaporate away is convenient (e.g., to disinfect skin prior to injection)</a:t>
            </a:r>
          </a:p>
          <a:p>
            <a:r>
              <a:rPr lang="en-GB" b="1" dirty="0"/>
              <a:t>The down side of alcohols is that they are not terribly penetrating nor capable of killing endospores or other resistant cells</a:t>
            </a:r>
          </a:p>
          <a:p>
            <a:r>
              <a:rPr lang="en-GB" b="1" dirty="0"/>
              <a:t>Alcohols should not be applied to wounds since they can cause tissue damage</a:t>
            </a:r>
          </a:p>
          <a:p>
            <a:endParaRPr lang="en-GB" b="1" dirty="0"/>
          </a:p>
        </p:txBody>
      </p:sp>
    </p:spTree>
    <p:extLst>
      <p:ext uri="{BB962C8B-B14F-4D97-AF65-F5344CB8AC3E}">
        <p14:creationId xmlns:p14="http://schemas.microsoft.com/office/powerpoint/2010/main" val="3133095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720080"/>
          </a:xfrm>
        </p:spPr>
        <p:txBody>
          <a:bodyPr>
            <a:noAutofit/>
          </a:bodyPr>
          <a:lstStyle/>
          <a:p>
            <a:r>
              <a:rPr lang="en-GB" sz="3600" b="1" dirty="0">
                <a:solidFill>
                  <a:srgbClr val="0070C0"/>
                </a:solidFill>
              </a:rPr>
              <a:t>Phenol and phenol derivatives (</a:t>
            </a:r>
            <a:r>
              <a:rPr lang="en-GB" sz="3600" b="1" dirty="0" err="1">
                <a:solidFill>
                  <a:srgbClr val="0070C0"/>
                </a:solidFill>
              </a:rPr>
              <a:t>phenolics</a:t>
            </a:r>
            <a:r>
              <a:rPr lang="en-GB" sz="3600" b="1" dirty="0">
                <a:solidFill>
                  <a:srgbClr val="0070C0"/>
                </a:solidFill>
              </a:rPr>
              <a:t>)</a:t>
            </a:r>
          </a:p>
        </p:txBody>
      </p:sp>
      <p:sp>
        <p:nvSpPr>
          <p:cNvPr id="3" name="Content Placeholder 2"/>
          <p:cNvSpPr>
            <a:spLocks noGrp="1"/>
          </p:cNvSpPr>
          <p:nvPr>
            <p:ph idx="1"/>
          </p:nvPr>
        </p:nvSpPr>
        <p:spPr>
          <a:xfrm>
            <a:off x="467544" y="1916832"/>
            <a:ext cx="8435280" cy="4392488"/>
          </a:xfrm>
        </p:spPr>
        <p:txBody>
          <a:bodyPr>
            <a:normAutofit/>
          </a:bodyPr>
          <a:lstStyle/>
          <a:p>
            <a:r>
              <a:rPr lang="en-GB" sz="2800" b="1" dirty="0"/>
              <a:t>Phenol and their derivatives (called </a:t>
            </a:r>
            <a:r>
              <a:rPr lang="en-GB" sz="2800" b="1" dirty="0" err="1"/>
              <a:t>phenolics</a:t>
            </a:r>
            <a:r>
              <a:rPr lang="en-GB" sz="2800" b="1" dirty="0"/>
              <a:t>) are especially useful when disinfecting materials contaminated with organic materials</a:t>
            </a:r>
          </a:p>
          <a:p>
            <a:endParaRPr lang="en-GB" sz="2800" b="1" dirty="0"/>
          </a:p>
          <a:p>
            <a:r>
              <a:rPr lang="en-GB" sz="2800" b="1" dirty="0"/>
              <a:t>Lysol® employs </a:t>
            </a:r>
            <a:r>
              <a:rPr lang="en-GB" sz="2800" b="1" dirty="0" err="1"/>
              <a:t>phenolics</a:t>
            </a:r>
            <a:endParaRPr lang="en-GB" sz="2800" b="1" dirty="0"/>
          </a:p>
          <a:p>
            <a:endParaRPr lang="en-GB" sz="2800" b="1" dirty="0"/>
          </a:p>
          <a:p>
            <a:r>
              <a:rPr lang="en-GB" sz="2800" b="1" dirty="0"/>
              <a:t>Some </a:t>
            </a:r>
            <a:r>
              <a:rPr lang="en-GB" sz="2800" b="1" dirty="0" err="1"/>
              <a:t>phenolics</a:t>
            </a:r>
            <a:r>
              <a:rPr lang="en-GB" sz="2800" b="1" dirty="0"/>
              <a:t> are mild enough for use as antiseptics while others are too harsh or otherwise dangerous to be employed on living tissue</a:t>
            </a:r>
          </a:p>
          <a:p>
            <a:endParaRPr lang="en-GB" sz="2800" b="1" dirty="0"/>
          </a:p>
        </p:txBody>
      </p:sp>
    </p:spTree>
    <p:extLst>
      <p:ext uri="{BB962C8B-B14F-4D97-AF65-F5344CB8AC3E}">
        <p14:creationId xmlns:p14="http://schemas.microsoft.com/office/powerpoint/2010/main" val="4241253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44824"/>
            <a:ext cx="8856984" cy="4608512"/>
          </a:xfrm>
        </p:spPr>
        <p:txBody>
          <a:bodyPr>
            <a:normAutofit/>
          </a:bodyPr>
          <a:lstStyle/>
          <a:p>
            <a:r>
              <a:rPr lang="en-GB" sz="2800" b="1" dirty="0"/>
              <a:t>There are three main categories of mechanisms and processes by which a pharmaceutical or medical device might be rendered free from microorganisms (i.e., sterile)</a:t>
            </a:r>
          </a:p>
          <a:p>
            <a:pPr marL="0" indent="0">
              <a:buNone/>
            </a:pPr>
            <a:endParaRPr lang="en-GB" sz="2800" b="1" dirty="0"/>
          </a:p>
          <a:p>
            <a:pPr lvl="1"/>
            <a:r>
              <a:rPr lang="en-GB" b="1" dirty="0">
                <a:solidFill>
                  <a:srgbClr val="FF0000"/>
                </a:solidFill>
              </a:rPr>
              <a:t>Physical removal</a:t>
            </a:r>
            <a:r>
              <a:rPr lang="en-GB" b="1" dirty="0"/>
              <a:t>: the complete removal of all microorganisms to achieve a physical absence of microorganisms e.g. </a:t>
            </a:r>
            <a:r>
              <a:rPr lang="en-GB" b="1" dirty="0">
                <a:solidFill>
                  <a:srgbClr val="0070C0"/>
                </a:solidFill>
              </a:rPr>
              <a:t>filtration</a:t>
            </a:r>
            <a:r>
              <a:rPr lang="en-GB" b="1" dirty="0"/>
              <a:t>;</a:t>
            </a:r>
          </a:p>
        </p:txBody>
      </p:sp>
      <p:sp>
        <p:nvSpPr>
          <p:cNvPr id="5" name="Title 1"/>
          <p:cNvSpPr>
            <a:spLocks noGrp="1"/>
          </p:cNvSpPr>
          <p:nvPr>
            <p:ph type="title"/>
          </p:nvPr>
        </p:nvSpPr>
        <p:spPr>
          <a:xfrm>
            <a:off x="395536" y="476672"/>
            <a:ext cx="8229600" cy="706090"/>
          </a:xfrm>
        </p:spPr>
        <p:txBody>
          <a:bodyPr>
            <a:normAutofit/>
          </a:bodyPr>
          <a:lstStyle/>
          <a:p>
            <a:r>
              <a:rPr lang="en-GB" sz="3600" b="1" dirty="0">
                <a:solidFill>
                  <a:srgbClr val="0070C0"/>
                </a:solidFill>
              </a:rPr>
              <a:t>Sterilization</a:t>
            </a:r>
            <a:endParaRPr lang="en-GB" sz="3600" b="1" dirty="0"/>
          </a:p>
        </p:txBody>
      </p:sp>
    </p:spTree>
    <p:extLst>
      <p:ext uri="{BB962C8B-B14F-4D97-AF65-F5344CB8AC3E}">
        <p14:creationId xmlns:p14="http://schemas.microsoft.com/office/powerpoint/2010/main" val="12671027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78098"/>
          </a:xfrm>
        </p:spPr>
        <p:txBody>
          <a:bodyPr>
            <a:normAutofit/>
          </a:bodyPr>
          <a:lstStyle/>
          <a:p>
            <a:r>
              <a:rPr lang="en-GB" sz="3600" b="1" dirty="0">
                <a:solidFill>
                  <a:srgbClr val="0070C0"/>
                </a:solidFill>
              </a:rPr>
              <a:t>Oxidizing agents (hydrogen peroxide)</a:t>
            </a:r>
          </a:p>
        </p:txBody>
      </p:sp>
      <p:sp>
        <p:nvSpPr>
          <p:cNvPr id="3" name="Content Placeholder 2"/>
          <p:cNvSpPr>
            <a:spLocks noGrp="1"/>
          </p:cNvSpPr>
          <p:nvPr>
            <p:ph idx="1"/>
          </p:nvPr>
        </p:nvSpPr>
        <p:spPr>
          <a:xfrm>
            <a:off x="395536" y="1844824"/>
            <a:ext cx="8363272" cy="4176464"/>
          </a:xfrm>
        </p:spPr>
        <p:txBody>
          <a:bodyPr>
            <a:normAutofit lnSpcReduction="10000"/>
          </a:bodyPr>
          <a:lstStyle/>
          <a:p>
            <a:r>
              <a:rPr lang="en-GB" sz="2800" b="1" dirty="0"/>
              <a:t>Hydrogen peroxide (H₂O₂) is a typical oxidizing agent</a:t>
            </a:r>
          </a:p>
          <a:p>
            <a:r>
              <a:rPr lang="en-GB" sz="2800" b="1" dirty="0"/>
              <a:t>Note that hydrogen peroxide is actually not a very effective antiseptic or disinfectant</a:t>
            </a:r>
          </a:p>
          <a:p>
            <a:r>
              <a:rPr lang="en-GB" sz="2800" b="1" dirty="0"/>
              <a:t>This is because bacteria and body tissues contain enzymes (catalase) that inactivate hydrogen peroxide</a:t>
            </a:r>
          </a:p>
          <a:p>
            <a:r>
              <a:rPr lang="en-GB" sz="2800" b="1" dirty="0"/>
              <a:t>On the other hand, the oxygen released upon inactivation can help oxygenate deep wounds and thus kill strict-anaerobe contaminants</a:t>
            </a:r>
          </a:p>
          <a:p>
            <a:endParaRPr lang="en-GB" sz="2800" b="1" dirty="0"/>
          </a:p>
        </p:txBody>
      </p:sp>
    </p:spTree>
    <p:extLst>
      <p:ext uri="{BB962C8B-B14F-4D97-AF65-F5344CB8AC3E}">
        <p14:creationId xmlns:p14="http://schemas.microsoft.com/office/powerpoint/2010/main" val="1664218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Autofit/>
          </a:bodyPr>
          <a:lstStyle/>
          <a:p>
            <a:r>
              <a:rPr lang="en-GB" sz="3600" b="1" dirty="0">
                <a:solidFill>
                  <a:srgbClr val="0070C0"/>
                </a:solidFill>
              </a:rPr>
              <a:t>Alkylating agents (formaldehyde, </a:t>
            </a:r>
            <a:r>
              <a:rPr lang="en-GB" sz="3600" b="1" dirty="0" err="1">
                <a:solidFill>
                  <a:srgbClr val="0070C0"/>
                </a:solidFill>
              </a:rPr>
              <a:t>glutaraldehyde</a:t>
            </a:r>
            <a:r>
              <a:rPr lang="en-GB" sz="3600" b="1" dirty="0">
                <a:solidFill>
                  <a:srgbClr val="0070C0"/>
                </a:solidFill>
              </a:rPr>
              <a:t>, ethylene oxide)</a:t>
            </a:r>
          </a:p>
        </p:txBody>
      </p:sp>
      <p:sp>
        <p:nvSpPr>
          <p:cNvPr id="3" name="Content Placeholder 2"/>
          <p:cNvSpPr>
            <a:spLocks noGrp="1"/>
          </p:cNvSpPr>
          <p:nvPr>
            <p:ph idx="1"/>
          </p:nvPr>
        </p:nvSpPr>
        <p:spPr>
          <a:xfrm>
            <a:off x="323528" y="1628800"/>
            <a:ext cx="8507288" cy="4896544"/>
          </a:xfrm>
        </p:spPr>
        <p:txBody>
          <a:bodyPr>
            <a:normAutofit fontScale="92500" lnSpcReduction="20000"/>
          </a:bodyPr>
          <a:lstStyle/>
          <a:p>
            <a:r>
              <a:rPr lang="en-GB" b="1" dirty="0"/>
              <a:t>Formaldehyde, </a:t>
            </a:r>
            <a:r>
              <a:rPr lang="en-GB" b="1" dirty="0" err="1"/>
              <a:t>glutaraldehyde</a:t>
            </a:r>
            <a:r>
              <a:rPr lang="en-GB" b="1" dirty="0"/>
              <a:t>, and ethylene oxides are alkylating agents—they add carbon-containing functional groups to biological molecules</a:t>
            </a:r>
          </a:p>
          <a:p>
            <a:endParaRPr lang="en-GB" b="1" dirty="0"/>
          </a:p>
          <a:p>
            <a:r>
              <a:rPr lang="en-GB" b="1" dirty="0"/>
              <a:t>Formaldehyde is employed to inactivate viruses and toxins to produce whole-killed vaccines and toxoid vaccines [whole-killed vaccines]</a:t>
            </a:r>
          </a:p>
          <a:p>
            <a:endParaRPr lang="en-GB" b="1" dirty="0"/>
          </a:p>
          <a:p>
            <a:r>
              <a:rPr lang="en-GB" b="1" dirty="0" err="1"/>
              <a:t>Glutaraldehyde</a:t>
            </a:r>
            <a:r>
              <a:rPr lang="en-GB" b="1" dirty="0"/>
              <a:t> is capable of sterilizing equipment, though to effect sterilization often requires many hours of exposure</a:t>
            </a:r>
          </a:p>
          <a:p>
            <a:endParaRPr lang="en-GB" b="1" dirty="0"/>
          </a:p>
        </p:txBody>
      </p:sp>
    </p:spTree>
    <p:extLst>
      <p:ext uri="{BB962C8B-B14F-4D97-AF65-F5344CB8AC3E}">
        <p14:creationId xmlns:p14="http://schemas.microsoft.com/office/powerpoint/2010/main" val="3346838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634082"/>
          </a:xfrm>
        </p:spPr>
        <p:txBody>
          <a:bodyPr>
            <a:noAutofit/>
          </a:bodyPr>
          <a:lstStyle/>
          <a:p>
            <a:r>
              <a:rPr lang="en-GB" sz="3200" b="1" dirty="0">
                <a:solidFill>
                  <a:srgbClr val="0070C0"/>
                </a:solidFill>
              </a:rPr>
              <a:t>Characteristics of an Ideal Disinfectant </a:t>
            </a:r>
          </a:p>
        </p:txBody>
      </p:sp>
      <p:sp>
        <p:nvSpPr>
          <p:cNvPr id="3" name="Content Placeholder 2"/>
          <p:cNvSpPr>
            <a:spLocks noGrp="1"/>
          </p:cNvSpPr>
          <p:nvPr>
            <p:ph idx="1"/>
          </p:nvPr>
        </p:nvSpPr>
        <p:spPr>
          <a:xfrm>
            <a:off x="179512" y="980728"/>
            <a:ext cx="8856984" cy="5544616"/>
          </a:xfrm>
        </p:spPr>
        <p:txBody>
          <a:bodyPr>
            <a:noAutofit/>
          </a:bodyPr>
          <a:lstStyle/>
          <a:p>
            <a:r>
              <a:rPr lang="en-GB" sz="2400" b="1" dirty="0"/>
              <a:t>Be fast acting even in the presence of organic substances, such as those in body fluid; [resistant to inactivation]</a:t>
            </a:r>
          </a:p>
          <a:p>
            <a:r>
              <a:rPr lang="en-GB" sz="2400" b="1" dirty="0"/>
              <a:t>Be effective against all types of infectious agents without destroying tissues or acting as a poison if ingested; [broadly active]</a:t>
            </a:r>
          </a:p>
          <a:p>
            <a:r>
              <a:rPr lang="en-GB" sz="2400" b="1" dirty="0"/>
              <a:t>Easily penetrate material to be disinfected without damaging or </a:t>
            </a:r>
            <a:r>
              <a:rPr lang="en-GB" sz="2400" b="1" dirty="0" err="1"/>
              <a:t>discoloring</a:t>
            </a:r>
            <a:r>
              <a:rPr lang="en-GB" sz="2400" b="1" dirty="0"/>
              <a:t> the material; [not poisonous or otherwise harmful]</a:t>
            </a:r>
          </a:p>
          <a:p>
            <a:r>
              <a:rPr lang="en-GB" sz="2400" b="1" dirty="0"/>
              <a:t>Be easy to prepare and stable even when exposed to light, heat, or other environmental factors; [penetrating; not damaging to non-living materials]</a:t>
            </a:r>
          </a:p>
          <a:p>
            <a:r>
              <a:rPr lang="en-GB" sz="2400" b="1" dirty="0"/>
              <a:t>Be inexpensive and easy to obtain and use; [stable; easily prepared]</a:t>
            </a:r>
          </a:p>
          <a:p>
            <a:r>
              <a:rPr lang="en-GB" sz="2400" b="1" dirty="0"/>
              <a:t>Not have an unpleasant </a:t>
            </a:r>
            <a:r>
              <a:rPr lang="en-GB" sz="2400" b="1" dirty="0" err="1"/>
              <a:t>odor</a:t>
            </a:r>
            <a:r>
              <a:rPr lang="en-GB" sz="2400" b="1" dirty="0"/>
              <a:t>. [not unpleasant to work with]"</a:t>
            </a:r>
          </a:p>
          <a:p>
            <a:endParaRPr lang="en-GB" sz="2400" b="1" dirty="0"/>
          </a:p>
        </p:txBody>
      </p:sp>
    </p:spTree>
    <p:extLst>
      <p:ext uri="{BB962C8B-B14F-4D97-AF65-F5344CB8AC3E}">
        <p14:creationId xmlns:p14="http://schemas.microsoft.com/office/powerpoint/2010/main" val="12090387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568952" cy="1008112"/>
          </a:xfrm>
        </p:spPr>
        <p:txBody>
          <a:bodyPr>
            <a:noAutofit/>
          </a:bodyPr>
          <a:lstStyle/>
          <a:p>
            <a:r>
              <a:rPr lang="en-GB" sz="3600" b="1" dirty="0">
                <a:solidFill>
                  <a:schemeClr val="accent1"/>
                </a:solidFill>
              </a:rPr>
              <a:t>Deciding whether sterilization or disinfection should be used</a:t>
            </a:r>
          </a:p>
        </p:txBody>
      </p:sp>
      <p:sp>
        <p:nvSpPr>
          <p:cNvPr id="3" name="Content Placeholder 2"/>
          <p:cNvSpPr>
            <a:spLocks noGrp="1"/>
          </p:cNvSpPr>
          <p:nvPr>
            <p:ph idx="1"/>
          </p:nvPr>
        </p:nvSpPr>
        <p:spPr>
          <a:xfrm>
            <a:off x="179512" y="1484784"/>
            <a:ext cx="8784976" cy="5184576"/>
          </a:xfrm>
        </p:spPr>
        <p:txBody>
          <a:bodyPr>
            <a:normAutofit/>
          </a:bodyPr>
          <a:lstStyle/>
          <a:p>
            <a:r>
              <a:rPr lang="en-GB" sz="2800" b="1" dirty="0"/>
              <a:t>Sterilization and disinfection processes are costly, and so it is important to choose the appropriate method and the one that causes the least damage to the material involved.</a:t>
            </a:r>
          </a:p>
          <a:p>
            <a:r>
              <a:rPr lang="en-GB" sz="2800" b="1" dirty="0"/>
              <a:t>A variety of considerations influence the choice of method. </a:t>
            </a:r>
          </a:p>
          <a:p>
            <a:r>
              <a:rPr lang="en-GB" sz="2800" b="1" dirty="0"/>
              <a:t>The detailed mechanisms of the death process of microorganisms may vary with the sterilizing technique used, but the net effect is similar in that essential cell constituents (nucleic acids or proteins) are inactivated.</a:t>
            </a:r>
          </a:p>
        </p:txBody>
      </p:sp>
    </p:spTree>
    <p:extLst>
      <p:ext uri="{BB962C8B-B14F-4D97-AF65-F5344CB8AC3E}">
        <p14:creationId xmlns:p14="http://schemas.microsoft.com/office/powerpoint/2010/main" val="1956895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435280" cy="4968552"/>
          </a:xfrm>
        </p:spPr>
        <p:txBody>
          <a:bodyPr>
            <a:normAutofit/>
          </a:bodyPr>
          <a:lstStyle/>
          <a:p>
            <a:r>
              <a:rPr lang="en-GB" sz="2800" b="1" dirty="0"/>
              <a:t>It is easier to sterilize a clean object than a physically dirty one</a:t>
            </a:r>
          </a:p>
          <a:p>
            <a:pPr lvl="1"/>
            <a:r>
              <a:rPr lang="en-GB" sz="2400" b="1" dirty="0"/>
              <a:t>a low </a:t>
            </a:r>
            <a:r>
              <a:rPr lang="en-GB" sz="2400" b="1" dirty="0" err="1"/>
              <a:t>bioburden</a:t>
            </a:r>
            <a:r>
              <a:rPr lang="en-GB" sz="2400" b="1" dirty="0"/>
              <a:t> is a prerequisite for cost-effective sterilization</a:t>
            </a:r>
            <a:r>
              <a:rPr lang="en-GB" b="1" dirty="0"/>
              <a:t>.</a:t>
            </a:r>
          </a:p>
          <a:p>
            <a:r>
              <a:rPr lang="en-GB" sz="2800" b="1" dirty="0"/>
              <a:t>The rate of killing of microorganisms depends upon the concentration of the killing agent and time of exposure</a:t>
            </a:r>
          </a:p>
          <a:p>
            <a:pPr lvl="1"/>
            <a:r>
              <a:rPr lang="en-GB" sz="2400" b="1" dirty="0"/>
              <a:t>The number of organisms surviving sterilization can be expressed by the equation: N is proportional to 1/CT, where N is the number of survivors, C is the concentration of agent and T is time of exposure to the agent.</a:t>
            </a:r>
          </a:p>
        </p:txBody>
      </p:sp>
      <p:sp>
        <p:nvSpPr>
          <p:cNvPr id="4" name="Title 1"/>
          <p:cNvSpPr>
            <a:spLocks noGrp="1"/>
          </p:cNvSpPr>
          <p:nvPr>
            <p:ph type="title"/>
          </p:nvPr>
        </p:nvSpPr>
        <p:spPr>
          <a:xfrm>
            <a:off x="323528" y="260648"/>
            <a:ext cx="8568952" cy="1008112"/>
          </a:xfrm>
        </p:spPr>
        <p:txBody>
          <a:bodyPr>
            <a:noAutofit/>
          </a:bodyPr>
          <a:lstStyle/>
          <a:p>
            <a:r>
              <a:rPr lang="en-GB" sz="3600" b="1" dirty="0">
                <a:solidFill>
                  <a:schemeClr val="accent1"/>
                </a:solidFill>
              </a:rPr>
              <a:t>Deciding whether sterilization or disinfection should be used</a:t>
            </a:r>
          </a:p>
        </p:txBody>
      </p:sp>
    </p:spTree>
    <p:extLst>
      <p:ext uri="{BB962C8B-B14F-4D97-AF65-F5344CB8AC3E}">
        <p14:creationId xmlns:p14="http://schemas.microsoft.com/office/powerpoint/2010/main" val="315743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980728"/>
            <a:ext cx="8856984" cy="5760640"/>
          </a:xfrm>
        </p:spPr>
        <p:txBody>
          <a:bodyPr>
            <a:normAutofit lnSpcReduction="10000"/>
          </a:bodyPr>
          <a:lstStyle/>
          <a:p>
            <a:pPr lvl="1"/>
            <a:r>
              <a:rPr lang="en-GB" b="1" dirty="0">
                <a:solidFill>
                  <a:srgbClr val="FF0000"/>
                </a:solidFill>
              </a:rPr>
              <a:t>Physical alteration</a:t>
            </a:r>
            <a:r>
              <a:rPr lang="en-GB" b="1" dirty="0">
                <a:solidFill>
                  <a:prstClr val="black"/>
                </a:solidFill>
              </a:rPr>
              <a:t>: including physical destruction, disintegration of microorganisms. </a:t>
            </a:r>
          </a:p>
          <a:p>
            <a:pPr lvl="2"/>
            <a:r>
              <a:rPr lang="en-GB" b="1" dirty="0">
                <a:solidFill>
                  <a:prstClr val="black"/>
                </a:solidFill>
              </a:rPr>
              <a:t>Altering, changing or deforming the physical cellular or biochemical architecture to destroy all physiological functionality;</a:t>
            </a:r>
            <a:endParaRPr lang="en-GB" sz="2400" b="1" dirty="0">
              <a:solidFill>
                <a:srgbClr val="FF0000"/>
              </a:solidFill>
            </a:endParaRPr>
          </a:p>
          <a:p>
            <a:pPr lvl="1"/>
            <a:endParaRPr lang="en-GB" sz="2400" b="1" dirty="0">
              <a:solidFill>
                <a:srgbClr val="FF0000"/>
              </a:solidFill>
            </a:endParaRPr>
          </a:p>
          <a:p>
            <a:pPr lvl="1"/>
            <a:r>
              <a:rPr lang="en-GB" b="1" dirty="0">
                <a:solidFill>
                  <a:srgbClr val="FF0000"/>
                </a:solidFill>
              </a:rPr>
              <a:t>Inactivation</a:t>
            </a:r>
            <a:r>
              <a:rPr lang="en-GB" b="1" dirty="0">
                <a:solidFill>
                  <a:prstClr val="black"/>
                </a:solidFill>
              </a:rPr>
              <a:t>: the permanent disruption of critical biochemical and physiological properties, potential and the microorganisms propensity (whether active or latent) to realize a clinical condition</a:t>
            </a:r>
            <a:r>
              <a:rPr lang="en-GB" sz="2400" b="1" dirty="0">
                <a:solidFill>
                  <a:prstClr val="black"/>
                </a:solidFill>
              </a:rPr>
              <a:t>. </a:t>
            </a:r>
          </a:p>
          <a:p>
            <a:pPr lvl="2"/>
            <a:r>
              <a:rPr lang="en-GB" b="1" dirty="0">
                <a:solidFill>
                  <a:prstClr val="black"/>
                </a:solidFill>
              </a:rPr>
              <a:t>Thus, ensuring impotency for generating an infection. </a:t>
            </a:r>
          </a:p>
          <a:p>
            <a:pPr lvl="2"/>
            <a:r>
              <a:rPr lang="en-GB" b="1" dirty="0">
                <a:solidFill>
                  <a:prstClr val="black"/>
                </a:solidFill>
              </a:rPr>
              <a:t>For complete assurance of inactivation the microorganisms must, therefore, be essentially “killed” with no residual metabolic activity.</a:t>
            </a:r>
          </a:p>
          <a:p>
            <a:endParaRPr lang="en-GB" dirty="0"/>
          </a:p>
        </p:txBody>
      </p:sp>
      <p:sp>
        <p:nvSpPr>
          <p:cNvPr id="4" name="Title 1"/>
          <p:cNvSpPr>
            <a:spLocks noGrp="1"/>
          </p:cNvSpPr>
          <p:nvPr>
            <p:ph type="title"/>
          </p:nvPr>
        </p:nvSpPr>
        <p:spPr>
          <a:xfrm>
            <a:off x="467544" y="188640"/>
            <a:ext cx="8229600" cy="706090"/>
          </a:xfrm>
        </p:spPr>
        <p:txBody>
          <a:bodyPr>
            <a:normAutofit/>
          </a:bodyPr>
          <a:lstStyle/>
          <a:p>
            <a:r>
              <a:rPr lang="en-GB" sz="3600" b="1" dirty="0">
                <a:solidFill>
                  <a:srgbClr val="0070C0"/>
                </a:solidFill>
              </a:rPr>
              <a:t>Sterilization</a:t>
            </a:r>
            <a:endParaRPr lang="en-GB" sz="3600" b="1" dirty="0"/>
          </a:p>
        </p:txBody>
      </p:sp>
    </p:spTree>
    <p:extLst>
      <p:ext uri="{BB962C8B-B14F-4D97-AF65-F5344CB8AC3E}">
        <p14:creationId xmlns:p14="http://schemas.microsoft.com/office/powerpoint/2010/main" val="346884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84784"/>
            <a:ext cx="8856984" cy="4536504"/>
          </a:xfrm>
        </p:spPr>
        <p:txBody>
          <a:bodyPr>
            <a:normAutofit/>
          </a:bodyPr>
          <a:lstStyle/>
          <a:p>
            <a:r>
              <a:rPr lang="en-GB" b="1" dirty="0"/>
              <a:t>There are four main categories</a:t>
            </a:r>
          </a:p>
          <a:p>
            <a:pPr marL="0" indent="0">
              <a:buNone/>
            </a:pPr>
            <a:r>
              <a:rPr lang="en-GB" b="1" dirty="0">
                <a:solidFill>
                  <a:srgbClr val="FF0000"/>
                </a:solidFill>
              </a:rPr>
              <a:t>A) High temperature/pressure sterilization, principally by dry heat or moist heat. </a:t>
            </a:r>
          </a:p>
          <a:p>
            <a:r>
              <a:rPr lang="en-GB" sz="2800" b="1" dirty="0"/>
              <a:t>Dry heat sterilization technology is less destructive to many materials than steam (may be corrosive to metal objects &amp; damaging to certain glass surfaces). </a:t>
            </a:r>
          </a:p>
          <a:p>
            <a:r>
              <a:rPr lang="en-GB" sz="2800" b="1" dirty="0"/>
              <a:t>However, the heating and cooling times of dry heat sterilizers often are lengthy.</a:t>
            </a:r>
          </a:p>
          <a:p>
            <a:pPr lvl="1"/>
            <a:endParaRPr lang="en-GB" sz="2400" b="1" dirty="0"/>
          </a:p>
        </p:txBody>
      </p:sp>
      <p:sp>
        <p:nvSpPr>
          <p:cNvPr id="4" name="Title 1"/>
          <p:cNvSpPr>
            <a:spLocks noGrp="1"/>
          </p:cNvSpPr>
          <p:nvPr>
            <p:ph type="title"/>
          </p:nvPr>
        </p:nvSpPr>
        <p:spPr>
          <a:xfrm>
            <a:off x="251520" y="332656"/>
            <a:ext cx="8445624" cy="764704"/>
          </a:xfrm>
        </p:spPr>
        <p:txBody>
          <a:bodyPr>
            <a:normAutofit/>
          </a:bodyPr>
          <a:lstStyle/>
          <a:p>
            <a:r>
              <a:rPr lang="en-GB" sz="3600" b="1" dirty="0">
                <a:solidFill>
                  <a:srgbClr val="0070C0"/>
                </a:solidFill>
              </a:rPr>
              <a:t>Sterilization: Primary Methods</a:t>
            </a:r>
            <a:endParaRPr lang="en-GB" sz="3600" b="1" dirty="0"/>
          </a:p>
        </p:txBody>
      </p:sp>
    </p:spTree>
    <p:extLst>
      <p:ext uri="{BB962C8B-B14F-4D97-AF65-F5344CB8AC3E}">
        <p14:creationId xmlns:p14="http://schemas.microsoft.com/office/powerpoint/2010/main" val="334166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24744"/>
            <a:ext cx="8784976" cy="5328592"/>
          </a:xfrm>
        </p:spPr>
        <p:txBody>
          <a:bodyPr>
            <a:normAutofit/>
          </a:bodyPr>
          <a:lstStyle/>
          <a:p>
            <a:pPr marL="0" lvl="0" indent="0">
              <a:buNone/>
            </a:pPr>
            <a:r>
              <a:rPr lang="en-GB" b="1" dirty="0">
                <a:solidFill>
                  <a:srgbClr val="FF0000"/>
                </a:solidFill>
              </a:rPr>
              <a:t>A) High temperature/pressure sterilization, principally by dry heat or moist heat. </a:t>
            </a:r>
          </a:p>
          <a:p>
            <a:r>
              <a:rPr lang="en-GB" sz="2800" b="1" dirty="0">
                <a:solidFill>
                  <a:prstClr val="black"/>
                </a:solidFill>
              </a:rPr>
              <a:t>Dry heat at 160 °C (holding temperature for 1 h is required to kill the most resistant spores) e.g. </a:t>
            </a:r>
            <a:r>
              <a:rPr lang="en-GB" sz="2800" b="1" dirty="0">
                <a:solidFill>
                  <a:srgbClr val="002060"/>
                </a:solidFill>
              </a:rPr>
              <a:t>Hot air oven</a:t>
            </a:r>
          </a:p>
          <a:p>
            <a:r>
              <a:rPr lang="en-GB" sz="2800" b="1" dirty="0">
                <a:solidFill>
                  <a:prstClr val="black"/>
                </a:solidFill>
              </a:rPr>
              <a:t>Steam sterilization is performed under high pressure at temperatures that range from 121 to 140 °C (lower than temperatures required for dry heat sterilization &amp; the sterilization times are often shorter) e.g. </a:t>
            </a:r>
            <a:r>
              <a:rPr lang="en-GB" sz="2800" b="1" dirty="0">
                <a:solidFill>
                  <a:srgbClr val="002060"/>
                </a:solidFill>
              </a:rPr>
              <a:t>Autoclave</a:t>
            </a:r>
          </a:p>
          <a:p>
            <a:r>
              <a:rPr lang="en-GB" sz="2800" b="1" dirty="0">
                <a:solidFill>
                  <a:prstClr val="black"/>
                </a:solidFill>
              </a:rPr>
              <a:t>Steam (100 °C) is more effective than dry heat at the same temperature </a:t>
            </a:r>
          </a:p>
          <a:p>
            <a:endParaRPr lang="en-GB" dirty="0"/>
          </a:p>
        </p:txBody>
      </p:sp>
      <p:sp>
        <p:nvSpPr>
          <p:cNvPr id="4" name="Title 1"/>
          <p:cNvSpPr>
            <a:spLocks noGrp="1"/>
          </p:cNvSpPr>
          <p:nvPr>
            <p:ph type="title"/>
          </p:nvPr>
        </p:nvSpPr>
        <p:spPr>
          <a:xfrm>
            <a:off x="395536" y="332656"/>
            <a:ext cx="8229600" cy="648072"/>
          </a:xfrm>
        </p:spPr>
        <p:txBody>
          <a:bodyPr>
            <a:normAutofit/>
          </a:bodyPr>
          <a:lstStyle/>
          <a:p>
            <a:r>
              <a:rPr lang="en-GB" sz="3600" b="1" dirty="0">
                <a:solidFill>
                  <a:srgbClr val="0070C0"/>
                </a:solidFill>
              </a:rPr>
              <a:t>Sterilization: Primary Methods </a:t>
            </a:r>
            <a:endParaRPr lang="en-GB" sz="3600" b="1" dirty="0"/>
          </a:p>
        </p:txBody>
      </p:sp>
    </p:spTree>
    <p:extLst>
      <p:ext uri="{BB962C8B-B14F-4D97-AF65-F5344CB8AC3E}">
        <p14:creationId xmlns:p14="http://schemas.microsoft.com/office/powerpoint/2010/main" val="1730604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3508" y="803478"/>
            <a:ext cx="3744416" cy="478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5958" y="1484784"/>
            <a:ext cx="4760317" cy="3427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508104" y="5127575"/>
            <a:ext cx="2088232" cy="461665"/>
          </a:xfrm>
          <a:prstGeom prst="rect">
            <a:avLst/>
          </a:prstGeom>
          <a:noFill/>
        </p:spPr>
        <p:txBody>
          <a:bodyPr wrap="square" rtlCol="0">
            <a:spAutoFit/>
          </a:bodyPr>
          <a:lstStyle/>
          <a:p>
            <a:r>
              <a:rPr lang="en-GB" sz="2400" b="1" dirty="0"/>
              <a:t>Hot air Oven</a:t>
            </a:r>
          </a:p>
        </p:txBody>
      </p:sp>
      <p:sp>
        <p:nvSpPr>
          <p:cNvPr id="5" name="TextBox 4"/>
          <p:cNvSpPr txBox="1"/>
          <p:nvPr/>
        </p:nvSpPr>
        <p:spPr>
          <a:xfrm>
            <a:off x="1115616" y="5595052"/>
            <a:ext cx="1800200" cy="461665"/>
          </a:xfrm>
          <a:prstGeom prst="rect">
            <a:avLst/>
          </a:prstGeom>
          <a:noFill/>
        </p:spPr>
        <p:txBody>
          <a:bodyPr wrap="square" rtlCol="0">
            <a:spAutoFit/>
          </a:bodyPr>
          <a:lstStyle/>
          <a:p>
            <a:r>
              <a:rPr lang="en-GB" sz="2400" b="1" dirty="0"/>
              <a:t>Autoclave</a:t>
            </a:r>
          </a:p>
        </p:txBody>
      </p:sp>
    </p:spTree>
    <p:extLst>
      <p:ext uri="{BB962C8B-B14F-4D97-AF65-F5344CB8AC3E}">
        <p14:creationId xmlns:p14="http://schemas.microsoft.com/office/powerpoint/2010/main" val="3351049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8964488" cy="5256584"/>
          </a:xfrm>
        </p:spPr>
        <p:txBody>
          <a:bodyPr>
            <a:normAutofit fontScale="92500" lnSpcReduction="10000"/>
          </a:bodyPr>
          <a:lstStyle/>
          <a:p>
            <a:pPr marL="0" indent="0">
              <a:buNone/>
            </a:pPr>
            <a:r>
              <a:rPr lang="en-GB" b="1" dirty="0">
                <a:solidFill>
                  <a:srgbClr val="FF0000"/>
                </a:solidFill>
              </a:rPr>
              <a:t>B) Chemical sterilization: such as gassing using ethylene oxide</a:t>
            </a:r>
          </a:p>
          <a:p>
            <a:r>
              <a:rPr lang="en-GB" b="1" dirty="0"/>
              <a:t>Active agent of the gas sterilization process can be ethylene oxide or another highly volatile substance. </a:t>
            </a:r>
          </a:p>
          <a:p>
            <a:r>
              <a:rPr lang="en-GB" b="1" dirty="0"/>
              <a:t>The sterilizing efficiency of a chemical such as ethylene oxide depends on the concentration of the gas, the humidity, the time of exposure, the temperature, and the nature of the load. </a:t>
            </a:r>
          </a:p>
          <a:p>
            <a:r>
              <a:rPr lang="en-GB" b="1" dirty="0"/>
              <a:t>In particular, it is necessary to ensure that the nature of the packaging is such that the gas exchange can take place.</a:t>
            </a:r>
          </a:p>
        </p:txBody>
      </p:sp>
      <p:sp>
        <p:nvSpPr>
          <p:cNvPr id="4" name="Title 1"/>
          <p:cNvSpPr>
            <a:spLocks noGrp="1"/>
          </p:cNvSpPr>
          <p:nvPr>
            <p:ph type="title"/>
          </p:nvPr>
        </p:nvSpPr>
        <p:spPr>
          <a:xfrm>
            <a:off x="467544" y="116632"/>
            <a:ext cx="8229600" cy="648072"/>
          </a:xfrm>
        </p:spPr>
        <p:txBody>
          <a:bodyPr>
            <a:normAutofit/>
          </a:bodyPr>
          <a:lstStyle/>
          <a:p>
            <a:r>
              <a:rPr lang="en-GB" sz="3600" b="1" dirty="0">
                <a:solidFill>
                  <a:srgbClr val="0070C0"/>
                </a:solidFill>
              </a:rPr>
              <a:t>Sterilization: Primary Methods </a:t>
            </a:r>
            <a:endParaRPr lang="en-GB" sz="3600" b="1" dirty="0"/>
          </a:p>
        </p:txBody>
      </p:sp>
    </p:spTree>
    <p:extLst>
      <p:ext uri="{BB962C8B-B14F-4D97-AF65-F5344CB8AC3E}">
        <p14:creationId xmlns:p14="http://schemas.microsoft.com/office/powerpoint/2010/main" val="281251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08720"/>
            <a:ext cx="8856984" cy="5760640"/>
          </a:xfrm>
        </p:spPr>
        <p:txBody>
          <a:bodyPr>
            <a:normAutofit fontScale="92500" lnSpcReduction="10000"/>
          </a:bodyPr>
          <a:lstStyle/>
          <a:p>
            <a:pPr marL="0" lvl="0" indent="0">
              <a:buNone/>
            </a:pPr>
            <a:r>
              <a:rPr lang="en-GB" sz="3500" b="1" dirty="0">
                <a:solidFill>
                  <a:srgbClr val="FF0000"/>
                </a:solidFill>
              </a:rPr>
              <a:t>B) Chemical sterilization: such as gassing using ethylene oxide</a:t>
            </a:r>
          </a:p>
          <a:p>
            <a:r>
              <a:rPr lang="en-GB" sz="3000" b="1" dirty="0" err="1">
                <a:solidFill>
                  <a:prstClr val="black"/>
                </a:solidFill>
              </a:rPr>
              <a:t>Microbicidal</a:t>
            </a:r>
            <a:r>
              <a:rPr lang="en-GB" sz="3000" b="1" dirty="0">
                <a:solidFill>
                  <a:prstClr val="black"/>
                </a:solidFill>
              </a:rPr>
              <a:t> activity of ethylene oxide gas is the result of alkylation of protein, DNA, &amp; RNA. </a:t>
            </a:r>
          </a:p>
          <a:p>
            <a:pPr lvl="1"/>
            <a:r>
              <a:rPr lang="en-GB" sz="2600" b="1" dirty="0">
                <a:solidFill>
                  <a:prstClr val="black"/>
                </a:solidFill>
              </a:rPr>
              <a:t>Alkylation, or the replacement of a hydrogen atom with an alkyl group, within cells prevents normal cellular metabolism and replication.</a:t>
            </a:r>
          </a:p>
          <a:p>
            <a:r>
              <a:rPr lang="en-GB" sz="3000" b="1" dirty="0">
                <a:solidFill>
                  <a:prstClr val="black"/>
                </a:solidFill>
              </a:rPr>
              <a:t>An </a:t>
            </a:r>
            <a:r>
              <a:rPr lang="en-GB" sz="3000" b="1" dirty="0">
                <a:solidFill>
                  <a:srgbClr val="0070C0"/>
                </a:solidFill>
              </a:rPr>
              <a:t>alternative gaseous process is hydrogen peroxide</a:t>
            </a:r>
            <a:r>
              <a:rPr lang="en-GB" b="1" dirty="0">
                <a:solidFill>
                  <a:prstClr val="black"/>
                </a:solidFill>
              </a:rPr>
              <a:t>. </a:t>
            </a:r>
          </a:p>
          <a:p>
            <a:pPr lvl="1"/>
            <a:r>
              <a:rPr lang="en-GB" sz="2600" b="1" dirty="0">
                <a:solidFill>
                  <a:prstClr val="black"/>
                </a:solidFill>
              </a:rPr>
              <a:t>Within the pharmaceutical industry, this gas is commonly used for the </a:t>
            </a:r>
            <a:r>
              <a:rPr lang="en-GB" sz="2600" b="1" dirty="0" err="1">
                <a:solidFill>
                  <a:prstClr val="black"/>
                </a:solidFill>
              </a:rPr>
              <a:t>biodecontamination</a:t>
            </a:r>
            <a:r>
              <a:rPr lang="en-GB" sz="2600" b="1" dirty="0">
                <a:solidFill>
                  <a:prstClr val="black"/>
                </a:solidFill>
              </a:rPr>
              <a:t> of isolators. </a:t>
            </a:r>
          </a:p>
          <a:p>
            <a:pPr lvl="1"/>
            <a:r>
              <a:rPr lang="en-GB" sz="2600" b="1" dirty="0">
                <a:solidFill>
                  <a:prstClr val="black"/>
                </a:solidFill>
              </a:rPr>
              <a:t>Hydrogen peroxide inactivates microorganisms primarily by the combined use of the gas and the generation of free radicals (hydroxyl and </a:t>
            </a:r>
            <a:r>
              <a:rPr lang="en-GB" sz="2600" b="1" dirty="0" err="1">
                <a:solidFill>
                  <a:prstClr val="black"/>
                </a:solidFill>
              </a:rPr>
              <a:t>hydroproxyl</a:t>
            </a:r>
            <a:r>
              <a:rPr lang="en-GB" sz="2600" b="1" dirty="0">
                <a:solidFill>
                  <a:prstClr val="black"/>
                </a:solidFill>
              </a:rPr>
              <a:t> free radicals) during the plasma phase of the cycle.</a:t>
            </a:r>
          </a:p>
          <a:p>
            <a:pPr marL="0" indent="0">
              <a:buNone/>
            </a:pPr>
            <a:endParaRPr lang="en-GB" dirty="0"/>
          </a:p>
        </p:txBody>
      </p:sp>
      <p:sp>
        <p:nvSpPr>
          <p:cNvPr id="4" name="Rectangle 3"/>
          <p:cNvSpPr/>
          <p:nvPr/>
        </p:nvSpPr>
        <p:spPr>
          <a:xfrm>
            <a:off x="1165742" y="183316"/>
            <a:ext cx="6912768" cy="646331"/>
          </a:xfrm>
          <a:prstGeom prst="rect">
            <a:avLst/>
          </a:prstGeom>
        </p:spPr>
        <p:txBody>
          <a:bodyPr wrap="square">
            <a:spAutoFit/>
          </a:bodyPr>
          <a:lstStyle/>
          <a:p>
            <a:pPr algn="ctr"/>
            <a:r>
              <a:rPr lang="en-GB" sz="3600" b="1" dirty="0">
                <a:solidFill>
                  <a:srgbClr val="0070C0"/>
                </a:solidFill>
                <a:ea typeface="+mj-ea"/>
                <a:cs typeface="+mj-cs"/>
              </a:rPr>
              <a:t>Sterilization: Primary Methods </a:t>
            </a:r>
            <a:endParaRPr lang="en-GB" dirty="0"/>
          </a:p>
        </p:txBody>
      </p:sp>
    </p:spTree>
    <p:extLst>
      <p:ext uri="{BB962C8B-B14F-4D97-AF65-F5344CB8AC3E}">
        <p14:creationId xmlns:p14="http://schemas.microsoft.com/office/powerpoint/2010/main" val="120022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5050</TotalTime>
  <Words>2294</Words>
  <Application>Microsoft Macintosh PowerPoint</Application>
  <PresentationFormat>On-screen Show (4:3)</PresentationFormat>
  <Paragraphs>184</Paragraphs>
  <Slides>34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Office Theme</vt:lpstr>
      <vt:lpstr>Sterilization and Disinfection</vt:lpstr>
      <vt:lpstr>Sterilization</vt:lpstr>
      <vt:lpstr>Sterilization</vt:lpstr>
      <vt:lpstr>Sterilization</vt:lpstr>
      <vt:lpstr>Sterilization: Primary Methods</vt:lpstr>
      <vt:lpstr>Sterilization: Primary Methods </vt:lpstr>
      <vt:lpstr>PowerPoint Presentation</vt:lpstr>
      <vt:lpstr>Sterilization: Primary Methods </vt:lpstr>
      <vt:lpstr>PowerPoint Presentation</vt:lpstr>
      <vt:lpstr>B) Chemical sterilization: such as gassing using ethylene oxide</vt:lpstr>
      <vt:lpstr>PowerPoint Presentation</vt:lpstr>
      <vt:lpstr>PowerPoint Presentation</vt:lpstr>
      <vt:lpstr>PowerPoint Presentation</vt:lpstr>
      <vt:lpstr>PowerPoint Presentation</vt:lpstr>
      <vt:lpstr>Factors affecting sterilization effectiveness</vt:lpstr>
      <vt:lpstr>Reading Assignment </vt:lpstr>
      <vt:lpstr>PowerPoint Presentation</vt:lpstr>
      <vt:lpstr>PowerPoint Presentation</vt:lpstr>
      <vt:lpstr>PowerPoint Presentation</vt:lpstr>
      <vt:lpstr>Mechanisms of action of chemical agents</vt:lpstr>
      <vt:lpstr>PowerPoint Presentation</vt:lpstr>
      <vt:lpstr>Quaternary Ammonium Compounds (Quats)</vt:lpstr>
      <vt:lpstr>Organic Acids</vt:lpstr>
      <vt:lpstr>Heavy Metals</vt:lpstr>
      <vt:lpstr>Chlorine and Hypochlorite ion</vt:lpstr>
      <vt:lpstr>Iodine</vt:lpstr>
      <vt:lpstr>Iodophors</vt:lpstr>
      <vt:lpstr>Alcohols</vt:lpstr>
      <vt:lpstr>Phenol and phenol derivatives (phenolics)</vt:lpstr>
      <vt:lpstr>Oxidizing agents (hydrogen peroxide)</vt:lpstr>
      <vt:lpstr>Alkylating agents (formaldehyde, glutaraldehyde, ethylene oxide)</vt:lpstr>
      <vt:lpstr>Characteristics of an Ideal Disinfectant </vt:lpstr>
      <vt:lpstr>Deciding whether sterilization or disinfection should be used</vt:lpstr>
      <vt:lpstr>Deciding whether sterilization or disinfection should be used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Sterilization and Disinfection</dc:title>
  <dc:creator>TILIKI</dc:creator>
  <cp:lastModifiedBy>Mulemba Sichalwe</cp:lastModifiedBy>
  <cp:revision>76</cp:revision>
  <dcterms:created xsi:type="dcterms:W3CDTF">2016-11-17T13:55:56Z</dcterms:created>
  <dcterms:modified xsi:type="dcterms:W3CDTF">2020-02-25T07:32:21Z</dcterms:modified>
</cp:coreProperties>
</file>