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8" r:id="rId3"/>
    <p:sldId id="275" r:id="rId4"/>
    <p:sldId id="276" r:id="rId5"/>
    <p:sldId id="277" r:id="rId6"/>
    <p:sldId id="265" r:id="rId7"/>
    <p:sldId id="263" r:id="rId8"/>
    <p:sldId id="264" r:id="rId9"/>
    <p:sldId id="268" r:id="rId10"/>
    <p:sldId id="278" r:id="rId11"/>
    <p:sldId id="279" r:id="rId12"/>
    <p:sldId id="271" r:id="rId13"/>
    <p:sldId id="266" r:id="rId14"/>
    <p:sldId id="272" r:id="rId15"/>
    <p:sldId id="280" r:id="rId16"/>
    <p:sldId id="274" r:id="rId17"/>
    <p:sldId id="281" r:id="rId18"/>
    <p:sldId id="282" r:id="rId19"/>
    <p:sldId id="283" r:id="rId20"/>
    <p:sldId id="267" r:id="rId21"/>
    <p:sldId id="284" r:id="rId22"/>
    <p:sldId id="285" r:id="rId23"/>
    <p:sldId id="262" r:id="rId24"/>
    <p:sldId id="286" r:id="rId25"/>
    <p:sldId id="287" r:id="rId26"/>
    <p:sldId id="288" r:id="rId27"/>
    <p:sldId id="291" r:id="rId28"/>
    <p:sldId id="289" r:id="rId29"/>
    <p:sldId id="292" r:id="rId30"/>
    <p:sldId id="293" r:id="rId31"/>
    <p:sldId id="294" r:id="rId32"/>
    <p:sldId id="296" r:id="rId33"/>
    <p:sldId id="295" r:id="rId34"/>
    <p:sldId id="297" r:id="rId35"/>
    <p:sldId id="298" r:id="rId36"/>
    <p:sldId id="299" r:id="rId37"/>
    <p:sldId id="300" r:id="rId38"/>
    <p:sldId id="301" r:id="rId39"/>
    <p:sldId id="259" r:id="rId4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2" d="100"/>
          <a:sy n="72" d="100"/>
        </p:scale>
        <p:origin x="660"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BB8E0D2E-5F1E-4B00-994D-47D11DB4881D}" type="datetimeFigureOut">
              <a:rPr lang="en-US" smtClean="0"/>
              <a:t>1/24/2019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218C632-DBC1-45D6-AE7C-341E8EC649F2}" type="slidenum">
              <a:rPr lang="en-US" smtClean="0"/>
              <a:t>‹#›</a:t>
            </a:fld>
            <a:endParaRPr lang="en-US"/>
          </a:p>
        </p:txBody>
      </p:sp>
    </p:spTree>
    <p:extLst>
      <p:ext uri="{BB962C8B-B14F-4D97-AF65-F5344CB8AC3E}">
        <p14:creationId xmlns:p14="http://schemas.microsoft.com/office/powerpoint/2010/main" val="340199204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B8E0D2E-5F1E-4B00-994D-47D11DB4881D}" type="datetimeFigureOut">
              <a:rPr lang="en-US" smtClean="0"/>
              <a:t>1/24/2019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218C632-DBC1-45D6-AE7C-341E8EC649F2}" type="slidenum">
              <a:rPr lang="en-US" smtClean="0"/>
              <a:t>‹#›</a:t>
            </a:fld>
            <a:endParaRPr lang="en-US"/>
          </a:p>
        </p:txBody>
      </p:sp>
    </p:spTree>
    <p:extLst>
      <p:ext uri="{BB962C8B-B14F-4D97-AF65-F5344CB8AC3E}">
        <p14:creationId xmlns:p14="http://schemas.microsoft.com/office/powerpoint/2010/main" val="200669485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B8E0D2E-5F1E-4B00-994D-47D11DB4881D}" type="datetimeFigureOut">
              <a:rPr lang="en-US" smtClean="0"/>
              <a:t>1/24/2019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218C632-DBC1-45D6-AE7C-341E8EC649F2}" type="slidenum">
              <a:rPr lang="en-US" smtClean="0"/>
              <a:t>‹#›</a:t>
            </a:fld>
            <a:endParaRPr lang="en-US"/>
          </a:p>
        </p:txBody>
      </p:sp>
    </p:spTree>
    <p:extLst>
      <p:ext uri="{BB962C8B-B14F-4D97-AF65-F5344CB8AC3E}">
        <p14:creationId xmlns:p14="http://schemas.microsoft.com/office/powerpoint/2010/main" val="3033682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B8E0D2E-5F1E-4B00-994D-47D11DB4881D}" type="datetimeFigureOut">
              <a:rPr lang="en-US" smtClean="0"/>
              <a:t>1/24/2019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218C632-DBC1-45D6-AE7C-341E8EC649F2}" type="slidenum">
              <a:rPr lang="en-US" smtClean="0"/>
              <a:t>‹#›</a:t>
            </a:fld>
            <a:endParaRPr lang="en-US"/>
          </a:p>
        </p:txBody>
      </p:sp>
    </p:spTree>
    <p:extLst>
      <p:ext uri="{BB962C8B-B14F-4D97-AF65-F5344CB8AC3E}">
        <p14:creationId xmlns:p14="http://schemas.microsoft.com/office/powerpoint/2010/main" val="31449265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B8E0D2E-5F1E-4B00-994D-47D11DB4881D}" type="datetimeFigureOut">
              <a:rPr lang="en-US" smtClean="0"/>
              <a:t>1/24/2019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218C632-DBC1-45D6-AE7C-341E8EC649F2}" type="slidenum">
              <a:rPr lang="en-US" smtClean="0"/>
              <a:t>‹#›</a:t>
            </a:fld>
            <a:endParaRPr lang="en-US"/>
          </a:p>
        </p:txBody>
      </p:sp>
    </p:spTree>
    <p:extLst>
      <p:ext uri="{BB962C8B-B14F-4D97-AF65-F5344CB8AC3E}">
        <p14:creationId xmlns:p14="http://schemas.microsoft.com/office/powerpoint/2010/main" val="36605357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B8E0D2E-5F1E-4B00-994D-47D11DB4881D}" type="datetimeFigureOut">
              <a:rPr lang="en-US" smtClean="0"/>
              <a:t>1/24/2019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218C632-DBC1-45D6-AE7C-341E8EC649F2}" type="slidenum">
              <a:rPr lang="en-US" smtClean="0"/>
              <a:t>‹#›</a:t>
            </a:fld>
            <a:endParaRPr lang="en-US"/>
          </a:p>
        </p:txBody>
      </p:sp>
    </p:spTree>
    <p:extLst>
      <p:ext uri="{BB962C8B-B14F-4D97-AF65-F5344CB8AC3E}">
        <p14:creationId xmlns:p14="http://schemas.microsoft.com/office/powerpoint/2010/main" val="6672971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B8E0D2E-5F1E-4B00-994D-47D11DB4881D}" type="datetimeFigureOut">
              <a:rPr lang="en-US" smtClean="0"/>
              <a:t>1/24/2019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218C632-DBC1-45D6-AE7C-341E8EC649F2}" type="slidenum">
              <a:rPr lang="en-US" smtClean="0"/>
              <a:t>‹#›</a:t>
            </a:fld>
            <a:endParaRPr lang="en-US"/>
          </a:p>
        </p:txBody>
      </p:sp>
    </p:spTree>
    <p:extLst>
      <p:ext uri="{BB962C8B-B14F-4D97-AF65-F5344CB8AC3E}">
        <p14:creationId xmlns:p14="http://schemas.microsoft.com/office/powerpoint/2010/main" val="322718600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B8E0D2E-5F1E-4B00-994D-47D11DB4881D}" type="datetimeFigureOut">
              <a:rPr lang="en-US" smtClean="0"/>
              <a:t>1/24/2019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218C632-DBC1-45D6-AE7C-341E8EC649F2}" type="slidenum">
              <a:rPr lang="en-US" smtClean="0"/>
              <a:t>‹#›</a:t>
            </a:fld>
            <a:endParaRPr lang="en-US"/>
          </a:p>
        </p:txBody>
      </p:sp>
    </p:spTree>
    <p:extLst>
      <p:ext uri="{BB962C8B-B14F-4D97-AF65-F5344CB8AC3E}">
        <p14:creationId xmlns:p14="http://schemas.microsoft.com/office/powerpoint/2010/main" val="24316210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B8E0D2E-5F1E-4B00-994D-47D11DB4881D}" type="datetimeFigureOut">
              <a:rPr lang="en-US" smtClean="0"/>
              <a:t>1/24/2019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218C632-DBC1-45D6-AE7C-341E8EC649F2}" type="slidenum">
              <a:rPr lang="en-US" smtClean="0"/>
              <a:t>‹#›</a:t>
            </a:fld>
            <a:endParaRPr lang="en-US"/>
          </a:p>
        </p:txBody>
      </p:sp>
    </p:spTree>
    <p:extLst>
      <p:ext uri="{BB962C8B-B14F-4D97-AF65-F5344CB8AC3E}">
        <p14:creationId xmlns:p14="http://schemas.microsoft.com/office/powerpoint/2010/main" val="180594597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B8E0D2E-5F1E-4B00-994D-47D11DB4881D}" type="datetimeFigureOut">
              <a:rPr lang="en-US" smtClean="0"/>
              <a:t>1/24/2019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218C632-DBC1-45D6-AE7C-341E8EC649F2}" type="slidenum">
              <a:rPr lang="en-US" smtClean="0"/>
              <a:t>‹#›</a:t>
            </a:fld>
            <a:endParaRPr lang="en-US"/>
          </a:p>
        </p:txBody>
      </p:sp>
    </p:spTree>
    <p:extLst>
      <p:ext uri="{BB962C8B-B14F-4D97-AF65-F5344CB8AC3E}">
        <p14:creationId xmlns:p14="http://schemas.microsoft.com/office/powerpoint/2010/main" val="357748440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B8E0D2E-5F1E-4B00-994D-47D11DB4881D}" type="datetimeFigureOut">
              <a:rPr lang="en-US" smtClean="0"/>
              <a:t>1/24/2019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218C632-DBC1-45D6-AE7C-341E8EC649F2}" type="slidenum">
              <a:rPr lang="en-US" smtClean="0"/>
              <a:t>‹#›</a:t>
            </a:fld>
            <a:endParaRPr lang="en-US"/>
          </a:p>
        </p:txBody>
      </p:sp>
    </p:spTree>
    <p:extLst>
      <p:ext uri="{BB962C8B-B14F-4D97-AF65-F5344CB8AC3E}">
        <p14:creationId xmlns:p14="http://schemas.microsoft.com/office/powerpoint/2010/main" val="27058112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B8E0D2E-5F1E-4B00-994D-47D11DB4881D}" type="datetimeFigureOut">
              <a:rPr lang="en-US" smtClean="0"/>
              <a:t>1/24/2019</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218C632-DBC1-45D6-AE7C-341E8EC649F2}" type="slidenum">
              <a:rPr lang="en-US" smtClean="0"/>
              <a:t>‹#›</a:t>
            </a:fld>
            <a:endParaRPr lang="en-US"/>
          </a:p>
        </p:txBody>
      </p:sp>
    </p:spTree>
    <p:extLst>
      <p:ext uri="{BB962C8B-B14F-4D97-AF65-F5344CB8AC3E}">
        <p14:creationId xmlns:p14="http://schemas.microsoft.com/office/powerpoint/2010/main" val="412115546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471749" y="1358536"/>
            <a:ext cx="9144000" cy="1106397"/>
          </a:xfrm>
        </p:spPr>
        <p:txBody>
          <a:bodyPr/>
          <a:lstStyle/>
          <a:p>
            <a:r>
              <a:rPr lang="en-US" b="1" dirty="0"/>
              <a:t>Sample Size and Sampling</a:t>
            </a:r>
          </a:p>
        </p:txBody>
      </p:sp>
      <p:sp>
        <p:nvSpPr>
          <p:cNvPr id="4" name="Subtitle 2"/>
          <p:cNvSpPr>
            <a:spLocks noGrp="1"/>
          </p:cNvSpPr>
          <p:nvPr>
            <p:ph type="subTitle" idx="1"/>
          </p:nvPr>
        </p:nvSpPr>
        <p:spPr>
          <a:xfrm>
            <a:off x="1667691" y="5381897"/>
            <a:ext cx="9144000" cy="653143"/>
          </a:xfrm>
        </p:spPr>
        <p:txBody>
          <a:bodyPr>
            <a:normAutofit/>
          </a:bodyPr>
          <a:lstStyle/>
          <a:p>
            <a:r>
              <a:rPr lang="en-US" b="1" dirty="0"/>
              <a:t>Joseph Sichone</a:t>
            </a:r>
          </a:p>
        </p:txBody>
      </p:sp>
    </p:spTree>
    <p:extLst>
      <p:ext uri="{BB962C8B-B14F-4D97-AF65-F5344CB8AC3E}">
        <p14:creationId xmlns:p14="http://schemas.microsoft.com/office/powerpoint/2010/main" val="348737208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261256"/>
            <a:ext cx="9144000" cy="792889"/>
          </a:xfrm>
        </p:spPr>
        <p:txBody>
          <a:bodyPr>
            <a:normAutofit/>
          </a:bodyPr>
          <a:lstStyle/>
          <a:p>
            <a:r>
              <a:rPr lang="en-US" sz="4400" dirty="0"/>
              <a:t>Example B</a:t>
            </a:r>
          </a:p>
        </p:txBody>
      </p:sp>
      <p:graphicFrame>
        <p:nvGraphicFramePr>
          <p:cNvPr id="4" name="Table 3"/>
          <p:cNvGraphicFramePr>
            <a:graphicFrameLocks noGrp="1"/>
          </p:cNvGraphicFramePr>
          <p:nvPr>
            <p:extLst>
              <p:ext uri="{D42A27DB-BD31-4B8C-83A1-F6EECF244321}">
                <p14:modId xmlns:p14="http://schemas.microsoft.com/office/powerpoint/2010/main" val="4204731067"/>
              </p:ext>
            </p:extLst>
          </p:nvPr>
        </p:nvGraphicFramePr>
        <p:xfrm>
          <a:off x="849086" y="1054145"/>
          <a:ext cx="10607040" cy="5333591"/>
        </p:xfrm>
        <a:graphic>
          <a:graphicData uri="http://schemas.openxmlformats.org/drawingml/2006/table">
            <a:tbl>
              <a:tblPr firstRow="1" bandRow="1">
                <a:tableStyleId>{5C22544A-7EE6-4342-B048-85BDC9FD1C3A}</a:tableStyleId>
              </a:tblPr>
              <a:tblGrid>
                <a:gridCol w="5303520">
                  <a:extLst>
                    <a:ext uri="{9D8B030D-6E8A-4147-A177-3AD203B41FA5}">
                      <a16:colId xmlns:a16="http://schemas.microsoft.com/office/drawing/2014/main" val="2750677308"/>
                    </a:ext>
                  </a:extLst>
                </a:gridCol>
                <a:gridCol w="5303520">
                  <a:extLst>
                    <a:ext uri="{9D8B030D-6E8A-4147-A177-3AD203B41FA5}">
                      <a16:colId xmlns:a16="http://schemas.microsoft.com/office/drawing/2014/main" val="2483516038"/>
                    </a:ext>
                  </a:extLst>
                </a:gridCol>
              </a:tblGrid>
              <a:tr h="674787">
                <a:tc>
                  <a:txBody>
                    <a:bodyPr/>
                    <a:lstStyle/>
                    <a:p>
                      <a:r>
                        <a:rPr lang="en-US" sz="2800" b="1" dirty="0">
                          <a:solidFill>
                            <a:schemeClr val="tx1"/>
                          </a:solidFill>
                        </a:rPr>
                        <a:t>Level</a:t>
                      </a:r>
                    </a:p>
                  </a:txBody>
                  <a:tcPr/>
                </a:tc>
                <a:tc>
                  <a:txBody>
                    <a:bodyPr/>
                    <a:lstStyle/>
                    <a:p>
                      <a:r>
                        <a:rPr lang="en-US" sz="2800" b="1" dirty="0">
                          <a:solidFill>
                            <a:schemeClr val="tx1"/>
                          </a:solidFill>
                        </a:rPr>
                        <a:t>includes</a:t>
                      </a:r>
                    </a:p>
                  </a:txBody>
                  <a:tcPr/>
                </a:tc>
                <a:extLst>
                  <a:ext uri="{0D108BD9-81ED-4DB2-BD59-A6C34878D82A}">
                    <a16:rowId xmlns:a16="http://schemas.microsoft.com/office/drawing/2014/main" val="55660942"/>
                  </a:ext>
                </a:extLst>
              </a:tr>
              <a:tr h="1164701">
                <a:tc>
                  <a:txBody>
                    <a:bodyPr/>
                    <a:lstStyle/>
                    <a:p>
                      <a:r>
                        <a:rPr lang="en-US" sz="2800" b="1" dirty="0"/>
                        <a:t>Population</a:t>
                      </a:r>
                    </a:p>
                    <a:p>
                      <a:endParaRPr lang="en-US" sz="2800" b="1" dirty="0"/>
                    </a:p>
                  </a:txBody>
                  <a:tcPr/>
                </a:tc>
                <a:tc>
                  <a:txBody>
                    <a:bodyPr/>
                    <a:lstStyle/>
                    <a:p>
                      <a:r>
                        <a:rPr lang="en-US" sz="2800" b="1" dirty="0"/>
                        <a:t>Graduate students in</a:t>
                      </a:r>
                      <a:r>
                        <a:rPr lang="en-US" sz="2800" b="1" baseline="0" dirty="0"/>
                        <a:t> Lusaka</a:t>
                      </a:r>
                      <a:endParaRPr lang="en-US" sz="2800" b="1" dirty="0"/>
                    </a:p>
                  </a:txBody>
                  <a:tcPr/>
                </a:tc>
                <a:extLst>
                  <a:ext uri="{0D108BD9-81ED-4DB2-BD59-A6C34878D82A}">
                    <a16:rowId xmlns:a16="http://schemas.microsoft.com/office/drawing/2014/main" val="1078894713"/>
                  </a:ext>
                </a:extLst>
              </a:tr>
              <a:tr h="1164701">
                <a:tc>
                  <a:txBody>
                    <a:bodyPr/>
                    <a:lstStyle/>
                    <a:p>
                      <a:r>
                        <a:rPr lang="en-US" sz="2800" b="1" dirty="0"/>
                        <a:t>Target population</a:t>
                      </a:r>
                    </a:p>
                  </a:txBody>
                  <a:tcPr/>
                </a:tc>
                <a:tc>
                  <a:txBody>
                    <a:bodyPr/>
                    <a:lstStyle/>
                    <a:p>
                      <a:r>
                        <a:rPr lang="en-US" sz="2800" b="1" dirty="0"/>
                        <a:t>Graduate students at</a:t>
                      </a:r>
                      <a:r>
                        <a:rPr lang="en-US" sz="2800" b="1" baseline="0" dirty="0"/>
                        <a:t> UNZA.</a:t>
                      </a:r>
                      <a:endParaRPr lang="en-US" sz="2800" b="1" dirty="0"/>
                    </a:p>
                    <a:p>
                      <a:endParaRPr lang="en-US" sz="2800" b="1" dirty="0"/>
                    </a:p>
                  </a:txBody>
                  <a:tcPr/>
                </a:tc>
                <a:extLst>
                  <a:ext uri="{0D108BD9-81ED-4DB2-BD59-A6C34878D82A}">
                    <a16:rowId xmlns:a16="http://schemas.microsoft.com/office/drawing/2014/main" val="1267396248"/>
                  </a:ext>
                </a:extLst>
              </a:tr>
              <a:tr h="1164701">
                <a:tc>
                  <a:txBody>
                    <a:bodyPr/>
                    <a:lstStyle/>
                    <a:p>
                      <a:r>
                        <a:rPr lang="en-US" sz="2800" b="1" dirty="0"/>
                        <a:t>Sampling frame </a:t>
                      </a:r>
                    </a:p>
                    <a:p>
                      <a:endParaRPr lang="en-US" sz="2800" b="1" dirty="0"/>
                    </a:p>
                  </a:txBody>
                  <a:tcPr/>
                </a:tc>
                <a:tc>
                  <a:txBody>
                    <a:bodyPr/>
                    <a:lstStyle/>
                    <a:p>
                      <a:r>
                        <a:rPr lang="en-US" sz="2800" b="1" dirty="0"/>
                        <a:t>Graduate students in the school of Agriculture at UNZA</a:t>
                      </a:r>
                    </a:p>
                  </a:txBody>
                  <a:tcPr/>
                </a:tc>
                <a:extLst>
                  <a:ext uri="{0D108BD9-81ED-4DB2-BD59-A6C34878D82A}">
                    <a16:rowId xmlns:a16="http://schemas.microsoft.com/office/drawing/2014/main" val="2963832635"/>
                  </a:ext>
                </a:extLst>
              </a:tr>
              <a:tr h="1164701">
                <a:tc>
                  <a:txBody>
                    <a:bodyPr/>
                    <a:lstStyle/>
                    <a:p>
                      <a:r>
                        <a:rPr lang="en-US" sz="2800" b="1" dirty="0"/>
                        <a:t>Sample</a:t>
                      </a:r>
                    </a:p>
                    <a:p>
                      <a:endParaRPr lang="en-US" sz="2800" b="1" dirty="0"/>
                    </a:p>
                  </a:txBody>
                  <a:tcPr/>
                </a:tc>
                <a:tc>
                  <a:txBody>
                    <a:bodyPr/>
                    <a:lstStyle/>
                    <a:p>
                      <a:r>
                        <a:rPr lang="en-US" sz="2800" b="1" dirty="0"/>
                        <a:t>{</a:t>
                      </a:r>
                      <a:r>
                        <a:rPr lang="en-US" sz="2800" b="1" dirty="0" err="1"/>
                        <a:t>Mr</a:t>
                      </a:r>
                      <a:r>
                        <a:rPr lang="en-US" sz="2800" b="1" dirty="0"/>
                        <a:t> </a:t>
                      </a:r>
                      <a:r>
                        <a:rPr lang="en-US" sz="2800" b="1" dirty="0" err="1"/>
                        <a:t>Bwalya</a:t>
                      </a:r>
                      <a:r>
                        <a:rPr lang="en-US" sz="2800" b="1" dirty="0"/>
                        <a:t>,</a:t>
                      </a:r>
                      <a:r>
                        <a:rPr lang="en-US" sz="2800" b="1" baseline="0" dirty="0"/>
                        <a:t> </a:t>
                      </a:r>
                      <a:r>
                        <a:rPr lang="en-US" sz="2800" b="1" baseline="0" dirty="0" err="1"/>
                        <a:t>Mr</a:t>
                      </a:r>
                      <a:r>
                        <a:rPr lang="en-US" sz="2800" b="1" baseline="0" dirty="0"/>
                        <a:t> Banda, Mrs Mwanza, ……………. n.}</a:t>
                      </a:r>
                      <a:endParaRPr lang="en-US" sz="2800" b="1" dirty="0"/>
                    </a:p>
                  </a:txBody>
                  <a:tcPr/>
                </a:tc>
                <a:extLst>
                  <a:ext uri="{0D108BD9-81ED-4DB2-BD59-A6C34878D82A}">
                    <a16:rowId xmlns:a16="http://schemas.microsoft.com/office/drawing/2014/main" val="4240895283"/>
                  </a:ext>
                </a:extLst>
              </a:tr>
            </a:tbl>
          </a:graphicData>
        </a:graphic>
      </p:graphicFrame>
    </p:spTree>
    <p:extLst>
      <p:ext uri="{BB962C8B-B14F-4D97-AF65-F5344CB8AC3E}">
        <p14:creationId xmlns:p14="http://schemas.microsoft.com/office/powerpoint/2010/main" val="171962684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261256"/>
            <a:ext cx="9144000" cy="792889"/>
          </a:xfrm>
        </p:spPr>
        <p:txBody>
          <a:bodyPr>
            <a:normAutofit/>
          </a:bodyPr>
          <a:lstStyle/>
          <a:p>
            <a:r>
              <a:rPr lang="en-US" sz="4400" dirty="0"/>
              <a:t>Example C (create together with class)</a:t>
            </a:r>
          </a:p>
        </p:txBody>
      </p:sp>
      <p:graphicFrame>
        <p:nvGraphicFramePr>
          <p:cNvPr id="4" name="Table 3"/>
          <p:cNvGraphicFramePr>
            <a:graphicFrameLocks noGrp="1"/>
          </p:cNvGraphicFramePr>
          <p:nvPr>
            <p:extLst>
              <p:ext uri="{D42A27DB-BD31-4B8C-83A1-F6EECF244321}">
                <p14:modId xmlns:p14="http://schemas.microsoft.com/office/powerpoint/2010/main" val="3560792053"/>
              </p:ext>
            </p:extLst>
          </p:nvPr>
        </p:nvGraphicFramePr>
        <p:xfrm>
          <a:off x="849086" y="1054145"/>
          <a:ext cx="10607040" cy="5540490"/>
        </p:xfrm>
        <a:graphic>
          <a:graphicData uri="http://schemas.openxmlformats.org/drawingml/2006/table">
            <a:tbl>
              <a:tblPr firstRow="1" bandRow="1">
                <a:tableStyleId>{5C22544A-7EE6-4342-B048-85BDC9FD1C3A}</a:tableStyleId>
              </a:tblPr>
              <a:tblGrid>
                <a:gridCol w="5303520">
                  <a:extLst>
                    <a:ext uri="{9D8B030D-6E8A-4147-A177-3AD203B41FA5}">
                      <a16:colId xmlns:a16="http://schemas.microsoft.com/office/drawing/2014/main" val="2750677308"/>
                    </a:ext>
                  </a:extLst>
                </a:gridCol>
                <a:gridCol w="5303520">
                  <a:extLst>
                    <a:ext uri="{9D8B030D-6E8A-4147-A177-3AD203B41FA5}">
                      <a16:colId xmlns:a16="http://schemas.microsoft.com/office/drawing/2014/main" val="2483516038"/>
                    </a:ext>
                  </a:extLst>
                </a:gridCol>
              </a:tblGrid>
              <a:tr h="674787">
                <a:tc>
                  <a:txBody>
                    <a:bodyPr/>
                    <a:lstStyle/>
                    <a:p>
                      <a:r>
                        <a:rPr lang="en-US" sz="2800" b="1" dirty="0">
                          <a:solidFill>
                            <a:schemeClr val="tx1"/>
                          </a:solidFill>
                        </a:rPr>
                        <a:t>Level</a:t>
                      </a:r>
                    </a:p>
                  </a:txBody>
                  <a:tcPr/>
                </a:tc>
                <a:tc>
                  <a:txBody>
                    <a:bodyPr/>
                    <a:lstStyle/>
                    <a:p>
                      <a:r>
                        <a:rPr lang="en-US" sz="2800" b="1" dirty="0">
                          <a:solidFill>
                            <a:schemeClr val="tx1"/>
                          </a:solidFill>
                        </a:rPr>
                        <a:t>includes</a:t>
                      </a:r>
                    </a:p>
                  </a:txBody>
                  <a:tcPr/>
                </a:tc>
                <a:extLst>
                  <a:ext uri="{0D108BD9-81ED-4DB2-BD59-A6C34878D82A}">
                    <a16:rowId xmlns:a16="http://schemas.microsoft.com/office/drawing/2014/main" val="55660942"/>
                  </a:ext>
                </a:extLst>
              </a:tr>
              <a:tr h="1164701">
                <a:tc>
                  <a:txBody>
                    <a:bodyPr/>
                    <a:lstStyle/>
                    <a:p>
                      <a:r>
                        <a:rPr lang="en-US" sz="2800" b="1" dirty="0"/>
                        <a:t>Population</a:t>
                      </a:r>
                    </a:p>
                    <a:p>
                      <a:endParaRPr lang="en-US" sz="2800" b="1" dirty="0"/>
                    </a:p>
                  </a:txBody>
                  <a:tcPr/>
                </a:tc>
                <a:tc>
                  <a:txBody>
                    <a:bodyPr/>
                    <a:lstStyle/>
                    <a:p>
                      <a:r>
                        <a:rPr lang="en-US" sz="2800" b="1" dirty="0"/>
                        <a:t>Breast feeding</a:t>
                      </a:r>
                      <a:r>
                        <a:rPr lang="en-US" sz="2800" b="1" baseline="0" dirty="0"/>
                        <a:t> mothers </a:t>
                      </a:r>
                      <a:r>
                        <a:rPr lang="en-US" sz="2800" b="1" dirty="0"/>
                        <a:t>above 35yrs </a:t>
                      </a:r>
                    </a:p>
                  </a:txBody>
                  <a:tcPr/>
                </a:tc>
                <a:extLst>
                  <a:ext uri="{0D108BD9-81ED-4DB2-BD59-A6C34878D82A}">
                    <a16:rowId xmlns:a16="http://schemas.microsoft.com/office/drawing/2014/main" val="1078894713"/>
                  </a:ext>
                </a:extLst>
              </a:tr>
              <a:tr h="1164701">
                <a:tc>
                  <a:txBody>
                    <a:bodyPr/>
                    <a:lstStyle/>
                    <a:p>
                      <a:r>
                        <a:rPr lang="en-US" sz="2800" b="1" dirty="0"/>
                        <a:t>Target population</a:t>
                      </a:r>
                    </a:p>
                  </a:txBody>
                  <a:tcPr/>
                </a:tc>
                <a:tc>
                  <a:txBody>
                    <a:bodyPr/>
                    <a:lstStyle/>
                    <a:p>
                      <a:r>
                        <a:rPr lang="en-US" sz="2800" b="1" dirty="0"/>
                        <a:t>Breast feeding mothers above 35yrs in</a:t>
                      </a:r>
                      <a:r>
                        <a:rPr lang="en-US" sz="2800" b="1" baseline="0" dirty="0"/>
                        <a:t> </a:t>
                      </a:r>
                      <a:r>
                        <a:rPr lang="en-US" sz="2800" b="1" baseline="0" dirty="0" err="1"/>
                        <a:t>livingstone</a:t>
                      </a:r>
                      <a:endParaRPr lang="en-US" sz="2800" b="1" dirty="0"/>
                    </a:p>
                  </a:txBody>
                  <a:tcPr/>
                </a:tc>
                <a:extLst>
                  <a:ext uri="{0D108BD9-81ED-4DB2-BD59-A6C34878D82A}">
                    <a16:rowId xmlns:a16="http://schemas.microsoft.com/office/drawing/2014/main" val="1267396248"/>
                  </a:ext>
                </a:extLst>
              </a:tr>
              <a:tr h="1164701">
                <a:tc>
                  <a:txBody>
                    <a:bodyPr/>
                    <a:lstStyle/>
                    <a:p>
                      <a:r>
                        <a:rPr lang="en-US" sz="2800" b="1" dirty="0"/>
                        <a:t>Sampling frame </a:t>
                      </a:r>
                    </a:p>
                    <a:p>
                      <a:endParaRPr lang="en-US" sz="2800" b="1" dirty="0"/>
                    </a:p>
                  </a:txBody>
                  <a:tcPr/>
                </a:tc>
                <a:tc>
                  <a:txBody>
                    <a:bodyPr/>
                    <a:lstStyle/>
                    <a:p>
                      <a:r>
                        <a:rPr lang="en-US" sz="2800" b="1" dirty="0"/>
                        <a:t>Breast feeding mothers above 35yrs attending postnatal at in </a:t>
                      </a:r>
                      <a:r>
                        <a:rPr lang="en-US" sz="2800" b="1" dirty="0" err="1"/>
                        <a:t>livingstone</a:t>
                      </a:r>
                      <a:r>
                        <a:rPr lang="en-US" sz="2800" b="1" dirty="0"/>
                        <a:t> central hospital</a:t>
                      </a:r>
                    </a:p>
                  </a:txBody>
                  <a:tcPr/>
                </a:tc>
                <a:extLst>
                  <a:ext uri="{0D108BD9-81ED-4DB2-BD59-A6C34878D82A}">
                    <a16:rowId xmlns:a16="http://schemas.microsoft.com/office/drawing/2014/main" val="2963832635"/>
                  </a:ext>
                </a:extLst>
              </a:tr>
              <a:tr h="1164701">
                <a:tc>
                  <a:txBody>
                    <a:bodyPr/>
                    <a:lstStyle/>
                    <a:p>
                      <a:r>
                        <a:rPr lang="en-US" sz="2800" b="1" dirty="0"/>
                        <a:t>Sample</a:t>
                      </a:r>
                    </a:p>
                    <a:p>
                      <a:endParaRPr lang="en-US" sz="2800" b="1" dirty="0"/>
                    </a:p>
                  </a:txBody>
                  <a:tcPr/>
                </a:tc>
                <a:tc>
                  <a:txBody>
                    <a:bodyPr/>
                    <a:lstStyle/>
                    <a:p>
                      <a:r>
                        <a:rPr lang="en-US" sz="2800" b="1" dirty="0"/>
                        <a:t>{Mrs </a:t>
                      </a:r>
                      <a:r>
                        <a:rPr lang="en-US" sz="2800" b="1" dirty="0" err="1"/>
                        <a:t>Bwalya</a:t>
                      </a:r>
                      <a:r>
                        <a:rPr lang="en-US" sz="2800" b="1" dirty="0"/>
                        <a:t>, Mrs Banda, Mrs Mwanza, ……………. n.}</a:t>
                      </a:r>
                    </a:p>
                  </a:txBody>
                  <a:tcPr/>
                </a:tc>
                <a:extLst>
                  <a:ext uri="{0D108BD9-81ED-4DB2-BD59-A6C34878D82A}">
                    <a16:rowId xmlns:a16="http://schemas.microsoft.com/office/drawing/2014/main" val="4240895283"/>
                  </a:ext>
                </a:extLst>
              </a:tr>
            </a:tbl>
          </a:graphicData>
        </a:graphic>
      </p:graphicFrame>
    </p:spTree>
    <p:extLst>
      <p:ext uri="{BB962C8B-B14F-4D97-AF65-F5344CB8AC3E}">
        <p14:creationId xmlns:p14="http://schemas.microsoft.com/office/powerpoint/2010/main" val="35532856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261256"/>
            <a:ext cx="9144000" cy="792889"/>
          </a:xfrm>
        </p:spPr>
        <p:txBody>
          <a:bodyPr>
            <a:normAutofit/>
          </a:bodyPr>
          <a:lstStyle/>
          <a:p>
            <a:r>
              <a:rPr lang="en-US" sz="4400" dirty="0"/>
              <a:t>Selecting the sample cont..</a:t>
            </a:r>
          </a:p>
        </p:txBody>
      </p:sp>
      <p:sp>
        <p:nvSpPr>
          <p:cNvPr id="3" name="Subtitle 2"/>
          <p:cNvSpPr>
            <a:spLocks noGrp="1"/>
          </p:cNvSpPr>
          <p:nvPr>
            <p:ph type="subTitle" idx="1"/>
          </p:nvPr>
        </p:nvSpPr>
        <p:spPr>
          <a:xfrm>
            <a:off x="1524000" y="927463"/>
            <a:ext cx="9144000" cy="5656217"/>
          </a:xfrm>
        </p:spPr>
        <p:txBody>
          <a:bodyPr>
            <a:normAutofit/>
          </a:bodyPr>
          <a:lstStyle/>
          <a:p>
            <a:pPr algn="l"/>
            <a:r>
              <a:rPr lang="en-US" dirty="0"/>
              <a:t> </a:t>
            </a:r>
          </a:p>
          <a:p>
            <a:pPr marL="342900" indent="-342900" algn="l">
              <a:buFont typeface="Arial" panose="020B0604020202020204" pitchFamily="34" charset="0"/>
              <a:buChar char="•"/>
            </a:pPr>
            <a:r>
              <a:rPr lang="en-US" dirty="0"/>
              <a:t>There are different sampling approaches or techniques for selecting sample.</a:t>
            </a:r>
          </a:p>
          <a:p>
            <a:pPr marL="342900" indent="-342900" algn="l">
              <a:buFont typeface="Arial" panose="020B0604020202020204" pitchFamily="34" charset="0"/>
              <a:buChar char="•"/>
            </a:pPr>
            <a:endParaRPr lang="en-US" dirty="0"/>
          </a:p>
          <a:p>
            <a:pPr marL="342900" indent="-342900" algn="l">
              <a:buFont typeface="Arial" panose="020B0604020202020204" pitchFamily="34" charset="0"/>
              <a:buChar char="•"/>
            </a:pPr>
            <a:r>
              <a:rPr lang="en-US" dirty="0"/>
              <a:t>Each of these sampling techniques has its own strengths and weaknesses. </a:t>
            </a:r>
          </a:p>
          <a:p>
            <a:pPr marL="342900" indent="-342900" algn="l">
              <a:buFont typeface="Arial" panose="020B0604020202020204" pitchFamily="34" charset="0"/>
              <a:buChar char="•"/>
            </a:pPr>
            <a:endParaRPr lang="en-US" dirty="0"/>
          </a:p>
          <a:p>
            <a:pPr marL="342900" indent="-342900" algn="l">
              <a:buFont typeface="Arial" panose="020B0604020202020204" pitchFamily="34" charset="0"/>
              <a:buChar char="•"/>
            </a:pPr>
            <a:r>
              <a:rPr lang="en-US" dirty="0"/>
              <a:t>The idea behind adequate sampling, however, remains the same i.e. to gather a sample of subjects that is representative of the greater population. </a:t>
            </a:r>
          </a:p>
          <a:p>
            <a:pPr marL="342900" indent="-342900" algn="l">
              <a:buFont typeface="Arial" panose="020B0604020202020204" pitchFamily="34" charset="0"/>
              <a:buChar char="•"/>
            </a:pPr>
            <a:endParaRPr lang="en-US" dirty="0"/>
          </a:p>
          <a:p>
            <a:pPr marL="342900" indent="-342900" algn="l">
              <a:buFont typeface="Arial" panose="020B0604020202020204" pitchFamily="34" charset="0"/>
              <a:buChar char="•"/>
            </a:pPr>
            <a:r>
              <a:rPr lang="en-US" dirty="0"/>
              <a:t>The ideal research sample is therefore often referred to as a </a:t>
            </a:r>
            <a:r>
              <a:rPr lang="en-US" b="1" dirty="0"/>
              <a:t>representative</a:t>
            </a:r>
            <a:r>
              <a:rPr lang="en-US" dirty="0"/>
              <a:t> sample.</a:t>
            </a:r>
            <a:endParaRPr lang="en-US" dirty="0">
              <a:solidFill>
                <a:srgbClr val="FF0000"/>
              </a:solidFill>
            </a:endParaRPr>
          </a:p>
        </p:txBody>
      </p:sp>
    </p:spTree>
    <p:extLst>
      <p:ext uri="{BB962C8B-B14F-4D97-AF65-F5344CB8AC3E}">
        <p14:creationId xmlns:p14="http://schemas.microsoft.com/office/powerpoint/2010/main" val="390687273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261256"/>
            <a:ext cx="9144000" cy="792889"/>
          </a:xfrm>
        </p:spPr>
        <p:txBody>
          <a:bodyPr>
            <a:normAutofit/>
          </a:bodyPr>
          <a:lstStyle/>
          <a:p>
            <a:r>
              <a:rPr lang="en-US" sz="4400" dirty="0"/>
              <a:t>Selecting the sample </a:t>
            </a:r>
            <a:r>
              <a:rPr lang="en-US" sz="4400" dirty="0" err="1"/>
              <a:t>cont</a:t>
            </a:r>
            <a:r>
              <a:rPr lang="en-US" sz="4400" dirty="0"/>
              <a:t>…</a:t>
            </a:r>
          </a:p>
        </p:txBody>
      </p:sp>
      <p:sp>
        <p:nvSpPr>
          <p:cNvPr id="3" name="Subtitle 2"/>
          <p:cNvSpPr>
            <a:spLocks noGrp="1"/>
          </p:cNvSpPr>
          <p:nvPr>
            <p:ph type="subTitle" idx="1"/>
          </p:nvPr>
        </p:nvSpPr>
        <p:spPr>
          <a:xfrm>
            <a:off x="1524000" y="757647"/>
            <a:ext cx="9144000" cy="6100353"/>
          </a:xfrm>
        </p:spPr>
        <p:txBody>
          <a:bodyPr>
            <a:normAutofit lnSpcReduction="10000"/>
          </a:bodyPr>
          <a:lstStyle/>
          <a:p>
            <a:pPr algn="l"/>
            <a:endParaRPr lang="en-US" dirty="0"/>
          </a:p>
          <a:p>
            <a:pPr marL="342900" indent="-342900" algn="l">
              <a:buFont typeface="Arial" panose="020B0604020202020204" pitchFamily="34" charset="0"/>
              <a:buChar char="•"/>
            </a:pPr>
            <a:r>
              <a:rPr lang="en-US" dirty="0"/>
              <a:t>Two types of sampling approaches: </a:t>
            </a:r>
            <a:r>
              <a:rPr lang="en-US" b="1" dirty="0"/>
              <a:t>probability</a:t>
            </a:r>
            <a:r>
              <a:rPr lang="en-US" dirty="0"/>
              <a:t> sampling and </a:t>
            </a:r>
            <a:r>
              <a:rPr lang="en-US" b="1" dirty="0"/>
              <a:t>non-probability</a:t>
            </a:r>
            <a:r>
              <a:rPr lang="en-US" dirty="0"/>
              <a:t> sampling</a:t>
            </a:r>
          </a:p>
          <a:p>
            <a:pPr marL="342900" indent="-342900" algn="l">
              <a:buFont typeface="Arial" panose="020B0604020202020204" pitchFamily="34" charset="0"/>
              <a:buChar char="•"/>
            </a:pPr>
            <a:endParaRPr lang="en-US" dirty="0"/>
          </a:p>
          <a:p>
            <a:pPr marL="342900" indent="-342900" algn="l">
              <a:buFont typeface="Arial" panose="020B0604020202020204" pitchFamily="34" charset="0"/>
              <a:buChar char="•"/>
            </a:pPr>
            <a:r>
              <a:rPr lang="en-US" b="1" u="sng" dirty="0"/>
              <a:t>Probability sampling</a:t>
            </a:r>
            <a:r>
              <a:rPr lang="en-US" dirty="0"/>
              <a:t>. </a:t>
            </a:r>
          </a:p>
          <a:p>
            <a:pPr marL="342900" indent="-342900" algn="l">
              <a:buFont typeface="Arial" panose="020B0604020202020204" pitchFamily="34" charset="0"/>
              <a:buChar char="•"/>
            </a:pPr>
            <a:endParaRPr lang="en-US" dirty="0"/>
          </a:p>
          <a:p>
            <a:pPr marL="800100" lvl="1" indent="-342900" algn="l">
              <a:buFont typeface="Arial" panose="020B0604020202020204" pitchFamily="34" charset="0"/>
              <a:buChar char="•"/>
            </a:pPr>
            <a:r>
              <a:rPr lang="en-US" sz="2400" b="1" dirty="0"/>
              <a:t>statistically</a:t>
            </a:r>
            <a:r>
              <a:rPr lang="en-US" sz="2400" dirty="0"/>
              <a:t> driven sampling techniques. The probability of any subject to be selected to the sample is known and is usually equal for all. the purpose is to select a group of subjects representative of the larger group of subjects from which they are selected.</a:t>
            </a:r>
          </a:p>
          <a:p>
            <a:pPr lvl="1" algn="l"/>
            <a:endParaRPr lang="en-US" sz="2400" dirty="0"/>
          </a:p>
          <a:p>
            <a:pPr marL="800100" lvl="1" indent="-342900" algn="l">
              <a:buFont typeface="Arial" panose="020B0604020202020204" pitchFamily="34" charset="0"/>
              <a:buChar char="•"/>
            </a:pPr>
            <a:r>
              <a:rPr lang="en-US" sz="2400" dirty="0"/>
              <a:t>For example in a sample of 10 from a population of 100, each subject has a 10% chance of being included in the sample; in a sample of 50 from a population of 100, each subject has a 50% chance of being included in the sample.</a:t>
            </a:r>
          </a:p>
          <a:p>
            <a:pPr lvl="1" algn="l"/>
            <a:endParaRPr lang="en-US" sz="2400" dirty="0"/>
          </a:p>
          <a:p>
            <a:pPr marL="800100" lvl="1" indent="-342900" algn="l">
              <a:buFont typeface="Arial" panose="020B0604020202020204" pitchFamily="34" charset="0"/>
              <a:buChar char="•"/>
            </a:pPr>
            <a:r>
              <a:rPr lang="en-US" sz="2400" dirty="0"/>
              <a:t>Mostly used for </a:t>
            </a:r>
            <a:r>
              <a:rPr lang="en-US" sz="2400" b="1" dirty="0"/>
              <a:t>Quantitative research.</a:t>
            </a:r>
          </a:p>
        </p:txBody>
      </p:sp>
    </p:spTree>
    <p:extLst>
      <p:ext uri="{BB962C8B-B14F-4D97-AF65-F5344CB8AC3E}">
        <p14:creationId xmlns:p14="http://schemas.microsoft.com/office/powerpoint/2010/main" val="398579924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261256"/>
            <a:ext cx="9144000" cy="792889"/>
          </a:xfrm>
        </p:spPr>
        <p:txBody>
          <a:bodyPr>
            <a:normAutofit/>
          </a:bodyPr>
          <a:lstStyle/>
          <a:p>
            <a:r>
              <a:rPr lang="en-US" sz="4400" dirty="0"/>
              <a:t>Selecting the sample </a:t>
            </a:r>
            <a:r>
              <a:rPr lang="en-US" sz="4400" dirty="0" err="1"/>
              <a:t>cont</a:t>
            </a:r>
            <a:r>
              <a:rPr lang="en-US" sz="4400" dirty="0"/>
              <a:t>…</a:t>
            </a:r>
          </a:p>
        </p:txBody>
      </p:sp>
      <p:sp>
        <p:nvSpPr>
          <p:cNvPr id="3" name="Subtitle 2"/>
          <p:cNvSpPr>
            <a:spLocks noGrp="1"/>
          </p:cNvSpPr>
          <p:nvPr>
            <p:ph type="subTitle" idx="1"/>
          </p:nvPr>
        </p:nvSpPr>
        <p:spPr>
          <a:xfrm>
            <a:off x="1524000" y="1054145"/>
            <a:ext cx="9144000" cy="5673225"/>
          </a:xfrm>
        </p:spPr>
        <p:txBody>
          <a:bodyPr>
            <a:normAutofit/>
          </a:bodyPr>
          <a:lstStyle/>
          <a:p>
            <a:pPr algn="l"/>
            <a:r>
              <a:rPr lang="en-US" dirty="0"/>
              <a:t> </a:t>
            </a:r>
            <a:r>
              <a:rPr lang="en-US" b="1" dirty="0"/>
              <a:t>Types of probability sampling procedures</a:t>
            </a:r>
          </a:p>
          <a:p>
            <a:pPr algn="l"/>
            <a:endParaRPr lang="en-US" dirty="0"/>
          </a:p>
          <a:p>
            <a:pPr algn="l"/>
            <a:r>
              <a:rPr lang="en-US" b="1" dirty="0"/>
              <a:t>A) Simple random sampling</a:t>
            </a:r>
          </a:p>
          <a:p>
            <a:pPr marL="342900" indent="-342900" algn="l">
              <a:buFont typeface="Arial" panose="020B0604020202020204" pitchFamily="34" charset="0"/>
              <a:buChar char="•"/>
            </a:pPr>
            <a:r>
              <a:rPr lang="en-US" dirty="0"/>
              <a:t>all individuals in the defined population have an equal and independent chance of being selected.</a:t>
            </a:r>
          </a:p>
          <a:p>
            <a:pPr marL="342900" indent="-342900" algn="l">
              <a:buFont typeface="Arial" panose="020B0604020202020204" pitchFamily="34" charset="0"/>
              <a:buChar char="•"/>
            </a:pPr>
            <a:endParaRPr lang="en-US" dirty="0"/>
          </a:p>
          <a:p>
            <a:pPr marL="342900" indent="-342900" algn="l">
              <a:buFont typeface="Arial" panose="020B0604020202020204" pitchFamily="34" charset="0"/>
              <a:buChar char="•"/>
            </a:pPr>
            <a:r>
              <a:rPr lang="en-US" dirty="0"/>
              <a:t>considered best single way to obtain a representative sample for inferential statistics.</a:t>
            </a:r>
          </a:p>
          <a:p>
            <a:pPr marL="342900" indent="-342900" algn="l">
              <a:buFont typeface="Arial" panose="020B0604020202020204" pitchFamily="34" charset="0"/>
              <a:buChar char="•"/>
            </a:pPr>
            <a:endParaRPr lang="en-US" dirty="0"/>
          </a:p>
          <a:p>
            <a:pPr marL="342900" indent="-342900" algn="l">
              <a:buFont typeface="Arial" panose="020B0604020202020204" pitchFamily="34" charset="0"/>
              <a:buChar char="•"/>
            </a:pPr>
            <a:r>
              <a:rPr lang="en-US" dirty="0"/>
              <a:t>For small sample sizes </a:t>
            </a:r>
            <a:r>
              <a:rPr lang="en-US" dirty="0" err="1"/>
              <a:t>E.g</a:t>
            </a:r>
            <a:r>
              <a:rPr lang="en-US" dirty="0"/>
              <a:t> picking 20 out of 100 subjects: use names in a hat, or lottery type mechanism </a:t>
            </a:r>
            <a:r>
              <a:rPr lang="en-US" dirty="0" err="1"/>
              <a:t>etc</a:t>
            </a:r>
            <a:endParaRPr lang="en-US" dirty="0"/>
          </a:p>
          <a:p>
            <a:pPr marL="342900" indent="-342900" algn="l">
              <a:buFont typeface="Arial" panose="020B0604020202020204" pitchFamily="34" charset="0"/>
              <a:buChar char="•"/>
            </a:pPr>
            <a:endParaRPr lang="en-US" dirty="0"/>
          </a:p>
        </p:txBody>
      </p:sp>
    </p:spTree>
    <p:extLst>
      <p:ext uri="{BB962C8B-B14F-4D97-AF65-F5344CB8AC3E}">
        <p14:creationId xmlns:p14="http://schemas.microsoft.com/office/powerpoint/2010/main" val="379630007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261256"/>
            <a:ext cx="9144000" cy="792889"/>
          </a:xfrm>
        </p:spPr>
        <p:txBody>
          <a:bodyPr>
            <a:normAutofit/>
          </a:bodyPr>
          <a:lstStyle/>
          <a:p>
            <a:r>
              <a:rPr lang="en-US" sz="4400" dirty="0"/>
              <a:t>Selecting the sample </a:t>
            </a:r>
            <a:r>
              <a:rPr lang="en-US" sz="4400" dirty="0" err="1"/>
              <a:t>cont</a:t>
            </a:r>
            <a:r>
              <a:rPr lang="en-US" sz="4400" dirty="0"/>
              <a:t>…</a:t>
            </a:r>
          </a:p>
        </p:txBody>
      </p:sp>
      <p:sp>
        <p:nvSpPr>
          <p:cNvPr id="3" name="Subtitle 2"/>
          <p:cNvSpPr>
            <a:spLocks noGrp="1"/>
          </p:cNvSpPr>
          <p:nvPr>
            <p:ph type="subTitle" idx="1"/>
          </p:nvPr>
        </p:nvSpPr>
        <p:spPr>
          <a:xfrm>
            <a:off x="1524000" y="1054145"/>
            <a:ext cx="9144000" cy="5673225"/>
          </a:xfrm>
        </p:spPr>
        <p:txBody>
          <a:bodyPr>
            <a:normAutofit/>
          </a:bodyPr>
          <a:lstStyle/>
          <a:p>
            <a:pPr algn="l"/>
            <a:r>
              <a:rPr lang="en-US" dirty="0"/>
              <a:t> </a:t>
            </a:r>
            <a:r>
              <a:rPr lang="en-US" b="1" dirty="0"/>
              <a:t>Simple random sampling cont..</a:t>
            </a:r>
            <a:endParaRPr lang="en-US" dirty="0"/>
          </a:p>
          <a:p>
            <a:pPr marL="342900" indent="-342900" algn="l">
              <a:buFont typeface="Arial" panose="020B0604020202020204" pitchFamily="34" charset="0"/>
              <a:buChar char="•"/>
            </a:pPr>
            <a:r>
              <a:rPr lang="en-US" dirty="0"/>
              <a:t>For larger sample sizes, Help of technology </a:t>
            </a:r>
            <a:r>
              <a:rPr lang="en-US" dirty="0" err="1"/>
              <a:t>e.g</a:t>
            </a:r>
            <a:r>
              <a:rPr lang="en-US" dirty="0"/>
              <a:t> assign numbers to each subject and use a random number generator to pick numbers </a:t>
            </a:r>
          </a:p>
        </p:txBody>
      </p:sp>
      <p:grpSp>
        <p:nvGrpSpPr>
          <p:cNvPr id="4" name="Group 4"/>
          <p:cNvGrpSpPr>
            <a:grpSpLocks noChangeAspect="1"/>
          </p:cNvGrpSpPr>
          <p:nvPr/>
        </p:nvGrpSpPr>
        <p:grpSpPr bwMode="auto">
          <a:xfrm>
            <a:off x="2090057" y="2220686"/>
            <a:ext cx="8190412" cy="4389120"/>
            <a:chOff x="2287" y="958"/>
            <a:chExt cx="3106" cy="2404"/>
          </a:xfrm>
        </p:grpSpPr>
        <p:sp>
          <p:nvSpPr>
            <p:cNvPr id="5" name="AutoShape 3"/>
            <p:cNvSpPr>
              <a:spLocks noChangeAspect="1" noChangeArrowheads="1" noTextEdit="1"/>
            </p:cNvSpPr>
            <p:nvPr/>
          </p:nvSpPr>
          <p:spPr bwMode="auto">
            <a:xfrm>
              <a:off x="2287" y="958"/>
              <a:ext cx="3106" cy="24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pic>
          <p:nvPicPr>
            <p:cNvPr id="6" name="Picture 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87" y="958"/>
              <a:ext cx="3112" cy="24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Tree>
    <p:extLst>
      <p:ext uri="{BB962C8B-B14F-4D97-AF65-F5344CB8AC3E}">
        <p14:creationId xmlns:p14="http://schemas.microsoft.com/office/powerpoint/2010/main" val="46082739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261256"/>
            <a:ext cx="9144000" cy="792889"/>
          </a:xfrm>
        </p:spPr>
        <p:txBody>
          <a:bodyPr>
            <a:normAutofit/>
          </a:bodyPr>
          <a:lstStyle/>
          <a:p>
            <a:r>
              <a:rPr lang="en-US" sz="4400" dirty="0"/>
              <a:t>Selecting the sample</a:t>
            </a:r>
          </a:p>
        </p:txBody>
      </p:sp>
      <p:sp>
        <p:nvSpPr>
          <p:cNvPr id="3" name="Subtitle 2"/>
          <p:cNvSpPr>
            <a:spLocks noGrp="1"/>
          </p:cNvSpPr>
          <p:nvPr>
            <p:ph type="subTitle" idx="1"/>
          </p:nvPr>
        </p:nvSpPr>
        <p:spPr>
          <a:xfrm>
            <a:off x="1524000" y="1254035"/>
            <a:ext cx="9474926" cy="4990012"/>
          </a:xfrm>
        </p:spPr>
        <p:txBody>
          <a:bodyPr>
            <a:normAutofit/>
          </a:bodyPr>
          <a:lstStyle/>
          <a:p>
            <a:pPr algn="l"/>
            <a:r>
              <a:rPr lang="en-US" b="1" dirty="0"/>
              <a:t>B) Systematic sampling</a:t>
            </a:r>
          </a:p>
          <a:p>
            <a:pPr marL="342900" indent="-342900" algn="l">
              <a:lnSpc>
                <a:spcPct val="100000"/>
              </a:lnSpc>
              <a:buFont typeface="Arial" panose="020B0604020202020204" pitchFamily="34" charset="0"/>
              <a:buChar char="•"/>
            </a:pPr>
            <a:r>
              <a:rPr lang="en-US" dirty="0"/>
              <a:t>Also suitable for large samples. Every </a:t>
            </a:r>
            <a:r>
              <a:rPr lang="en-US" dirty="0" err="1"/>
              <a:t>ith</a:t>
            </a:r>
            <a:r>
              <a:rPr lang="en-US" dirty="0"/>
              <a:t> subject is picked.</a:t>
            </a:r>
          </a:p>
          <a:p>
            <a:pPr algn="l">
              <a:lnSpc>
                <a:spcPct val="100000"/>
              </a:lnSpc>
            </a:pPr>
            <a:endParaRPr lang="en-US" dirty="0"/>
          </a:p>
          <a:p>
            <a:pPr marL="342900" indent="-342900" algn="l">
              <a:lnSpc>
                <a:spcPct val="100000"/>
              </a:lnSpc>
              <a:buFont typeface="Arial" panose="020B0604020202020204" pitchFamily="34" charset="0"/>
              <a:buChar char="•"/>
            </a:pPr>
            <a:r>
              <a:rPr lang="en-US" dirty="0" err="1"/>
              <a:t>E.g</a:t>
            </a:r>
            <a:r>
              <a:rPr lang="en-US" dirty="0"/>
              <a:t> 1. (sampling teachers). you have list of names for all teachers in Lusaka printed on a paper. Start with any name somewhere in the middle of list, choose a random number </a:t>
            </a:r>
            <a:r>
              <a:rPr lang="en-US" dirty="0" err="1"/>
              <a:t>e.g</a:t>
            </a:r>
            <a:r>
              <a:rPr lang="en-US" dirty="0"/>
              <a:t> 80, and start counting and pick every 80</a:t>
            </a:r>
            <a:r>
              <a:rPr lang="en-US" baseline="30000" dirty="0"/>
              <a:t>th</a:t>
            </a:r>
            <a:r>
              <a:rPr lang="en-US" dirty="0"/>
              <a:t> name. go through until sample size is full</a:t>
            </a:r>
          </a:p>
          <a:p>
            <a:pPr marL="342900" indent="-342900" algn="l">
              <a:lnSpc>
                <a:spcPct val="100000"/>
              </a:lnSpc>
              <a:buFont typeface="Arial" panose="020B0604020202020204" pitchFamily="34" charset="0"/>
              <a:buChar char="•"/>
            </a:pPr>
            <a:endParaRPr lang="en-US" dirty="0"/>
          </a:p>
          <a:p>
            <a:pPr marL="342900" indent="-342900" algn="l">
              <a:lnSpc>
                <a:spcPct val="100000"/>
              </a:lnSpc>
              <a:buFont typeface="Arial" panose="020B0604020202020204" pitchFamily="34" charset="0"/>
              <a:buChar char="•"/>
            </a:pPr>
            <a:r>
              <a:rPr lang="en-US" dirty="0" err="1"/>
              <a:t>E.g</a:t>
            </a:r>
            <a:r>
              <a:rPr lang="en-US" dirty="0"/>
              <a:t> 2 (sampling cows). Cows are passing through a gate, shortly after they have started passing, pick a random number </a:t>
            </a:r>
            <a:r>
              <a:rPr lang="en-US" dirty="0" err="1"/>
              <a:t>e.g</a:t>
            </a:r>
            <a:r>
              <a:rPr lang="en-US" dirty="0"/>
              <a:t> 14 and starting with any cow start picking every 14</a:t>
            </a:r>
            <a:r>
              <a:rPr lang="en-US" baseline="30000" dirty="0"/>
              <a:t>th</a:t>
            </a:r>
            <a:r>
              <a:rPr lang="en-US" dirty="0"/>
              <a:t> cow to pass through the gate.</a:t>
            </a:r>
          </a:p>
        </p:txBody>
      </p:sp>
    </p:spTree>
    <p:extLst>
      <p:ext uri="{BB962C8B-B14F-4D97-AF65-F5344CB8AC3E}">
        <p14:creationId xmlns:p14="http://schemas.microsoft.com/office/powerpoint/2010/main" val="115437702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261256"/>
            <a:ext cx="9144000" cy="792889"/>
          </a:xfrm>
        </p:spPr>
        <p:txBody>
          <a:bodyPr>
            <a:normAutofit/>
          </a:bodyPr>
          <a:lstStyle/>
          <a:p>
            <a:r>
              <a:rPr lang="en-US" sz="4400" dirty="0"/>
              <a:t>Selecting the sample</a:t>
            </a:r>
          </a:p>
        </p:txBody>
      </p:sp>
      <p:sp>
        <p:nvSpPr>
          <p:cNvPr id="3" name="Subtitle 2"/>
          <p:cNvSpPr>
            <a:spLocks noGrp="1"/>
          </p:cNvSpPr>
          <p:nvPr>
            <p:ph type="subTitle" idx="1"/>
          </p:nvPr>
        </p:nvSpPr>
        <p:spPr>
          <a:xfrm>
            <a:off x="1523999" y="940525"/>
            <a:ext cx="9553303" cy="5603966"/>
          </a:xfrm>
        </p:spPr>
        <p:txBody>
          <a:bodyPr>
            <a:normAutofit/>
          </a:bodyPr>
          <a:lstStyle/>
          <a:p>
            <a:pPr algn="l"/>
            <a:r>
              <a:rPr lang="en-US" dirty="0"/>
              <a:t> </a:t>
            </a:r>
            <a:r>
              <a:rPr lang="en-US" b="1" dirty="0"/>
              <a:t>C) Stratified sampling</a:t>
            </a:r>
          </a:p>
          <a:p>
            <a:pPr marL="342900" indent="-342900" algn="l">
              <a:buFont typeface="Arial" panose="020B0604020202020204" pitchFamily="34" charset="0"/>
              <a:buChar char="•"/>
            </a:pPr>
            <a:r>
              <a:rPr lang="en-US" dirty="0"/>
              <a:t>Similar to random sampling with the exception that subjects are selected randomly from strata or subgroups of the population.</a:t>
            </a:r>
          </a:p>
          <a:p>
            <a:pPr marL="342900" indent="-342900" algn="l">
              <a:buFont typeface="Arial" panose="020B0604020202020204" pitchFamily="34" charset="0"/>
              <a:buChar char="•"/>
            </a:pPr>
            <a:endParaRPr lang="en-US" dirty="0"/>
          </a:p>
          <a:p>
            <a:pPr marL="342900" indent="-342900" algn="l">
              <a:buFont typeface="Arial" panose="020B0604020202020204" pitchFamily="34" charset="0"/>
              <a:buChar char="•"/>
            </a:pPr>
            <a:r>
              <a:rPr lang="en-US" dirty="0"/>
              <a:t>Strata are homogeneous subgroups within a population (e.g., males and females; low, middle and high socio-economic status; certified and non-certified teachers working with special needs students; etc.)</a:t>
            </a:r>
          </a:p>
          <a:p>
            <a:pPr marL="342900" indent="-342900" algn="l">
              <a:buFont typeface="Arial" panose="020B0604020202020204" pitchFamily="34" charset="0"/>
              <a:buChar char="•"/>
            </a:pPr>
            <a:endParaRPr lang="en-US" dirty="0"/>
          </a:p>
          <a:p>
            <a:pPr marL="342900" indent="-342900" algn="l">
              <a:buFont typeface="Arial" panose="020B0604020202020204" pitchFamily="34" charset="0"/>
              <a:buChar char="•"/>
            </a:pPr>
            <a:r>
              <a:rPr lang="en-US" dirty="0"/>
              <a:t>Strata are normally homogenous within strata and heterogeneous across strata.</a:t>
            </a:r>
          </a:p>
          <a:p>
            <a:pPr marL="342900" indent="-342900" algn="l">
              <a:buFont typeface="Arial" panose="020B0604020202020204" pitchFamily="34" charset="0"/>
              <a:buChar char="•"/>
            </a:pPr>
            <a:endParaRPr lang="en-US" dirty="0"/>
          </a:p>
          <a:p>
            <a:pPr marL="342900" indent="-342900" algn="l">
              <a:buFont typeface="Arial" panose="020B0604020202020204" pitchFamily="34" charset="0"/>
              <a:buChar char="•"/>
            </a:pPr>
            <a:r>
              <a:rPr lang="en-US" dirty="0"/>
              <a:t>Strata ensure adequate numbers of subjects from specific subgroups</a:t>
            </a:r>
          </a:p>
          <a:p>
            <a:pPr marL="342900" indent="-342900" algn="l">
              <a:buFont typeface="Arial" panose="020B0604020202020204" pitchFamily="34" charset="0"/>
              <a:buChar char="•"/>
            </a:pPr>
            <a:r>
              <a:rPr lang="en-US" dirty="0"/>
              <a:t>Strata members in the sample can be proportional or disproportionate.</a:t>
            </a:r>
          </a:p>
        </p:txBody>
      </p:sp>
    </p:spTree>
    <p:extLst>
      <p:ext uri="{BB962C8B-B14F-4D97-AF65-F5344CB8AC3E}">
        <p14:creationId xmlns:p14="http://schemas.microsoft.com/office/powerpoint/2010/main" val="237762971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261256"/>
            <a:ext cx="9144000" cy="792889"/>
          </a:xfrm>
        </p:spPr>
        <p:txBody>
          <a:bodyPr>
            <a:normAutofit/>
          </a:bodyPr>
          <a:lstStyle/>
          <a:p>
            <a:r>
              <a:rPr lang="en-US" sz="4400" dirty="0"/>
              <a:t>Selecting the sample</a:t>
            </a:r>
          </a:p>
        </p:txBody>
      </p:sp>
      <p:sp>
        <p:nvSpPr>
          <p:cNvPr id="3" name="Subtitle 2"/>
          <p:cNvSpPr>
            <a:spLocks noGrp="1"/>
          </p:cNvSpPr>
          <p:nvPr>
            <p:ph type="subTitle" idx="1"/>
          </p:nvPr>
        </p:nvSpPr>
        <p:spPr>
          <a:xfrm>
            <a:off x="1524000" y="1054145"/>
            <a:ext cx="9553303" cy="5660164"/>
          </a:xfrm>
        </p:spPr>
        <p:txBody>
          <a:bodyPr>
            <a:normAutofit lnSpcReduction="10000"/>
          </a:bodyPr>
          <a:lstStyle/>
          <a:p>
            <a:pPr algn="l"/>
            <a:r>
              <a:rPr lang="en-US" dirty="0"/>
              <a:t> </a:t>
            </a:r>
            <a:r>
              <a:rPr lang="en-US" b="1" dirty="0"/>
              <a:t>D) Cluster sampling</a:t>
            </a:r>
          </a:p>
          <a:p>
            <a:pPr marL="342900" indent="-342900" algn="l">
              <a:buFont typeface="Arial" panose="020B0604020202020204" pitchFamily="34" charset="0"/>
              <a:buChar char="•"/>
            </a:pPr>
            <a:r>
              <a:rPr lang="en-US" dirty="0"/>
              <a:t>Similar to random sampling except that naturally occurring groups are randomly selected first, then subjects are randomly selected from the sampled groups. </a:t>
            </a:r>
          </a:p>
          <a:p>
            <a:pPr marL="342900" indent="-342900" algn="l">
              <a:buFont typeface="Arial" panose="020B0604020202020204" pitchFamily="34" charset="0"/>
              <a:buChar char="•"/>
            </a:pPr>
            <a:endParaRPr lang="en-US" dirty="0"/>
          </a:p>
          <a:p>
            <a:pPr marL="342900" indent="-342900" algn="l">
              <a:buFont typeface="Arial" panose="020B0604020202020204" pitchFamily="34" charset="0"/>
              <a:buChar char="•"/>
            </a:pPr>
            <a:r>
              <a:rPr lang="en-US" dirty="0"/>
              <a:t>This method is useful when it is impossible to identify all of the individuals in a population. Typical educational clusters are districts, schools, or classrooms.</a:t>
            </a:r>
          </a:p>
          <a:p>
            <a:pPr marL="342900" indent="-342900" algn="l">
              <a:buFont typeface="Arial" panose="020B0604020202020204" pitchFamily="34" charset="0"/>
              <a:buChar char="•"/>
            </a:pPr>
            <a:endParaRPr lang="en-US" dirty="0"/>
          </a:p>
          <a:p>
            <a:pPr marL="342900" indent="-342900" algn="l">
              <a:buFont typeface="Arial" panose="020B0604020202020204" pitchFamily="34" charset="0"/>
              <a:buChar char="•"/>
            </a:pPr>
            <a:r>
              <a:rPr lang="en-US" dirty="0"/>
              <a:t>Example - 27 of the 54 school districts were randomly selected, one secondary school in each district was randomly selected, and students randomly selected from each school were tested</a:t>
            </a:r>
          </a:p>
          <a:p>
            <a:pPr marL="342900" indent="-342900" algn="l">
              <a:buFont typeface="Arial" panose="020B0604020202020204" pitchFamily="34" charset="0"/>
              <a:buChar char="•"/>
            </a:pPr>
            <a:endParaRPr lang="en-US" dirty="0"/>
          </a:p>
          <a:p>
            <a:pPr marL="342900" indent="-342900" algn="l">
              <a:buFont typeface="Arial" panose="020B0604020202020204" pitchFamily="34" charset="0"/>
              <a:buChar char="•"/>
            </a:pPr>
            <a:r>
              <a:rPr lang="en-US" dirty="0"/>
              <a:t>Clusters are normally homogenous within cluster and also homogenous across clusters</a:t>
            </a:r>
          </a:p>
        </p:txBody>
      </p:sp>
    </p:spTree>
    <p:extLst>
      <p:ext uri="{BB962C8B-B14F-4D97-AF65-F5344CB8AC3E}">
        <p14:creationId xmlns:p14="http://schemas.microsoft.com/office/powerpoint/2010/main" val="356120498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261256"/>
            <a:ext cx="9144000" cy="792889"/>
          </a:xfrm>
        </p:spPr>
        <p:txBody>
          <a:bodyPr>
            <a:normAutofit/>
          </a:bodyPr>
          <a:lstStyle/>
          <a:p>
            <a:r>
              <a:rPr lang="en-US" sz="4400" dirty="0"/>
              <a:t>Selecting the sample</a:t>
            </a:r>
          </a:p>
        </p:txBody>
      </p:sp>
      <p:sp>
        <p:nvSpPr>
          <p:cNvPr id="3" name="Subtitle 2"/>
          <p:cNvSpPr>
            <a:spLocks noGrp="1"/>
          </p:cNvSpPr>
          <p:nvPr>
            <p:ph type="subTitle" idx="1"/>
          </p:nvPr>
        </p:nvSpPr>
        <p:spPr>
          <a:xfrm>
            <a:off x="1524000" y="1054145"/>
            <a:ext cx="9553303" cy="5660164"/>
          </a:xfrm>
        </p:spPr>
        <p:txBody>
          <a:bodyPr>
            <a:normAutofit/>
          </a:bodyPr>
          <a:lstStyle/>
          <a:p>
            <a:pPr algn="l"/>
            <a:r>
              <a:rPr lang="en-US" dirty="0"/>
              <a:t> </a:t>
            </a:r>
            <a:r>
              <a:rPr lang="en-US" b="1" dirty="0"/>
              <a:t>Conclusion on probability sampling</a:t>
            </a:r>
          </a:p>
          <a:p>
            <a:pPr algn="l"/>
            <a:endParaRPr lang="en-US" b="1" dirty="0"/>
          </a:p>
          <a:p>
            <a:pPr marL="342900" indent="-342900" algn="l">
              <a:buFont typeface="Arial" panose="020B0604020202020204" pitchFamily="34" charset="0"/>
              <a:buChar char="•"/>
            </a:pPr>
            <a:r>
              <a:rPr lang="en-US" sz="2800" dirty="0"/>
              <a:t>Steps in Selecting Probability Samples</a:t>
            </a:r>
          </a:p>
          <a:p>
            <a:pPr marL="342900" indent="-342900" algn="l">
              <a:buFont typeface="Arial" panose="020B0604020202020204" pitchFamily="34" charset="0"/>
              <a:buChar char="•"/>
            </a:pPr>
            <a:endParaRPr lang="en-US" sz="2800" dirty="0"/>
          </a:p>
          <a:p>
            <a:pPr marL="800100" lvl="1" indent="-342900" algn="l">
              <a:buFont typeface="Arial" panose="020B0604020202020204" pitchFamily="34" charset="0"/>
              <a:buChar char="•"/>
            </a:pPr>
            <a:r>
              <a:rPr lang="en-US" sz="2800" dirty="0"/>
              <a:t>a) Define the target population and sampling frame</a:t>
            </a:r>
          </a:p>
          <a:p>
            <a:pPr marL="800100" lvl="1" indent="-342900" algn="l">
              <a:buFont typeface="Arial" panose="020B0604020202020204" pitchFamily="34" charset="0"/>
              <a:buChar char="•"/>
            </a:pPr>
            <a:endParaRPr lang="en-US" sz="2800" dirty="0"/>
          </a:p>
          <a:p>
            <a:pPr marL="800100" lvl="1" indent="-342900" algn="l">
              <a:buFont typeface="Arial" panose="020B0604020202020204" pitchFamily="34" charset="0"/>
              <a:buChar char="•"/>
            </a:pPr>
            <a:r>
              <a:rPr lang="en-US" sz="2800" dirty="0"/>
              <a:t>b) Determine the sample size</a:t>
            </a:r>
          </a:p>
          <a:p>
            <a:pPr marL="800100" lvl="1" indent="-342900" algn="l">
              <a:buFont typeface="Arial" panose="020B0604020202020204" pitchFamily="34" charset="0"/>
              <a:buChar char="•"/>
            </a:pPr>
            <a:endParaRPr lang="en-US" sz="2800" dirty="0"/>
          </a:p>
          <a:p>
            <a:pPr marL="800100" lvl="1" indent="-342900" algn="l">
              <a:buFont typeface="Arial" panose="020B0604020202020204" pitchFamily="34" charset="0"/>
              <a:buChar char="•"/>
            </a:pPr>
            <a:r>
              <a:rPr lang="en-US" sz="2800" dirty="0"/>
              <a:t>c) Select the sampling strategy (i.e., procedure)</a:t>
            </a:r>
          </a:p>
          <a:p>
            <a:pPr marL="800100" lvl="1" indent="-342900" algn="l">
              <a:buFont typeface="Arial" panose="020B0604020202020204" pitchFamily="34" charset="0"/>
              <a:buChar char="•"/>
            </a:pPr>
            <a:endParaRPr lang="en-US" sz="2800" dirty="0"/>
          </a:p>
          <a:p>
            <a:pPr marL="800100" lvl="1" indent="-342900" algn="l">
              <a:buFont typeface="Arial" panose="020B0604020202020204" pitchFamily="34" charset="0"/>
              <a:buChar char="•"/>
            </a:pPr>
            <a:r>
              <a:rPr lang="en-US" sz="2800" dirty="0"/>
              <a:t>d) Select the sample</a:t>
            </a:r>
          </a:p>
        </p:txBody>
      </p:sp>
    </p:spTree>
    <p:extLst>
      <p:ext uri="{BB962C8B-B14F-4D97-AF65-F5344CB8AC3E}">
        <p14:creationId xmlns:p14="http://schemas.microsoft.com/office/powerpoint/2010/main" val="398492094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354183" y="209005"/>
            <a:ext cx="9144000" cy="805952"/>
          </a:xfrm>
        </p:spPr>
        <p:txBody>
          <a:bodyPr>
            <a:normAutofit/>
          </a:bodyPr>
          <a:lstStyle/>
          <a:p>
            <a:r>
              <a:rPr lang="en-US" sz="4400" dirty="0"/>
              <a:t>sample Size and sampling</a:t>
            </a:r>
          </a:p>
        </p:txBody>
      </p:sp>
      <p:sp>
        <p:nvSpPr>
          <p:cNvPr id="3" name="Subtitle 2"/>
          <p:cNvSpPr>
            <a:spLocks noGrp="1"/>
          </p:cNvSpPr>
          <p:nvPr>
            <p:ph type="subTitle" idx="1"/>
          </p:nvPr>
        </p:nvSpPr>
        <p:spPr>
          <a:xfrm>
            <a:off x="1524000" y="1972491"/>
            <a:ext cx="9144000" cy="3285309"/>
          </a:xfrm>
        </p:spPr>
        <p:txBody>
          <a:bodyPr>
            <a:normAutofit/>
          </a:bodyPr>
          <a:lstStyle/>
          <a:p>
            <a:pPr algn="l"/>
            <a:r>
              <a:rPr lang="en-US" b="1" u="sng" dirty="0"/>
              <a:t>Sample </a:t>
            </a:r>
          </a:p>
          <a:p>
            <a:pPr marL="342900" indent="-342900" algn="l">
              <a:buFont typeface="Arial" panose="020B0604020202020204" pitchFamily="34" charset="0"/>
              <a:buChar char="•"/>
            </a:pPr>
            <a:r>
              <a:rPr lang="en-US" dirty="0"/>
              <a:t>A sample is a </a:t>
            </a:r>
            <a:r>
              <a:rPr lang="en-US" b="1" dirty="0"/>
              <a:t>subset</a:t>
            </a:r>
            <a:r>
              <a:rPr lang="en-US" dirty="0"/>
              <a:t> of a population which is well selected to be studied and make conclusions about the population it is drawn from.</a:t>
            </a:r>
          </a:p>
          <a:p>
            <a:pPr algn="l"/>
            <a:endParaRPr lang="en-US" dirty="0"/>
          </a:p>
          <a:p>
            <a:pPr marL="342900" indent="-342900" algn="l">
              <a:buFont typeface="Arial" panose="020B0604020202020204" pitchFamily="34" charset="0"/>
              <a:buChar char="•"/>
            </a:pPr>
            <a:r>
              <a:rPr lang="en-US" dirty="0"/>
              <a:t>Sampling is the process of collecting a sample</a:t>
            </a:r>
          </a:p>
        </p:txBody>
      </p:sp>
    </p:spTree>
    <p:extLst>
      <p:ext uri="{BB962C8B-B14F-4D97-AF65-F5344CB8AC3E}">
        <p14:creationId xmlns:p14="http://schemas.microsoft.com/office/powerpoint/2010/main" val="125816429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261256"/>
            <a:ext cx="9144000" cy="792889"/>
          </a:xfrm>
        </p:spPr>
        <p:txBody>
          <a:bodyPr>
            <a:normAutofit/>
          </a:bodyPr>
          <a:lstStyle/>
          <a:p>
            <a:r>
              <a:rPr lang="en-US" sz="4400" dirty="0"/>
              <a:t>Selecting the sample</a:t>
            </a:r>
          </a:p>
        </p:txBody>
      </p:sp>
      <p:sp>
        <p:nvSpPr>
          <p:cNvPr id="3" name="Subtitle 2"/>
          <p:cNvSpPr>
            <a:spLocks noGrp="1"/>
          </p:cNvSpPr>
          <p:nvPr>
            <p:ph type="subTitle" idx="1"/>
          </p:nvPr>
        </p:nvSpPr>
        <p:spPr>
          <a:xfrm>
            <a:off x="1524000" y="1054145"/>
            <a:ext cx="9144000" cy="5542598"/>
          </a:xfrm>
        </p:spPr>
        <p:txBody>
          <a:bodyPr>
            <a:normAutofit/>
          </a:bodyPr>
          <a:lstStyle/>
          <a:p>
            <a:pPr algn="l"/>
            <a:r>
              <a:rPr lang="en-US" dirty="0"/>
              <a:t> </a:t>
            </a:r>
          </a:p>
          <a:p>
            <a:pPr algn="l"/>
            <a:r>
              <a:rPr lang="en-US" b="1" u="sng" dirty="0"/>
              <a:t>Non-probability sampling</a:t>
            </a:r>
          </a:p>
          <a:p>
            <a:pPr algn="l"/>
            <a:endParaRPr lang="en-US" b="1" dirty="0"/>
          </a:p>
          <a:p>
            <a:pPr marL="800100" lvl="1" indent="-342900" algn="l">
              <a:buFont typeface="Arial" panose="020B0604020202020204" pitchFamily="34" charset="0"/>
              <a:buChar char="•"/>
            </a:pPr>
            <a:r>
              <a:rPr lang="en-US" sz="2400" dirty="0"/>
              <a:t>involves </a:t>
            </a:r>
            <a:r>
              <a:rPr lang="en-US" sz="2400" b="1" dirty="0"/>
              <a:t>pragmatically</a:t>
            </a:r>
            <a:r>
              <a:rPr lang="en-US" sz="2400" dirty="0"/>
              <a:t> driven sampling techniques where the probability of being selected is not known. The purpose is to select subjects who can be particularly informative about the research issues.</a:t>
            </a:r>
          </a:p>
          <a:p>
            <a:pPr marL="800100" lvl="1" indent="-342900" algn="l">
              <a:buFont typeface="Arial" panose="020B0604020202020204" pitchFamily="34" charset="0"/>
              <a:buChar char="•"/>
            </a:pPr>
            <a:endParaRPr lang="en-US" sz="2400" dirty="0"/>
          </a:p>
          <a:p>
            <a:pPr marL="800100" lvl="1" indent="-342900" algn="l">
              <a:buFont typeface="Arial" panose="020B0604020202020204" pitchFamily="34" charset="0"/>
              <a:buChar char="•"/>
            </a:pPr>
            <a:r>
              <a:rPr lang="en-US" sz="2400" dirty="0"/>
              <a:t>Also driven by challenges concerning ease of accessing all subjects</a:t>
            </a:r>
          </a:p>
          <a:p>
            <a:pPr marL="800100" lvl="1" indent="-342900" algn="l">
              <a:buFont typeface="Arial" panose="020B0604020202020204" pitchFamily="34" charset="0"/>
              <a:buChar char="•"/>
            </a:pPr>
            <a:endParaRPr lang="en-US" sz="2400" dirty="0"/>
          </a:p>
          <a:p>
            <a:pPr marL="800100" lvl="1" indent="-342900" algn="l">
              <a:buFont typeface="Arial" panose="020B0604020202020204" pitchFamily="34" charset="0"/>
              <a:buChar char="•"/>
            </a:pPr>
            <a:r>
              <a:rPr lang="en-US" sz="2400" dirty="0"/>
              <a:t>Mostly used for </a:t>
            </a:r>
            <a:r>
              <a:rPr lang="en-US" sz="2400" b="1" dirty="0"/>
              <a:t>qualitative research</a:t>
            </a:r>
          </a:p>
          <a:p>
            <a:pPr marL="800100" lvl="1" indent="-342900" algn="l">
              <a:buFont typeface="Arial" panose="020B0604020202020204" pitchFamily="34" charset="0"/>
              <a:buChar char="•"/>
            </a:pPr>
            <a:endParaRPr lang="en-US" sz="2400" b="1" dirty="0"/>
          </a:p>
          <a:p>
            <a:pPr marL="800100" lvl="1" indent="-342900" algn="l">
              <a:buFont typeface="Arial" panose="020B0604020202020204" pitchFamily="34" charset="0"/>
              <a:buChar char="•"/>
            </a:pPr>
            <a:r>
              <a:rPr lang="en-US" sz="2400" dirty="0"/>
              <a:t>The goal is to identify information-rich participants</a:t>
            </a:r>
          </a:p>
        </p:txBody>
      </p:sp>
    </p:spTree>
    <p:extLst>
      <p:ext uri="{BB962C8B-B14F-4D97-AF65-F5344CB8AC3E}">
        <p14:creationId xmlns:p14="http://schemas.microsoft.com/office/powerpoint/2010/main" val="205713278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261256"/>
            <a:ext cx="9144000" cy="792889"/>
          </a:xfrm>
        </p:spPr>
        <p:txBody>
          <a:bodyPr>
            <a:normAutofit/>
          </a:bodyPr>
          <a:lstStyle/>
          <a:p>
            <a:r>
              <a:rPr lang="en-US" sz="4400" dirty="0"/>
              <a:t>Selecting the sample</a:t>
            </a:r>
          </a:p>
        </p:txBody>
      </p:sp>
      <p:sp>
        <p:nvSpPr>
          <p:cNvPr id="3" name="Subtitle 2"/>
          <p:cNvSpPr>
            <a:spLocks noGrp="1"/>
          </p:cNvSpPr>
          <p:nvPr>
            <p:ph type="subTitle" idx="1"/>
          </p:nvPr>
        </p:nvSpPr>
        <p:spPr>
          <a:xfrm>
            <a:off x="1524000" y="1054145"/>
            <a:ext cx="9144000" cy="5542598"/>
          </a:xfrm>
        </p:spPr>
        <p:txBody>
          <a:bodyPr>
            <a:normAutofit/>
          </a:bodyPr>
          <a:lstStyle/>
          <a:p>
            <a:pPr algn="l"/>
            <a:r>
              <a:rPr lang="en-US" dirty="0"/>
              <a:t> </a:t>
            </a:r>
            <a:r>
              <a:rPr lang="en-US" b="1" dirty="0"/>
              <a:t>Types of non-probability sampling procedures</a:t>
            </a:r>
          </a:p>
          <a:p>
            <a:pPr algn="l"/>
            <a:endParaRPr lang="en-US" dirty="0"/>
          </a:p>
          <a:p>
            <a:pPr algn="l"/>
            <a:r>
              <a:rPr lang="en-US" b="1" u="sng" dirty="0"/>
              <a:t>Convenience sampling</a:t>
            </a:r>
          </a:p>
          <a:p>
            <a:pPr algn="l"/>
            <a:endParaRPr lang="en-US" b="1" dirty="0"/>
          </a:p>
          <a:p>
            <a:pPr marL="800100" lvl="1" indent="-342900" algn="l">
              <a:buFont typeface="Arial" panose="020B0604020202020204" pitchFamily="34" charset="0"/>
              <a:buChar char="•"/>
            </a:pPr>
            <a:r>
              <a:rPr lang="en-US" sz="2400" dirty="0"/>
              <a:t>Selecting a subject or group of subjects based on their availability to the researcher. </a:t>
            </a:r>
          </a:p>
          <a:p>
            <a:pPr marL="800100" lvl="1" indent="-342900" algn="l">
              <a:buFont typeface="Arial" panose="020B0604020202020204" pitchFamily="34" charset="0"/>
              <a:buChar char="•"/>
            </a:pPr>
            <a:endParaRPr lang="en-US" sz="2400" dirty="0"/>
          </a:p>
          <a:p>
            <a:pPr marL="800100" lvl="1" indent="-342900" algn="l">
              <a:buFont typeface="Arial" panose="020B0604020202020204" pitchFamily="34" charset="0"/>
              <a:buChar char="•"/>
            </a:pPr>
            <a:r>
              <a:rPr lang="en-US" sz="2400" dirty="0"/>
              <a:t>This is typical of much educational research given the constraints under which it is conducted. </a:t>
            </a:r>
          </a:p>
          <a:p>
            <a:pPr marL="800100" lvl="1" indent="-342900" algn="l">
              <a:buFont typeface="Arial" panose="020B0604020202020204" pitchFamily="34" charset="0"/>
              <a:buChar char="•"/>
            </a:pPr>
            <a:endParaRPr lang="en-US" sz="2400" dirty="0"/>
          </a:p>
          <a:p>
            <a:pPr marL="800100" lvl="1" indent="-342900" algn="l">
              <a:buFont typeface="Arial" panose="020B0604020202020204" pitchFamily="34" charset="0"/>
              <a:buChar char="•"/>
            </a:pPr>
            <a:r>
              <a:rPr lang="en-US" sz="2400" dirty="0"/>
              <a:t>Of major concern is the limited generalizability of the results from the sample to any population</a:t>
            </a:r>
          </a:p>
        </p:txBody>
      </p:sp>
    </p:spTree>
    <p:extLst>
      <p:ext uri="{BB962C8B-B14F-4D97-AF65-F5344CB8AC3E}">
        <p14:creationId xmlns:p14="http://schemas.microsoft.com/office/powerpoint/2010/main" val="227313684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261256"/>
            <a:ext cx="9144000" cy="792889"/>
          </a:xfrm>
        </p:spPr>
        <p:txBody>
          <a:bodyPr>
            <a:normAutofit/>
          </a:bodyPr>
          <a:lstStyle/>
          <a:p>
            <a:r>
              <a:rPr lang="en-US" sz="4400" dirty="0"/>
              <a:t>Selecting the sample</a:t>
            </a:r>
          </a:p>
        </p:txBody>
      </p:sp>
      <p:sp>
        <p:nvSpPr>
          <p:cNvPr id="3" name="Subtitle 2"/>
          <p:cNvSpPr>
            <a:spLocks noGrp="1"/>
          </p:cNvSpPr>
          <p:nvPr>
            <p:ph type="subTitle" idx="1"/>
          </p:nvPr>
        </p:nvSpPr>
        <p:spPr>
          <a:xfrm>
            <a:off x="1524000" y="1054145"/>
            <a:ext cx="9144000" cy="5542598"/>
          </a:xfrm>
        </p:spPr>
        <p:txBody>
          <a:bodyPr>
            <a:normAutofit/>
          </a:bodyPr>
          <a:lstStyle/>
          <a:p>
            <a:pPr algn="l"/>
            <a:r>
              <a:rPr lang="en-US" dirty="0"/>
              <a:t> </a:t>
            </a:r>
            <a:r>
              <a:rPr lang="en-US" b="1" dirty="0"/>
              <a:t>Types of non-probability sampling procedures</a:t>
            </a:r>
          </a:p>
          <a:p>
            <a:pPr algn="l"/>
            <a:endParaRPr lang="en-US" dirty="0"/>
          </a:p>
          <a:p>
            <a:pPr algn="l"/>
            <a:r>
              <a:rPr lang="en-US" b="1" u="sng" dirty="0"/>
              <a:t>Purposive sampling</a:t>
            </a:r>
          </a:p>
          <a:p>
            <a:pPr algn="l"/>
            <a:endParaRPr lang="en-US" b="1" dirty="0"/>
          </a:p>
          <a:p>
            <a:pPr marL="800100" lvl="1" indent="-342900" algn="l">
              <a:buFont typeface="Arial" panose="020B0604020202020204" pitchFamily="34" charset="0"/>
              <a:buChar char="•"/>
            </a:pPr>
            <a:r>
              <a:rPr lang="en-US" sz="2400" dirty="0"/>
              <a:t>Selection of particularly informative or useful subjects: This method typically selects a few information-rich subjects who are studied in-depth.</a:t>
            </a:r>
          </a:p>
          <a:p>
            <a:pPr lvl="1" algn="l"/>
            <a:endParaRPr lang="en-US" sz="2400" dirty="0"/>
          </a:p>
          <a:p>
            <a:pPr marL="800100" lvl="1" indent="-342900" algn="l">
              <a:buFont typeface="Arial" panose="020B0604020202020204" pitchFamily="34" charset="0"/>
              <a:buChar char="•"/>
            </a:pPr>
            <a:r>
              <a:rPr lang="en-US" sz="2400" dirty="0"/>
              <a:t>example in case study </a:t>
            </a:r>
            <a:r>
              <a:rPr lang="en-US" sz="2400" dirty="0" err="1"/>
              <a:t>e.g</a:t>
            </a:r>
            <a:r>
              <a:rPr lang="en-US" sz="2400" dirty="0"/>
              <a:t> case study of a rare disease</a:t>
            </a:r>
          </a:p>
          <a:p>
            <a:pPr lvl="1" algn="l"/>
            <a:endParaRPr lang="en-US" sz="2400" dirty="0"/>
          </a:p>
          <a:p>
            <a:pPr marL="800100" lvl="1" indent="-342900" algn="l">
              <a:buFont typeface="Arial" panose="020B0604020202020204" pitchFamily="34" charset="0"/>
              <a:buChar char="•"/>
            </a:pPr>
            <a:r>
              <a:rPr lang="en-US" sz="2400" dirty="0"/>
              <a:t>Also example, in case study of a </a:t>
            </a:r>
            <a:r>
              <a:rPr lang="en-US" sz="2400" dirty="0" err="1"/>
              <a:t>perculiar</a:t>
            </a:r>
            <a:r>
              <a:rPr lang="en-US" sz="2400" dirty="0"/>
              <a:t> case </a:t>
            </a:r>
            <a:r>
              <a:rPr lang="en-US" sz="2400" dirty="0" err="1"/>
              <a:t>e.g</a:t>
            </a:r>
            <a:r>
              <a:rPr lang="en-US" sz="2400" dirty="0"/>
              <a:t> a failing student</a:t>
            </a:r>
          </a:p>
          <a:p>
            <a:pPr marL="800100" lvl="1" indent="-342900" algn="l">
              <a:buFont typeface="Arial" panose="020B0604020202020204" pitchFamily="34" charset="0"/>
              <a:buChar char="•"/>
            </a:pPr>
            <a:endParaRPr lang="en-US" sz="2400" dirty="0"/>
          </a:p>
        </p:txBody>
      </p:sp>
    </p:spTree>
    <p:extLst>
      <p:ext uri="{BB962C8B-B14F-4D97-AF65-F5344CB8AC3E}">
        <p14:creationId xmlns:p14="http://schemas.microsoft.com/office/powerpoint/2010/main" val="118713341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339634"/>
            <a:ext cx="9144000" cy="988832"/>
          </a:xfrm>
        </p:spPr>
        <p:txBody>
          <a:bodyPr>
            <a:normAutofit/>
          </a:bodyPr>
          <a:lstStyle/>
          <a:p>
            <a:r>
              <a:rPr lang="en-US" dirty="0"/>
              <a:t>sample Size</a:t>
            </a:r>
          </a:p>
        </p:txBody>
      </p:sp>
      <p:sp>
        <p:nvSpPr>
          <p:cNvPr id="3" name="Subtitle 2"/>
          <p:cNvSpPr>
            <a:spLocks noGrp="1"/>
          </p:cNvSpPr>
          <p:nvPr>
            <p:ph type="subTitle" idx="1"/>
          </p:nvPr>
        </p:nvSpPr>
        <p:spPr>
          <a:xfrm>
            <a:off x="953589" y="1502229"/>
            <a:ext cx="10162902" cy="4650377"/>
          </a:xfrm>
        </p:spPr>
        <p:txBody>
          <a:bodyPr>
            <a:normAutofit/>
          </a:bodyPr>
          <a:lstStyle/>
          <a:p>
            <a:pPr algn="l">
              <a:lnSpc>
                <a:spcPct val="100000"/>
              </a:lnSpc>
            </a:pPr>
            <a:r>
              <a:rPr lang="en-US" b="1" dirty="0"/>
              <a:t>Sample size calculation</a:t>
            </a:r>
          </a:p>
          <a:p>
            <a:pPr algn="l">
              <a:lnSpc>
                <a:spcPct val="100000"/>
              </a:lnSpc>
            </a:pPr>
            <a:endParaRPr lang="en-US" dirty="0"/>
          </a:p>
          <a:p>
            <a:pPr marL="342900" indent="-342900" algn="l">
              <a:lnSpc>
                <a:spcPct val="100000"/>
              </a:lnSpc>
              <a:buFont typeface="Arial" panose="020B0604020202020204" pitchFamily="34" charset="0"/>
              <a:buChar char="•"/>
            </a:pPr>
            <a:r>
              <a:rPr lang="en-US" dirty="0"/>
              <a:t>Various methods are available for calculating the required sample size</a:t>
            </a:r>
          </a:p>
          <a:p>
            <a:pPr marL="342900" indent="-342900" algn="l">
              <a:lnSpc>
                <a:spcPct val="100000"/>
              </a:lnSpc>
              <a:buFont typeface="Arial" panose="020B0604020202020204" pitchFamily="34" charset="0"/>
              <a:buChar char="•"/>
            </a:pPr>
            <a:endParaRPr lang="en-US" dirty="0"/>
          </a:p>
          <a:p>
            <a:pPr marL="342900" indent="-342900" algn="l">
              <a:lnSpc>
                <a:spcPct val="100000"/>
              </a:lnSpc>
              <a:buFont typeface="Arial" panose="020B0604020202020204" pitchFamily="34" charset="0"/>
              <a:buChar char="•"/>
            </a:pPr>
            <a:r>
              <a:rPr lang="en-US" dirty="0"/>
              <a:t>Most applicable to quantitative studies </a:t>
            </a:r>
          </a:p>
          <a:p>
            <a:pPr marL="342900" indent="-342900" algn="l">
              <a:lnSpc>
                <a:spcPct val="100000"/>
              </a:lnSpc>
              <a:buFont typeface="Arial" panose="020B0604020202020204" pitchFamily="34" charset="0"/>
              <a:buChar char="•"/>
            </a:pPr>
            <a:endParaRPr lang="en-US" dirty="0"/>
          </a:p>
          <a:p>
            <a:pPr marL="342900" indent="-342900" algn="l">
              <a:lnSpc>
                <a:spcPct val="100000"/>
              </a:lnSpc>
              <a:buFont typeface="Arial" panose="020B0604020202020204" pitchFamily="34" charset="0"/>
              <a:buChar char="•"/>
            </a:pPr>
            <a:r>
              <a:rPr lang="en-US" dirty="0"/>
              <a:t>Sample size calculation ensures researcher to come up with sufficient number of sample subjects to estimate a population parameter with high level of “precision” (</a:t>
            </a:r>
            <a:r>
              <a:rPr lang="en-US" dirty="0" err="1"/>
              <a:t>e.g</a:t>
            </a:r>
            <a:r>
              <a:rPr lang="en-US" dirty="0"/>
              <a:t> observational studies) or to truly detect an effect (</a:t>
            </a:r>
            <a:r>
              <a:rPr lang="en-US" dirty="0" err="1"/>
              <a:t>e.g</a:t>
            </a:r>
            <a:r>
              <a:rPr lang="en-US" dirty="0"/>
              <a:t> clinical trials) </a:t>
            </a:r>
          </a:p>
        </p:txBody>
      </p:sp>
    </p:spTree>
    <p:extLst>
      <p:ext uri="{BB962C8B-B14F-4D97-AF65-F5344CB8AC3E}">
        <p14:creationId xmlns:p14="http://schemas.microsoft.com/office/powerpoint/2010/main" val="171328119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339634"/>
            <a:ext cx="9144000" cy="988832"/>
          </a:xfrm>
        </p:spPr>
        <p:txBody>
          <a:bodyPr>
            <a:normAutofit/>
          </a:bodyPr>
          <a:lstStyle/>
          <a:p>
            <a:r>
              <a:rPr lang="en-US" dirty="0"/>
              <a:t>sample Size</a:t>
            </a:r>
          </a:p>
        </p:txBody>
      </p:sp>
      <mc:AlternateContent xmlns:mc="http://schemas.openxmlformats.org/markup-compatibility/2006" xmlns:a14="http://schemas.microsoft.com/office/drawing/2010/main">
        <mc:Choice Requires="a14">
          <p:sp>
            <p:nvSpPr>
              <p:cNvPr id="3" name="Subtitle 2"/>
              <p:cNvSpPr>
                <a:spLocks noGrp="1"/>
              </p:cNvSpPr>
              <p:nvPr>
                <p:ph type="subTitle" idx="1"/>
              </p:nvPr>
            </p:nvSpPr>
            <p:spPr>
              <a:xfrm>
                <a:off x="550817" y="1328466"/>
                <a:ext cx="11090366" cy="5225142"/>
              </a:xfrm>
            </p:spPr>
            <p:txBody>
              <a:bodyPr>
                <a:normAutofit/>
              </a:bodyPr>
              <a:lstStyle/>
              <a:p>
                <a:pPr algn="l">
                  <a:lnSpc>
                    <a:spcPct val="100000"/>
                  </a:lnSpc>
                </a:pPr>
                <a:r>
                  <a:rPr lang="en-US" b="1" dirty="0">
                    <a:solidFill>
                      <a:schemeClr val="tx1"/>
                    </a:solidFill>
                  </a:rPr>
                  <a:t>Minimum sample size required to estimate Population mean using sample mean</a:t>
                </a:r>
                <a:r>
                  <a:rPr lang="en-US" dirty="0">
                    <a:solidFill>
                      <a:schemeClr val="tx1"/>
                    </a:solidFill>
                  </a:rPr>
                  <a:t>.</a:t>
                </a:r>
              </a:p>
              <a:p>
                <a:pPr algn="l">
                  <a:lnSpc>
                    <a:spcPct val="100000"/>
                  </a:lnSpc>
                </a:pPr>
                <a:endParaRPr lang="en-US" dirty="0">
                  <a:solidFill>
                    <a:schemeClr val="tx1"/>
                  </a:solidFill>
                </a:endParaRPr>
              </a:p>
              <a:p>
                <a:pPr algn="l">
                  <a:lnSpc>
                    <a:spcPct val="100000"/>
                  </a:lnSpc>
                </a:pPr>
                <a:r>
                  <a:rPr lang="en-US" dirty="0">
                    <a:solidFill>
                      <a:schemeClr val="tx1"/>
                    </a:solidFill>
                  </a:rPr>
                  <a:t>                          </a:t>
                </a:r>
                <a:r>
                  <a:rPr lang="en-US" dirty="0"/>
                  <a:t>				</a:t>
                </a:r>
                <a:r>
                  <a:rPr lang="en-US" dirty="0">
                    <a:solidFill>
                      <a:schemeClr val="tx1"/>
                    </a:solidFill>
                  </a:rPr>
                  <a:t> </a:t>
                </a:r>
                <a14:m>
                  <m:oMath xmlns:m="http://schemas.openxmlformats.org/officeDocument/2006/math">
                    <m:r>
                      <a:rPr lang="en-US" sz="2800" b="0" i="1" smtClean="0">
                        <a:solidFill>
                          <a:schemeClr val="tx1"/>
                        </a:solidFill>
                        <a:latin typeface="Cambria Math" panose="02040503050406030204" pitchFamily="18" charset="0"/>
                      </a:rPr>
                      <m:t>𝑛</m:t>
                    </m:r>
                    <m:r>
                      <a:rPr lang="en-US" sz="2800" b="0" i="1" smtClean="0">
                        <a:solidFill>
                          <a:schemeClr val="tx1"/>
                        </a:solidFill>
                        <a:latin typeface="Cambria Math" panose="02040503050406030204" pitchFamily="18" charset="0"/>
                      </a:rPr>
                      <m:t>= </m:t>
                    </m:r>
                    <m:sSup>
                      <m:sSupPr>
                        <m:ctrlPr>
                          <a:rPr lang="en-US" sz="2800" b="0" i="1" smtClean="0">
                            <a:solidFill>
                              <a:schemeClr val="tx1"/>
                            </a:solidFill>
                            <a:latin typeface="Cambria Math" panose="02040503050406030204" pitchFamily="18" charset="0"/>
                          </a:rPr>
                        </m:ctrlPr>
                      </m:sSupPr>
                      <m:e>
                        <m:d>
                          <m:dPr>
                            <m:ctrlPr>
                              <a:rPr lang="en-US" sz="2800" i="1">
                                <a:solidFill>
                                  <a:schemeClr val="tx1"/>
                                </a:solidFill>
                                <a:latin typeface="Cambria Math" panose="02040503050406030204" pitchFamily="18" charset="0"/>
                              </a:rPr>
                            </m:ctrlPr>
                          </m:dPr>
                          <m:e>
                            <m:f>
                              <m:fPr>
                                <m:ctrlPr>
                                  <a:rPr lang="en-US" sz="2800" i="1">
                                    <a:solidFill>
                                      <a:schemeClr val="tx1"/>
                                    </a:solidFill>
                                    <a:latin typeface="Cambria Math" panose="02040503050406030204" pitchFamily="18" charset="0"/>
                                  </a:rPr>
                                </m:ctrlPr>
                              </m:fPr>
                              <m:num>
                                <m:sSub>
                                  <m:sSubPr>
                                    <m:ctrlPr>
                                      <a:rPr lang="en-US" sz="2800" i="1">
                                        <a:solidFill>
                                          <a:schemeClr val="tx1"/>
                                        </a:solidFill>
                                        <a:latin typeface="Cambria Math" panose="02040503050406030204" pitchFamily="18" charset="0"/>
                                      </a:rPr>
                                    </m:ctrlPr>
                                  </m:sSubPr>
                                  <m:e>
                                    <m:r>
                                      <a:rPr lang="en-US" sz="2800" i="1">
                                        <a:solidFill>
                                          <a:schemeClr val="tx1"/>
                                        </a:solidFill>
                                        <a:latin typeface="Cambria Math" panose="02040503050406030204" pitchFamily="18" charset="0"/>
                                      </a:rPr>
                                      <m:t>𝑍</m:t>
                                    </m:r>
                                  </m:e>
                                  <m:sub>
                                    <m:r>
                                      <a:rPr lang="en-US" sz="2800" i="1">
                                        <a:solidFill>
                                          <a:schemeClr val="tx1"/>
                                        </a:solidFill>
                                        <a:latin typeface="Cambria Math" panose="02040503050406030204" pitchFamily="18" charset="0"/>
                                      </a:rPr>
                                      <m:t>𝑐</m:t>
                                    </m:r>
                                  </m:sub>
                                </m:sSub>
                                <m:r>
                                  <a:rPr lang="en-US" sz="2800" i="1">
                                    <a:solidFill>
                                      <a:schemeClr val="tx1"/>
                                    </a:solidFill>
                                    <a:latin typeface="Cambria Math" panose="02040503050406030204" pitchFamily="18" charset="0"/>
                                    <a:ea typeface="Cambria Math" panose="02040503050406030204" pitchFamily="18" charset="0"/>
                                  </a:rPr>
                                  <m:t>𝜎</m:t>
                                </m:r>
                              </m:num>
                              <m:den>
                                <m:r>
                                  <a:rPr lang="en-US" sz="2800" i="1">
                                    <a:solidFill>
                                      <a:schemeClr val="tx1"/>
                                    </a:solidFill>
                                    <a:latin typeface="Cambria Math" panose="02040503050406030204" pitchFamily="18" charset="0"/>
                                  </a:rPr>
                                  <m:t>𝐸</m:t>
                                </m:r>
                              </m:den>
                            </m:f>
                          </m:e>
                        </m:d>
                      </m:e>
                      <m:sup>
                        <m:r>
                          <a:rPr lang="en-US" sz="2800" b="0" i="1" smtClean="0">
                            <a:solidFill>
                              <a:schemeClr val="tx1"/>
                            </a:solidFill>
                            <a:latin typeface="Cambria Math" panose="02040503050406030204" pitchFamily="18" charset="0"/>
                          </a:rPr>
                          <m:t>2</m:t>
                        </m:r>
                      </m:sup>
                    </m:sSup>
                    <m:r>
                      <a:rPr lang="en-US" sz="2800" b="0" i="1" smtClean="0">
                        <a:solidFill>
                          <a:schemeClr val="tx1"/>
                        </a:solidFill>
                        <a:latin typeface="Cambria Math" panose="02040503050406030204" pitchFamily="18" charset="0"/>
                      </a:rPr>
                      <m:t> </m:t>
                    </m:r>
                  </m:oMath>
                </a14:m>
                <a:r>
                  <a:rPr lang="en-US" dirty="0">
                    <a:solidFill>
                      <a:schemeClr val="tx1"/>
                    </a:solidFill>
                  </a:rPr>
                  <a:t> </a:t>
                </a:r>
              </a:p>
              <a:p>
                <a:pPr algn="l">
                  <a:lnSpc>
                    <a:spcPct val="100000"/>
                  </a:lnSpc>
                </a:pPr>
                <a:endParaRPr lang="en-US" dirty="0">
                  <a:solidFill>
                    <a:schemeClr val="tx1"/>
                  </a:solidFill>
                </a:endParaRPr>
              </a:p>
              <a:p>
                <a:pPr marL="342900" indent="-342900" algn="l">
                  <a:lnSpc>
                    <a:spcPct val="100000"/>
                  </a:lnSpc>
                  <a:buFont typeface="Arial" panose="020B0604020202020204" pitchFamily="34" charset="0"/>
                  <a:buChar char="•"/>
                </a:pPr>
                <a:r>
                  <a:rPr lang="en-US" dirty="0">
                    <a:solidFill>
                      <a:schemeClr val="tx1"/>
                    </a:solidFill>
                  </a:rPr>
                  <a:t>𝑛 is the minimum required sample size.</a:t>
                </a:r>
              </a:p>
              <a:p>
                <a:pPr marL="342900" indent="-342900" algn="l">
                  <a:lnSpc>
                    <a:spcPct val="100000"/>
                  </a:lnSpc>
                  <a:buFont typeface="Arial" panose="020B0604020202020204" pitchFamily="34" charset="0"/>
                  <a:buChar char="•"/>
                </a:pPr>
                <a14:m>
                  <m:oMath xmlns:m="http://schemas.openxmlformats.org/officeDocument/2006/math">
                    <m:sSub>
                      <m:sSubPr>
                        <m:ctrlPr>
                          <a:rPr lang="en-US" sz="2800" i="1">
                            <a:solidFill>
                              <a:schemeClr val="tx1"/>
                            </a:solidFill>
                            <a:latin typeface="Cambria Math" panose="02040503050406030204" pitchFamily="18" charset="0"/>
                          </a:rPr>
                        </m:ctrlPr>
                      </m:sSubPr>
                      <m:e>
                        <m:r>
                          <a:rPr lang="en-US" sz="2800" i="1">
                            <a:solidFill>
                              <a:schemeClr val="tx1"/>
                            </a:solidFill>
                            <a:latin typeface="Cambria Math" panose="02040503050406030204" pitchFamily="18" charset="0"/>
                          </a:rPr>
                          <m:t>𝑍</m:t>
                        </m:r>
                      </m:e>
                      <m:sub>
                        <m:r>
                          <a:rPr lang="en-US" sz="2800" i="1">
                            <a:solidFill>
                              <a:schemeClr val="tx1"/>
                            </a:solidFill>
                            <a:latin typeface="Cambria Math" panose="02040503050406030204" pitchFamily="18" charset="0"/>
                          </a:rPr>
                          <m:t>𝑐</m:t>
                        </m:r>
                      </m:sub>
                    </m:sSub>
                  </m:oMath>
                </a14:m>
                <a:r>
                  <a:rPr lang="en-US" dirty="0">
                    <a:solidFill>
                      <a:schemeClr val="tx1"/>
                    </a:solidFill>
                  </a:rPr>
                  <a:t> is the standard normal curve critical value for desired C.I (usually</a:t>
                </a:r>
                <a:r>
                  <a:rPr lang="en-US" dirty="0"/>
                  <a:t> 1.96 for 95% C.I).</a:t>
                </a:r>
                <a:endParaRPr lang="en-US" dirty="0">
                  <a:solidFill>
                    <a:schemeClr val="tx1"/>
                  </a:solidFill>
                </a:endParaRPr>
              </a:p>
              <a:p>
                <a:pPr marL="342900" lvl="0" indent="-342900" algn="l">
                  <a:lnSpc>
                    <a:spcPct val="100000"/>
                  </a:lnSpc>
                  <a:buFont typeface="Arial" panose="020B0604020202020204" pitchFamily="34" charset="0"/>
                  <a:buChar char="•"/>
                </a:pPr>
                <a:r>
                  <a:rPr lang="en-US" dirty="0">
                    <a:solidFill>
                      <a:schemeClr val="tx1"/>
                    </a:solidFill>
                  </a:rPr>
                  <a:t>𝜎 is population standard deviation. It can be roughly estimated from literature or by doing an initial small pilot study using a smaller sample from the population.</a:t>
                </a:r>
              </a:p>
              <a:p>
                <a:pPr marL="342900" lvl="0" indent="-342900" algn="l">
                  <a:lnSpc>
                    <a:spcPct val="100000"/>
                  </a:lnSpc>
                  <a:buFont typeface="Arial" panose="020B0604020202020204" pitchFamily="34" charset="0"/>
                  <a:buChar char="•"/>
                </a:pPr>
                <a14:m>
                  <m:oMath xmlns:m="http://schemas.openxmlformats.org/officeDocument/2006/math">
                    <m:r>
                      <a:rPr lang="en-US" sz="2800" i="1">
                        <a:solidFill>
                          <a:schemeClr val="tx1"/>
                        </a:solidFill>
                        <a:latin typeface="Cambria Math" panose="02040503050406030204" pitchFamily="18" charset="0"/>
                      </a:rPr>
                      <m:t>𝐸</m:t>
                    </m:r>
                  </m:oMath>
                </a14:m>
                <a:r>
                  <a:rPr lang="en-US" dirty="0">
                    <a:solidFill>
                      <a:schemeClr val="tx1"/>
                    </a:solidFill>
                  </a:rPr>
                  <a:t> is the desired margin of error between sample mean and population mean.</a:t>
                </a:r>
              </a:p>
              <a:p>
                <a:pPr marL="342900" lvl="0" indent="-342900" algn="l">
                  <a:lnSpc>
                    <a:spcPct val="100000"/>
                  </a:lnSpc>
                  <a:buFont typeface="Arial" panose="020B0604020202020204" pitchFamily="34" charset="0"/>
                  <a:buChar char="•"/>
                </a:pPr>
                <a:endParaRPr lang="en-US" dirty="0">
                  <a:solidFill>
                    <a:schemeClr val="tx1"/>
                  </a:solidFill>
                </a:endParaRPr>
              </a:p>
              <a:p>
                <a:pPr marL="342900" indent="-342900" algn="l">
                  <a:lnSpc>
                    <a:spcPct val="100000"/>
                  </a:lnSpc>
                  <a:buFont typeface="Arial" panose="020B0604020202020204" pitchFamily="34" charset="0"/>
                  <a:buChar char="•"/>
                </a:pPr>
                <a:endParaRPr lang="en-US" dirty="0">
                  <a:solidFill>
                    <a:schemeClr val="tx1"/>
                  </a:solidFill>
                </a:endParaRPr>
              </a:p>
              <a:p>
                <a:pPr marL="342900" indent="-342900" algn="l">
                  <a:lnSpc>
                    <a:spcPct val="100000"/>
                  </a:lnSpc>
                  <a:buFont typeface="Arial" panose="020B0604020202020204" pitchFamily="34" charset="0"/>
                  <a:buChar char="•"/>
                </a:pPr>
                <a:endParaRPr lang="en-US" dirty="0">
                  <a:solidFill>
                    <a:schemeClr val="tx1"/>
                  </a:solidFill>
                </a:endParaRPr>
              </a:p>
              <a:p>
                <a:pPr marL="342900" indent="-342900" algn="l">
                  <a:lnSpc>
                    <a:spcPct val="100000"/>
                  </a:lnSpc>
                  <a:buFont typeface="Arial" panose="020B0604020202020204" pitchFamily="34" charset="0"/>
                  <a:buChar char="•"/>
                </a:pPr>
                <a:endParaRPr lang="en-US" dirty="0">
                  <a:solidFill>
                    <a:schemeClr val="tx1"/>
                  </a:solidFill>
                </a:endParaRPr>
              </a:p>
              <a:p>
                <a:pPr marL="342900" indent="-342900" algn="l">
                  <a:lnSpc>
                    <a:spcPct val="100000"/>
                  </a:lnSpc>
                  <a:buFont typeface="Arial" panose="020B0604020202020204" pitchFamily="34" charset="0"/>
                  <a:buChar char="•"/>
                </a:pPr>
                <a:endParaRPr lang="en-US" dirty="0">
                  <a:solidFill>
                    <a:schemeClr val="tx1"/>
                  </a:solidFill>
                </a:endParaRPr>
              </a:p>
            </p:txBody>
          </p:sp>
        </mc:Choice>
        <mc:Fallback xmlns="">
          <p:sp>
            <p:nvSpPr>
              <p:cNvPr id="3" name="Subtitle 2"/>
              <p:cNvSpPr>
                <a:spLocks noGrp="1" noRot="1" noChangeAspect="1" noMove="1" noResize="1" noEditPoints="1" noAdjustHandles="1" noChangeArrowheads="1" noChangeShapeType="1" noTextEdit="1"/>
              </p:cNvSpPr>
              <p:nvPr>
                <p:ph type="subTitle" idx="1"/>
              </p:nvPr>
            </p:nvSpPr>
            <p:spPr>
              <a:xfrm>
                <a:off x="550817" y="1328466"/>
                <a:ext cx="11090366" cy="5225142"/>
              </a:xfrm>
              <a:blipFill>
                <a:blip r:embed="rId2"/>
                <a:stretch>
                  <a:fillRect l="-824" t="-933" b="-233"/>
                </a:stretch>
              </a:blipFill>
            </p:spPr>
            <p:txBody>
              <a:bodyPr/>
              <a:lstStyle/>
              <a:p>
                <a:r>
                  <a:rPr lang="en-US">
                    <a:noFill/>
                  </a:rPr>
                  <a:t> </a:t>
                </a:r>
              </a:p>
            </p:txBody>
          </p:sp>
        </mc:Fallback>
      </mc:AlternateContent>
    </p:spTree>
    <p:extLst>
      <p:ext uri="{BB962C8B-B14F-4D97-AF65-F5344CB8AC3E}">
        <p14:creationId xmlns:p14="http://schemas.microsoft.com/office/powerpoint/2010/main" val="245407417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339634"/>
            <a:ext cx="9144000" cy="988832"/>
          </a:xfrm>
        </p:spPr>
        <p:txBody>
          <a:bodyPr>
            <a:normAutofit/>
          </a:bodyPr>
          <a:lstStyle/>
          <a:p>
            <a:r>
              <a:rPr lang="en-US" dirty="0"/>
              <a:t>sample Size</a:t>
            </a:r>
          </a:p>
        </p:txBody>
      </p:sp>
      <mc:AlternateContent xmlns:mc="http://schemas.openxmlformats.org/markup-compatibility/2006" xmlns:a14="http://schemas.microsoft.com/office/drawing/2010/main">
        <mc:Choice Requires="a14">
          <p:sp>
            <p:nvSpPr>
              <p:cNvPr id="3" name="Subtitle 2"/>
              <p:cNvSpPr>
                <a:spLocks noGrp="1"/>
              </p:cNvSpPr>
              <p:nvPr>
                <p:ph type="subTitle" idx="1"/>
              </p:nvPr>
            </p:nvSpPr>
            <p:spPr>
              <a:xfrm>
                <a:off x="548640" y="1502229"/>
                <a:ext cx="11403874" cy="5225142"/>
              </a:xfrm>
            </p:spPr>
            <p:txBody>
              <a:bodyPr>
                <a:normAutofit lnSpcReduction="10000"/>
              </a:bodyPr>
              <a:lstStyle/>
              <a:p>
                <a:pPr algn="l">
                  <a:lnSpc>
                    <a:spcPct val="100000"/>
                  </a:lnSpc>
                </a:pPr>
                <a:r>
                  <a:rPr lang="en-US" b="1" dirty="0">
                    <a:solidFill>
                      <a:schemeClr val="tx1"/>
                    </a:solidFill>
                  </a:rPr>
                  <a:t>Minimum sample size required to estimate Population prevalence using sample mean</a:t>
                </a:r>
                <a:r>
                  <a:rPr lang="en-US" dirty="0">
                    <a:solidFill>
                      <a:schemeClr val="tx1"/>
                    </a:solidFill>
                  </a:rPr>
                  <a:t>.</a:t>
                </a:r>
              </a:p>
              <a:p>
                <a:pPr algn="l">
                  <a:lnSpc>
                    <a:spcPct val="100000"/>
                  </a:lnSpc>
                </a:pPr>
                <a:endParaRPr lang="en-US" dirty="0">
                  <a:solidFill>
                    <a:schemeClr val="tx1"/>
                  </a:solidFill>
                </a:endParaRPr>
              </a:p>
              <a:p>
                <a:pPr algn="l">
                  <a:lnSpc>
                    <a:spcPct val="100000"/>
                  </a:lnSpc>
                </a:pPr>
                <a:r>
                  <a:rPr lang="en-US" dirty="0">
                    <a:solidFill>
                      <a:schemeClr val="tx1"/>
                    </a:solidFill>
                  </a:rPr>
                  <a:t>                          Equation (A) </a:t>
                </a:r>
                <a14:m>
                  <m:oMath xmlns:m="http://schemas.openxmlformats.org/officeDocument/2006/math">
                    <m:r>
                      <a:rPr lang="en-US" sz="2800" b="0" i="1" smtClean="0">
                        <a:solidFill>
                          <a:schemeClr val="tx1"/>
                        </a:solidFill>
                        <a:latin typeface="Cambria Math" panose="02040503050406030204" pitchFamily="18" charset="0"/>
                      </a:rPr>
                      <m:t>𝑛</m:t>
                    </m:r>
                    <m:r>
                      <a:rPr lang="en-US" sz="2800" b="0" i="1" smtClean="0">
                        <a:solidFill>
                          <a:schemeClr val="tx1"/>
                        </a:solidFill>
                        <a:latin typeface="Cambria Math" panose="02040503050406030204" pitchFamily="18" charset="0"/>
                      </a:rPr>
                      <m:t>=</m:t>
                    </m:r>
                    <m:r>
                      <a:rPr lang="en-US" sz="2800" b="0" i="1" smtClean="0">
                        <a:solidFill>
                          <a:schemeClr val="tx1"/>
                        </a:solidFill>
                        <a:latin typeface="Cambria Math" panose="02040503050406030204" pitchFamily="18" charset="0"/>
                      </a:rPr>
                      <m:t>𝑝𝑞</m:t>
                    </m:r>
                    <m:sSup>
                      <m:sSupPr>
                        <m:ctrlPr>
                          <a:rPr lang="en-US" sz="2800" b="0" i="1" smtClean="0">
                            <a:solidFill>
                              <a:schemeClr val="tx1"/>
                            </a:solidFill>
                            <a:latin typeface="Cambria Math" panose="02040503050406030204" pitchFamily="18" charset="0"/>
                          </a:rPr>
                        </m:ctrlPr>
                      </m:sSupPr>
                      <m:e>
                        <m:d>
                          <m:dPr>
                            <m:ctrlPr>
                              <a:rPr lang="en-US" sz="2800" i="1">
                                <a:solidFill>
                                  <a:schemeClr val="tx1"/>
                                </a:solidFill>
                                <a:latin typeface="Cambria Math" panose="02040503050406030204" pitchFamily="18" charset="0"/>
                              </a:rPr>
                            </m:ctrlPr>
                          </m:dPr>
                          <m:e>
                            <m:f>
                              <m:fPr>
                                <m:ctrlPr>
                                  <a:rPr lang="en-US" sz="2800" i="1">
                                    <a:solidFill>
                                      <a:schemeClr val="tx1"/>
                                    </a:solidFill>
                                    <a:latin typeface="Cambria Math" panose="02040503050406030204" pitchFamily="18" charset="0"/>
                                  </a:rPr>
                                </m:ctrlPr>
                              </m:fPr>
                              <m:num>
                                <m:sSub>
                                  <m:sSubPr>
                                    <m:ctrlPr>
                                      <a:rPr lang="en-US" sz="2800" i="1">
                                        <a:solidFill>
                                          <a:schemeClr val="tx1"/>
                                        </a:solidFill>
                                        <a:latin typeface="Cambria Math" panose="02040503050406030204" pitchFamily="18" charset="0"/>
                                      </a:rPr>
                                    </m:ctrlPr>
                                  </m:sSubPr>
                                  <m:e>
                                    <m:r>
                                      <a:rPr lang="en-US" sz="2800" i="1">
                                        <a:solidFill>
                                          <a:schemeClr val="tx1"/>
                                        </a:solidFill>
                                        <a:latin typeface="Cambria Math" panose="02040503050406030204" pitchFamily="18" charset="0"/>
                                      </a:rPr>
                                      <m:t>𝑍</m:t>
                                    </m:r>
                                  </m:e>
                                  <m:sub>
                                    <m:r>
                                      <a:rPr lang="en-US" sz="2800" i="1">
                                        <a:solidFill>
                                          <a:schemeClr val="tx1"/>
                                        </a:solidFill>
                                        <a:latin typeface="Cambria Math" panose="02040503050406030204" pitchFamily="18" charset="0"/>
                                      </a:rPr>
                                      <m:t>𝑐</m:t>
                                    </m:r>
                                  </m:sub>
                                </m:sSub>
                              </m:num>
                              <m:den>
                                <m:r>
                                  <a:rPr lang="en-US" sz="2800" i="1">
                                    <a:solidFill>
                                      <a:schemeClr val="tx1"/>
                                    </a:solidFill>
                                    <a:latin typeface="Cambria Math" panose="02040503050406030204" pitchFamily="18" charset="0"/>
                                  </a:rPr>
                                  <m:t>𝐸</m:t>
                                </m:r>
                              </m:den>
                            </m:f>
                          </m:e>
                        </m:d>
                      </m:e>
                      <m:sup>
                        <m:r>
                          <a:rPr lang="en-US" sz="2800" b="0" i="1" smtClean="0">
                            <a:solidFill>
                              <a:schemeClr val="tx1"/>
                            </a:solidFill>
                            <a:latin typeface="Cambria Math" panose="02040503050406030204" pitchFamily="18" charset="0"/>
                          </a:rPr>
                          <m:t>2</m:t>
                        </m:r>
                      </m:sup>
                    </m:sSup>
                    <m:r>
                      <a:rPr lang="en-US" sz="2800" b="0" i="1" smtClean="0">
                        <a:solidFill>
                          <a:schemeClr val="tx1"/>
                        </a:solidFill>
                        <a:latin typeface="Cambria Math" panose="02040503050406030204" pitchFamily="18" charset="0"/>
                      </a:rPr>
                      <m:t> </m:t>
                    </m:r>
                  </m:oMath>
                </a14:m>
                <a:r>
                  <a:rPr lang="en-US" dirty="0">
                    <a:solidFill>
                      <a:schemeClr val="tx1"/>
                    </a:solidFill>
                  </a:rPr>
                  <a:t> or  Equation (B) </a:t>
                </a:r>
                <a14:m>
                  <m:oMath xmlns:m="http://schemas.openxmlformats.org/officeDocument/2006/math">
                    <m:r>
                      <a:rPr lang="en-US" sz="2800" i="1">
                        <a:solidFill>
                          <a:schemeClr val="tx1"/>
                        </a:solidFill>
                        <a:latin typeface="Cambria Math" panose="02040503050406030204" pitchFamily="18" charset="0"/>
                      </a:rPr>
                      <m:t>𝑛</m:t>
                    </m:r>
                    <m:r>
                      <a:rPr lang="en-US" sz="2800" i="1">
                        <a:solidFill>
                          <a:schemeClr val="tx1"/>
                        </a:solidFill>
                        <a:latin typeface="Cambria Math" panose="02040503050406030204" pitchFamily="18" charset="0"/>
                      </a:rPr>
                      <m:t>=</m:t>
                    </m:r>
                    <m:sSup>
                      <m:sSupPr>
                        <m:ctrlPr>
                          <a:rPr lang="en-US" sz="2800" i="1">
                            <a:solidFill>
                              <a:schemeClr val="tx1"/>
                            </a:solidFill>
                            <a:latin typeface="Cambria Math" panose="02040503050406030204" pitchFamily="18" charset="0"/>
                          </a:rPr>
                        </m:ctrlPr>
                      </m:sSupPr>
                      <m:e>
                        <m:f>
                          <m:fPr>
                            <m:ctrlPr>
                              <a:rPr lang="en-US" sz="2800" i="1" smtClean="0">
                                <a:solidFill>
                                  <a:schemeClr val="tx1"/>
                                </a:solidFill>
                                <a:latin typeface="Cambria Math" panose="02040503050406030204" pitchFamily="18" charset="0"/>
                              </a:rPr>
                            </m:ctrlPr>
                          </m:fPr>
                          <m:num>
                            <m:r>
                              <a:rPr lang="en-US" sz="2800" b="0" i="1" smtClean="0">
                                <a:solidFill>
                                  <a:schemeClr val="tx1"/>
                                </a:solidFill>
                                <a:latin typeface="Cambria Math" panose="02040503050406030204" pitchFamily="18" charset="0"/>
                              </a:rPr>
                              <m:t>1</m:t>
                            </m:r>
                          </m:num>
                          <m:den>
                            <m:r>
                              <a:rPr lang="en-US" sz="2800" b="0" i="1" smtClean="0">
                                <a:solidFill>
                                  <a:schemeClr val="tx1"/>
                                </a:solidFill>
                                <a:latin typeface="Cambria Math" panose="02040503050406030204" pitchFamily="18" charset="0"/>
                              </a:rPr>
                              <m:t>4</m:t>
                            </m:r>
                          </m:den>
                        </m:f>
                        <m:d>
                          <m:dPr>
                            <m:ctrlPr>
                              <a:rPr lang="en-US" sz="2800" i="1">
                                <a:solidFill>
                                  <a:schemeClr val="tx1"/>
                                </a:solidFill>
                                <a:latin typeface="Cambria Math" panose="02040503050406030204" pitchFamily="18" charset="0"/>
                              </a:rPr>
                            </m:ctrlPr>
                          </m:dPr>
                          <m:e>
                            <m:f>
                              <m:fPr>
                                <m:ctrlPr>
                                  <a:rPr lang="en-US" sz="2800" i="1">
                                    <a:solidFill>
                                      <a:schemeClr val="tx1"/>
                                    </a:solidFill>
                                    <a:latin typeface="Cambria Math" panose="02040503050406030204" pitchFamily="18" charset="0"/>
                                  </a:rPr>
                                </m:ctrlPr>
                              </m:fPr>
                              <m:num>
                                <m:sSub>
                                  <m:sSubPr>
                                    <m:ctrlPr>
                                      <a:rPr lang="en-US" sz="2800" i="1">
                                        <a:solidFill>
                                          <a:schemeClr val="tx1"/>
                                        </a:solidFill>
                                        <a:latin typeface="Cambria Math" panose="02040503050406030204" pitchFamily="18" charset="0"/>
                                      </a:rPr>
                                    </m:ctrlPr>
                                  </m:sSubPr>
                                  <m:e>
                                    <m:r>
                                      <a:rPr lang="en-US" sz="2800" i="1">
                                        <a:solidFill>
                                          <a:schemeClr val="tx1"/>
                                        </a:solidFill>
                                        <a:latin typeface="Cambria Math" panose="02040503050406030204" pitchFamily="18" charset="0"/>
                                      </a:rPr>
                                      <m:t>𝑍</m:t>
                                    </m:r>
                                  </m:e>
                                  <m:sub>
                                    <m:r>
                                      <a:rPr lang="en-US" sz="2800" i="1">
                                        <a:solidFill>
                                          <a:schemeClr val="tx1"/>
                                        </a:solidFill>
                                        <a:latin typeface="Cambria Math" panose="02040503050406030204" pitchFamily="18" charset="0"/>
                                      </a:rPr>
                                      <m:t>𝑐</m:t>
                                    </m:r>
                                  </m:sub>
                                </m:sSub>
                              </m:num>
                              <m:den>
                                <m:r>
                                  <a:rPr lang="en-US" sz="2800" i="1">
                                    <a:solidFill>
                                      <a:schemeClr val="tx1"/>
                                    </a:solidFill>
                                    <a:latin typeface="Cambria Math" panose="02040503050406030204" pitchFamily="18" charset="0"/>
                                  </a:rPr>
                                  <m:t>𝐸</m:t>
                                </m:r>
                              </m:den>
                            </m:f>
                          </m:e>
                        </m:d>
                      </m:e>
                      <m:sup>
                        <m:r>
                          <a:rPr lang="en-US" sz="2800" i="1">
                            <a:solidFill>
                              <a:schemeClr val="tx1"/>
                            </a:solidFill>
                            <a:latin typeface="Cambria Math" panose="02040503050406030204" pitchFamily="18" charset="0"/>
                          </a:rPr>
                          <m:t>2</m:t>
                        </m:r>
                      </m:sup>
                    </m:sSup>
                  </m:oMath>
                </a14:m>
                <a:endParaRPr lang="en-US" dirty="0">
                  <a:solidFill>
                    <a:schemeClr val="tx1"/>
                  </a:solidFill>
                </a:endParaRPr>
              </a:p>
              <a:p>
                <a:pPr algn="l">
                  <a:lnSpc>
                    <a:spcPct val="100000"/>
                  </a:lnSpc>
                </a:pPr>
                <a:endParaRPr lang="en-US" dirty="0">
                  <a:solidFill>
                    <a:schemeClr val="tx1"/>
                  </a:solidFill>
                </a:endParaRPr>
              </a:p>
              <a:p>
                <a:pPr marL="342900" indent="-342900" algn="l">
                  <a:lnSpc>
                    <a:spcPct val="100000"/>
                  </a:lnSpc>
                  <a:buFont typeface="Arial" panose="020B0604020202020204" pitchFamily="34" charset="0"/>
                  <a:buChar char="•"/>
                </a:pPr>
                <a:r>
                  <a:rPr lang="en-US" dirty="0" err="1">
                    <a:solidFill>
                      <a:schemeClr val="tx1"/>
                    </a:solidFill>
                  </a:rPr>
                  <a:t>Eq</a:t>
                </a:r>
                <a:r>
                  <a:rPr lang="en-US" dirty="0">
                    <a:solidFill>
                      <a:schemeClr val="tx1"/>
                    </a:solidFill>
                  </a:rPr>
                  <a:t> (A) used when an old suspected prevalence for that disease in </a:t>
                </a:r>
                <a:r>
                  <a:rPr lang="en-US" dirty="0"/>
                  <a:t>the population (</a:t>
                </a:r>
                <a14:m>
                  <m:oMath xmlns:m="http://schemas.openxmlformats.org/officeDocument/2006/math">
                    <m:r>
                      <a:rPr lang="en-US" sz="2800" i="1">
                        <a:solidFill>
                          <a:prstClr val="black"/>
                        </a:solidFill>
                        <a:latin typeface="Cambria Math" panose="02040503050406030204" pitchFamily="18" charset="0"/>
                      </a:rPr>
                      <m:t>𝑝</m:t>
                    </m:r>
                  </m:oMath>
                </a14:m>
                <a:r>
                  <a:rPr lang="en-US" dirty="0"/>
                  <a:t>) </a:t>
                </a:r>
                <a:r>
                  <a:rPr lang="en-US" dirty="0">
                    <a:solidFill>
                      <a:schemeClr val="tx1"/>
                    </a:solidFill>
                  </a:rPr>
                  <a:t>is known in literature or from initial pilot study. </a:t>
                </a:r>
                <a:r>
                  <a:rPr lang="en-US" dirty="0" err="1">
                    <a:solidFill>
                      <a:schemeClr val="tx1"/>
                    </a:solidFill>
                  </a:rPr>
                  <a:t>Eq</a:t>
                </a:r>
                <a:r>
                  <a:rPr lang="en-US" dirty="0">
                    <a:solidFill>
                      <a:schemeClr val="tx1"/>
                    </a:solidFill>
                  </a:rPr>
                  <a:t> (B) used when it is unknown.</a:t>
                </a:r>
              </a:p>
              <a:p>
                <a:pPr marL="342900" indent="-342900" algn="l">
                  <a:lnSpc>
                    <a:spcPct val="100000"/>
                  </a:lnSpc>
                  <a:buFont typeface="Arial" panose="020B0604020202020204" pitchFamily="34" charset="0"/>
                  <a:buChar char="•"/>
                </a:pPr>
                <a14:m>
                  <m:oMath xmlns:m="http://schemas.openxmlformats.org/officeDocument/2006/math">
                    <m:r>
                      <a:rPr lang="en-US" sz="2800" i="1">
                        <a:solidFill>
                          <a:prstClr val="black"/>
                        </a:solidFill>
                        <a:latin typeface="Cambria Math" panose="02040503050406030204" pitchFamily="18" charset="0"/>
                      </a:rPr>
                      <m:t>𝑞</m:t>
                    </m:r>
                  </m:oMath>
                </a14:m>
                <a:r>
                  <a:rPr lang="en-US" dirty="0"/>
                  <a:t> = 1-</a:t>
                </a:r>
                <a:r>
                  <a:rPr lang="en-US" dirty="0">
                    <a:solidFill>
                      <a:prstClr val="black"/>
                    </a:solidFill>
                  </a:rPr>
                  <a:t> </a:t>
                </a:r>
                <a14:m>
                  <m:oMath xmlns:m="http://schemas.openxmlformats.org/officeDocument/2006/math">
                    <m:r>
                      <a:rPr lang="en-US" sz="2800" i="1">
                        <a:solidFill>
                          <a:prstClr val="black"/>
                        </a:solidFill>
                        <a:latin typeface="Cambria Math" panose="02040503050406030204" pitchFamily="18" charset="0"/>
                      </a:rPr>
                      <m:t>𝑝</m:t>
                    </m:r>
                  </m:oMath>
                </a14:m>
                <a:endParaRPr lang="en-US" dirty="0">
                  <a:solidFill>
                    <a:schemeClr val="tx1"/>
                  </a:solidFill>
                </a:endParaRPr>
              </a:p>
              <a:p>
                <a:pPr marL="342900" indent="-342900" algn="l">
                  <a:lnSpc>
                    <a:spcPct val="100000"/>
                  </a:lnSpc>
                  <a:buFont typeface="Arial" panose="020B0604020202020204" pitchFamily="34" charset="0"/>
                  <a:buChar char="•"/>
                </a:pPr>
                <a:r>
                  <a:rPr lang="en-US" dirty="0">
                    <a:solidFill>
                      <a:schemeClr val="tx1"/>
                    </a:solidFill>
                  </a:rPr>
                  <a:t>𝑛 is the minimum required sample size.</a:t>
                </a:r>
              </a:p>
              <a:p>
                <a:pPr marL="342900" indent="-342900" algn="l">
                  <a:lnSpc>
                    <a:spcPct val="100000"/>
                  </a:lnSpc>
                  <a:buFont typeface="Arial" panose="020B0604020202020204" pitchFamily="34" charset="0"/>
                  <a:buChar char="•"/>
                </a:pPr>
                <a14:m>
                  <m:oMath xmlns:m="http://schemas.openxmlformats.org/officeDocument/2006/math">
                    <m:sSub>
                      <m:sSubPr>
                        <m:ctrlPr>
                          <a:rPr lang="en-US" sz="2800" i="1">
                            <a:solidFill>
                              <a:schemeClr val="tx1"/>
                            </a:solidFill>
                            <a:latin typeface="Cambria Math" panose="02040503050406030204" pitchFamily="18" charset="0"/>
                          </a:rPr>
                        </m:ctrlPr>
                      </m:sSubPr>
                      <m:e>
                        <m:r>
                          <a:rPr lang="en-US" sz="2800" i="1">
                            <a:solidFill>
                              <a:schemeClr val="tx1"/>
                            </a:solidFill>
                            <a:latin typeface="Cambria Math" panose="02040503050406030204" pitchFamily="18" charset="0"/>
                          </a:rPr>
                          <m:t>𝑍</m:t>
                        </m:r>
                      </m:e>
                      <m:sub>
                        <m:r>
                          <a:rPr lang="en-US" sz="2800" i="1">
                            <a:solidFill>
                              <a:schemeClr val="tx1"/>
                            </a:solidFill>
                            <a:latin typeface="Cambria Math" panose="02040503050406030204" pitchFamily="18" charset="0"/>
                          </a:rPr>
                          <m:t>𝑐</m:t>
                        </m:r>
                      </m:sub>
                    </m:sSub>
                  </m:oMath>
                </a14:m>
                <a:r>
                  <a:rPr lang="en-US" dirty="0">
                    <a:solidFill>
                      <a:schemeClr val="tx1"/>
                    </a:solidFill>
                  </a:rPr>
                  <a:t> is the standard normal curve critical value for desired C.I (usually </a:t>
                </a:r>
                <a:r>
                  <a:rPr lang="en-US" dirty="0"/>
                  <a:t>1.96 for 95% C.I)</a:t>
                </a:r>
                <a:endParaRPr lang="en-US" dirty="0">
                  <a:solidFill>
                    <a:schemeClr val="tx1"/>
                  </a:solidFill>
                </a:endParaRPr>
              </a:p>
              <a:p>
                <a:pPr marL="342900" lvl="0" indent="-342900" algn="l">
                  <a:lnSpc>
                    <a:spcPct val="100000"/>
                  </a:lnSpc>
                  <a:buFont typeface="Arial" panose="020B0604020202020204" pitchFamily="34" charset="0"/>
                  <a:buChar char="•"/>
                </a:pPr>
                <a14:m>
                  <m:oMath xmlns:m="http://schemas.openxmlformats.org/officeDocument/2006/math">
                    <m:r>
                      <a:rPr lang="en-US" sz="2800" i="1">
                        <a:solidFill>
                          <a:schemeClr val="tx1"/>
                        </a:solidFill>
                        <a:latin typeface="Cambria Math" panose="02040503050406030204" pitchFamily="18" charset="0"/>
                      </a:rPr>
                      <m:t>𝐸</m:t>
                    </m:r>
                  </m:oMath>
                </a14:m>
                <a:r>
                  <a:rPr lang="en-US" dirty="0">
                    <a:solidFill>
                      <a:schemeClr val="tx1"/>
                    </a:solidFill>
                  </a:rPr>
                  <a:t> is the desired margin of error between sample mean and population mean.</a:t>
                </a:r>
              </a:p>
              <a:p>
                <a:pPr marL="342900" lvl="0" indent="-342900" algn="l">
                  <a:lnSpc>
                    <a:spcPct val="100000"/>
                  </a:lnSpc>
                  <a:buFont typeface="Arial" panose="020B0604020202020204" pitchFamily="34" charset="0"/>
                  <a:buChar char="•"/>
                </a:pPr>
                <a:endParaRPr lang="en-US" dirty="0">
                  <a:solidFill>
                    <a:schemeClr val="tx1"/>
                  </a:solidFill>
                </a:endParaRPr>
              </a:p>
              <a:p>
                <a:pPr marL="342900" indent="-342900" algn="l">
                  <a:lnSpc>
                    <a:spcPct val="100000"/>
                  </a:lnSpc>
                  <a:buFont typeface="Arial" panose="020B0604020202020204" pitchFamily="34" charset="0"/>
                  <a:buChar char="•"/>
                </a:pPr>
                <a:endParaRPr lang="en-US" dirty="0">
                  <a:solidFill>
                    <a:schemeClr val="tx1"/>
                  </a:solidFill>
                </a:endParaRPr>
              </a:p>
              <a:p>
                <a:pPr marL="342900" indent="-342900" algn="l">
                  <a:lnSpc>
                    <a:spcPct val="100000"/>
                  </a:lnSpc>
                  <a:buFont typeface="Arial" panose="020B0604020202020204" pitchFamily="34" charset="0"/>
                  <a:buChar char="•"/>
                </a:pPr>
                <a:endParaRPr lang="en-US" dirty="0">
                  <a:solidFill>
                    <a:schemeClr val="tx1"/>
                  </a:solidFill>
                </a:endParaRPr>
              </a:p>
              <a:p>
                <a:pPr marL="342900" indent="-342900" algn="l">
                  <a:lnSpc>
                    <a:spcPct val="100000"/>
                  </a:lnSpc>
                  <a:buFont typeface="Arial" panose="020B0604020202020204" pitchFamily="34" charset="0"/>
                  <a:buChar char="•"/>
                </a:pPr>
                <a:endParaRPr lang="en-US" dirty="0">
                  <a:solidFill>
                    <a:schemeClr val="tx1"/>
                  </a:solidFill>
                </a:endParaRPr>
              </a:p>
              <a:p>
                <a:pPr marL="342900" indent="-342900" algn="l">
                  <a:lnSpc>
                    <a:spcPct val="100000"/>
                  </a:lnSpc>
                  <a:buFont typeface="Arial" panose="020B0604020202020204" pitchFamily="34" charset="0"/>
                  <a:buChar char="•"/>
                </a:pPr>
                <a:endParaRPr lang="en-US" dirty="0">
                  <a:solidFill>
                    <a:schemeClr val="tx1"/>
                  </a:solidFill>
                </a:endParaRPr>
              </a:p>
            </p:txBody>
          </p:sp>
        </mc:Choice>
        <mc:Fallback xmlns="">
          <p:sp>
            <p:nvSpPr>
              <p:cNvPr id="3" name="Subtitle 2"/>
              <p:cNvSpPr>
                <a:spLocks noGrp="1" noRot="1" noChangeAspect="1" noMove="1" noResize="1" noEditPoints="1" noAdjustHandles="1" noChangeArrowheads="1" noChangeShapeType="1" noTextEdit="1"/>
              </p:cNvSpPr>
              <p:nvPr>
                <p:ph type="subTitle" idx="1"/>
              </p:nvPr>
            </p:nvSpPr>
            <p:spPr>
              <a:xfrm>
                <a:off x="548640" y="1502229"/>
                <a:ext cx="11403874" cy="5225142"/>
              </a:xfrm>
              <a:blipFill>
                <a:blip r:embed="rId2"/>
                <a:stretch>
                  <a:fillRect l="-802" t="-1632"/>
                </a:stretch>
              </a:blipFill>
            </p:spPr>
            <p:txBody>
              <a:bodyPr/>
              <a:lstStyle/>
              <a:p>
                <a:r>
                  <a:rPr lang="en-US">
                    <a:noFill/>
                  </a:rPr>
                  <a:t> </a:t>
                </a:r>
              </a:p>
            </p:txBody>
          </p:sp>
        </mc:Fallback>
      </mc:AlternateContent>
    </p:spTree>
    <p:extLst>
      <p:ext uri="{BB962C8B-B14F-4D97-AF65-F5344CB8AC3E}">
        <p14:creationId xmlns:p14="http://schemas.microsoft.com/office/powerpoint/2010/main" val="231520650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339634"/>
            <a:ext cx="9144000" cy="988832"/>
          </a:xfrm>
        </p:spPr>
        <p:txBody>
          <a:bodyPr>
            <a:normAutofit/>
          </a:bodyPr>
          <a:lstStyle/>
          <a:p>
            <a:r>
              <a:rPr lang="en-US" dirty="0"/>
              <a:t>sample Size</a:t>
            </a:r>
          </a:p>
        </p:txBody>
      </p:sp>
      <p:sp>
        <p:nvSpPr>
          <p:cNvPr id="3" name="Subtitle 2"/>
          <p:cNvSpPr>
            <a:spLocks noGrp="1"/>
          </p:cNvSpPr>
          <p:nvPr>
            <p:ph type="subTitle" idx="1"/>
          </p:nvPr>
        </p:nvSpPr>
        <p:spPr>
          <a:xfrm>
            <a:off x="550817" y="1881051"/>
            <a:ext cx="11090366" cy="4558938"/>
          </a:xfrm>
        </p:spPr>
        <p:txBody>
          <a:bodyPr>
            <a:normAutofit/>
          </a:bodyPr>
          <a:lstStyle/>
          <a:p>
            <a:pPr>
              <a:lnSpc>
                <a:spcPct val="100000"/>
              </a:lnSpc>
            </a:pPr>
            <a:r>
              <a:rPr lang="en-US" b="1" dirty="0"/>
              <a:t>Calculating Sample size using measures of effect (</a:t>
            </a:r>
            <a:r>
              <a:rPr lang="en-US" b="1" dirty="0" err="1"/>
              <a:t>e.g</a:t>
            </a:r>
            <a:r>
              <a:rPr lang="en-US" b="1" dirty="0"/>
              <a:t> CLINICAL TRIALS)</a:t>
            </a:r>
          </a:p>
          <a:p>
            <a:pPr algn="l">
              <a:lnSpc>
                <a:spcPct val="100000"/>
              </a:lnSpc>
            </a:pPr>
            <a:endParaRPr lang="en-US" dirty="0"/>
          </a:p>
          <a:p>
            <a:pPr marL="342900" indent="-342900" algn="l">
              <a:lnSpc>
                <a:spcPct val="100000"/>
              </a:lnSpc>
              <a:buFont typeface="Arial" panose="020B0604020202020204" pitchFamily="34" charset="0"/>
              <a:buChar char="•"/>
            </a:pPr>
            <a:r>
              <a:rPr lang="en-US" dirty="0"/>
              <a:t>These are studies where effect of intervention in one group is investigated in relation to a similar group without the intervention.</a:t>
            </a:r>
          </a:p>
          <a:p>
            <a:pPr marL="342900" indent="-342900" algn="l">
              <a:lnSpc>
                <a:spcPct val="100000"/>
              </a:lnSpc>
              <a:buFont typeface="Arial" panose="020B0604020202020204" pitchFamily="34" charset="0"/>
              <a:buChar char="•"/>
            </a:pPr>
            <a:endParaRPr lang="en-US" dirty="0"/>
          </a:p>
          <a:p>
            <a:pPr marL="342900" indent="-342900" algn="l">
              <a:lnSpc>
                <a:spcPct val="100000"/>
              </a:lnSpc>
              <a:buFont typeface="Arial" panose="020B0604020202020204" pitchFamily="34" charset="0"/>
              <a:buChar char="•"/>
            </a:pPr>
            <a:r>
              <a:rPr lang="en-US" dirty="0"/>
              <a:t>Various methods available to estimate required sample size in each group to get significant results about the difference between the groups </a:t>
            </a:r>
            <a:r>
              <a:rPr lang="en-US" dirty="0" err="1"/>
              <a:t>e.g</a:t>
            </a:r>
            <a:r>
              <a:rPr lang="en-US" dirty="0"/>
              <a:t> due to effect of an intervention.</a:t>
            </a:r>
          </a:p>
          <a:p>
            <a:pPr marL="342900" indent="-342900" algn="l">
              <a:lnSpc>
                <a:spcPct val="100000"/>
              </a:lnSpc>
              <a:buFont typeface="Arial" panose="020B0604020202020204" pitchFamily="34" charset="0"/>
              <a:buChar char="•"/>
            </a:pPr>
            <a:endParaRPr lang="en-US" dirty="0"/>
          </a:p>
          <a:p>
            <a:pPr marL="342900" indent="-342900" algn="l">
              <a:lnSpc>
                <a:spcPct val="100000"/>
              </a:lnSpc>
              <a:buFont typeface="Arial" panose="020B0604020202020204" pitchFamily="34" charset="0"/>
              <a:buChar char="•"/>
            </a:pPr>
            <a:r>
              <a:rPr lang="en-US" dirty="0"/>
              <a:t>Notable method is </a:t>
            </a:r>
            <a:r>
              <a:rPr lang="en-US" b="1" dirty="0"/>
              <a:t>power analysis</a:t>
            </a:r>
            <a:r>
              <a:rPr lang="en-US" dirty="0"/>
              <a:t>.</a:t>
            </a:r>
          </a:p>
          <a:p>
            <a:pPr marL="342900" indent="-342900" algn="l">
              <a:lnSpc>
                <a:spcPct val="100000"/>
              </a:lnSpc>
              <a:buFont typeface="Arial" panose="020B0604020202020204" pitchFamily="34" charset="0"/>
              <a:buChar char="•"/>
            </a:pPr>
            <a:endParaRPr lang="en-US" dirty="0">
              <a:solidFill>
                <a:srgbClr val="FF0000"/>
              </a:solidFill>
            </a:endParaRPr>
          </a:p>
          <a:p>
            <a:pPr marL="342900" indent="-342900" algn="l">
              <a:lnSpc>
                <a:spcPct val="100000"/>
              </a:lnSpc>
              <a:buFont typeface="Arial" panose="020B0604020202020204" pitchFamily="34" charset="0"/>
              <a:buChar char="•"/>
            </a:pPr>
            <a:endParaRPr lang="en-US" dirty="0">
              <a:solidFill>
                <a:srgbClr val="FF0000"/>
              </a:solidFill>
            </a:endParaRPr>
          </a:p>
          <a:p>
            <a:pPr marL="342900" indent="-342900" algn="l">
              <a:lnSpc>
                <a:spcPct val="100000"/>
              </a:lnSpc>
              <a:buFont typeface="Arial" panose="020B0604020202020204" pitchFamily="34" charset="0"/>
              <a:buChar char="•"/>
            </a:pPr>
            <a:endParaRPr lang="en-US" dirty="0">
              <a:solidFill>
                <a:srgbClr val="FF0000"/>
              </a:solidFill>
            </a:endParaRPr>
          </a:p>
          <a:p>
            <a:pPr marL="342900" indent="-342900" algn="l">
              <a:lnSpc>
                <a:spcPct val="100000"/>
              </a:lnSpc>
              <a:buFont typeface="Arial" panose="020B0604020202020204" pitchFamily="34" charset="0"/>
              <a:buChar char="•"/>
            </a:pPr>
            <a:endParaRPr lang="en-US" dirty="0">
              <a:solidFill>
                <a:srgbClr val="FF0000"/>
              </a:solidFill>
            </a:endParaRPr>
          </a:p>
        </p:txBody>
      </p:sp>
    </p:spTree>
    <p:extLst>
      <p:ext uri="{BB962C8B-B14F-4D97-AF65-F5344CB8AC3E}">
        <p14:creationId xmlns:p14="http://schemas.microsoft.com/office/powerpoint/2010/main" val="11321300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339634"/>
            <a:ext cx="9144000" cy="988832"/>
          </a:xfrm>
        </p:spPr>
        <p:txBody>
          <a:bodyPr>
            <a:normAutofit/>
          </a:bodyPr>
          <a:lstStyle/>
          <a:p>
            <a:r>
              <a:rPr lang="en-US" dirty="0"/>
              <a:t>sample Size</a:t>
            </a:r>
          </a:p>
        </p:txBody>
      </p:sp>
      <p:sp>
        <p:nvSpPr>
          <p:cNvPr id="3" name="Subtitle 2"/>
          <p:cNvSpPr>
            <a:spLocks noGrp="1"/>
          </p:cNvSpPr>
          <p:nvPr>
            <p:ph type="subTitle" idx="1"/>
          </p:nvPr>
        </p:nvSpPr>
        <p:spPr>
          <a:xfrm>
            <a:off x="550817" y="1436913"/>
            <a:ext cx="11192692" cy="5251270"/>
          </a:xfrm>
        </p:spPr>
        <p:txBody>
          <a:bodyPr>
            <a:normAutofit/>
          </a:bodyPr>
          <a:lstStyle/>
          <a:p>
            <a:pPr>
              <a:lnSpc>
                <a:spcPct val="100000"/>
              </a:lnSpc>
            </a:pPr>
            <a:r>
              <a:rPr lang="en-US" b="1" dirty="0"/>
              <a:t>Calculating Sample size using measures of effect (</a:t>
            </a:r>
            <a:r>
              <a:rPr lang="en-US" b="1" dirty="0" err="1"/>
              <a:t>e.g</a:t>
            </a:r>
            <a:r>
              <a:rPr lang="en-US" b="1" dirty="0"/>
              <a:t> CLINICAL TRIALS)</a:t>
            </a:r>
          </a:p>
          <a:p>
            <a:pPr marL="342900" indent="-342900" algn="l">
              <a:lnSpc>
                <a:spcPct val="160000"/>
              </a:lnSpc>
              <a:buFont typeface="Arial" panose="020B0604020202020204" pitchFamily="34" charset="0"/>
              <a:buChar char="•"/>
            </a:pPr>
            <a:r>
              <a:rPr lang="en-US" dirty="0"/>
              <a:t>The Null hypothesis says there is no difference between two groups</a:t>
            </a:r>
          </a:p>
          <a:p>
            <a:pPr marL="342900" indent="-342900" algn="l">
              <a:lnSpc>
                <a:spcPct val="160000"/>
              </a:lnSpc>
              <a:buFont typeface="Arial" panose="020B0604020202020204" pitchFamily="34" charset="0"/>
              <a:buChar char="•"/>
            </a:pPr>
            <a:r>
              <a:rPr lang="en-US" dirty="0"/>
              <a:t>The alternative hypothesis says there is a difference between two groups</a:t>
            </a:r>
          </a:p>
          <a:p>
            <a:pPr marL="342900" indent="-342900" algn="l">
              <a:lnSpc>
                <a:spcPct val="160000"/>
              </a:lnSpc>
              <a:buFont typeface="Arial" panose="020B0604020202020204" pitchFamily="34" charset="0"/>
              <a:buChar char="•"/>
            </a:pPr>
            <a:r>
              <a:rPr lang="en-US" dirty="0"/>
              <a:t>Type I error is rejecting the null hypothesis when it is </a:t>
            </a:r>
            <a:r>
              <a:rPr lang="en-US" dirty="0" err="1"/>
              <a:t>infact</a:t>
            </a:r>
            <a:r>
              <a:rPr lang="en-US" dirty="0"/>
              <a:t> true, denoted as </a:t>
            </a:r>
            <a:r>
              <a:rPr lang="el-GR" dirty="0"/>
              <a:t>α</a:t>
            </a:r>
            <a:r>
              <a:rPr lang="en-US" dirty="0"/>
              <a:t>.</a:t>
            </a:r>
          </a:p>
          <a:p>
            <a:pPr marL="342900" indent="-342900" algn="l">
              <a:lnSpc>
                <a:spcPct val="160000"/>
              </a:lnSpc>
              <a:buFont typeface="Arial" panose="020B0604020202020204" pitchFamily="34" charset="0"/>
              <a:buChar char="•"/>
            </a:pPr>
            <a:r>
              <a:rPr lang="en-US" dirty="0"/>
              <a:t>Type II error is accepting the null hypothesis when it is actually false, denoted as </a:t>
            </a:r>
            <a:r>
              <a:rPr lang="el-GR" dirty="0"/>
              <a:t>β</a:t>
            </a:r>
            <a:r>
              <a:rPr lang="en-US" dirty="0"/>
              <a:t>.</a:t>
            </a:r>
          </a:p>
          <a:p>
            <a:pPr marL="342900" indent="-342900" algn="l">
              <a:lnSpc>
                <a:spcPct val="160000"/>
              </a:lnSpc>
              <a:buFont typeface="Arial" panose="020B0604020202020204" pitchFamily="34" charset="0"/>
              <a:buChar char="•"/>
            </a:pPr>
            <a:r>
              <a:rPr lang="en-US" dirty="0"/>
              <a:t>1-</a:t>
            </a:r>
            <a:r>
              <a:rPr lang="el-GR" dirty="0"/>
              <a:t>β</a:t>
            </a:r>
            <a:r>
              <a:rPr lang="en-US" dirty="0"/>
              <a:t> is called the </a:t>
            </a:r>
            <a:r>
              <a:rPr lang="en-US" b="1" dirty="0"/>
              <a:t>power</a:t>
            </a:r>
            <a:r>
              <a:rPr lang="en-US" dirty="0"/>
              <a:t> of the study. It therefore represents the ability to reject the null hypothesis when it is false. Mean being able to correctly detect a </a:t>
            </a:r>
            <a:r>
              <a:rPr lang="en-US" b="1" dirty="0"/>
              <a:t>true difference</a:t>
            </a:r>
            <a:r>
              <a:rPr lang="en-US" dirty="0"/>
              <a:t>.</a:t>
            </a:r>
          </a:p>
          <a:p>
            <a:pPr marL="342900" indent="-342900" algn="l">
              <a:lnSpc>
                <a:spcPct val="100000"/>
              </a:lnSpc>
              <a:buFont typeface="Arial" panose="020B0604020202020204" pitchFamily="34" charset="0"/>
              <a:buChar char="•"/>
            </a:pPr>
            <a:endParaRPr lang="en-US" dirty="0"/>
          </a:p>
          <a:p>
            <a:pPr marL="342900" indent="-342900" algn="l">
              <a:lnSpc>
                <a:spcPct val="100000"/>
              </a:lnSpc>
              <a:buFont typeface="Arial" panose="020B0604020202020204" pitchFamily="34" charset="0"/>
              <a:buChar char="•"/>
            </a:pPr>
            <a:endParaRPr lang="en-US" dirty="0"/>
          </a:p>
          <a:p>
            <a:pPr marL="342900" indent="-342900" algn="l">
              <a:lnSpc>
                <a:spcPct val="100000"/>
              </a:lnSpc>
              <a:buFont typeface="Arial" panose="020B0604020202020204" pitchFamily="34" charset="0"/>
              <a:buChar char="•"/>
            </a:pPr>
            <a:endParaRPr lang="en-US" dirty="0"/>
          </a:p>
          <a:p>
            <a:pPr marL="342900" indent="-342900" algn="l">
              <a:lnSpc>
                <a:spcPct val="100000"/>
              </a:lnSpc>
              <a:buFont typeface="Arial" panose="020B0604020202020204" pitchFamily="34" charset="0"/>
              <a:buChar char="•"/>
            </a:pPr>
            <a:endParaRPr lang="en-US" dirty="0"/>
          </a:p>
        </p:txBody>
      </p:sp>
    </p:spTree>
    <p:extLst>
      <p:ext uri="{BB962C8B-B14F-4D97-AF65-F5344CB8AC3E}">
        <p14:creationId xmlns:p14="http://schemas.microsoft.com/office/powerpoint/2010/main" val="193142373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339634"/>
            <a:ext cx="9144000" cy="988832"/>
          </a:xfrm>
        </p:spPr>
        <p:txBody>
          <a:bodyPr>
            <a:normAutofit/>
          </a:bodyPr>
          <a:lstStyle/>
          <a:p>
            <a:r>
              <a:rPr lang="en-US" dirty="0"/>
              <a:t>sample Size</a:t>
            </a:r>
          </a:p>
        </p:txBody>
      </p:sp>
      <p:sp>
        <p:nvSpPr>
          <p:cNvPr id="3" name="Subtitle 2"/>
          <p:cNvSpPr>
            <a:spLocks noGrp="1"/>
          </p:cNvSpPr>
          <p:nvPr>
            <p:ph type="subTitle" idx="1"/>
          </p:nvPr>
        </p:nvSpPr>
        <p:spPr>
          <a:xfrm>
            <a:off x="550817" y="1854926"/>
            <a:ext cx="11090366" cy="4698682"/>
          </a:xfrm>
        </p:spPr>
        <p:txBody>
          <a:bodyPr>
            <a:normAutofit/>
          </a:bodyPr>
          <a:lstStyle/>
          <a:p>
            <a:pPr>
              <a:lnSpc>
                <a:spcPct val="100000"/>
              </a:lnSpc>
            </a:pPr>
            <a:r>
              <a:rPr lang="en-US" b="1" dirty="0"/>
              <a:t>Calculating Sample size using measures of effect (</a:t>
            </a:r>
            <a:r>
              <a:rPr lang="en-US" b="1" dirty="0" err="1"/>
              <a:t>e.g</a:t>
            </a:r>
            <a:r>
              <a:rPr lang="en-US" b="1" dirty="0"/>
              <a:t> CLINICAL TRIALS)</a:t>
            </a:r>
          </a:p>
          <a:p>
            <a:pPr algn="l">
              <a:lnSpc>
                <a:spcPct val="100000"/>
              </a:lnSpc>
            </a:pPr>
            <a:endParaRPr lang="en-US" dirty="0"/>
          </a:p>
          <a:p>
            <a:pPr marL="342900" indent="-342900" algn="l">
              <a:lnSpc>
                <a:spcPct val="100000"/>
              </a:lnSpc>
              <a:buFont typeface="Arial" panose="020B0604020202020204" pitchFamily="34" charset="0"/>
              <a:buChar char="•"/>
            </a:pPr>
            <a:r>
              <a:rPr lang="en-US" dirty="0"/>
              <a:t>In a power analysis, </a:t>
            </a:r>
            <a:r>
              <a:rPr lang="en-US" dirty="0" err="1"/>
              <a:t>e.g</a:t>
            </a:r>
            <a:r>
              <a:rPr lang="en-US" dirty="0"/>
              <a:t> for an intervention study, there are some statistical elements that are related.</a:t>
            </a:r>
          </a:p>
          <a:p>
            <a:pPr marL="342900" indent="-342900" algn="l">
              <a:lnSpc>
                <a:spcPct val="100000"/>
              </a:lnSpc>
              <a:buFont typeface="Arial" panose="020B0604020202020204" pitchFamily="34" charset="0"/>
              <a:buChar char="•"/>
            </a:pPr>
            <a:endParaRPr lang="en-US" dirty="0"/>
          </a:p>
          <a:p>
            <a:pPr marL="342900" indent="-342900" algn="l">
              <a:lnSpc>
                <a:spcPct val="100000"/>
              </a:lnSpc>
              <a:buFont typeface="Arial" panose="020B0604020202020204" pitchFamily="34" charset="0"/>
              <a:buChar char="•"/>
            </a:pPr>
            <a:r>
              <a:rPr lang="en-US" dirty="0"/>
              <a:t>These are: level of significance (</a:t>
            </a:r>
            <a:r>
              <a:rPr lang="el-GR" dirty="0"/>
              <a:t>α</a:t>
            </a:r>
            <a:r>
              <a:rPr lang="en-US" dirty="0"/>
              <a:t>), sample size (n), sample standard deviation (𝑠), effect size (ɛ (epsilon)) and power (1 – </a:t>
            </a:r>
            <a:r>
              <a:rPr lang="el-GR" dirty="0">
                <a:latin typeface="Calibri" panose="020F0502020204030204" pitchFamily="34" charset="0"/>
                <a:cs typeface="Calibri" panose="020F0502020204030204" pitchFamily="34" charset="0"/>
              </a:rPr>
              <a:t>β</a:t>
            </a:r>
            <a:r>
              <a:rPr lang="en-US" dirty="0"/>
              <a:t>)</a:t>
            </a:r>
          </a:p>
          <a:p>
            <a:pPr marL="342900" indent="-342900" algn="l">
              <a:lnSpc>
                <a:spcPct val="100000"/>
              </a:lnSpc>
              <a:buFont typeface="Arial" panose="020B0604020202020204" pitchFamily="34" charset="0"/>
              <a:buChar char="•"/>
            </a:pPr>
            <a:endParaRPr lang="en-US" dirty="0"/>
          </a:p>
          <a:p>
            <a:pPr marL="342900" indent="-342900" algn="l">
              <a:lnSpc>
                <a:spcPct val="100000"/>
              </a:lnSpc>
              <a:buFont typeface="Arial" panose="020B0604020202020204" pitchFamily="34" charset="0"/>
              <a:buChar char="•"/>
            </a:pPr>
            <a:r>
              <a:rPr lang="en-US" dirty="0"/>
              <a:t>Therefore, you can define the other elements in order to get the required sample size for your intervention study.</a:t>
            </a:r>
          </a:p>
          <a:p>
            <a:pPr marL="342900" indent="-342900" algn="l">
              <a:lnSpc>
                <a:spcPct val="100000"/>
              </a:lnSpc>
              <a:buFont typeface="Arial" panose="020B0604020202020204" pitchFamily="34" charset="0"/>
              <a:buChar char="•"/>
            </a:pPr>
            <a:endParaRPr lang="en-US" dirty="0"/>
          </a:p>
          <a:p>
            <a:pPr marL="342900" indent="-342900" algn="l">
              <a:lnSpc>
                <a:spcPct val="100000"/>
              </a:lnSpc>
              <a:buFont typeface="Arial" panose="020B0604020202020204" pitchFamily="34" charset="0"/>
              <a:buChar char="•"/>
            </a:pPr>
            <a:endParaRPr lang="en-US" dirty="0"/>
          </a:p>
          <a:p>
            <a:pPr marL="342900" indent="-342900" algn="l">
              <a:lnSpc>
                <a:spcPct val="100000"/>
              </a:lnSpc>
              <a:buFont typeface="Arial" panose="020B0604020202020204" pitchFamily="34" charset="0"/>
              <a:buChar char="•"/>
            </a:pPr>
            <a:endParaRPr lang="en-US" dirty="0"/>
          </a:p>
        </p:txBody>
      </p:sp>
    </p:spTree>
    <p:extLst>
      <p:ext uri="{BB962C8B-B14F-4D97-AF65-F5344CB8AC3E}">
        <p14:creationId xmlns:p14="http://schemas.microsoft.com/office/powerpoint/2010/main" val="318671796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339634"/>
            <a:ext cx="9144000" cy="988832"/>
          </a:xfrm>
        </p:spPr>
        <p:txBody>
          <a:bodyPr>
            <a:normAutofit/>
          </a:bodyPr>
          <a:lstStyle/>
          <a:p>
            <a:r>
              <a:rPr lang="en-US" dirty="0"/>
              <a:t>sample Size</a:t>
            </a:r>
          </a:p>
        </p:txBody>
      </p:sp>
      <p:sp>
        <p:nvSpPr>
          <p:cNvPr id="3" name="Subtitle 2"/>
          <p:cNvSpPr>
            <a:spLocks noGrp="1"/>
          </p:cNvSpPr>
          <p:nvPr>
            <p:ph type="subTitle" idx="1"/>
          </p:nvPr>
        </p:nvSpPr>
        <p:spPr>
          <a:xfrm>
            <a:off x="550817" y="1632858"/>
            <a:ext cx="11090366" cy="4624251"/>
          </a:xfrm>
        </p:spPr>
        <p:txBody>
          <a:bodyPr>
            <a:normAutofit lnSpcReduction="10000"/>
          </a:bodyPr>
          <a:lstStyle/>
          <a:p>
            <a:pPr>
              <a:lnSpc>
                <a:spcPct val="100000"/>
              </a:lnSpc>
            </a:pPr>
            <a:r>
              <a:rPr lang="en-US" b="1" dirty="0"/>
              <a:t>Calculating Sample size using measures of effect (</a:t>
            </a:r>
            <a:r>
              <a:rPr lang="en-US" b="1" dirty="0" err="1"/>
              <a:t>e.g</a:t>
            </a:r>
            <a:r>
              <a:rPr lang="en-US" b="1" dirty="0"/>
              <a:t> CLINICAL TRIALS)</a:t>
            </a:r>
          </a:p>
          <a:p>
            <a:pPr algn="l">
              <a:lnSpc>
                <a:spcPct val="100000"/>
              </a:lnSpc>
            </a:pPr>
            <a:r>
              <a:rPr lang="en-US" dirty="0"/>
              <a:t>The elements listed:</a:t>
            </a:r>
          </a:p>
          <a:p>
            <a:pPr marL="342900" indent="-342900" algn="l">
              <a:lnSpc>
                <a:spcPct val="150000"/>
              </a:lnSpc>
              <a:buFont typeface="Arial" panose="020B0604020202020204" pitchFamily="34" charset="0"/>
              <a:buChar char="•"/>
            </a:pPr>
            <a:r>
              <a:rPr lang="en-US" dirty="0"/>
              <a:t>level of significance (</a:t>
            </a:r>
            <a:r>
              <a:rPr lang="el-GR" dirty="0"/>
              <a:t>α</a:t>
            </a:r>
            <a:r>
              <a:rPr lang="en-US" dirty="0"/>
              <a:t>): usually 0.05 is used in medical practice</a:t>
            </a:r>
          </a:p>
          <a:p>
            <a:pPr marL="342900" indent="-342900" algn="l">
              <a:lnSpc>
                <a:spcPct val="150000"/>
              </a:lnSpc>
              <a:buFont typeface="Arial" panose="020B0604020202020204" pitchFamily="34" charset="0"/>
              <a:buChar char="•"/>
            </a:pPr>
            <a:r>
              <a:rPr lang="en-US" dirty="0"/>
              <a:t> power (1 – </a:t>
            </a:r>
            <a:r>
              <a:rPr lang="el-GR" dirty="0"/>
              <a:t>β</a:t>
            </a:r>
            <a:r>
              <a:rPr lang="en-US" dirty="0"/>
              <a:t>): can be 0.4, 0.5….0.8, 0.99 it is the probability or our ability to correctly detect a difference.</a:t>
            </a:r>
          </a:p>
          <a:p>
            <a:pPr marL="342900" indent="-342900" algn="l">
              <a:lnSpc>
                <a:spcPct val="150000"/>
              </a:lnSpc>
              <a:buFont typeface="Arial" panose="020B0604020202020204" pitchFamily="34" charset="0"/>
              <a:buChar char="•"/>
            </a:pPr>
            <a:r>
              <a:rPr lang="en-US" dirty="0"/>
              <a:t>sample size (n), </a:t>
            </a:r>
          </a:p>
          <a:p>
            <a:pPr marL="342900" indent="-342900" algn="l">
              <a:lnSpc>
                <a:spcPct val="150000"/>
              </a:lnSpc>
              <a:buFont typeface="Arial" panose="020B0604020202020204" pitchFamily="34" charset="0"/>
              <a:buChar char="•"/>
            </a:pPr>
            <a:r>
              <a:rPr lang="en-US" dirty="0"/>
              <a:t> a combined standard deviation between two groups (𝑠), </a:t>
            </a:r>
          </a:p>
          <a:p>
            <a:pPr marL="342900" indent="-342900" algn="l">
              <a:lnSpc>
                <a:spcPct val="150000"/>
              </a:lnSpc>
              <a:buFont typeface="Arial" panose="020B0604020202020204" pitchFamily="34" charset="0"/>
              <a:buChar char="•"/>
            </a:pPr>
            <a:r>
              <a:rPr lang="en-US" dirty="0"/>
              <a:t>effect size (ɛ) </a:t>
            </a:r>
          </a:p>
          <a:p>
            <a:pPr marL="342900" indent="-342900" algn="l">
              <a:lnSpc>
                <a:spcPct val="100000"/>
              </a:lnSpc>
              <a:buFont typeface="Arial" panose="020B0604020202020204" pitchFamily="34" charset="0"/>
              <a:buChar char="•"/>
            </a:pPr>
            <a:endParaRPr lang="en-US" dirty="0"/>
          </a:p>
          <a:p>
            <a:pPr marL="342900" indent="-342900" algn="l">
              <a:lnSpc>
                <a:spcPct val="100000"/>
              </a:lnSpc>
              <a:buFont typeface="Arial" panose="020B0604020202020204" pitchFamily="34" charset="0"/>
              <a:buChar char="•"/>
            </a:pPr>
            <a:endParaRPr lang="en-US" dirty="0"/>
          </a:p>
          <a:p>
            <a:pPr marL="342900" indent="-342900" algn="l">
              <a:lnSpc>
                <a:spcPct val="100000"/>
              </a:lnSpc>
              <a:buFont typeface="Arial" panose="020B0604020202020204" pitchFamily="34" charset="0"/>
              <a:buChar char="•"/>
            </a:pPr>
            <a:endParaRPr lang="en-US" dirty="0"/>
          </a:p>
          <a:p>
            <a:pPr marL="342900" indent="-342900" algn="l">
              <a:lnSpc>
                <a:spcPct val="100000"/>
              </a:lnSpc>
              <a:buFont typeface="Arial" panose="020B0604020202020204" pitchFamily="34" charset="0"/>
              <a:buChar char="•"/>
            </a:pPr>
            <a:endParaRPr lang="en-US" dirty="0"/>
          </a:p>
          <a:p>
            <a:pPr marL="342900" indent="-342900" algn="l">
              <a:lnSpc>
                <a:spcPct val="100000"/>
              </a:lnSpc>
              <a:buFont typeface="Arial" panose="020B0604020202020204" pitchFamily="34" charset="0"/>
              <a:buChar char="•"/>
            </a:pPr>
            <a:endParaRPr lang="en-US" dirty="0"/>
          </a:p>
        </p:txBody>
      </p:sp>
    </p:spTree>
    <p:extLst>
      <p:ext uri="{BB962C8B-B14F-4D97-AF65-F5344CB8AC3E}">
        <p14:creationId xmlns:p14="http://schemas.microsoft.com/office/powerpoint/2010/main" val="307748407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354183" y="209005"/>
            <a:ext cx="9144000" cy="805952"/>
          </a:xfrm>
        </p:spPr>
        <p:txBody>
          <a:bodyPr>
            <a:normAutofit/>
          </a:bodyPr>
          <a:lstStyle/>
          <a:p>
            <a:r>
              <a:rPr lang="en-US" sz="4400" dirty="0"/>
              <a:t>sample Size and sampling</a:t>
            </a:r>
          </a:p>
        </p:txBody>
      </p:sp>
      <p:sp>
        <p:nvSpPr>
          <p:cNvPr id="3" name="Subtitle 2"/>
          <p:cNvSpPr>
            <a:spLocks noGrp="1"/>
          </p:cNvSpPr>
          <p:nvPr>
            <p:ph type="subTitle" idx="1"/>
          </p:nvPr>
        </p:nvSpPr>
        <p:spPr>
          <a:xfrm>
            <a:off x="1528354" y="1227909"/>
            <a:ext cx="9139646" cy="4976948"/>
          </a:xfrm>
        </p:spPr>
        <p:txBody>
          <a:bodyPr>
            <a:normAutofit lnSpcReduction="10000"/>
          </a:bodyPr>
          <a:lstStyle/>
          <a:p>
            <a:pPr algn="l"/>
            <a:r>
              <a:rPr lang="en-US" b="1" u="sng" dirty="0"/>
              <a:t>Why do we sample? </a:t>
            </a:r>
          </a:p>
          <a:p>
            <a:pPr algn="l"/>
            <a:endParaRPr lang="en-US" dirty="0"/>
          </a:p>
          <a:p>
            <a:pPr marL="342900" indent="-342900" algn="l">
              <a:buFont typeface="Arial" panose="020B0604020202020204" pitchFamily="34" charset="0"/>
              <a:buChar char="•"/>
            </a:pPr>
            <a:r>
              <a:rPr lang="en-US" dirty="0"/>
              <a:t>When confronted with a need to investigate something in a given population, the “total best” is to measure each and every member of that population and then make a conclusion on that subject for that population.</a:t>
            </a:r>
          </a:p>
          <a:p>
            <a:pPr marL="342900" indent="-342900" algn="l">
              <a:buFont typeface="Arial" panose="020B0604020202020204" pitchFamily="34" charset="0"/>
              <a:buChar char="•"/>
            </a:pPr>
            <a:endParaRPr lang="en-US" dirty="0"/>
          </a:p>
          <a:p>
            <a:pPr marL="342900" indent="-342900" algn="l">
              <a:buFont typeface="Arial" panose="020B0604020202020204" pitchFamily="34" charset="0"/>
              <a:buChar char="•"/>
            </a:pPr>
            <a:r>
              <a:rPr lang="en-US" dirty="0"/>
              <a:t>However, in practice not possible to access every member of a population (</a:t>
            </a:r>
            <a:r>
              <a:rPr lang="en-US" dirty="0" err="1"/>
              <a:t>e.g</a:t>
            </a:r>
            <a:r>
              <a:rPr lang="en-US" dirty="0"/>
              <a:t> measuring height of every individual in central province and then get the mean).</a:t>
            </a:r>
          </a:p>
          <a:p>
            <a:pPr marL="342900" indent="-342900" algn="l">
              <a:buFont typeface="Arial" panose="020B0604020202020204" pitchFamily="34" charset="0"/>
              <a:buChar char="•"/>
            </a:pPr>
            <a:endParaRPr lang="en-US" dirty="0"/>
          </a:p>
          <a:p>
            <a:pPr marL="342900" indent="-342900" algn="l">
              <a:buFont typeface="Arial" panose="020B0604020202020204" pitchFamily="34" charset="0"/>
              <a:buChar char="•"/>
            </a:pPr>
            <a:r>
              <a:rPr lang="en-US" dirty="0"/>
              <a:t>Challenges with finances, availability of subjects, ease of access, compliance etc.</a:t>
            </a:r>
          </a:p>
        </p:txBody>
      </p:sp>
    </p:spTree>
    <p:extLst>
      <p:ext uri="{BB962C8B-B14F-4D97-AF65-F5344CB8AC3E}">
        <p14:creationId xmlns:p14="http://schemas.microsoft.com/office/powerpoint/2010/main" val="76157022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339634"/>
            <a:ext cx="9144000" cy="988832"/>
          </a:xfrm>
        </p:spPr>
        <p:txBody>
          <a:bodyPr>
            <a:normAutofit/>
          </a:bodyPr>
          <a:lstStyle/>
          <a:p>
            <a:r>
              <a:rPr lang="en-US" dirty="0"/>
              <a:t>sample Size</a:t>
            </a:r>
          </a:p>
        </p:txBody>
      </p:sp>
      <p:sp>
        <p:nvSpPr>
          <p:cNvPr id="3" name="Subtitle 2"/>
          <p:cNvSpPr>
            <a:spLocks noGrp="1"/>
          </p:cNvSpPr>
          <p:nvPr>
            <p:ph type="subTitle" idx="1"/>
          </p:nvPr>
        </p:nvSpPr>
        <p:spPr>
          <a:xfrm>
            <a:off x="550817" y="1632858"/>
            <a:ext cx="11090366" cy="4924696"/>
          </a:xfrm>
        </p:spPr>
        <p:txBody>
          <a:bodyPr>
            <a:normAutofit lnSpcReduction="10000"/>
          </a:bodyPr>
          <a:lstStyle/>
          <a:p>
            <a:pPr>
              <a:lnSpc>
                <a:spcPct val="100000"/>
              </a:lnSpc>
            </a:pPr>
            <a:r>
              <a:rPr lang="en-US" b="1" dirty="0"/>
              <a:t>Calculating Sample size using measures of effect (</a:t>
            </a:r>
            <a:r>
              <a:rPr lang="en-US" b="1" dirty="0" err="1"/>
              <a:t>e.g</a:t>
            </a:r>
            <a:r>
              <a:rPr lang="en-US" b="1" dirty="0"/>
              <a:t> CLINICAL TRIALS)</a:t>
            </a:r>
          </a:p>
          <a:p>
            <a:pPr algn="l">
              <a:lnSpc>
                <a:spcPct val="100000"/>
              </a:lnSpc>
            </a:pPr>
            <a:endParaRPr lang="en-US" dirty="0"/>
          </a:p>
          <a:p>
            <a:pPr marL="342900" indent="-342900" algn="l">
              <a:lnSpc>
                <a:spcPct val="150000"/>
              </a:lnSpc>
              <a:buFont typeface="Arial" panose="020B0604020202020204" pitchFamily="34" charset="0"/>
              <a:buChar char="•"/>
            </a:pPr>
            <a:r>
              <a:rPr lang="en-US" dirty="0"/>
              <a:t>For example if you are conducting a research on a new drug which is supposed to control the glucose levels in chronic diabetic patients, one measure of the effect of that drug is to measure and compare the mean glucose concentration between those in group A who are receiving the drug and those in group B who are not (controls).</a:t>
            </a:r>
          </a:p>
          <a:p>
            <a:pPr marL="342900" indent="-342900" algn="l">
              <a:lnSpc>
                <a:spcPct val="150000"/>
              </a:lnSpc>
              <a:buFont typeface="Arial" panose="020B0604020202020204" pitchFamily="34" charset="0"/>
              <a:buChar char="•"/>
            </a:pPr>
            <a:endParaRPr lang="en-US" dirty="0"/>
          </a:p>
          <a:p>
            <a:pPr marL="342900" indent="-342900" algn="l">
              <a:lnSpc>
                <a:spcPct val="150000"/>
              </a:lnSpc>
              <a:buFont typeface="Arial" panose="020B0604020202020204" pitchFamily="34" charset="0"/>
              <a:buChar char="•"/>
            </a:pPr>
            <a:r>
              <a:rPr lang="en-US" dirty="0"/>
              <a:t>effect size (ɛ);  is the measure of the magnitude of differences between the sample means for the two groups being compared.</a:t>
            </a:r>
          </a:p>
          <a:p>
            <a:pPr marL="342900" indent="-342900" algn="l">
              <a:lnSpc>
                <a:spcPct val="100000"/>
              </a:lnSpc>
              <a:buFont typeface="Arial" panose="020B0604020202020204" pitchFamily="34" charset="0"/>
              <a:buChar char="•"/>
            </a:pPr>
            <a:endParaRPr lang="en-US" dirty="0"/>
          </a:p>
          <a:p>
            <a:pPr marL="342900" indent="-342900" algn="l">
              <a:lnSpc>
                <a:spcPct val="100000"/>
              </a:lnSpc>
              <a:buFont typeface="Arial" panose="020B0604020202020204" pitchFamily="34" charset="0"/>
              <a:buChar char="•"/>
            </a:pPr>
            <a:endParaRPr lang="en-US" dirty="0"/>
          </a:p>
          <a:p>
            <a:pPr marL="342900" indent="-342900" algn="l">
              <a:lnSpc>
                <a:spcPct val="100000"/>
              </a:lnSpc>
              <a:buFont typeface="Arial" panose="020B0604020202020204" pitchFamily="34" charset="0"/>
              <a:buChar char="•"/>
            </a:pPr>
            <a:endParaRPr lang="en-US" dirty="0"/>
          </a:p>
          <a:p>
            <a:pPr marL="342900" indent="-342900" algn="l">
              <a:lnSpc>
                <a:spcPct val="100000"/>
              </a:lnSpc>
              <a:buFont typeface="Arial" panose="020B0604020202020204" pitchFamily="34" charset="0"/>
              <a:buChar char="•"/>
            </a:pPr>
            <a:endParaRPr lang="en-US" dirty="0"/>
          </a:p>
          <a:p>
            <a:pPr marL="342900" indent="-342900" algn="l">
              <a:lnSpc>
                <a:spcPct val="100000"/>
              </a:lnSpc>
              <a:buFont typeface="Arial" panose="020B0604020202020204" pitchFamily="34" charset="0"/>
              <a:buChar char="•"/>
            </a:pPr>
            <a:endParaRPr lang="en-US" dirty="0"/>
          </a:p>
        </p:txBody>
      </p:sp>
    </p:spTree>
    <p:extLst>
      <p:ext uri="{BB962C8B-B14F-4D97-AF65-F5344CB8AC3E}">
        <p14:creationId xmlns:p14="http://schemas.microsoft.com/office/powerpoint/2010/main" val="361016288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339634"/>
            <a:ext cx="9144000" cy="988832"/>
          </a:xfrm>
        </p:spPr>
        <p:txBody>
          <a:bodyPr>
            <a:normAutofit/>
          </a:bodyPr>
          <a:lstStyle/>
          <a:p>
            <a:r>
              <a:rPr lang="en-US" dirty="0"/>
              <a:t>sample Size</a:t>
            </a:r>
          </a:p>
        </p:txBody>
      </p:sp>
      <mc:AlternateContent xmlns:mc="http://schemas.openxmlformats.org/markup-compatibility/2006" xmlns:a14="http://schemas.microsoft.com/office/drawing/2010/main">
        <mc:Choice Requires="a14">
          <p:sp>
            <p:nvSpPr>
              <p:cNvPr id="3" name="Subtitle 2"/>
              <p:cNvSpPr>
                <a:spLocks noGrp="1"/>
              </p:cNvSpPr>
              <p:nvPr>
                <p:ph type="subTitle" idx="1"/>
              </p:nvPr>
            </p:nvSpPr>
            <p:spPr>
              <a:xfrm>
                <a:off x="550817" y="1632858"/>
                <a:ext cx="11090366" cy="5081451"/>
              </a:xfrm>
            </p:spPr>
            <p:txBody>
              <a:bodyPr>
                <a:normAutofit/>
              </a:bodyPr>
              <a:lstStyle/>
              <a:p>
                <a:pPr>
                  <a:lnSpc>
                    <a:spcPct val="100000"/>
                  </a:lnSpc>
                </a:pPr>
                <a:r>
                  <a:rPr lang="en-US" b="1" dirty="0">
                    <a:solidFill>
                      <a:schemeClr val="tx1"/>
                    </a:solidFill>
                  </a:rPr>
                  <a:t>Calculating Sample size </a:t>
                </a:r>
                <a:r>
                  <a:rPr lang="en-US" b="1" dirty="0"/>
                  <a:t>using measures </a:t>
                </a:r>
                <a:r>
                  <a:rPr lang="en-US" b="1" dirty="0">
                    <a:solidFill>
                      <a:schemeClr val="tx1"/>
                    </a:solidFill>
                  </a:rPr>
                  <a:t>of effect (</a:t>
                </a:r>
                <a:r>
                  <a:rPr lang="en-US" b="1" dirty="0" err="1">
                    <a:solidFill>
                      <a:schemeClr val="tx1"/>
                    </a:solidFill>
                  </a:rPr>
                  <a:t>e.g</a:t>
                </a:r>
                <a:r>
                  <a:rPr lang="en-US" b="1" dirty="0">
                    <a:solidFill>
                      <a:schemeClr val="tx1"/>
                    </a:solidFill>
                  </a:rPr>
                  <a:t> CLINICAL TRIALS)</a:t>
                </a:r>
              </a:p>
              <a:p>
                <a:pPr algn="l">
                  <a:lnSpc>
                    <a:spcPct val="100000"/>
                  </a:lnSpc>
                </a:pPr>
                <a:endParaRPr lang="en-US" dirty="0">
                  <a:solidFill>
                    <a:schemeClr val="tx1"/>
                  </a:solidFill>
                </a:endParaRPr>
              </a:p>
              <a:p>
                <a:pPr marL="342900" indent="-342900" algn="l">
                  <a:lnSpc>
                    <a:spcPct val="150000"/>
                  </a:lnSpc>
                  <a:buFont typeface="Arial" panose="020B0604020202020204" pitchFamily="34" charset="0"/>
                  <a:buChar char="•"/>
                </a:pPr>
                <a:r>
                  <a:rPr lang="en-US" dirty="0">
                    <a:solidFill>
                      <a:schemeClr val="tx1"/>
                    </a:solidFill>
                  </a:rPr>
                  <a:t>The measure of the effect size (ɛ) has been standardized into a unit-less index measure.</a:t>
                </a:r>
              </a:p>
              <a:p>
                <a:pPr marL="342900" indent="-342900" algn="l">
                  <a:lnSpc>
                    <a:spcPct val="150000"/>
                  </a:lnSpc>
                  <a:buFont typeface="Arial" panose="020B0604020202020204" pitchFamily="34" charset="0"/>
                  <a:buChar char="•"/>
                </a:pPr>
                <a:r>
                  <a:rPr lang="en-US" dirty="0">
                    <a:solidFill>
                      <a:schemeClr val="tx1"/>
                    </a:solidFill>
                  </a:rPr>
                  <a:t>The effect-size index therefore is a ratio of the difference between two sample means and a common standard deviation for those samples combined.</a:t>
                </a:r>
              </a:p>
              <a:p>
                <a:pPr algn="l">
                  <a:lnSpc>
                    <a:spcPct val="150000"/>
                  </a:lnSpc>
                </a:pPr>
                <a:r>
                  <a:rPr lang="en-US" dirty="0">
                    <a:solidFill>
                      <a:schemeClr val="tx1"/>
                    </a:solidFill>
                  </a:rPr>
                  <a:t>		</a:t>
                </a:r>
                <a14:m>
                  <m:oMath xmlns:m="http://schemas.openxmlformats.org/officeDocument/2006/math">
                    <m:r>
                      <a:rPr lang="en-US" sz="2800" i="1" smtClean="0">
                        <a:solidFill>
                          <a:schemeClr val="tx1"/>
                        </a:solidFill>
                        <a:latin typeface="Cambria Math" panose="02040503050406030204" pitchFamily="18" charset="0"/>
                        <a:ea typeface="Cambria Math" panose="02040503050406030204" pitchFamily="18" charset="0"/>
                      </a:rPr>
                      <m:t>𝜀</m:t>
                    </m:r>
                    <m:r>
                      <a:rPr lang="en-US" sz="2800" b="0" i="1" smtClean="0">
                        <a:solidFill>
                          <a:schemeClr val="tx1"/>
                        </a:solidFill>
                        <a:latin typeface="Cambria Math" panose="02040503050406030204" pitchFamily="18" charset="0"/>
                        <a:ea typeface="Cambria Math" panose="02040503050406030204" pitchFamily="18" charset="0"/>
                      </a:rPr>
                      <m:t>=</m:t>
                    </m:r>
                    <m:f>
                      <m:fPr>
                        <m:ctrlPr>
                          <a:rPr lang="en-US" sz="2800" b="0" i="1" smtClean="0">
                            <a:solidFill>
                              <a:schemeClr val="tx1"/>
                            </a:solidFill>
                            <a:latin typeface="Cambria Math" panose="02040503050406030204" pitchFamily="18" charset="0"/>
                            <a:ea typeface="Cambria Math" panose="02040503050406030204" pitchFamily="18" charset="0"/>
                          </a:rPr>
                        </m:ctrlPr>
                      </m:fPr>
                      <m:num>
                        <m:d>
                          <m:dPr>
                            <m:endChr m:val=""/>
                            <m:ctrlPr>
                              <a:rPr lang="en-US" sz="2800" b="0" i="1" smtClean="0">
                                <a:solidFill>
                                  <a:schemeClr val="tx1"/>
                                </a:solidFill>
                                <a:latin typeface="Cambria Math" panose="02040503050406030204" pitchFamily="18" charset="0"/>
                                <a:ea typeface="Cambria Math" panose="02040503050406030204" pitchFamily="18" charset="0"/>
                              </a:rPr>
                            </m:ctrlPr>
                          </m:dPr>
                          <m:e>
                            <m:r>
                              <a:rPr lang="en-US" sz="2800" b="0" i="1" smtClean="0">
                                <a:solidFill>
                                  <a:schemeClr val="tx1"/>
                                </a:solidFill>
                                <a:latin typeface="Cambria Math" panose="02040503050406030204" pitchFamily="18" charset="0"/>
                                <a:ea typeface="Cambria Math" panose="02040503050406030204" pitchFamily="18" charset="0"/>
                              </a:rPr>
                              <m:t>𝑠𝑎𝑚𝑝𝑙𝑒</m:t>
                            </m:r>
                            <m:r>
                              <a:rPr lang="en-US" sz="2800" b="0" i="1" smtClean="0">
                                <a:solidFill>
                                  <a:schemeClr val="tx1"/>
                                </a:solidFill>
                                <a:latin typeface="Cambria Math" panose="02040503050406030204" pitchFamily="18" charset="0"/>
                                <a:ea typeface="Cambria Math" panose="02040503050406030204" pitchFamily="18" charset="0"/>
                              </a:rPr>
                              <m:t> </m:t>
                            </m:r>
                            <m:r>
                              <a:rPr lang="en-US" sz="2800" b="0" i="1" smtClean="0">
                                <a:solidFill>
                                  <a:schemeClr val="tx1"/>
                                </a:solidFill>
                                <a:latin typeface="Cambria Math" panose="02040503050406030204" pitchFamily="18" charset="0"/>
                                <a:ea typeface="Cambria Math" panose="02040503050406030204" pitchFamily="18" charset="0"/>
                              </a:rPr>
                              <m:t>𝑚𝑒𝑎𝑛</m:t>
                            </m:r>
                            <m:r>
                              <a:rPr lang="en-US" sz="2800" b="0" i="1" smtClean="0">
                                <a:solidFill>
                                  <a:schemeClr val="tx1"/>
                                </a:solidFill>
                                <a:latin typeface="Cambria Math" panose="02040503050406030204" pitchFamily="18" charset="0"/>
                                <a:ea typeface="Cambria Math" panose="02040503050406030204" pitchFamily="18" charset="0"/>
                              </a:rPr>
                              <m:t> </m:t>
                            </m:r>
                            <m:r>
                              <a:rPr lang="en-US" sz="2800" b="0" i="1" smtClean="0">
                                <a:solidFill>
                                  <a:schemeClr val="tx1"/>
                                </a:solidFill>
                                <a:latin typeface="Cambria Math" panose="02040503050406030204" pitchFamily="18" charset="0"/>
                                <a:ea typeface="Cambria Math" panose="02040503050406030204" pitchFamily="18" charset="0"/>
                              </a:rPr>
                              <m:t>𝑔𝑟𝑜𝑢𝑝</m:t>
                            </m:r>
                            <m:r>
                              <a:rPr lang="en-US" sz="2800" b="0" i="1" smtClean="0">
                                <a:solidFill>
                                  <a:schemeClr val="tx1"/>
                                </a:solidFill>
                                <a:latin typeface="Cambria Math" panose="02040503050406030204" pitchFamily="18" charset="0"/>
                                <a:ea typeface="Cambria Math" panose="02040503050406030204" pitchFamily="18" charset="0"/>
                              </a:rPr>
                              <m:t> </m:t>
                            </m:r>
                            <m:r>
                              <a:rPr lang="en-US" sz="2800" b="0" i="1" smtClean="0">
                                <a:solidFill>
                                  <a:schemeClr val="tx1"/>
                                </a:solidFill>
                                <a:latin typeface="Cambria Math" panose="02040503050406030204" pitchFamily="18" charset="0"/>
                                <a:ea typeface="Cambria Math" panose="02040503050406030204" pitchFamily="18" charset="0"/>
                              </a:rPr>
                              <m:t>𝐴</m:t>
                            </m:r>
                            <m:r>
                              <a:rPr lang="en-US" sz="2800" b="0" i="1" smtClean="0">
                                <a:solidFill>
                                  <a:schemeClr val="tx1"/>
                                </a:solidFill>
                                <a:latin typeface="Cambria Math" panose="02040503050406030204" pitchFamily="18" charset="0"/>
                                <a:ea typeface="Cambria Math" panose="02040503050406030204" pitchFamily="18" charset="0"/>
                              </a:rPr>
                              <m:t>−</m:t>
                            </m:r>
                            <m:d>
                              <m:dPr>
                                <m:begChr m:val=""/>
                                <m:ctrlPr>
                                  <a:rPr lang="en-US" sz="2800" b="0" i="1" smtClean="0">
                                    <a:solidFill>
                                      <a:schemeClr val="tx1"/>
                                    </a:solidFill>
                                    <a:latin typeface="Cambria Math" panose="02040503050406030204" pitchFamily="18" charset="0"/>
                                    <a:ea typeface="Cambria Math" panose="02040503050406030204" pitchFamily="18" charset="0"/>
                                  </a:rPr>
                                </m:ctrlPr>
                              </m:dPr>
                              <m:e>
                                <m:r>
                                  <a:rPr lang="en-US" sz="2800" b="0" i="1" smtClean="0">
                                    <a:solidFill>
                                      <a:schemeClr val="tx1"/>
                                    </a:solidFill>
                                    <a:latin typeface="Cambria Math" panose="02040503050406030204" pitchFamily="18" charset="0"/>
                                    <a:ea typeface="Cambria Math" panose="02040503050406030204" pitchFamily="18" charset="0"/>
                                  </a:rPr>
                                  <m:t>𝑠𝑎𝑚𝑝𝑙𝑒</m:t>
                                </m:r>
                                <m:r>
                                  <a:rPr lang="en-US" sz="2800" b="0" i="1" smtClean="0">
                                    <a:solidFill>
                                      <a:schemeClr val="tx1"/>
                                    </a:solidFill>
                                    <a:latin typeface="Cambria Math" panose="02040503050406030204" pitchFamily="18" charset="0"/>
                                    <a:ea typeface="Cambria Math" panose="02040503050406030204" pitchFamily="18" charset="0"/>
                                  </a:rPr>
                                  <m:t> </m:t>
                                </m:r>
                                <m:r>
                                  <a:rPr lang="en-US" sz="2800" b="0" i="1" smtClean="0">
                                    <a:solidFill>
                                      <a:schemeClr val="tx1"/>
                                    </a:solidFill>
                                    <a:latin typeface="Cambria Math" panose="02040503050406030204" pitchFamily="18" charset="0"/>
                                    <a:ea typeface="Cambria Math" panose="02040503050406030204" pitchFamily="18" charset="0"/>
                                  </a:rPr>
                                  <m:t>𝑚𝑒𝑎𝑛</m:t>
                                </m:r>
                                <m:r>
                                  <a:rPr lang="en-US" sz="2800" b="0" i="1" smtClean="0">
                                    <a:solidFill>
                                      <a:schemeClr val="tx1"/>
                                    </a:solidFill>
                                    <a:latin typeface="Cambria Math" panose="02040503050406030204" pitchFamily="18" charset="0"/>
                                    <a:ea typeface="Cambria Math" panose="02040503050406030204" pitchFamily="18" charset="0"/>
                                  </a:rPr>
                                  <m:t> </m:t>
                                </m:r>
                                <m:r>
                                  <a:rPr lang="en-US" sz="2800" b="0" i="1" smtClean="0">
                                    <a:solidFill>
                                      <a:schemeClr val="tx1"/>
                                    </a:solidFill>
                                    <a:latin typeface="Cambria Math" panose="02040503050406030204" pitchFamily="18" charset="0"/>
                                    <a:ea typeface="Cambria Math" panose="02040503050406030204" pitchFamily="18" charset="0"/>
                                  </a:rPr>
                                  <m:t>𝑔𝑟𝑜𝑢𝑝</m:t>
                                </m:r>
                                <m:r>
                                  <a:rPr lang="en-US" sz="2800" b="0" i="1" smtClean="0">
                                    <a:solidFill>
                                      <a:schemeClr val="tx1"/>
                                    </a:solidFill>
                                    <a:latin typeface="Cambria Math" panose="02040503050406030204" pitchFamily="18" charset="0"/>
                                    <a:ea typeface="Cambria Math" panose="02040503050406030204" pitchFamily="18" charset="0"/>
                                  </a:rPr>
                                  <m:t> </m:t>
                                </m:r>
                                <m:r>
                                  <a:rPr lang="en-US" sz="2800" b="0" i="1" smtClean="0">
                                    <a:solidFill>
                                      <a:schemeClr val="tx1"/>
                                    </a:solidFill>
                                    <a:latin typeface="Cambria Math" panose="02040503050406030204" pitchFamily="18" charset="0"/>
                                    <a:ea typeface="Cambria Math" panose="02040503050406030204" pitchFamily="18" charset="0"/>
                                  </a:rPr>
                                  <m:t>𝐵</m:t>
                                </m:r>
                              </m:e>
                            </m:d>
                          </m:e>
                        </m:d>
                      </m:num>
                      <m:den>
                        <m:r>
                          <a:rPr lang="en-US" sz="2800" b="0" i="1" smtClean="0">
                            <a:solidFill>
                              <a:schemeClr val="tx1"/>
                            </a:solidFill>
                            <a:latin typeface="Cambria Math" panose="02040503050406030204" pitchFamily="18" charset="0"/>
                            <a:ea typeface="Cambria Math" panose="02040503050406030204" pitchFamily="18" charset="0"/>
                          </a:rPr>
                          <m:t>𝑐𝑜𝑚𝑚𝑜𝑛</m:t>
                        </m:r>
                        <m:r>
                          <a:rPr lang="en-US" sz="2800" b="0" i="1" smtClean="0">
                            <a:solidFill>
                              <a:schemeClr val="tx1"/>
                            </a:solidFill>
                            <a:latin typeface="Cambria Math" panose="02040503050406030204" pitchFamily="18" charset="0"/>
                            <a:ea typeface="Cambria Math" panose="02040503050406030204" pitchFamily="18" charset="0"/>
                          </a:rPr>
                          <m:t> </m:t>
                        </m:r>
                        <m:r>
                          <a:rPr lang="en-US" sz="2800" b="0" i="1" smtClean="0">
                            <a:solidFill>
                              <a:schemeClr val="tx1"/>
                            </a:solidFill>
                            <a:latin typeface="Cambria Math" panose="02040503050406030204" pitchFamily="18" charset="0"/>
                            <a:ea typeface="Cambria Math" panose="02040503050406030204" pitchFamily="18" charset="0"/>
                          </a:rPr>
                          <m:t>𝑠𝑡𝑎𝑛𝑑𝑎𝑟𝑑</m:t>
                        </m:r>
                        <m:r>
                          <a:rPr lang="en-US" sz="2800" b="0" i="1" smtClean="0">
                            <a:solidFill>
                              <a:schemeClr val="tx1"/>
                            </a:solidFill>
                            <a:latin typeface="Cambria Math" panose="02040503050406030204" pitchFamily="18" charset="0"/>
                            <a:ea typeface="Cambria Math" panose="02040503050406030204" pitchFamily="18" charset="0"/>
                          </a:rPr>
                          <m:t> </m:t>
                        </m:r>
                        <m:r>
                          <a:rPr lang="en-US" sz="2800" b="0" i="1" smtClean="0">
                            <a:solidFill>
                              <a:schemeClr val="tx1"/>
                            </a:solidFill>
                            <a:latin typeface="Cambria Math" panose="02040503050406030204" pitchFamily="18" charset="0"/>
                            <a:ea typeface="Cambria Math" panose="02040503050406030204" pitchFamily="18" charset="0"/>
                          </a:rPr>
                          <m:t>𝑑𝑒𝑣𝑖𝑎𝑡𝑖𝑜𝑛</m:t>
                        </m:r>
                        <m:r>
                          <a:rPr lang="en-US" sz="2800" b="0" i="1" smtClean="0">
                            <a:solidFill>
                              <a:schemeClr val="tx1"/>
                            </a:solidFill>
                            <a:latin typeface="Cambria Math" panose="02040503050406030204" pitchFamily="18" charset="0"/>
                            <a:ea typeface="Cambria Math" panose="02040503050406030204" pitchFamily="18" charset="0"/>
                          </a:rPr>
                          <m:t> </m:t>
                        </m:r>
                        <m:r>
                          <a:rPr lang="en-US" sz="2800" b="0" i="1" smtClean="0">
                            <a:solidFill>
                              <a:schemeClr val="tx1"/>
                            </a:solidFill>
                            <a:latin typeface="Cambria Math" panose="02040503050406030204" pitchFamily="18" charset="0"/>
                            <a:ea typeface="Cambria Math" panose="02040503050406030204" pitchFamily="18" charset="0"/>
                          </a:rPr>
                          <m:t>𝑓𝑜𝑟</m:t>
                        </m:r>
                        <m:r>
                          <a:rPr lang="en-US" sz="2800" b="0" i="1" smtClean="0">
                            <a:solidFill>
                              <a:schemeClr val="tx1"/>
                            </a:solidFill>
                            <a:latin typeface="Cambria Math" panose="02040503050406030204" pitchFamily="18" charset="0"/>
                            <a:ea typeface="Cambria Math" panose="02040503050406030204" pitchFamily="18" charset="0"/>
                          </a:rPr>
                          <m:t> </m:t>
                        </m:r>
                        <m:r>
                          <a:rPr lang="en-US" sz="2800" b="0" i="1" smtClean="0">
                            <a:solidFill>
                              <a:schemeClr val="tx1"/>
                            </a:solidFill>
                            <a:latin typeface="Cambria Math" panose="02040503050406030204" pitchFamily="18" charset="0"/>
                            <a:ea typeface="Cambria Math" panose="02040503050406030204" pitchFamily="18" charset="0"/>
                          </a:rPr>
                          <m:t>𝑡h𝑒</m:t>
                        </m:r>
                        <m:r>
                          <a:rPr lang="en-US" sz="2800" b="0" i="1" smtClean="0">
                            <a:solidFill>
                              <a:schemeClr val="tx1"/>
                            </a:solidFill>
                            <a:latin typeface="Cambria Math" panose="02040503050406030204" pitchFamily="18" charset="0"/>
                            <a:ea typeface="Cambria Math" panose="02040503050406030204" pitchFamily="18" charset="0"/>
                          </a:rPr>
                          <m:t> </m:t>
                        </m:r>
                        <m:r>
                          <a:rPr lang="en-US" sz="2800" b="0" i="1" smtClean="0">
                            <a:solidFill>
                              <a:schemeClr val="tx1"/>
                            </a:solidFill>
                            <a:latin typeface="Cambria Math" panose="02040503050406030204" pitchFamily="18" charset="0"/>
                            <a:ea typeface="Cambria Math" panose="02040503050406030204" pitchFamily="18" charset="0"/>
                          </a:rPr>
                          <m:t>𝑡𝑤𝑜</m:t>
                        </m:r>
                        <m:r>
                          <a:rPr lang="en-US" sz="2800" b="0" i="1" smtClean="0">
                            <a:solidFill>
                              <a:schemeClr val="tx1"/>
                            </a:solidFill>
                            <a:latin typeface="Cambria Math" panose="02040503050406030204" pitchFamily="18" charset="0"/>
                            <a:ea typeface="Cambria Math" panose="02040503050406030204" pitchFamily="18" charset="0"/>
                          </a:rPr>
                          <m:t> </m:t>
                        </m:r>
                        <m:r>
                          <a:rPr lang="en-US" sz="2800" b="0" i="1" smtClean="0">
                            <a:solidFill>
                              <a:schemeClr val="tx1"/>
                            </a:solidFill>
                            <a:latin typeface="Cambria Math" panose="02040503050406030204" pitchFamily="18" charset="0"/>
                            <a:ea typeface="Cambria Math" panose="02040503050406030204" pitchFamily="18" charset="0"/>
                          </a:rPr>
                          <m:t>𝑔𝑟𝑜𝑢𝑝𝑠</m:t>
                        </m:r>
                      </m:den>
                    </m:f>
                  </m:oMath>
                </a14:m>
                <a:r>
                  <a:rPr lang="en-US" sz="2800" dirty="0">
                    <a:solidFill>
                      <a:schemeClr val="tx1"/>
                    </a:solidFill>
                  </a:rPr>
                  <a:t> </a:t>
                </a:r>
              </a:p>
              <a:p>
                <a:pPr marL="342900" indent="-342900" algn="l">
                  <a:lnSpc>
                    <a:spcPct val="100000"/>
                  </a:lnSpc>
                  <a:buFont typeface="Arial" panose="020B0604020202020204" pitchFamily="34" charset="0"/>
                  <a:buChar char="•"/>
                </a:pPr>
                <a:endParaRPr lang="en-US" dirty="0">
                  <a:solidFill>
                    <a:schemeClr val="tx1"/>
                  </a:solidFill>
                </a:endParaRPr>
              </a:p>
              <a:p>
                <a:pPr marL="342900" indent="-342900" algn="l">
                  <a:lnSpc>
                    <a:spcPct val="100000"/>
                  </a:lnSpc>
                  <a:buFont typeface="Arial" panose="020B0604020202020204" pitchFamily="34" charset="0"/>
                  <a:buChar char="•"/>
                </a:pPr>
                <a:endParaRPr lang="en-US" dirty="0">
                  <a:solidFill>
                    <a:schemeClr val="tx1"/>
                  </a:solidFill>
                </a:endParaRPr>
              </a:p>
              <a:p>
                <a:pPr marL="342900" indent="-342900" algn="l">
                  <a:lnSpc>
                    <a:spcPct val="100000"/>
                  </a:lnSpc>
                  <a:buFont typeface="Arial" panose="020B0604020202020204" pitchFamily="34" charset="0"/>
                  <a:buChar char="•"/>
                </a:pPr>
                <a:endParaRPr lang="en-US" dirty="0">
                  <a:solidFill>
                    <a:schemeClr val="tx1"/>
                  </a:solidFill>
                </a:endParaRPr>
              </a:p>
              <a:p>
                <a:pPr marL="342900" indent="-342900" algn="l">
                  <a:lnSpc>
                    <a:spcPct val="100000"/>
                  </a:lnSpc>
                  <a:buFont typeface="Arial" panose="020B0604020202020204" pitchFamily="34" charset="0"/>
                  <a:buChar char="•"/>
                </a:pPr>
                <a:endParaRPr lang="en-US" dirty="0">
                  <a:solidFill>
                    <a:schemeClr val="tx1"/>
                  </a:solidFill>
                </a:endParaRPr>
              </a:p>
            </p:txBody>
          </p:sp>
        </mc:Choice>
        <mc:Fallback xmlns="">
          <p:sp>
            <p:nvSpPr>
              <p:cNvPr id="3" name="Subtitle 2"/>
              <p:cNvSpPr>
                <a:spLocks noGrp="1" noRot="1" noChangeAspect="1" noMove="1" noResize="1" noEditPoints="1" noAdjustHandles="1" noChangeArrowheads="1" noChangeShapeType="1" noTextEdit="1"/>
              </p:cNvSpPr>
              <p:nvPr>
                <p:ph type="subTitle" idx="1"/>
              </p:nvPr>
            </p:nvSpPr>
            <p:spPr>
              <a:xfrm>
                <a:off x="550817" y="1632858"/>
                <a:ext cx="11090366" cy="5081451"/>
              </a:xfrm>
              <a:blipFill>
                <a:blip r:embed="rId2"/>
                <a:stretch>
                  <a:fillRect l="-714" t="-960" r="-1429"/>
                </a:stretch>
              </a:blipFill>
            </p:spPr>
            <p:txBody>
              <a:bodyPr/>
              <a:lstStyle/>
              <a:p>
                <a:r>
                  <a:rPr lang="en-US">
                    <a:noFill/>
                  </a:rPr>
                  <a:t> </a:t>
                </a:r>
              </a:p>
            </p:txBody>
          </p:sp>
        </mc:Fallback>
      </mc:AlternateContent>
    </p:spTree>
    <p:extLst>
      <p:ext uri="{BB962C8B-B14F-4D97-AF65-F5344CB8AC3E}">
        <p14:creationId xmlns:p14="http://schemas.microsoft.com/office/powerpoint/2010/main" val="149123705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339634"/>
            <a:ext cx="9144000" cy="988832"/>
          </a:xfrm>
        </p:spPr>
        <p:txBody>
          <a:bodyPr>
            <a:normAutofit/>
          </a:bodyPr>
          <a:lstStyle/>
          <a:p>
            <a:r>
              <a:rPr lang="en-US" dirty="0"/>
              <a:t>sample Size</a:t>
            </a:r>
          </a:p>
        </p:txBody>
      </p:sp>
      <p:sp>
        <p:nvSpPr>
          <p:cNvPr id="3" name="Subtitle 2"/>
          <p:cNvSpPr>
            <a:spLocks noGrp="1"/>
          </p:cNvSpPr>
          <p:nvPr>
            <p:ph type="subTitle" idx="1"/>
          </p:nvPr>
        </p:nvSpPr>
        <p:spPr>
          <a:xfrm>
            <a:off x="550817" y="1328466"/>
            <a:ext cx="11090366" cy="5385843"/>
          </a:xfrm>
        </p:spPr>
        <p:txBody>
          <a:bodyPr>
            <a:normAutofit fontScale="92500"/>
          </a:bodyPr>
          <a:lstStyle/>
          <a:p>
            <a:pPr algn="l">
              <a:lnSpc>
                <a:spcPct val="100000"/>
              </a:lnSpc>
            </a:pPr>
            <a:endParaRPr lang="en-US" dirty="0"/>
          </a:p>
          <a:p>
            <a:pPr algn="l">
              <a:lnSpc>
                <a:spcPct val="150000"/>
              </a:lnSpc>
            </a:pPr>
            <a:r>
              <a:rPr lang="en-US" b="1" dirty="0"/>
              <a:t>Standardized index for effect size (ɛ) </a:t>
            </a:r>
          </a:p>
          <a:p>
            <a:pPr marL="342900" indent="-342900" algn="l">
              <a:lnSpc>
                <a:spcPct val="150000"/>
              </a:lnSpc>
              <a:buFont typeface="Arial" panose="020B0604020202020204" pitchFamily="34" charset="0"/>
              <a:buChar char="•"/>
            </a:pPr>
            <a:r>
              <a:rPr lang="en-US" b="1" dirty="0"/>
              <a:t>Large effect size (ɛ = .80) </a:t>
            </a:r>
            <a:r>
              <a:rPr lang="en-US" dirty="0"/>
              <a:t>implies there is a large degree of separation and therefore very little potential overlap between groups. These differences should be obvious by observation, and statistics should be applied only to legitimately document them.</a:t>
            </a:r>
          </a:p>
          <a:p>
            <a:pPr marL="342900" indent="-342900" algn="l">
              <a:lnSpc>
                <a:spcPct val="150000"/>
              </a:lnSpc>
              <a:buFont typeface="Arial" panose="020B0604020202020204" pitchFamily="34" charset="0"/>
              <a:buChar char="•"/>
            </a:pPr>
            <a:r>
              <a:rPr lang="en-US" b="1" dirty="0"/>
              <a:t>Medium effect size (ɛ = .50) </a:t>
            </a:r>
            <a:r>
              <a:rPr lang="en-US" dirty="0"/>
              <a:t>implies an observable difference may be noted by the trained observer. Testing is necessary to verify the differences.</a:t>
            </a:r>
          </a:p>
          <a:p>
            <a:pPr marL="342900" indent="-342900" algn="l">
              <a:lnSpc>
                <a:spcPct val="150000"/>
              </a:lnSpc>
              <a:buFont typeface="Arial" panose="020B0604020202020204" pitchFamily="34" charset="0"/>
              <a:buChar char="•"/>
            </a:pPr>
            <a:r>
              <a:rPr lang="en-US" b="1" dirty="0"/>
              <a:t>Small effect size (ɛ = .20) </a:t>
            </a:r>
            <a:r>
              <a:rPr lang="en-US" dirty="0"/>
              <a:t>implies the differences, if any, are so small as to be invisible to the observer, and testing is necessary to identify differences in performance and/or behaviors.</a:t>
            </a:r>
          </a:p>
          <a:p>
            <a:pPr marL="342900" indent="-342900" algn="l">
              <a:lnSpc>
                <a:spcPct val="150000"/>
              </a:lnSpc>
              <a:buFont typeface="Arial" panose="020B0604020202020204" pitchFamily="34" charset="0"/>
              <a:buChar char="•"/>
            </a:pPr>
            <a:endParaRPr lang="en-US" dirty="0"/>
          </a:p>
          <a:p>
            <a:pPr marL="342900" indent="-342900" algn="l">
              <a:lnSpc>
                <a:spcPct val="100000"/>
              </a:lnSpc>
              <a:buFont typeface="Arial" panose="020B0604020202020204" pitchFamily="34" charset="0"/>
              <a:buChar char="•"/>
            </a:pPr>
            <a:endParaRPr lang="en-US" dirty="0"/>
          </a:p>
          <a:p>
            <a:pPr marL="342900" indent="-342900" algn="l">
              <a:lnSpc>
                <a:spcPct val="100000"/>
              </a:lnSpc>
              <a:buFont typeface="Arial" panose="020B0604020202020204" pitchFamily="34" charset="0"/>
              <a:buChar char="•"/>
            </a:pPr>
            <a:endParaRPr lang="en-US" dirty="0"/>
          </a:p>
          <a:p>
            <a:pPr marL="342900" indent="-342900" algn="l">
              <a:lnSpc>
                <a:spcPct val="100000"/>
              </a:lnSpc>
              <a:buFont typeface="Arial" panose="020B0604020202020204" pitchFamily="34" charset="0"/>
              <a:buChar char="•"/>
            </a:pPr>
            <a:endParaRPr lang="en-US" dirty="0"/>
          </a:p>
        </p:txBody>
      </p:sp>
    </p:spTree>
    <p:extLst>
      <p:ext uri="{BB962C8B-B14F-4D97-AF65-F5344CB8AC3E}">
        <p14:creationId xmlns:p14="http://schemas.microsoft.com/office/powerpoint/2010/main" val="405926442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339634"/>
            <a:ext cx="9144000" cy="988832"/>
          </a:xfrm>
        </p:spPr>
        <p:txBody>
          <a:bodyPr>
            <a:normAutofit/>
          </a:bodyPr>
          <a:lstStyle/>
          <a:p>
            <a:r>
              <a:rPr lang="en-US" dirty="0"/>
              <a:t>sample Size</a:t>
            </a:r>
          </a:p>
        </p:txBody>
      </p:sp>
      <p:sp>
        <p:nvSpPr>
          <p:cNvPr id="3" name="Subtitle 2"/>
          <p:cNvSpPr>
            <a:spLocks noGrp="1"/>
          </p:cNvSpPr>
          <p:nvPr>
            <p:ph type="subTitle" idx="1"/>
          </p:nvPr>
        </p:nvSpPr>
        <p:spPr>
          <a:xfrm>
            <a:off x="550817" y="1632858"/>
            <a:ext cx="11090366" cy="5081451"/>
          </a:xfrm>
        </p:spPr>
        <p:txBody>
          <a:bodyPr>
            <a:normAutofit/>
          </a:bodyPr>
          <a:lstStyle/>
          <a:p>
            <a:pPr>
              <a:lnSpc>
                <a:spcPct val="100000"/>
              </a:lnSpc>
            </a:pPr>
            <a:r>
              <a:rPr lang="en-US" b="1" dirty="0"/>
              <a:t>Calculating Sample size using measures of effect (</a:t>
            </a:r>
            <a:r>
              <a:rPr lang="en-US" b="1" dirty="0" err="1"/>
              <a:t>e.g</a:t>
            </a:r>
            <a:r>
              <a:rPr lang="en-US" b="1" dirty="0"/>
              <a:t> CLINICAL TRIALS)</a:t>
            </a:r>
          </a:p>
          <a:p>
            <a:pPr>
              <a:lnSpc>
                <a:spcPct val="100000"/>
              </a:lnSpc>
            </a:pPr>
            <a:endParaRPr lang="en-US" dirty="0"/>
          </a:p>
          <a:p>
            <a:pPr algn="l">
              <a:lnSpc>
                <a:spcPct val="150000"/>
              </a:lnSpc>
            </a:pPr>
            <a:r>
              <a:rPr lang="en-US" dirty="0"/>
              <a:t>Example.</a:t>
            </a:r>
          </a:p>
          <a:p>
            <a:pPr marL="342900" indent="-342900" algn="l">
              <a:lnSpc>
                <a:spcPct val="150000"/>
              </a:lnSpc>
              <a:buFont typeface="Arial" panose="020B0604020202020204" pitchFamily="34" charset="0"/>
              <a:buChar char="•"/>
            </a:pPr>
            <a:r>
              <a:rPr lang="en-US" dirty="0"/>
              <a:t>A large study is to be conducted to determine if a new Drug (drug J) significantly reduces glucose levels in chronic diabetes patients with persistently high blood sugar. Two groups of similar chronic diabetes patients are to be formed, group A receiving the drug and group B not receiving the drug (control group). What minimum sample size is required to get a good conclusion about the effect of drug J.</a:t>
            </a:r>
          </a:p>
          <a:p>
            <a:pPr marL="342900" indent="-342900" algn="l">
              <a:lnSpc>
                <a:spcPct val="100000"/>
              </a:lnSpc>
              <a:buFont typeface="Arial" panose="020B0604020202020204" pitchFamily="34" charset="0"/>
              <a:buChar char="•"/>
            </a:pPr>
            <a:endParaRPr lang="en-US" dirty="0"/>
          </a:p>
          <a:p>
            <a:pPr marL="342900" indent="-342900" algn="l">
              <a:lnSpc>
                <a:spcPct val="100000"/>
              </a:lnSpc>
              <a:buFont typeface="Arial" panose="020B0604020202020204" pitchFamily="34" charset="0"/>
              <a:buChar char="•"/>
            </a:pPr>
            <a:endParaRPr lang="en-US" dirty="0"/>
          </a:p>
          <a:p>
            <a:pPr marL="342900" indent="-342900" algn="l">
              <a:lnSpc>
                <a:spcPct val="100000"/>
              </a:lnSpc>
              <a:buFont typeface="Arial" panose="020B0604020202020204" pitchFamily="34" charset="0"/>
              <a:buChar char="•"/>
            </a:pPr>
            <a:endParaRPr lang="en-US" dirty="0"/>
          </a:p>
        </p:txBody>
      </p:sp>
    </p:spTree>
    <p:extLst>
      <p:ext uri="{BB962C8B-B14F-4D97-AF65-F5344CB8AC3E}">
        <p14:creationId xmlns:p14="http://schemas.microsoft.com/office/powerpoint/2010/main" val="2024681822"/>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339634"/>
            <a:ext cx="9144000" cy="988832"/>
          </a:xfrm>
        </p:spPr>
        <p:txBody>
          <a:bodyPr>
            <a:normAutofit/>
          </a:bodyPr>
          <a:lstStyle/>
          <a:p>
            <a:r>
              <a:rPr lang="en-US" dirty="0"/>
              <a:t>sample Size</a:t>
            </a:r>
          </a:p>
        </p:txBody>
      </p:sp>
      <p:sp>
        <p:nvSpPr>
          <p:cNvPr id="3" name="Subtitle 2"/>
          <p:cNvSpPr>
            <a:spLocks noGrp="1"/>
          </p:cNvSpPr>
          <p:nvPr>
            <p:ph type="subTitle" idx="1"/>
          </p:nvPr>
        </p:nvSpPr>
        <p:spPr>
          <a:xfrm>
            <a:off x="550817" y="1632858"/>
            <a:ext cx="11090366" cy="5081451"/>
          </a:xfrm>
        </p:spPr>
        <p:txBody>
          <a:bodyPr>
            <a:normAutofit lnSpcReduction="10000"/>
          </a:bodyPr>
          <a:lstStyle/>
          <a:p>
            <a:pPr>
              <a:lnSpc>
                <a:spcPct val="100000"/>
              </a:lnSpc>
            </a:pPr>
            <a:r>
              <a:rPr lang="en-US" b="1" dirty="0"/>
              <a:t>Calculating Sample size using measures of effect (</a:t>
            </a:r>
            <a:r>
              <a:rPr lang="en-US" b="1" dirty="0" err="1"/>
              <a:t>e.g</a:t>
            </a:r>
            <a:r>
              <a:rPr lang="en-US" b="1" dirty="0"/>
              <a:t> CLINICAL TRIALS)</a:t>
            </a:r>
          </a:p>
          <a:p>
            <a:pPr>
              <a:lnSpc>
                <a:spcPct val="100000"/>
              </a:lnSpc>
            </a:pPr>
            <a:endParaRPr lang="en-US" dirty="0"/>
          </a:p>
          <a:p>
            <a:pPr algn="l">
              <a:lnSpc>
                <a:spcPct val="150000"/>
              </a:lnSpc>
            </a:pPr>
            <a:r>
              <a:rPr lang="en-US" dirty="0"/>
              <a:t>Further information.</a:t>
            </a:r>
          </a:p>
          <a:p>
            <a:pPr marL="342900" indent="-342900" algn="l">
              <a:lnSpc>
                <a:spcPct val="150000"/>
              </a:lnSpc>
              <a:buFont typeface="Arial" panose="020B0604020202020204" pitchFamily="34" charset="0"/>
              <a:buChar char="•"/>
            </a:pPr>
            <a:r>
              <a:rPr lang="en-US" dirty="0"/>
              <a:t>A pilot study was done for a sample of n=5 (pilot group A and group B each with sample size of 5) and the results were that for group A ( who received drug J) the mean glucose concentration was 12.1 with standard deviation of 3.4 while for group B (the control group) the mean glucose concentration was 15.0 with standard deviation 4.4. this information will help get a rough estimate of (ɛ) for the drug.</a:t>
            </a:r>
          </a:p>
          <a:p>
            <a:pPr marL="342900" indent="-342900" algn="l">
              <a:lnSpc>
                <a:spcPct val="150000"/>
              </a:lnSpc>
              <a:buFont typeface="Arial" panose="020B0604020202020204" pitchFamily="34" charset="0"/>
              <a:buChar char="•"/>
            </a:pPr>
            <a:r>
              <a:rPr lang="en-US" dirty="0"/>
              <a:t>All glucose measurements are in </a:t>
            </a:r>
            <a:r>
              <a:rPr lang="en-US" dirty="0" err="1"/>
              <a:t>mmol</a:t>
            </a:r>
            <a:r>
              <a:rPr lang="en-US" dirty="0"/>
              <a:t>/L.</a:t>
            </a:r>
          </a:p>
          <a:p>
            <a:pPr marL="342900" indent="-342900" algn="l">
              <a:lnSpc>
                <a:spcPct val="100000"/>
              </a:lnSpc>
              <a:buFont typeface="Arial" panose="020B0604020202020204" pitchFamily="34" charset="0"/>
              <a:buChar char="•"/>
            </a:pPr>
            <a:endParaRPr lang="en-US" dirty="0"/>
          </a:p>
          <a:p>
            <a:pPr marL="342900" indent="-342900" algn="l">
              <a:lnSpc>
                <a:spcPct val="100000"/>
              </a:lnSpc>
              <a:buFont typeface="Arial" panose="020B0604020202020204" pitchFamily="34" charset="0"/>
              <a:buChar char="•"/>
            </a:pPr>
            <a:endParaRPr lang="en-US" dirty="0"/>
          </a:p>
        </p:txBody>
      </p:sp>
    </p:spTree>
    <p:extLst>
      <p:ext uri="{BB962C8B-B14F-4D97-AF65-F5344CB8AC3E}">
        <p14:creationId xmlns:p14="http://schemas.microsoft.com/office/powerpoint/2010/main" val="2966651288"/>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339634"/>
            <a:ext cx="9144000" cy="988832"/>
          </a:xfrm>
        </p:spPr>
        <p:txBody>
          <a:bodyPr>
            <a:normAutofit/>
          </a:bodyPr>
          <a:lstStyle/>
          <a:p>
            <a:r>
              <a:rPr lang="en-US" dirty="0"/>
              <a:t>sample Size</a:t>
            </a:r>
          </a:p>
        </p:txBody>
      </p:sp>
      <mc:AlternateContent xmlns:mc="http://schemas.openxmlformats.org/markup-compatibility/2006" xmlns:a14="http://schemas.microsoft.com/office/drawing/2010/main">
        <mc:Choice Requires="a14">
          <p:sp>
            <p:nvSpPr>
              <p:cNvPr id="3" name="Subtitle 2"/>
              <p:cNvSpPr>
                <a:spLocks noGrp="1"/>
              </p:cNvSpPr>
              <p:nvPr>
                <p:ph type="subTitle" idx="1"/>
              </p:nvPr>
            </p:nvSpPr>
            <p:spPr>
              <a:xfrm>
                <a:off x="550817" y="1632858"/>
                <a:ext cx="11090366" cy="5081451"/>
              </a:xfrm>
            </p:spPr>
            <p:txBody>
              <a:bodyPr>
                <a:normAutofit/>
              </a:bodyPr>
              <a:lstStyle/>
              <a:p>
                <a:pPr algn="l">
                  <a:lnSpc>
                    <a:spcPct val="150000"/>
                  </a:lnSpc>
                </a:pPr>
                <a:r>
                  <a:rPr lang="en-US" b="1" dirty="0">
                    <a:solidFill>
                      <a:schemeClr val="tx1"/>
                    </a:solidFill>
                  </a:rPr>
                  <a:t>Solution.</a:t>
                </a:r>
              </a:p>
              <a:p>
                <a:pPr marL="342900" indent="-342900" algn="l">
                  <a:lnSpc>
                    <a:spcPct val="150000"/>
                  </a:lnSpc>
                  <a:buFont typeface="Arial" panose="020B0604020202020204" pitchFamily="34" charset="0"/>
                  <a:buChar char="•"/>
                </a:pPr>
                <a:r>
                  <a:rPr lang="en-US" dirty="0">
                    <a:solidFill>
                      <a:schemeClr val="tx1"/>
                    </a:solidFill>
                  </a:rPr>
                  <a:t>Firstly we get a rough estimate of the effect size index of the drug using the extra information coming from that pilot study.</a:t>
                </a:r>
              </a:p>
              <a:p>
                <a:pPr algn="l">
                  <a:lnSpc>
                    <a:spcPct val="150000"/>
                  </a:lnSpc>
                </a:pPr>
                <a:r>
                  <a:rPr lang="en-US" dirty="0">
                    <a:solidFill>
                      <a:schemeClr val="tx1"/>
                    </a:solidFill>
                  </a:rPr>
                  <a:t>			</a:t>
                </a:r>
                <a14:m>
                  <m:oMath xmlns:m="http://schemas.openxmlformats.org/officeDocument/2006/math">
                    <m:r>
                      <a:rPr lang="en-US" sz="2800" i="1">
                        <a:solidFill>
                          <a:schemeClr val="tx1"/>
                        </a:solidFill>
                        <a:latin typeface="Cambria Math" panose="02040503050406030204" pitchFamily="18" charset="0"/>
                        <a:ea typeface="Cambria Math" panose="02040503050406030204" pitchFamily="18" charset="0"/>
                      </a:rPr>
                      <m:t>𝜀</m:t>
                    </m:r>
                    <m:r>
                      <a:rPr lang="en-US" sz="2800" i="1">
                        <a:solidFill>
                          <a:schemeClr val="tx1"/>
                        </a:solidFill>
                        <a:latin typeface="Cambria Math" panose="02040503050406030204" pitchFamily="18" charset="0"/>
                        <a:ea typeface="Cambria Math" panose="02040503050406030204" pitchFamily="18" charset="0"/>
                      </a:rPr>
                      <m:t>=</m:t>
                    </m:r>
                    <m:f>
                      <m:fPr>
                        <m:ctrlPr>
                          <a:rPr lang="en-US" sz="2800" i="1">
                            <a:solidFill>
                              <a:schemeClr val="tx1"/>
                            </a:solidFill>
                            <a:latin typeface="Cambria Math" panose="02040503050406030204" pitchFamily="18" charset="0"/>
                            <a:ea typeface="Cambria Math" panose="02040503050406030204" pitchFamily="18" charset="0"/>
                          </a:rPr>
                        </m:ctrlPr>
                      </m:fPr>
                      <m:num>
                        <m:d>
                          <m:dPr>
                            <m:endChr m:val=""/>
                            <m:ctrlPr>
                              <a:rPr lang="en-US" sz="2800" i="1">
                                <a:solidFill>
                                  <a:schemeClr val="tx1"/>
                                </a:solidFill>
                                <a:latin typeface="Cambria Math" panose="02040503050406030204" pitchFamily="18" charset="0"/>
                                <a:ea typeface="Cambria Math" panose="02040503050406030204" pitchFamily="18" charset="0"/>
                              </a:rPr>
                            </m:ctrlPr>
                          </m:dPr>
                          <m:e>
                            <m:r>
                              <a:rPr lang="en-US" sz="2800" i="1">
                                <a:solidFill>
                                  <a:schemeClr val="tx1"/>
                                </a:solidFill>
                                <a:latin typeface="Cambria Math" panose="02040503050406030204" pitchFamily="18" charset="0"/>
                                <a:ea typeface="Cambria Math" panose="02040503050406030204" pitchFamily="18" charset="0"/>
                              </a:rPr>
                              <m:t>𝑠𝑎𝑚𝑝𝑙𝑒</m:t>
                            </m:r>
                            <m:r>
                              <a:rPr lang="en-US" sz="2800" i="1">
                                <a:solidFill>
                                  <a:schemeClr val="tx1"/>
                                </a:solidFill>
                                <a:latin typeface="Cambria Math" panose="02040503050406030204" pitchFamily="18" charset="0"/>
                                <a:ea typeface="Cambria Math" panose="02040503050406030204" pitchFamily="18" charset="0"/>
                              </a:rPr>
                              <m:t> </m:t>
                            </m:r>
                            <m:r>
                              <a:rPr lang="en-US" sz="2800" i="1">
                                <a:solidFill>
                                  <a:schemeClr val="tx1"/>
                                </a:solidFill>
                                <a:latin typeface="Cambria Math" panose="02040503050406030204" pitchFamily="18" charset="0"/>
                                <a:ea typeface="Cambria Math" panose="02040503050406030204" pitchFamily="18" charset="0"/>
                              </a:rPr>
                              <m:t>𝑚𝑒𝑎𝑛</m:t>
                            </m:r>
                            <m:r>
                              <a:rPr lang="en-US" sz="2800" i="1">
                                <a:solidFill>
                                  <a:schemeClr val="tx1"/>
                                </a:solidFill>
                                <a:latin typeface="Cambria Math" panose="02040503050406030204" pitchFamily="18" charset="0"/>
                                <a:ea typeface="Cambria Math" panose="02040503050406030204" pitchFamily="18" charset="0"/>
                              </a:rPr>
                              <m:t> </m:t>
                            </m:r>
                            <m:r>
                              <a:rPr lang="en-US" sz="2800" i="1">
                                <a:solidFill>
                                  <a:schemeClr val="tx1"/>
                                </a:solidFill>
                                <a:latin typeface="Cambria Math" panose="02040503050406030204" pitchFamily="18" charset="0"/>
                                <a:ea typeface="Cambria Math" panose="02040503050406030204" pitchFamily="18" charset="0"/>
                              </a:rPr>
                              <m:t>𝑔𝑟𝑜𝑢𝑝</m:t>
                            </m:r>
                            <m:r>
                              <a:rPr lang="en-US" sz="2800" i="1">
                                <a:solidFill>
                                  <a:schemeClr val="tx1"/>
                                </a:solidFill>
                                <a:latin typeface="Cambria Math" panose="02040503050406030204" pitchFamily="18" charset="0"/>
                                <a:ea typeface="Cambria Math" panose="02040503050406030204" pitchFamily="18" charset="0"/>
                              </a:rPr>
                              <m:t> </m:t>
                            </m:r>
                            <m:r>
                              <a:rPr lang="en-US" sz="2800" b="0" i="1" smtClean="0">
                                <a:solidFill>
                                  <a:schemeClr val="tx1"/>
                                </a:solidFill>
                                <a:latin typeface="Cambria Math" panose="02040503050406030204" pitchFamily="18" charset="0"/>
                                <a:ea typeface="Cambria Math" panose="02040503050406030204" pitchFamily="18" charset="0"/>
                              </a:rPr>
                              <m:t>𝐵</m:t>
                            </m:r>
                            <m:r>
                              <a:rPr lang="en-US" sz="2800" i="1">
                                <a:solidFill>
                                  <a:schemeClr val="tx1"/>
                                </a:solidFill>
                                <a:latin typeface="Cambria Math" panose="02040503050406030204" pitchFamily="18" charset="0"/>
                                <a:ea typeface="Cambria Math" panose="02040503050406030204" pitchFamily="18" charset="0"/>
                              </a:rPr>
                              <m:t>−</m:t>
                            </m:r>
                            <m:d>
                              <m:dPr>
                                <m:begChr m:val=""/>
                                <m:ctrlPr>
                                  <a:rPr lang="en-US" sz="2800" i="1">
                                    <a:solidFill>
                                      <a:schemeClr val="tx1"/>
                                    </a:solidFill>
                                    <a:latin typeface="Cambria Math" panose="02040503050406030204" pitchFamily="18" charset="0"/>
                                    <a:ea typeface="Cambria Math" panose="02040503050406030204" pitchFamily="18" charset="0"/>
                                  </a:rPr>
                                </m:ctrlPr>
                              </m:dPr>
                              <m:e>
                                <m:r>
                                  <a:rPr lang="en-US" sz="2800" i="1">
                                    <a:solidFill>
                                      <a:schemeClr val="tx1"/>
                                    </a:solidFill>
                                    <a:latin typeface="Cambria Math" panose="02040503050406030204" pitchFamily="18" charset="0"/>
                                    <a:ea typeface="Cambria Math" panose="02040503050406030204" pitchFamily="18" charset="0"/>
                                  </a:rPr>
                                  <m:t>𝑠𝑎𝑚𝑝𝑙𝑒</m:t>
                                </m:r>
                                <m:r>
                                  <a:rPr lang="en-US" sz="2800" i="1">
                                    <a:solidFill>
                                      <a:schemeClr val="tx1"/>
                                    </a:solidFill>
                                    <a:latin typeface="Cambria Math" panose="02040503050406030204" pitchFamily="18" charset="0"/>
                                    <a:ea typeface="Cambria Math" panose="02040503050406030204" pitchFamily="18" charset="0"/>
                                  </a:rPr>
                                  <m:t> </m:t>
                                </m:r>
                                <m:r>
                                  <a:rPr lang="en-US" sz="2800" i="1">
                                    <a:solidFill>
                                      <a:schemeClr val="tx1"/>
                                    </a:solidFill>
                                    <a:latin typeface="Cambria Math" panose="02040503050406030204" pitchFamily="18" charset="0"/>
                                    <a:ea typeface="Cambria Math" panose="02040503050406030204" pitchFamily="18" charset="0"/>
                                  </a:rPr>
                                  <m:t>𝑚𝑒𝑎𝑛</m:t>
                                </m:r>
                                <m:r>
                                  <a:rPr lang="en-US" sz="2800" i="1">
                                    <a:solidFill>
                                      <a:schemeClr val="tx1"/>
                                    </a:solidFill>
                                    <a:latin typeface="Cambria Math" panose="02040503050406030204" pitchFamily="18" charset="0"/>
                                    <a:ea typeface="Cambria Math" panose="02040503050406030204" pitchFamily="18" charset="0"/>
                                  </a:rPr>
                                  <m:t> </m:t>
                                </m:r>
                                <m:r>
                                  <a:rPr lang="en-US" sz="2800" i="1">
                                    <a:solidFill>
                                      <a:schemeClr val="tx1"/>
                                    </a:solidFill>
                                    <a:latin typeface="Cambria Math" panose="02040503050406030204" pitchFamily="18" charset="0"/>
                                    <a:ea typeface="Cambria Math" panose="02040503050406030204" pitchFamily="18" charset="0"/>
                                  </a:rPr>
                                  <m:t>𝑔𝑟𝑜𝑢𝑝</m:t>
                                </m:r>
                                <m:r>
                                  <a:rPr lang="en-US" sz="2800" i="1">
                                    <a:solidFill>
                                      <a:schemeClr val="tx1"/>
                                    </a:solidFill>
                                    <a:latin typeface="Cambria Math" panose="02040503050406030204" pitchFamily="18" charset="0"/>
                                    <a:ea typeface="Cambria Math" panose="02040503050406030204" pitchFamily="18" charset="0"/>
                                  </a:rPr>
                                  <m:t> </m:t>
                                </m:r>
                                <m:r>
                                  <a:rPr lang="en-US" sz="2800" b="0" i="1" smtClean="0">
                                    <a:solidFill>
                                      <a:schemeClr val="tx1"/>
                                    </a:solidFill>
                                    <a:latin typeface="Cambria Math" panose="02040503050406030204" pitchFamily="18" charset="0"/>
                                    <a:ea typeface="Cambria Math" panose="02040503050406030204" pitchFamily="18" charset="0"/>
                                  </a:rPr>
                                  <m:t>𝐴</m:t>
                                </m:r>
                              </m:e>
                            </m:d>
                          </m:e>
                        </m:d>
                      </m:num>
                      <m:den>
                        <m:r>
                          <a:rPr lang="en-US" sz="2800" i="1">
                            <a:solidFill>
                              <a:schemeClr val="tx1"/>
                            </a:solidFill>
                            <a:latin typeface="Cambria Math" panose="02040503050406030204" pitchFamily="18" charset="0"/>
                            <a:ea typeface="Cambria Math" panose="02040503050406030204" pitchFamily="18" charset="0"/>
                          </a:rPr>
                          <m:t>𝑐𝑜𝑚𝑚𝑜𝑛</m:t>
                        </m:r>
                        <m:r>
                          <a:rPr lang="en-US" sz="2800" i="1">
                            <a:solidFill>
                              <a:schemeClr val="tx1"/>
                            </a:solidFill>
                            <a:latin typeface="Cambria Math" panose="02040503050406030204" pitchFamily="18" charset="0"/>
                            <a:ea typeface="Cambria Math" panose="02040503050406030204" pitchFamily="18" charset="0"/>
                          </a:rPr>
                          <m:t> </m:t>
                        </m:r>
                        <m:r>
                          <a:rPr lang="en-US" sz="2800" i="1">
                            <a:solidFill>
                              <a:schemeClr val="tx1"/>
                            </a:solidFill>
                            <a:latin typeface="Cambria Math" panose="02040503050406030204" pitchFamily="18" charset="0"/>
                            <a:ea typeface="Cambria Math" panose="02040503050406030204" pitchFamily="18" charset="0"/>
                          </a:rPr>
                          <m:t>𝑠𝑡𝑎𝑛𝑑𝑎𝑟𝑑</m:t>
                        </m:r>
                        <m:r>
                          <a:rPr lang="en-US" sz="2800" i="1">
                            <a:solidFill>
                              <a:schemeClr val="tx1"/>
                            </a:solidFill>
                            <a:latin typeface="Cambria Math" panose="02040503050406030204" pitchFamily="18" charset="0"/>
                            <a:ea typeface="Cambria Math" panose="02040503050406030204" pitchFamily="18" charset="0"/>
                          </a:rPr>
                          <m:t> </m:t>
                        </m:r>
                        <m:r>
                          <a:rPr lang="en-US" sz="2800" i="1">
                            <a:solidFill>
                              <a:schemeClr val="tx1"/>
                            </a:solidFill>
                            <a:latin typeface="Cambria Math" panose="02040503050406030204" pitchFamily="18" charset="0"/>
                            <a:ea typeface="Cambria Math" panose="02040503050406030204" pitchFamily="18" charset="0"/>
                          </a:rPr>
                          <m:t>𝑑𝑒𝑣𝑖𝑎𝑡𝑖𝑜𝑛</m:t>
                        </m:r>
                        <m:r>
                          <a:rPr lang="en-US" sz="2800" i="1">
                            <a:solidFill>
                              <a:schemeClr val="tx1"/>
                            </a:solidFill>
                            <a:latin typeface="Cambria Math" panose="02040503050406030204" pitchFamily="18" charset="0"/>
                            <a:ea typeface="Cambria Math" panose="02040503050406030204" pitchFamily="18" charset="0"/>
                          </a:rPr>
                          <m:t> </m:t>
                        </m:r>
                        <m:r>
                          <a:rPr lang="en-US" sz="2800" i="1">
                            <a:solidFill>
                              <a:schemeClr val="tx1"/>
                            </a:solidFill>
                            <a:latin typeface="Cambria Math" panose="02040503050406030204" pitchFamily="18" charset="0"/>
                            <a:ea typeface="Cambria Math" panose="02040503050406030204" pitchFamily="18" charset="0"/>
                          </a:rPr>
                          <m:t>𝑓𝑜𝑟</m:t>
                        </m:r>
                        <m:r>
                          <a:rPr lang="en-US" sz="2800" i="1">
                            <a:solidFill>
                              <a:schemeClr val="tx1"/>
                            </a:solidFill>
                            <a:latin typeface="Cambria Math" panose="02040503050406030204" pitchFamily="18" charset="0"/>
                            <a:ea typeface="Cambria Math" panose="02040503050406030204" pitchFamily="18" charset="0"/>
                          </a:rPr>
                          <m:t> </m:t>
                        </m:r>
                        <m:r>
                          <a:rPr lang="en-US" sz="2800" i="1">
                            <a:solidFill>
                              <a:schemeClr val="tx1"/>
                            </a:solidFill>
                            <a:latin typeface="Cambria Math" panose="02040503050406030204" pitchFamily="18" charset="0"/>
                            <a:ea typeface="Cambria Math" panose="02040503050406030204" pitchFamily="18" charset="0"/>
                          </a:rPr>
                          <m:t>𝑡h𝑒</m:t>
                        </m:r>
                        <m:r>
                          <a:rPr lang="en-US" sz="2800" i="1">
                            <a:solidFill>
                              <a:schemeClr val="tx1"/>
                            </a:solidFill>
                            <a:latin typeface="Cambria Math" panose="02040503050406030204" pitchFamily="18" charset="0"/>
                            <a:ea typeface="Cambria Math" panose="02040503050406030204" pitchFamily="18" charset="0"/>
                          </a:rPr>
                          <m:t> </m:t>
                        </m:r>
                        <m:r>
                          <a:rPr lang="en-US" sz="2800" i="1">
                            <a:solidFill>
                              <a:schemeClr val="tx1"/>
                            </a:solidFill>
                            <a:latin typeface="Cambria Math" panose="02040503050406030204" pitchFamily="18" charset="0"/>
                            <a:ea typeface="Cambria Math" panose="02040503050406030204" pitchFamily="18" charset="0"/>
                          </a:rPr>
                          <m:t>𝑡𝑤𝑜</m:t>
                        </m:r>
                        <m:r>
                          <a:rPr lang="en-US" sz="2800" i="1">
                            <a:solidFill>
                              <a:schemeClr val="tx1"/>
                            </a:solidFill>
                            <a:latin typeface="Cambria Math" panose="02040503050406030204" pitchFamily="18" charset="0"/>
                            <a:ea typeface="Cambria Math" panose="02040503050406030204" pitchFamily="18" charset="0"/>
                          </a:rPr>
                          <m:t> </m:t>
                        </m:r>
                        <m:r>
                          <a:rPr lang="en-US" sz="2800" i="1">
                            <a:solidFill>
                              <a:schemeClr val="tx1"/>
                            </a:solidFill>
                            <a:latin typeface="Cambria Math" panose="02040503050406030204" pitchFamily="18" charset="0"/>
                            <a:ea typeface="Cambria Math" panose="02040503050406030204" pitchFamily="18" charset="0"/>
                          </a:rPr>
                          <m:t>𝑔𝑟𝑜𝑢𝑝𝑠</m:t>
                        </m:r>
                      </m:den>
                    </m:f>
                  </m:oMath>
                </a14:m>
                <a:endParaRPr lang="en-US" dirty="0">
                  <a:solidFill>
                    <a:schemeClr val="tx1"/>
                  </a:solidFill>
                </a:endParaRPr>
              </a:p>
              <a:p>
                <a:pPr algn="l">
                  <a:lnSpc>
                    <a:spcPct val="150000"/>
                  </a:lnSpc>
                </a:pPr>
                <a:r>
                  <a:rPr lang="en-US" dirty="0">
                    <a:solidFill>
                      <a:schemeClr val="tx1"/>
                    </a:solidFill>
                  </a:rPr>
                  <a:t>				</a:t>
                </a:r>
                <a14:m>
                  <m:oMath xmlns:m="http://schemas.openxmlformats.org/officeDocument/2006/math">
                    <m:r>
                      <a:rPr lang="en-US" sz="2800" i="1">
                        <a:solidFill>
                          <a:schemeClr val="tx1"/>
                        </a:solidFill>
                        <a:latin typeface="Cambria Math" panose="02040503050406030204" pitchFamily="18" charset="0"/>
                        <a:ea typeface="Cambria Math" panose="02040503050406030204" pitchFamily="18" charset="0"/>
                      </a:rPr>
                      <m:t>𝜀</m:t>
                    </m:r>
                    <m:r>
                      <a:rPr lang="en-US" sz="2800" i="1">
                        <a:solidFill>
                          <a:schemeClr val="tx1"/>
                        </a:solidFill>
                        <a:latin typeface="Cambria Math" panose="02040503050406030204" pitchFamily="18" charset="0"/>
                        <a:ea typeface="Cambria Math" panose="02040503050406030204" pitchFamily="18" charset="0"/>
                      </a:rPr>
                      <m:t>=</m:t>
                    </m:r>
                    <m:f>
                      <m:fPr>
                        <m:ctrlPr>
                          <a:rPr lang="en-US" sz="2800" i="1">
                            <a:solidFill>
                              <a:schemeClr val="tx1"/>
                            </a:solidFill>
                            <a:latin typeface="Cambria Math" panose="02040503050406030204" pitchFamily="18" charset="0"/>
                            <a:ea typeface="Cambria Math" panose="02040503050406030204" pitchFamily="18" charset="0"/>
                          </a:rPr>
                        </m:ctrlPr>
                      </m:fPr>
                      <m:num>
                        <m:d>
                          <m:dPr>
                            <m:endChr m:val=""/>
                            <m:ctrlPr>
                              <a:rPr lang="en-US" sz="2800" i="1">
                                <a:solidFill>
                                  <a:schemeClr val="tx1"/>
                                </a:solidFill>
                                <a:latin typeface="Cambria Math" panose="02040503050406030204" pitchFamily="18" charset="0"/>
                                <a:ea typeface="Cambria Math" panose="02040503050406030204" pitchFamily="18" charset="0"/>
                              </a:rPr>
                            </m:ctrlPr>
                          </m:dPr>
                          <m:e>
                            <m:r>
                              <a:rPr lang="en-US" sz="2800" b="0" i="1" smtClean="0">
                                <a:solidFill>
                                  <a:schemeClr val="tx1"/>
                                </a:solidFill>
                                <a:latin typeface="Cambria Math" panose="02040503050406030204" pitchFamily="18" charset="0"/>
                                <a:ea typeface="Cambria Math" panose="02040503050406030204" pitchFamily="18" charset="0"/>
                              </a:rPr>
                              <m:t>15</m:t>
                            </m:r>
                            <m:r>
                              <a:rPr lang="en-US" sz="2800" i="1">
                                <a:solidFill>
                                  <a:schemeClr val="tx1"/>
                                </a:solidFill>
                                <a:latin typeface="Cambria Math" panose="02040503050406030204" pitchFamily="18" charset="0"/>
                                <a:ea typeface="Cambria Math" panose="02040503050406030204" pitchFamily="18" charset="0"/>
                              </a:rPr>
                              <m:t>−</m:t>
                            </m:r>
                            <m:d>
                              <m:dPr>
                                <m:begChr m:val=""/>
                                <m:ctrlPr>
                                  <a:rPr lang="en-US" sz="2800" i="1">
                                    <a:solidFill>
                                      <a:schemeClr val="tx1"/>
                                    </a:solidFill>
                                    <a:latin typeface="Cambria Math" panose="02040503050406030204" pitchFamily="18" charset="0"/>
                                    <a:ea typeface="Cambria Math" panose="02040503050406030204" pitchFamily="18" charset="0"/>
                                  </a:rPr>
                                </m:ctrlPr>
                              </m:dPr>
                              <m:e>
                                <m:r>
                                  <a:rPr lang="en-US" sz="2800" b="0" i="1" smtClean="0">
                                    <a:solidFill>
                                      <a:schemeClr val="tx1"/>
                                    </a:solidFill>
                                    <a:latin typeface="Cambria Math" panose="02040503050406030204" pitchFamily="18" charset="0"/>
                                    <a:ea typeface="Cambria Math" panose="02040503050406030204" pitchFamily="18" charset="0"/>
                                  </a:rPr>
                                  <m:t>12.1</m:t>
                                </m:r>
                              </m:e>
                            </m:d>
                          </m:e>
                        </m:d>
                      </m:num>
                      <m:den>
                        <m:r>
                          <a:rPr lang="en-US" sz="2800" b="0" i="1" smtClean="0">
                            <a:solidFill>
                              <a:schemeClr val="tx1"/>
                            </a:solidFill>
                            <a:latin typeface="Cambria Math" panose="02040503050406030204" pitchFamily="18" charset="0"/>
                            <a:ea typeface="Cambria Math" panose="02040503050406030204" pitchFamily="18" charset="0"/>
                          </a:rPr>
                          <m:t>(3.4+4.4)/2</m:t>
                        </m:r>
                      </m:den>
                    </m:f>
                  </m:oMath>
                </a14:m>
                <a:r>
                  <a:rPr lang="en-US" dirty="0">
                    <a:solidFill>
                      <a:schemeClr val="tx1"/>
                    </a:solidFill>
                  </a:rPr>
                  <a:t> = </a:t>
                </a:r>
                <a14:m>
                  <m:oMath xmlns:m="http://schemas.openxmlformats.org/officeDocument/2006/math">
                    <m:f>
                      <m:fPr>
                        <m:ctrlPr>
                          <a:rPr lang="en-US" sz="2800" i="1">
                            <a:solidFill>
                              <a:schemeClr val="tx1"/>
                            </a:solidFill>
                            <a:latin typeface="Cambria Math" panose="02040503050406030204" pitchFamily="18" charset="0"/>
                            <a:ea typeface="Cambria Math" panose="02040503050406030204" pitchFamily="18" charset="0"/>
                          </a:rPr>
                        </m:ctrlPr>
                      </m:fPr>
                      <m:num>
                        <m:r>
                          <a:rPr lang="en-US" sz="2800" b="0" i="1" smtClean="0">
                            <a:solidFill>
                              <a:schemeClr val="tx1"/>
                            </a:solidFill>
                            <a:latin typeface="Cambria Math" panose="02040503050406030204" pitchFamily="18" charset="0"/>
                            <a:ea typeface="Cambria Math" panose="02040503050406030204" pitchFamily="18" charset="0"/>
                          </a:rPr>
                          <m:t>2.9</m:t>
                        </m:r>
                      </m:num>
                      <m:den>
                        <m:r>
                          <a:rPr lang="en-US" sz="2800" i="1">
                            <a:solidFill>
                              <a:schemeClr val="tx1"/>
                            </a:solidFill>
                            <a:latin typeface="Cambria Math" panose="02040503050406030204" pitchFamily="18" charset="0"/>
                            <a:ea typeface="Cambria Math" panose="02040503050406030204" pitchFamily="18" charset="0"/>
                          </a:rPr>
                          <m:t>3</m:t>
                        </m:r>
                        <m:r>
                          <a:rPr lang="en-US" sz="2800" b="0" i="1" smtClean="0">
                            <a:solidFill>
                              <a:schemeClr val="tx1"/>
                            </a:solidFill>
                            <a:latin typeface="Cambria Math" panose="02040503050406030204" pitchFamily="18" charset="0"/>
                            <a:ea typeface="Cambria Math" panose="02040503050406030204" pitchFamily="18" charset="0"/>
                          </a:rPr>
                          <m:t>.9</m:t>
                        </m:r>
                      </m:den>
                    </m:f>
                  </m:oMath>
                </a14:m>
                <a:r>
                  <a:rPr lang="en-US" dirty="0">
                    <a:solidFill>
                      <a:schemeClr val="tx1"/>
                    </a:solidFill>
                  </a:rPr>
                  <a:t> = 0.74358974</a:t>
                </a:r>
              </a:p>
            </p:txBody>
          </p:sp>
        </mc:Choice>
        <mc:Fallback xmlns="">
          <p:sp>
            <p:nvSpPr>
              <p:cNvPr id="3" name="Subtitle 2"/>
              <p:cNvSpPr>
                <a:spLocks noGrp="1" noRot="1" noChangeAspect="1" noMove="1" noResize="1" noEditPoints="1" noAdjustHandles="1" noChangeArrowheads="1" noChangeShapeType="1" noTextEdit="1"/>
              </p:cNvSpPr>
              <p:nvPr>
                <p:ph type="subTitle" idx="1"/>
              </p:nvPr>
            </p:nvSpPr>
            <p:spPr>
              <a:xfrm>
                <a:off x="550817" y="1632858"/>
                <a:ext cx="11090366" cy="5081451"/>
              </a:xfrm>
              <a:blipFill>
                <a:blip r:embed="rId2"/>
                <a:stretch>
                  <a:fillRect l="-824"/>
                </a:stretch>
              </a:blipFill>
            </p:spPr>
            <p:txBody>
              <a:bodyPr/>
              <a:lstStyle/>
              <a:p>
                <a:r>
                  <a:rPr lang="en-US">
                    <a:noFill/>
                  </a:rPr>
                  <a:t> </a:t>
                </a:r>
              </a:p>
            </p:txBody>
          </p:sp>
        </mc:Fallback>
      </mc:AlternateContent>
    </p:spTree>
    <p:extLst>
      <p:ext uri="{BB962C8B-B14F-4D97-AF65-F5344CB8AC3E}">
        <p14:creationId xmlns:p14="http://schemas.microsoft.com/office/powerpoint/2010/main" val="1029798774"/>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339634"/>
            <a:ext cx="9144000" cy="988832"/>
          </a:xfrm>
        </p:spPr>
        <p:txBody>
          <a:bodyPr>
            <a:normAutofit/>
          </a:bodyPr>
          <a:lstStyle/>
          <a:p>
            <a:r>
              <a:rPr lang="en-US" dirty="0"/>
              <a:t>sample Size</a:t>
            </a:r>
          </a:p>
        </p:txBody>
      </p:sp>
      <p:sp>
        <p:nvSpPr>
          <p:cNvPr id="3" name="Subtitle 2"/>
          <p:cNvSpPr>
            <a:spLocks noGrp="1"/>
          </p:cNvSpPr>
          <p:nvPr>
            <p:ph type="subTitle" idx="1"/>
          </p:nvPr>
        </p:nvSpPr>
        <p:spPr>
          <a:xfrm>
            <a:off x="550817" y="1632858"/>
            <a:ext cx="11090366" cy="5081451"/>
          </a:xfrm>
        </p:spPr>
        <p:txBody>
          <a:bodyPr>
            <a:normAutofit lnSpcReduction="10000"/>
          </a:bodyPr>
          <a:lstStyle/>
          <a:p>
            <a:pPr algn="l">
              <a:lnSpc>
                <a:spcPct val="150000"/>
              </a:lnSpc>
            </a:pPr>
            <a:r>
              <a:rPr lang="en-US" b="1" dirty="0"/>
              <a:t>Solution.</a:t>
            </a:r>
          </a:p>
          <a:p>
            <a:pPr algn="l">
              <a:lnSpc>
                <a:spcPct val="150000"/>
              </a:lnSpc>
            </a:pPr>
            <a:endParaRPr lang="en-US" dirty="0"/>
          </a:p>
          <a:p>
            <a:pPr marL="342900" indent="-342900" algn="l">
              <a:lnSpc>
                <a:spcPct val="150000"/>
              </a:lnSpc>
              <a:buFont typeface="Arial" panose="020B0604020202020204" pitchFamily="34" charset="0"/>
              <a:buChar char="•"/>
            </a:pPr>
            <a:r>
              <a:rPr lang="en-US" dirty="0"/>
              <a:t>So it can be seen that the drug has a high effect size index of about 0.74358974</a:t>
            </a:r>
          </a:p>
          <a:p>
            <a:pPr marL="342900" indent="-342900" algn="l">
              <a:lnSpc>
                <a:spcPct val="150000"/>
              </a:lnSpc>
              <a:buFont typeface="Arial" panose="020B0604020202020204" pitchFamily="34" charset="0"/>
              <a:buChar char="•"/>
            </a:pPr>
            <a:endParaRPr lang="en-US" dirty="0"/>
          </a:p>
          <a:p>
            <a:pPr marL="342900" indent="-342900" algn="l">
              <a:lnSpc>
                <a:spcPct val="150000"/>
              </a:lnSpc>
              <a:buFont typeface="Arial" panose="020B0604020202020204" pitchFamily="34" charset="0"/>
              <a:buChar char="•"/>
            </a:pPr>
            <a:r>
              <a:rPr lang="en-US" dirty="0"/>
              <a:t>But how large a sample size do we need to correctly detect a difference in the two groups.</a:t>
            </a:r>
          </a:p>
          <a:p>
            <a:pPr marL="342900" indent="-342900" algn="l">
              <a:lnSpc>
                <a:spcPct val="150000"/>
              </a:lnSpc>
              <a:buFont typeface="Arial" panose="020B0604020202020204" pitchFamily="34" charset="0"/>
              <a:buChar char="•"/>
            </a:pPr>
            <a:endParaRPr lang="en-US" dirty="0"/>
          </a:p>
          <a:p>
            <a:pPr marL="342900" indent="-342900" algn="l">
              <a:lnSpc>
                <a:spcPct val="150000"/>
              </a:lnSpc>
              <a:buFont typeface="Arial" panose="020B0604020202020204" pitchFamily="34" charset="0"/>
              <a:buChar char="•"/>
            </a:pPr>
            <a:r>
              <a:rPr lang="en-US" dirty="0"/>
              <a:t>Next we simply use a Power Table which is normally set at 0.05 </a:t>
            </a:r>
            <a:r>
              <a:rPr lang="el-GR" dirty="0"/>
              <a:t>α</a:t>
            </a:r>
            <a:r>
              <a:rPr lang="en-US" dirty="0"/>
              <a:t> level of significance.</a:t>
            </a:r>
          </a:p>
        </p:txBody>
      </p:sp>
    </p:spTree>
    <p:extLst>
      <p:ext uri="{BB962C8B-B14F-4D97-AF65-F5344CB8AC3E}">
        <p14:creationId xmlns:p14="http://schemas.microsoft.com/office/powerpoint/2010/main" val="3911543417"/>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339634"/>
            <a:ext cx="9144000" cy="988832"/>
          </a:xfrm>
        </p:spPr>
        <p:txBody>
          <a:bodyPr>
            <a:normAutofit/>
          </a:bodyPr>
          <a:lstStyle/>
          <a:p>
            <a:r>
              <a:rPr lang="en-US" dirty="0"/>
              <a:t>sample Size</a:t>
            </a:r>
          </a:p>
        </p:txBody>
      </p:sp>
      <p:sp>
        <p:nvSpPr>
          <p:cNvPr id="3" name="Subtitle 2"/>
          <p:cNvSpPr>
            <a:spLocks noGrp="1"/>
          </p:cNvSpPr>
          <p:nvPr>
            <p:ph type="subTitle" idx="1"/>
          </p:nvPr>
        </p:nvSpPr>
        <p:spPr>
          <a:xfrm>
            <a:off x="550815" y="1449978"/>
            <a:ext cx="11090366" cy="5081451"/>
          </a:xfrm>
        </p:spPr>
        <p:txBody>
          <a:bodyPr>
            <a:normAutofit/>
          </a:bodyPr>
          <a:lstStyle/>
          <a:p>
            <a:pPr algn="l">
              <a:lnSpc>
                <a:spcPct val="150000"/>
              </a:lnSpc>
            </a:pPr>
            <a:r>
              <a:rPr lang="en-US" b="1" dirty="0">
                <a:solidFill>
                  <a:srgbClr val="FF0000"/>
                </a:solidFill>
              </a:rPr>
              <a:t> </a:t>
            </a:r>
            <a:r>
              <a:rPr lang="en-US" b="1" dirty="0"/>
              <a:t>Power table (</a:t>
            </a:r>
            <a:r>
              <a:rPr lang="el-GR" b="1" dirty="0"/>
              <a:t>α</a:t>
            </a:r>
            <a:r>
              <a:rPr lang="en-US" b="1" dirty="0"/>
              <a:t> = .05 (two tailed)</a:t>
            </a:r>
          </a:p>
          <a:p>
            <a:pPr algn="l">
              <a:lnSpc>
                <a:spcPct val="150000"/>
              </a:lnSpc>
            </a:pPr>
            <a:endParaRPr lang="en-US" dirty="0">
              <a:solidFill>
                <a:srgbClr val="FF0000"/>
              </a:solidFill>
            </a:endParaRPr>
          </a:p>
        </p:txBody>
      </p:sp>
      <p:graphicFrame>
        <p:nvGraphicFramePr>
          <p:cNvPr id="4" name="Table 3"/>
          <p:cNvGraphicFramePr>
            <a:graphicFrameLocks noGrp="1"/>
          </p:cNvGraphicFramePr>
          <p:nvPr>
            <p:extLst>
              <p:ext uri="{D42A27DB-BD31-4B8C-83A1-F6EECF244321}">
                <p14:modId xmlns:p14="http://schemas.microsoft.com/office/powerpoint/2010/main" val="1072108329"/>
              </p:ext>
            </p:extLst>
          </p:nvPr>
        </p:nvGraphicFramePr>
        <p:xfrm>
          <a:off x="550814" y="2116183"/>
          <a:ext cx="11090367" cy="4545876"/>
        </p:xfrm>
        <a:graphic>
          <a:graphicData uri="http://schemas.openxmlformats.org/drawingml/2006/table">
            <a:tbl>
              <a:tblPr firstRow="1" firstCol="1" bandRow="1">
                <a:tableStyleId>{5C22544A-7EE6-4342-B048-85BDC9FD1C3A}</a:tableStyleId>
              </a:tblPr>
              <a:tblGrid>
                <a:gridCol w="1007808">
                  <a:extLst>
                    <a:ext uri="{9D8B030D-6E8A-4147-A177-3AD203B41FA5}">
                      <a16:colId xmlns:a16="http://schemas.microsoft.com/office/drawing/2014/main" val="1872586652"/>
                    </a:ext>
                  </a:extLst>
                </a:gridCol>
                <a:gridCol w="927183">
                  <a:extLst>
                    <a:ext uri="{9D8B030D-6E8A-4147-A177-3AD203B41FA5}">
                      <a16:colId xmlns:a16="http://schemas.microsoft.com/office/drawing/2014/main" val="19588193"/>
                    </a:ext>
                  </a:extLst>
                </a:gridCol>
                <a:gridCol w="927183">
                  <a:extLst>
                    <a:ext uri="{9D8B030D-6E8A-4147-A177-3AD203B41FA5}">
                      <a16:colId xmlns:a16="http://schemas.microsoft.com/office/drawing/2014/main" val="447338671"/>
                    </a:ext>
                  </a:extLst>
                </a:gridCol>
                <a:gridCol w="927183">
                  <a:extLst>
                    <a:ext uri="{9D8B030D-6E8A-4147-A177-3AD203B41FA5}">
                      <a16:colId xmlns:a16="http://schemas.microsoft.com/office/drawing/2014/main" val="2417292183"/>
                    </a:ext>
                  </a:extLst>
                </a:gridCol>
                <a:gridCol w="927183">
                  <a:extLst>
                    <a:ext uri="{9D8B030D-6E8A-4147-A177-3AD203B41FA5}">
                      <a16:colId xmlns:a16="http://schemas.microsoft.com/office/drawing/2014/main" val="3017397767"/>
                    </a:ext>
                  </a:extLst>
                </a:gridCol>
                <a:gridCol w="927183">
                  <a:extLst>
                    <a:ext uri="{9D8B030D-6E8A-4147-A177-3AD203B41FA5}">
                      <a16:colId xmlns:a16="http://schemas.microsoft.com/office/drawing/2014/main" val="1954074872"/>
                    </a:ext>
                  </a:extLst>
                </a:gridCol>
                <a:gridCol w="927183">
                  <a:extLst>
                    <a:ext uri="{9D8B030D-6E8A-4147-A177-3AD203B41FA5}">
                      <a16:colId xmlns:a16="http://schemas.microsoft.com/office/drawing/2014/main" val="940872838"/>
                    </a:ext>
                  </a:extLst>
                </a:gridCol>
                <a:gridCol w="928304">
                  <a:extLst>
                    <a:ext uri="{9D8B030D-6E8A-4147-A177-3AD203B41FA5}">
                      <a16:colId xmlns:a16="http://schemas.microsoft.com/office/drawing/2014/main" val="3062688638"/>
                    </a:ext>
                  </a:extLst>
                </a:gridCol>
                <a:gridCol w="928304">
                  <a:extLst>
                    <a:ext uri="{9D8B030D-6E8A-4147-A177-3AD203B41FA5}">
                      <a16:colId xmlns:a16="http://schemas.microsoft.com/office/drawing/2014/main" val="442127099"/>
                    </a:ext>
                  </a:extLst>
                </a:gridCol>
                <a:gridCol w="958537">
                  <a:extLst>
                    <a:ext uri="{9D8B030D-6E8A-4147-A177-3AD203B41FA5}">
                      <a16:colId xmlns:a16="http://schemas.microsoft.com/office/drawing/2014/main" val="1554476501"/>
                    </a:ext>
                  </a:extLst>
                </a:gridCol>
                <a:gridCol w="852158">
                  <a:extLst>
                    <a:ext uri="{9D8B030D-6E8A-4147-A177-3AD203B41FA5}">
                      <a16:colId xmlns:a16="http://schemas.microsoft.com/office/drawing/2014/main" val="2656158635"/>
                    </a:ext>
                  </a:extLst>
                </a:gridCol>
                <a:gridCol w="852158">
                  <a:extLst>
                    <a:ext uri="{9D8B030D-6E8A-4147-A177-3AD203B41FA5}">
                      <a16:colId xmlns:a16="http://schemas.microsoft.com/office/drawing/2014/main" val="2343579317"/>
                    </a:ext>
                  </a:extLst>
                </a:gridCol>
              </a:tblGrid>
              <a:tr h="862149">
                <a:tc>
                  <a:txBody>
                    <a:bodyPr/>
                    <a:lstStyle/>
                    <a:p>
                      <a:pPr marL="0" marR="0" algn="just">
                        <a:lnSpc>
                          <a:spcPct val="150000"/>
                        </a:lnSpc>
                        <a:spcBef>
                          <a:spcPts val="0"/>
                        </a:spcBef>
                        <a:spcAft>
                          <a:spcPts val="0"/>
                        </a:spcAft>
                      </a:pPr>
                      <a:r>
                        <a:rPr lang="en-US" sz="2400" b="1" dirty="0">
                          <a:solidFill>
                            <a:schemeClr val="tx1"/>
                          </a:solidFill>
                          <a:effectLst/>
                        </a:rPr>
                        <a:t>        𝜀</a:t>
                      </a:r>
                    </a:p>
                    <a:p>
                      <a:pPr marL="0" marR="0" algn="just">
                        <a:lnSpc>
                          <a:spcPct val="150000"/>
                        </a:lnSpc>
                        <a:spcBef>
                          <a:spcPts val="0"/>
                        </a:spcBef>
                        <a:spcAft>
                          <a:spcPts val="0"/>
                        </a:spcAft>
                      </a:pPr>
                      <a:r>
                        <a:rPr lang="en-US" sz="2400" b="1" dirty="0">
                          <a:solidFill>
                            <a:schemeClr val="tx1"/>
                          </a:solidFill>
                          <a:effectLst/>
                        </a:rPr>
                        <a:t>Power</a:t>
                      </a:r>
                      <a:endParaRPr lang="en-US" sz="2400" b="1" dirty="0">
                        <a:solidFill>
                          <a:schemeClr val="tx1"/>
                        </a:solidFill>
                        <a:effectLst/>
                        <a:latin typeface="Times New Roman" panose="02020603050405020304" pitchFamily="18" charset="0"/>
                        <a:ea typeface="MS Mincho"/>
                      </a:endParaRPr>
                    </a:p>
                  </a:txBody>
                  <a:tcPr marL="68580" marR="68580" marT="0" marB="0">
                    <a:lnTlToBr w="12700" cap="flat" cmpd="sng" algn="ctr">
                      <a:solidFill>
                        <a:schemeClr val="tx1"/>
                      </a:solidFill>
                      <a:prstDash val="solid"/>
                      <a:round/>
                      <a:headEnd type="none" w="med" len="med"/>
                      <a:tailEnd type="none" w="med" len="med"/>
                    </a:lnTlToBr>
                  </a:tcPr>
                </a:tc>
                <a:tc>
                  <a:txBody>
                    <a:bodyPr/>
                    <a:lstStyle/>
                    <a:p>
                      <a:pPr marL="0" marR="0" algn="just">
                        <a:lnSpc>
                          <a:spcPct val="150000"/>
                        </a:lnSpc>
                        <a:spcBef>
                          <a:spcPts val="0"/>
                        </a:spcBef>
                        <a:spcAft>
                          <a:spcPts val="0"/>
                        </a:spcAft>
                      </a:pPr>
                      <a:r>
                        <a:rPr lang="en-US" sz="2400" b="1">
                          <a:solidFill>
                            <a:schemeClr val="tx1"/>
                          </a:solidFill>
                          <a:effectLst/>
                        </a:rPr>
                        <a:t>.10</a:t>
                      </a:r>
                      <a:endParaRPr lang="en-US" sz="2400" b="1">
                        <a:solidFill>
                          <a:schemeClr val="tx1"/>
                        </a:solidFill>
                        <a:effectLst/>
                        <a:latin typeface="Times New Roman" panose="02020603050405020304" pitchFamily="18" charset="0"/>
                        <a:ea typeface="MS Mincho"/>
                      </a:endParaRPr>
                    </a:p>
                  </a:txBody>
                  <a:tcPr marL="68580" marR="68580" marT="0" marB="0"/>
                </a:tc>
                <a:tc>
                  <a:txBody>
                    <a:bodyPr/>
                    <a:lstStyle/>
                    <a:p>
                      <a:pPr marL="0" marR="0" algn="just">
                        <a:lnSpc>
                          <a:spcPct val="150000"/>
                        </a:lnSpc>
                        <a:spcBef>
                          <a:spcPts val="0"/>
                        </a:spcBef>
                        <a:spcAft>
                          <a:spcPts val="0"/>
                        </a:spcAft>
                      </a:pPr>
                      <a:r>
                        <a:rPr lang="en-US" sz="2400" b="1">
                          <a:solidFill>
                            <a:schemeClr val="tx1"/>
                          </a:solidFill>
                          <a:effectLst/>
                        </a:rPr>
                        <a:t>.20</a:t>
                      </a:r>
                      <a:endParaRPr lang="en-US" sz="2400" b="1">
                        <a:solidFill>
                          <a:schemeClr val="tx1"/>
                        </a:solidFill>
                        <a:effectLst/>
                        <a:latin typeface="Times New Roman" panose="02020603050405020304" pitchFamily="18" charset="0"/>
                        <a:ea typeface="MS Mincho"/>
                      </a:endParaRPr>
                    </a:p>
                  </a:txBody>
                  <a:tcPr marL="68580" marR="68580" marT="0" marB="0"/>
                </a:tc>
                <a:tc>
                  <a:txBody>
                    <a:bodyPr/>
                    <a:lstStyle/>
                    <a:p>
                      <a:pPr marL="0" marR="0" algn="just">
                        <a:lnSpc>
                          <a:spcPct val="150000"/>
                        </a:lnSpc>
                        <a:spcBef>
                          <a:spcPts val="0"/>
                        </a:spcBef>
                        <a:spcAft>
                          <a:spcPts val="0"/>
                        </a:spcAft>
                      </a:pPr>
                      <a:r>
                        <a:rPr lang="en-US" sz="2400" b="1">
                          <a:solidFill>
                            <a:schemeClr val="tx1"/>
                          </a:solidFill>
                          <a:effectLst/>
                        </a:rPr>
                        <a:t>.30</a:t>
                      </a:r>
                      <a:endParaRPr lang="en-US" sz="2400" b="1">
                        <a:solidFill>
                          <a:schemeClr val="tx1"/>
                        </a:solidFill>
                        <a:effectLst/>
                        <a:latin typeface="Times New Roman" panose="02020603050405020304" pitchFamily="18" charset="0"/>
                        <a:ea typeface="MS Mincho"/>
                      </a:endParaRPr>
                    </a:p>
                  </a:txBody>
                  <a:tcPr marL="68580" marR="68580" marT="0" marB="0"/>
                </a:tc>
                <a:tc>
                  <a:txBody>
                    <a:bodyPr/>
                    <a:lstStyle/>
                    <a:p>
                      <a:pPr marL="0" marR="0" algn="just">
                        <a:lnSpc>
                          <a:spcPct val="150000"/>
                        </a:lnSpc>
                        <a:spcBef>
                          <a:spcPts val="0"/>
                        </a:spcBef>
                        <a:spcAft>
                          <a:spcPts val="0"/>
                        </a:spcAft>
                      </a:pPr>
                      <a:r>
                        <a:rPr lang="en-US" sz="2400" b="1">
                          <a:solidFill>
                            <a:schemeClr val="tx1"/>
                          </a:solidFill>
                          <a:effectLst/>
                        </a:rPr>
                        <a:t>.40</a:t>
                      </a:r>
                      <a:endParaRPr lang="en-US" sz="2400" b="1">
                        <a:solidFill>
                          <a:schemeClr val="tx1"/>
                        </a:solidFill>
                        <a:effectLst/>
                        <a:latin typeface="Times New Roman" panose="02020603050405020304" pitchFamily="18" charset="0"/>
                        <a:ea typeface="MS Mincho"/>
                      </a:endParaRPr>
                    </a:p>
                  </a:txBody>
                  <a:tcPr marL="68580" marR="68580" marT="0" marB="0"/>
                </a:tc>
                <a:tc>
                  <a:txBody>
                    <a:bodyPr/>
                    <a:lstStyle/>
                    <a:p>
                      <a:pPr marL="0" marR="0" algn="just">
                        <a:lnSpc>
                          <a:spcPct val="150000"/>
                        </a:lnSpc>
                        <a:spcBef>
                          <a:spcPts val="0"/>
                        </a:spcBef>
                        <a:spcAft>
                          <a:spcPts val="0"/>
                        </a:spcAft>
                      </a:pPr>
                      <a:r>
                        <a:rPr lang="en-US" sz="2400" b="1">
                          <a:solidFill>
                            <a:schemeClr val="tx1"/>
                          </a:solidFill>
                          <a:effectLst/>
                        </a:rPr>
                        <a:t>.50</a:t>
                      </a:r>
                      <a:endParaRPr lang="en-US" sz="2400" b="1">
                        <a:solidFill>
                          <a:schemeClr val="tx1"/>
                        </a:solidFill>
                        <a:effectLst/>
                        <a:latin typeface="Times New Roman" panose="02020603050405020304" pitchFamily="18" charset="0"/>
                        <a:ea typeface="MS Mincho"/>
                      </a:endParaRPr>
                    </a:p>
                  </a:txBody>
                  <a:tcPr marL="68580" marR="68580" marT="0" marB="0"/>
                </a:tc>
                <a:tc>
                  <a:txBody>
                    <a:bodyPr/>
                    <a:lstStyle/>
                    <a:p>
                      <a:pPr marL="0" marR="0" algn="just">
                        <a:lnSpc>
                          <a:spcPct val="150000"/>
                        </a:lnSpc>
                        <a:spcBef>
                          <a:spcPts val="0"/>
                        </a:spcBef>
                        <a:spcAft>
                          <a:spcPts val="0"/>
                        </a:spcAft>
                      </a:pPr>
                      <a:r>
                        <a:rPr lang="en-US" sz="2400" b="1" dirty="0">
                          <a:solidFill>
                            <a:schemeClr val="tx1"/>
                          </a:solidFill>
                          <a:effectLst/>
                        </a:rPr>
                        <a:t>.60</a:t>
                      </a:r>
                      <a:endParaRPr lang="en-US" sz="2400" b="1" dirty="0">
                        <a:solidFill>
                          <a:schemeClr val="tx1"/>
                        </a:solidFill>
                        <a:effectLst/>
                        <a:latin typeface="Times New Roman" panose="02020603050405020304" pitchFamily="18" charset="0"/>
                        <a:ea typeface="MS Mincho"/>
                      </a:endParaRPr>
                    </a:p>
                  </a:txBody>
                  <a:tcPr marL="68580" marR="68580" marT="0" marB="0"/>
                </a:tc>
                <a:tc>
                  <a:txBody>
                    <a:bodyPr/>
                    <a:lstStyle/>
                    <a:p>
                      <a:pPr marL="0" marR="0" algn="just">
                        <a:lnSpc>
                          <a:spcPct val="150000"/>
                        </a:lnSpc>
                        <a:spcBef>
                          <a:spcPts val="0"/>
                        </a:spcBef>
                        <a:spcAft>
                          <a:spcPts val="0"/>
                        </a:spcAft>
                      </a:pPr>
                      <a:r>
                        <a:rPr lang="en-US" sz="2400" b="1" dirty="0">
                          <a:solidFill>
                            <a:srgbClr val="FF0000"/>
                          </a:solidFill>
                          <a:effectLst/>
                        </a:rPr>
                        <a:t>.70</a:t>
                      </a:r>
                      <a:endParaRPr lang="en-US" sz="2400" b="1" dirty="0">
                        <a:solidFill>
                          <a:srgbClr val="FF0000"/>
                        </a:solidFill>
                        <a:effectLst/>
                        <a:latin typeface="Times New Roman" panose="02020603050405020304" pitchFamily="18" charset="0"/>
                        <a:ea typeface="MS Mincho"/>
                      </a:endParaRPr>
                    </a:p>
                  </a:txBody>
                  <a:tcPr marL="68580" marR="68580" marT="0" marB="0"/>
                </a:tc>
                <a:tc>
                  <a:txBody>
                    <a:bodyPr/>
                    <a:lstStyle/>
                    <a:p>
                      <a:pPr marL="0" marR="0" algn="just">
                        <a:lnSpc>
                          <a:spcPct val="150000"/>
                        </a:lnSpc>
                        <a:spcBef>
                          <a:spcPts val="0"/>
                        </a:spcBef>
                        <a:spcAft>
                          <a:spcPts val="0"/>
                        </a:spcAft>
                      </a:pPr>
                      <a:r>
                        <a:rPr lang="en-US" sz="2400" b="1">
                          <a:solidFill>
                            <a:schemeClr val="tx1"/>
                          </a:solidFill>
                          <a:effectLst/>
                        </a:rPr>
                        <a:t>.80</a:t>
                      </a:r>
                      <a:endParaRPr lang="en-US" sz="2400" b="1">
                        <a:solidFill>
                          <a:schemeClr val="tx1"/>
                        </a:solidFill>
                        <a:effectLst/>
                        <a:latin typeface="Times New Roman" panose="02020603050405020304" pitchFamily="18" charset="0"/>
                        <a:ea typeface="MS Mincho"/>
                      </a:endParaRPr>
                    </a:p>
                  </a:txBody>
                  <a:tcPr marL="68580" marR="68580" marT="0" marB="0"/>
                </a:tc>
                <a:tc>
                  <a:txBody>
                    <a:bodyPr/>
                    <a:lstStyle/>
                    <a:p>
                      <a:pPr marL="0" marR="0" algn="just">
                        <a:lnSpc>
                          <a:spcPct val="150000"/>
                        </a:lnSpc>
                        <a:spcBef>
                          <a:spcPts val="0"/>
                        </a:spcBef>
                        <a:spcAft>
                          <a:spcPts val="0"/>
                        </a:spcAft>
                      </a:pPr>
                      <a:r>
                        <a:rPr lang="en-US" sz="2400" b="1">
                          <a:solidFill>
                            <a:schemeClr val="tx1"/>
                          </a:solidFill>
                          <a:effectLst/>
                        </a:rPr>
                        <a:t>1.00</a:t>
                      </a:r>
                      <a:endParaRPr lang="en-US" sz="2400" b="1">
                        <a:solidFill>
                          <a:schemeClr val="tx1"/>
                        </a:solidFill>
                        <a:effectLst/>
                        <a:latin typeface="Times New Roman" panose="02020603050405020304" pitchFamily="18" charset="0"/>
                        <a:ea typeface="MS Mincho"/>
                      </a:endParaRPr>
                    </a:p>
                  </a:txBody>
                  <a:tcPr marL="68580" marR="68580" marT="0" marB="0"/>
                </a:tc>
                <a:tc>
                  <a:txBody>
                    <a:bodyPr/>
                    <a:lstStyle/>
                    <a:p>
                      <a:pPr marL="0" marR="0" algn="just">
                        <a:lnSpc>
                          <a:spcPct val="150000"/>
                        </a:lnSpc>
                        <a:spcBef>
                          <a:spcPts val="0"/>
                        </a:spcBef>
                        <a:spcAft>
                          <a:spcPts val="0"/>
                        </a:spcAft>
                      </a:pPr>
                      <a:r>
                        <a:rPr lang="en-US" sz="2400" b="1">
                          <a:solidFill>
                            <a:schemeClr val="tx1"/>
                          </a:solidFill>
                          <a:effectLst/>
                        </a:rPr>
                        <a:t>1.20</a:t>
                      </a:r>
                      <a:endParaRPr lang="en-US" sz="2400" b="1">
                        <a:solidFill>
                          <a:schemeClr val="tx1"/>
                        </a:solidFill>
                        <a:effectLst/>
                        <a:latin typeface="Times New Roman" panose="02020603050405020304" pitchFamily="18" charset="0"/>
                        <a:ea typeface="MS Mincho"/>
                      </a:endParaRPr>
                    </a:p>
                  </a:txBody>
                  <a:tcPr marL="68580" marR="68580" marT="0" marB="0"/>
                </a:tc>
                <a:tc>
                  <a:txBody>
                    <a:bodyPr/>
                    <a:lstStyle/>
                    <a:p>
                      <a:pPr marL="0" marR="0" algn="just">
                        <a:lnSpc>
                          <a:spcPct val="150000"/>
                        </a:lnSpc>
                        <a:spcBef>
                          <a:spcPts val="0"/>
                        </a:spcBef>
                        <a:spcAft>
                          <a:spcPts val="0"/>
                        </a:spcAft>
                      </a:pPr>
                      <a:r>
                        <a:rPr lang="en-US" sz="2400" b="1" dirty="0">
                          <a:solidFill>
                            <a:schemeClr val="tx1"/>
                          </a:solidFill>
                          <a:effectLst/>
                        </a:rPr>
                        <a:t>1.40</a:t>
                      </a:r>
                      <a:endParaRPr lang="en-US" sz="2400" b="1" dirty="0">
                        <a:solidFill>
                          <a:schemeClr val="tx1"/>
                        </a:solidFill>
                        <a:effectLst/>
                        <a:latin typeface="Times New Roman" panose="02020603050405020304" pitchFamily="18" charset="0"/>
                        <a:ea typeface="MS Mincho"/>
                      </a:endParaRPr>
                    </a:p>
                  </a:txBody>
                  <a:tcPr marL="68580" marR="68580" marT="0" marB="0"/>
                </a:tc>
                <a:extLst>
                  <a:ext uri="{0D108BD9-81ED-4DB2-BD59-A6C34878D82A}">
                    <a16:rowId xmlns:a16="http://schemas.microsoft.com/office/drawing/2014/main" val="1432410026"/>
                  </a:ext>
                </a:extLst>
              </a:tr>
              <a:tr h="862149">
                <a:tc>
                  <a:txBody>
                    <a:bodyPr/>
                    <a:lstStyle/>
                    <a:p>
                      <a:pPr marL="0" marR="0" algn="just">
                        <a:lnSpc>
                          <a:spcPct val="150000"/>
                        </a:lnSpc>
                        <a:spcBef>
                          <a:spcPts val="0"/>
                        </a:spcBef>
                        <a:spcAft>
                          <a:spcPts val="0"/>
                        </a:spcAft>
                      </a:pPr>
                      <a:r>
                        <a:rPr lang="en-US" sz="2400" b="1" dirty="0">
                          <a:solidFill>
                            <a:schemeClr val="tx1"/>
                          </a:solidFill>
                          <a:effectLst/>
                        </a:rPr>
                        <a:t>.70</a:t>
                      </a:r>
                      <a:endParaRPr lang="en-US" sz="2400" b="1" dirty="0">
                        <a:solidFill>
                          <a:schemeClr val="tx1"/>
                        </a:solidFill>
                        <a:effectLst/>
                        <a:latin typeface="Times New Roman" panose="02020603050405020304" pitchFamily="18" charset="0"/>
                        <a:ea typeface="MS Mincho"/>
                      </a:endParaRPr>
                    </a:p>
                  </a:txBody>
                  <a:tcPr marL="68580" marR="68580" marT="0" marB="0"/>
                </a:tc>
                <a:tc>
                  <a:txBody>
                    <a:bodyPr/>
                    <a:lstStyle/>
                    <a:p>
                      <a:pPr marL="0" marR="0" algn="just">
                        <a:lnSpc>
                          <a:spcPct val="150000"/>
                        </a:lnSpc>
                        <a:spcBef>
                          <a:spcPts val="0"/>
                        </a:spcBef>
                        <a:spcAft>
                          <a:spcPts val="0"/>
                        </a:spcAft>
                      </a:pPr>
                      <a:r>
                        <a:rPr lang="en-US" sz="2400" b="1">
                          <a:effectLst/>
                        </a:rPr>
                        <a:t>1235</a:t>
                      </a:r>
                      <a:endParaRPr lang="en-US" sz="2400" b="1">
                        <a:effectLst/>
                        <a:latin typeface="Times New Roman" panose="02020603050405020304" pitchFamily="18" charset="0"/>
                        <a:ea typeface="MS Mincho"/>
                      </a:endParaRPr>
                    </a:p>
                  </a:txBody>
                  <a:tcPr marL="68580" marR="68580" marT="0" marB="0"/>
                </a:tc>
                <a:tc>
                  <a:txBody>
                    <a:bodyPr/>
                    <a:lstStyle/>
                    <a:p>
                      <a:pPr marL="0" marR="0" algn="just">
                        <a:lnSpc>
                          <a:spcPct val="150000"/>
                        </a:lnSpc>
                        <a:spcBef>
                          <a:spcPts val="0"/>
                        </a:spcBef>
                        <a:spcAft>
                          <a:spcPts val="0"/>
                        </a:spcAft>
                      </a:pPr>
                      <a:r>
                        <a:rPr lang="en-US" sz="2400" b="1">
                          <a:effectLst/>
                        </a:rPr>
                        <a:t>310</a:t>
                      </a:r>
                      <a:endParaRPr lang="en-US" sz="2400" b="1">
                        <a:effectLst/>
                        <a:latin typeface="Times New Roman" panose="02020603050405020304" pitchFamily="18" charset="0"/>
                        <a:ea typeface="MS Mincho"/>
                      </a:endParaRPr>
                    </a:p>
                  </a:txBody>
                  <a:tcPr marL="68580" marR="68580" marT="0" marB="0"/>
                </a:tc>
                <a:tc>
                  <a:txBody>
                    <a:bodyPr/>
                    <a:lstStyle/>
                    <a:p>
                      <a:pPr marL="0" marR="0" algn="just">
                        <a:lnSpc>
                          <a:spcPct val="150000"/>
                        </a:lnSpc>
                        <a:spcBef>
                          <a:spcPts val="0"/>
                        </a:spcBef>
                        <a:spcAft>
                          <a:spcPts val="0"/>
                        </a:spcAft>
                      </a:pPr>
                      <a:r>
                        <a:rPr lang="en-US" sz="2400" b="1">
                          <a:effectLst/>
                        </a:rPr>
                        <a:t>138</a:t>
                      </a:r>
                      <a:endParaRPr lang="en-US" sz="2400" b="1">
                        <a:effectLst/>
                        <a:latin typeface="Times New Roman" panose="02020603050405020304" pitchFamily="18" charset="0"/>
                        <a:ea typeface="MS Mincho"/>
                      </a:endParaRPr>
                    </a:p>
                  </a:txBody>
                  <a:tcPr marL="68580" marR="68580" marT="0" marB="0"/>
                </a:tc>
                <a:tc>
                  <a:txBody>
                    <a:bodyPr/>
                    <a:lstStyle/>
                    <a:p>
                      <a:pPr marL="0" marR="0" algn="just">
                        <a:lnSpc>
                          <a:spcPct val="150000"/>
                        </a:lnSpc>
                        <a:spcBef>
                          <a:spcPts val="0"/>
                        </a:spcBef>
                        <a:spcAft>
                          <a:spcPts val="0"/>
                        </a:spcAft>
                      </a:pPr>
                      <a:r>
                        <a:rPr lang="en-US" sz="2400" b="1">
                          <a:effectLst/>
                        </a:rPr>
                        <a:t>78</a:t>
                      </a:r>
                      <a:endParaRPr lang="en-US" sz="2400" b="1">
                        <a:effectLst/>
                        <a:latin typeface="Times New Roman" panose="02020603050405020304" pitchFamily="18" charset="0"/>
                        <a:ea typeface="MS Mincho"/>
                      </a:endParaRPr>
                    </a:p>
                  </a:txBody>
                  <a:tcPr marL="68580" marR="68580" marT="0" marB="0"/>
                </a:tc>
                <a:tc>
                  <a:txBody>
                    <a:bodyPr/>
                    <a:lstStyle/>
                    <a:p>
                      <a:pPr marL="0" marR="0" algn="just">
                        <a:lnSpc>
                          <a:spcPct val="150000"/>
                        </a:lnSpc>
                        <a:spcBef>
                          <a:spcPts val="0"/>
                        </a:spcBef>
                        <a:spcAft>
                          <a:spcPts val="0"/>
                        </a:spcAft>
                      </a:pPr>
                      <a:r>
                        <a:rPr lang="en-US" sz="2400" b="1">
                          <a:effectLst/>
                        </a:rPr>
                        <a:t>50</a:t>
                      </a:r>
                      <a:endParaRPr lang="en-US" sz="2400" b="1">
                        <a:effectLst/>
                        <a:latin typeface="Times New Roman" panose="02020603050405020304" pitchFamily="18" charset="0"/>
                        <a:ea typeface="MS Mincho"/>
                      </a:endParaRPr>
                    </a:p>
                  </a:txBody>
                  <a:tcPr marL="68580" marR="68580" marT="0" marB="0"/>
                </a:tc>
                <a:tc>
                  <a:txBody>
                    <a:bodyPr/>
                    <a:lstStyle/>
                    <a:p>
                      <a:pPr marL="0" marR="0" algn="just">
                        <a:lnSpc>
                          <a:spcPct val="150000"/>
                        </a:lnSpc>
                        <a:spcBef>
                          <a:spcPts val="0"/>
                        </a:spcBef>
                        <a:spcAft>
                          <a:spcPts val="0"/>
                        </a:spcAft>
                      </a:pPr>
                      <a:r>
                        <a:rPr lang="en-US" sz="2400" b="1">
                          <a:effectLst/>
                        </a:rPr>
                        <a:t>35</a:t>
                      </a:r>
                      <a:endParaRPr lang="en-US" sz="2400" b="1">
                        <a:effectLst/>
                        <a:latin typeface="Times New Roman" panose="02020603050405020304" pitchFamily="18" charset="0"/>
                        <a:ea typeface="MS Mincho"/>
                      </a:endParaRPr>
                    </a:p>
                  </a:txBody>
                  <a:tcPr marL="68580" marR="68580" marT="0" marB="0"/>
                </a:tc>
                <a:tc>
                  <a:txBody>
                    <a:bodyPr/>
                    <a:lstStyle/>
                    <a:p>
                      <a:pPr marL="0" marR="0" algn="just">
                        <a:lnSpc>
                          <a:spcPct val="150000"/>
                        </a:lnSpc>
                        <a:spcBef>
                          <a:spcPts val="0"/>
                        </a:spcBef>
                        <a:spcAft>
                          <a:spcPts val="0"/>
                        </a:spcAft>
                      </a:pPr>
                      <a:r>
                        <a:rPr lang="en-US" sz="2400" b="1">
                          <a:effectLst/>
                        </a:rPr>
                        <a:t>26</a:t>
                      </a:r>
                      <a:endParaRPr lang="en-US" sz="2400" b="1">
                        <a:effectLst/>
                        <a:latin typeface="Times New Roman" panose="02020603050405020304" pitchFamily="18" charset="0"/>
                        <a:ea typeface="MS Mincho"/>
                      </a:endParaRPr>
                    </a:p>
                  </a:txBody>
                  <a:tcPr marL="68580" marR="68580" marT="0" marB="0"/>
                </a:tc>
                <a:tc>
                  <a:txBody>
                    <a:bodyPr/>
                    <a:lstStyle/>
                    <a:p>
                      <a:pPr marL="0" marR="0" algn="just">
                        <a:lnSpc>
                          <a:spcPct val="150000"/>
                        </a:lnSpc>
                        <a:spcBef>
                          <a:spcPts val="0"/>
                        </a:spcBef>
                        <a:spcAft>
                          <a:spcPts val="0"/>
                        </a:spcAft>
                      </a:pPr>
                      <a:r>
                        <a:rPr lang="en-US" sz="2400" b="1">
                          <a:effectLst/>
                        </a:rPr>
                        <a:t>20</a:t>
                      </a:r>
                      <a:endParaRPr lang="en-US" sz="2400" b="1">
                        <a:effectLst/>
                        <a:latin typeface="Times New Roman" panose="02020603050405020304" pitchFamily="18" charset="0"/>
                        <a:ea typeface="MS Mincho"/>
                      </a:endParaRPr>
                    </a:p>
                  </a:txBody>
                  <a:tcPr marL="68580" marR="68580" marT="0" marB="0"/>
                </a:tc>
                <a:tc>
                  <a:txBody>
                    <a:bodyPr/>
                    <a:lstStyle/>
                    <a:p>
                      <a:pPr marL="0" marR="0" algn="just">
                        <a:lnSpc>
                          <a:spcPct val="150000"/>
                        </a:lnSpc>
                        <a:spcBef>
                          <a:spcPts val="0"/>
                        </a:spcBef>
                        <a:spcAft>
                          <a:spcPts val="0"/>
                        </a:spcAft>
                      </a:pPr>
                      <a:r>
                        <a:rPr lang="en-US" sz="2400" b="1">
                          <a:effectLst/>
                        </a:rPr>
                        <a:t>13</a:t>
                      </a:r>
                      <a:endParaRPr lang="en-US" sz="2400" b="1">
                        <a:effectLst/>
                        <a:latin typeface="Times New Roman" panose="02020603050405020304" pitchFamily="18" charset="0"/>
                        <a:ea typeface="MS Mincho"/>
                      </a:endParaRPr>
                    </a:p>
                  </a:txBody>
                  <a:tcPr marL="68580" marR="68580" marT="0" marB="0"/>
                </a:tc>
                <a:tc>
                  <a:txBody>
                    <a:bodyPr/>
                    <a:lstStyle/>
                    <a:p>
                      <a:pPr marL="0" marR="0" algn="just">
                        <a:lnSpc>
                          <a:spcPct val="150000"/>
                        </a:lnSpc>
                        <a:spcBef>
                          <a:spcPts val="0"/>
                        </a:spcBef>
                        <a:spcAft>
                          <a:spcPts val="0"/>
                        </a:spcAft>
                      </a:pPr>
                      <a:r>
                        <a:rPr lang="en-US" sz="2400" b="1">
                          <a:effectLst/>
                        </a:rPr>
                        <a:t>10</a:t>
                      </a:r>
                      <a:endParaRPr lang="en-US" sz="2400" b="1">
                        <a:effectLst/>
                        <a:latin typeface="Times New Roman" panose="02020603050405020304" pitchFamily="18" charset="0"/>
                        <a:ea typeface="MS Mincho"/>
                      </a:endParaRPr>
                    </a:p>
                  </a:txBody>
                  <a:tcPr marL="68580" marR="68580" marT="0" marB="0"/>
                </a:tc>
                <a:tc>
                  <a:txBody>
                    <a:bodyPr/>
                    <a:lstStyle/>
                    <a:p>
                      <a:pPr marL="0" marR="0" algn="just">
                        <a:lnSpc>
                          <a:spcPct val="150000"/>
                        </a:lnSpc>
                        <a:spcBef>
                          <a:spcPts val="0"/>
                        </a:spcBef>
                        <a:spcAft>
                          <a:spcPts val="0"/>
                        </a:spcAft>
                      </a:pPr>
                      <a:r>
                        <a:rPr lang="en-US" sz="2400" b="1">
                          <a:effectLst/>
                        </a:rPr>
                        <a:t>7</a:t>
                      </a:r>
                      <a:endParaRPr lang="en-US" sz="2400" b="1">
                        <a:effectLst/>
                        <a:latin typeface="Times New Roman" panose="02020603050405020304" pitchFamily="18" charset="0"/>
                        <a:ea typeface="MS Mincho"/>
                      </a:endParaRPr>
                    </a:p>
                  </a:txBody>
                  <a:tcPr marL="68580" marR="68580" marT="0" marB="0"/>
                </a:tc>
                <a:extLst>
                  <a:ext uri="{0D108BD9-81ED-4DB2-BD59-A6C34878D82A}">
                    <a16:rowId xmlns:a16="http://schemas.microsoft.com/office/drawing/2014/main" val="1453689628"/>
                  </a:ext>
                </a:extLst>
              </a:tr>
              <a:tr h="862149">
                <a:tc>
                  <a:txBody>
                    <a:bodyPr/>
                    <a:lstStyle/>
                    <a:p>
                      <a:pPr marL="0" marR="0" algn="just">
                        <a:lnSpc>
                          <a:spcPct val="150000"/>
                        </a:lnSpc>
                        <a:spcBef>
                          <a:spcPts val="0"/>
                        </a:spcBef>
                        <a:spcAft>
                          <a:spcPts val="0"/>
                        </a:spcAft>
                      </a:pPr>
                      <a:r>
                        <a:rPr lang="en-US" sz="2400" b="1" dirty="0">
                          <a:solidFill>
                            <a:srgbClr val="FF0000"/>
                          </a:solidFill>
                          <a:effectLst/>
                        </a:rPr>
                        <a:t>.80</a:t>
                      </a:r>
                      <a:endParaRPr lang="en-US" sz="2400" b="1" dirty="0">
                        <a:solidFill>
                          <a:srgbClr val="FF0000"/>
                        </a:solidFill>
                        <a:effectLst/>
                        <a:latin typeface="Times New Roman" panose="02020603050405020304" pitchFamily="18" charset="0"/>
                        <a:ea typeface="MS Mincho"/>
                      </a:endParaRPr>
                    </a:p>
                  </a:txBody>
                  <a:tcPr marL="68580" marR="68580" marT="0" marB="0"/>
                </a:tc>
                <a:tc>
                  <a:txBody>
                    <a:bodyPr/>
                    <a:lstStyle/>
                    <a:p>
                      <a:pPr marL="0" marR="0" algn="just">
                        <a:lnSpc>
                          <a:spcPct val="150000"/>
                        </a:lnSpc>
                        <a:spcBef>
                          <a:spcPts val="0"/>
                        </a:spcBef>
                        <a:spcAft>
                          <a:spcPts val="0"/>
                        </a:spcAft>
                      </a:pPr>
                      <a:r>
                        <a:rPr lang="en-US" sz="2400" b="1">
                          <a:effectLst/>
                        </a:rPr>
                        <a:t>1571</a:t>
                      </a:r>
                      <a:endParaRPr lang="en-US" sz="2400" b="1">
                        <a:effectLst/>
                        <a:latin typeface="Times New Roman" panose="02020603050405020304" pitchFamily="18" charset="0"/>
                        <a:ea typeface="MS Mincho"/>
                      </a:endParaRPr>
                    </a:p>
                  </a:txBody>
                  <a:tcPr marL="68580" marR="68580" marT="0" marB="0"/>
                </a:tc>
                <a:tc>
                  <a:txBody>
                    <a:bodyPr/>
                    <a:lstStyle/>
                    <a:p>
                      <a:pPr marL="0" marR="0" algn="just">
                        <a:lnSpc>
                          <a:spcPct val="150000"/>
                        </a:lnSpc>
                        <a:spcBef>
                          <a:spcPts val="0"/>
                        </a:spcBef>
                        <a:spcAft>
                          <a:spcPts val="0"/>
                        </a:spcAft>
                      </a:pPr>
                      <a:r>
                        <a:rPr lang="en-US" sz="2400" b="1">
                          <a:effectLst/>
                        </a:rPr>
                        <a:t>393</a:t>
                      </a:r>
                      <a:endParaRPr lang="en-US" sz="2400" b="1">
                        <a:effectLst/>
                        <a:latin typeface="Times New Roman" panose="02020603050405020304" pitchFamily="18" charset="0"/>
                        <a:ea typeface="MS Mincho"/>
                      </a:endParaRPr>
                    </a:p>
                  </a:txBody>
                  <a:tcPr marL="68580" marR="68580" marT="0" marB="0"/>
                </a:tc>
                <a:tc>
                  <a:txBody>
                    <a:bodyPr/>
                    <a:lstStyle/>
                    <a:p>
                      <a:pPr marL="0" marR="0" algn="just">
                        <a:lnSpc>
                          <a:spcPct val="150000"/>
                        </a:lnSpc>
                        <a:spcBef>
                          <a:spcPts val="0"/>
                        </a:spcBef>
                        <a:spcAft>
                          <a:spcPts val="0"/>
                        </a:spcAft>
                      </a:pPr>
                      <a:r>
                        <a:rPr lang="en-US" sz="2400" b="1">
                          <a:effectLst/>
                        </a:rPr>
                        <a:t>175</a:t>
                      </a:r>
                      <a:endParaRPr lang="en-US" sz="2400" b="1">
                        <a:effectLst/>
                        <a:latin typeface="Times New Roman" panose="02020603050405020304" pitchFamily="18" charset="0"/>
                        <a:ea typeface="MS Mincho"/>
                      </a:endParaRPr>
                    </a:p>
                  </a:txBody>
                  <a:tcPr marL="68580" marR="68580" marT="0" marB="0"/>
                </a:tc>
                <a:tc>
                  <a:txBody>
                    <a:bodyPr/>
                    <a:lstStyle/>
                    <a:p>
                      <a:pPr marL="0" marR="0" algn="just">
                        <a:lnSpc>
                          <a:spcPct val="150000"/>
                        </a:lnSpc>
                        <a:spcBef>
                          <a:spcPts val="0"/>
                        </a:spcBef>
                        <a:spcAft>
                          <a:spcPts val="0"/>
                        </a:spcAft>
                      </a:pPr>
                      <a:r>
                        <a:rPr lang="en-US" sz="2400" b="1">
                          <a:effectLst/>
                        </a:rPr>
                        <a:t>99</a:t>
                      </a:r>
                      <a:endParaRPr lang="en-US" sz="2400" b="1">
                        <a:effectLst/>
                        <a:latin typeface="Times New Roman" panose="02020603050405020304" pitchFamily="18" charset="0"/>
                        <a:ea typeface="MS Mincho"/>
                      </a:endParaRPr>
                    </a:p>
                  </a:txBody>
                  <a:tcPr marL="68580" marR="68580" marT="0" marB="0"/>
                </a:tc>
                <a:tc>
                  <a:txBody>
                    <a:bodyPr/>
                    <a:lstStyle/>
                    <a:p>
                      <a:pPr marL="0" marR="0" algn="just">
                        <a:lnSpc>
                          <a:spcPct val="150000"/>
                        </a:lnSpc>
                        <a:spcBef>
                          <a:spcPts val="0"/>
                        </a:spcBef>
                        <a:spcAft>
                          <a:spcPts val="0"/>
                        </a:spcAft>
                      </a:pPr>
                      <a:r>
                        <a:rPr lang="en-US" sz="2400" b="1">
                          <a:effectLst/>
                        </a:rPr>
                        <a:t>64</a:t>
                      </a:r>
                      <a:endParaRPr lang="en-US" sz="2400" b="1">
                        <a:effectLst/>
                        <a:latin typeface="Times New Roman" panose="02020603050405020304" pitchFamily="18" charset="0"/>
                        <a:ea typeface="MS Mincho"/>
                      </a:endParaRPr>
                    </a:p>
                  </a:txBody>
                  <a:tcPr marL="68580" marR="68580" marT="0" marB="0"/>
                </a:tc>
                <a:tc>
                  <a:txBody>
                    <a:bodyPr/>
                    <a:lstStyle/>
                    <a:p>
                      <a:pPr marL="0" marR="0" algn="just">
                        <a:lnSpc>
                          <a:spcPct val="150000"/>
                        </a:lnSpc>
                        <a:spcBef>
                          <a:spcPts val="0"/>
                        </a:spcBef>
                        <a:spcAft>
                          <a:spcPts val="0"/>
                        </a:spcAft>
                      </a:pPr>
                      <a:r>
                        <a:rPr lang="en-US" sz="2400" b="1">
                          <a:effectLst/>
                        </a:rPr>
                        <a:t>45</a:t>
                      </a:r>
                      <a:endParaRPr lang="en-US" sz="2400" b="1">
                        <a:effectLst/>
                        <a:latin typeface="Times New Roman" panose="02020603050405020304" pitchFamily="18" charset="0"/>
                        <a:ea typeface="MS Mincho"/>
                      </a:endParaRPr>
                    </a:p>
                  </a:txBody>
                  <a:tcPr marL="68580" marR="68580" marT="0" marB="0"/>
                </a:tc>
                <a:tc>
                  <a:txBody>
                    <a:bodyPr/>
                    <a:lstStyle/>
                    <a:p>
                      <a:pPr marL="0" marR="0" algn="just">
                        <a:lnSpc>
                          <a:spcPct val="150000"/>
                        </a:lnSpc>
                        <a:spcBef>
                          <a:spcPts val="0"/>
                        </a:spcBef>
                        <a:spcAft>
                          <a:spcPts val="0"/>
                        </a:spcAft>
                      </a:pPr>
                      <a:r>
                        <a:rPr lang="en-US" sz="2400" b="1" dirty="0">
                          <a:solidFill>
                            <a:srgbClr val="FF0000"/>
                          </a:solidFill>
                          <a:effectLst/>
                        </a:rPr>
                        <a:t>33</a:t>
                      </a:r>
                      <a:endParaRPr lang="en-US" sz="2400" b="1" dirty="0">
                        <a:solidFill>
                          <a:srgbClr val="FF0000"/>
                        </a:solidFill>
                        <a:effectLst/>
                        <a:latin typeface="Times New Roman" panose="02020603050405020304" pitchFamily="18" charset="0"/>
                        <a:ea typeface="MS Mincho"/>
                      </a:endParaRPr>
                    </a:p>
                  </a:txBody>
                  <a:tcPr marL="68580" marR="68580" marT="0" marB="0"/>
                </a:tc>
                <a:tc>
                  <a:txBody>
                    <a:bodyPr/>
                    <a:lstStyle/>
                    <a:p>
                      <a:pPr marL="0" marR="0" algn="just">
                        <a:lnSpc>
                          <a:spcPct val="150000"/>
                        </a:lnSpc>
                        <a:spcBef>
                          <a:spcPts val="0"/>
                        </a:spcBef>
                        <a:spcAft>
                          <a:spcPts val="0"/>
                        </a:spcAft>
                      </a:pPr>
                      <a:r>
                        <a:rPr lang="en-US" sz="2400" b="1">
                          <a:effectLst/>
                        </a:rPr>
                        <a:t>26</a:t>
                      </a:r>
                      <a:endParaRPr lang="en-US" sz="2400" b="1">
                        <a:effectLst/>
                        <a:latin typeface="Times New Roman" panose="02020603050405020304" pitchFamily="18" charset="0"/>
                        <a:ea typeface="MS Mincho"/>
                      </a:endParaRPr>
                    </a:p>
                  </a:txBody>
                  <a:tcPr marL="68580" marR="68580" marT="0" marB="0"/>
                </a:tc>
                <a:tc>
                  <a:txBody>
                    <a:bodyPr/>
                    <a:lstStyle/>
                    <a:p>
                      <a:pPr marL="0" marR="0" algn="just">
                        <a:lnSpc>
                          <a:spcPct val="150000"/>
                        </a:lnSpc>
                        <a:spcBef>
                          <a:spcPts val="0"/>
                        </a:spcBef>
                        <a:spcAft>
                          <a:spcPts val="0"/>
                        </a:spcAft>
                      </a:pPr>
                      <a:r>
                        <a:rPr lang="en-US" sz="2400" b="1">
                          <a:effectLst/>
                        </a:rPr>
                        <a:t>17</a:t>
                      </a:r>
                      <a:endParaRPr lang="en-US" sz="2400" b="1">
                        <a:effectLst/>
                        <a:latin typeface="Times New Roman" panose="02020603050405020304" pitchFamily="18" charset="0"/>
                        <a:ea typeface="MS Mincho"/>
                      </a:endParaRPr>
                    </a:p>
                  </a:txBody>
                  <a:tcPr marL="68580" marR="68580" marT="0" marB="0"/>
                </a:tc>
                <a:tc>
                  <a:txBody>
                    <a:bodyPr/>
                    <a:lstStyle/>
                    <a:p>
                      <a:pPr marL="0" marR="0" algn="just">
                        <a:lnSpc>
                          <a:spcPct val="150000"/>
                        </a:lnSpc>
                        <a:spcBef>
                          <a:spcPts val="0"/>
                        </a:spcBef>
                        <a:spcAft>
                          <a:spcPts val="0"/>
                        </a:spcAft>
                      </a:pPr>
                      <a:r>
                        <a:rPr lang="en-US" sz="2400" b="1">
                          <a:effectLst/>
                        </a:rPr>
                        <a:t>12</a:t>
                      </a:r>
                      <a:endParaRPr lang="en-US" sz="2400" b="1">
                        <a:effectLst/>
                        <a:latin typeface="Times New Roman" panose="02020603050405020304" pitchFamily="18" charset="0"/>
                        <a:ea typeface="MS Mincho"/>
                      </a:endParaRPr>
                    </a:p>
                  </a:txBody>
                  <a:tcPr marL="68580" marR="68580" marT="0" marB="0"/>
                </a:tc>
                <a:tc>
                  <a:txBody>
                    <a:bodyPr/>
                    <a:lstStyle/>
                    <a:p>
                      <a:pPr marL="0" marR="0" algn="just">
                        <a:lnSpc>
                          <a:spcPct val="150000"/>
                        </a:lnSpc>
                        <a:spcBef>
                          <a:spcPts val="0"/>
                        </a:spcBef>
                        <a:spcAft>
                          <a:spcPts val="0"/>
                        </a:spcAft>
                      </a:pPr>
                      <a:r>
                        <a:rPr lang="en-US" sz="2400" b="1">
                          <a:effectLst/>
                        </a:rPr>
                        <a:t>9</a:t>
                      </a:r>
                      <a:endParaRPr lang="en-US" sz="2400" b="1">
                        <a:effectLst/>
                        <a:latin typeface="Times New Roman" panose="02020603050405020304" pitchFamily="18" charset="0"/>
                        <a:ea typeface="MS Mincho"/>
                      </a:endParaRPr>
                    </a:p>
                  </a:txBody>
                  <a:tcPr marL="68580" marR="68580" marT="0" marB="0"/>
                </a:tc>
                <a:extLst>
                  <a:ext uri="{0D108BD9-81ED-4DB2-BD59-A6C34878D82A}">
                    <a16:rowId xmlns:a16="http://schemas.microsoft.com/office/drawing/2014/main" val="2651596340"/>
                  </a:ext>
                </a:extLst>
              </a:tr>
              <a:tr h="862149">
                <a:tc>
                  <a:txBody>
                    <a:bodyPr/>
                    <a:lstStyle/>
                    <a:p>
                      <a:pPr marL="0" marR="0" algn="just">
                        <a:lnSpc>
                          <a:spcPct val="150000"/>
                        </a:lnSpc>
                        <a:spcBef>
                          <a:spcPts val="0"/>
                        </a:spcBef>
                        <a:spcAft>
                          <a:spcPts val="0"/>
                        </a:spcAft>
                      </a:pPr>
                      <a:r>
                        <a:rPr lang="en-US" sz="2400" b="1" dirty="0">
                          <a:solidFill>
                            <a:schemeClr val="tx1"/>
                          </a:solidFill>
                          <a:effectLst/>
                        </a:rPr>
                        <a:t>.90</a:t>
                      </a:r>
                      <a:endParaRPr lang="en-US" sz="2400" b="1" dirty="0">
                        <a:solidFill>
                          <a:schemeClr val="tx1"/>
                        </a:solidFill>
                        <a:effectLst/>
                        <a:latin typeface="Times New Roman" panose="02020603050405020304" pitchFamily="18" charset="0"/>
                        <a:ea typeface="MS Mincho"/>
                      </a:endParaRPr>
                    </a:p>
                  </a:txBody>
                  <a:tcPr marL="68580" marR="68580" marT="0" marB="0"/>
                </a:tc>
                <a:tc>
                  <a:txBody>
                    <a:bodyPr/>
                    <a:lstStyle/>
                    <a:p>
                      <a:pPr marL="0" marR="0" algn="just">
                        <a:lnSpc>
                          <a:spcPct val="150000"/>
                        </a:lnSpc>
                        <a:spcBef>
                          <a:spcPts val="0"/>
                        </a:spcBef>
                        <a:spcAft>
                          <a:spcPts val="0"/>
                        </a:spcAft>
                      </a:pPr>
                      <a:r>
                        <a:rPr lang="en-US" sz="2400" b="1">
                          <a:effectLst/>
                        </a:rPr>
                        <a:t>2102</a:t>
                      </a:r>
                      <a:endParaRPr lang="en-US" sz="2400" b="1">
                        <a:effectLst/>
                        <a:latin typeface="Times New Roman" panose="02020603050405020304" pitchFamily="18" charset="0"/>
                        <a:ea typeface="MS Mincho"/>
                      </a:endParaRPr>
                    </a:p>
                  </a:txBody>
                  <a:tcPr marL="68580" marR="68580" marT="0" marB="0"/>
                </a:tc>
                <a:tc>
                  <a:txBody>
                    <a:bodyPr/>
                    <a:lstStyle/>
                    <a:p>
                      <a:pPr marL="0" marR="0" algn="just">
                        <a:lnSpc>
                          <a:spcPct val="150000"/>
                        </a:lnSpc>
                        <a:spcBef>
                          <a:spcPts val="0"/>
                        </a:spcBef>
                        <a:spcAft>
                          <a:spcPts val="0"/>
                        </a:spcAft>
                      </a:pPr>
                      <a:r>
                        <a:rPr lang="en-US" sz="2400" b="1">
                          <a:effectLst/>
                        </a:rPr>
                        <a:t>526</a:t>
                      </a:r>
                      <a:endParaRPr lang="en-US" sz="2400" b="1">
                        <a:effectLst/>
                        <a:latin typeface="Times New Roman" panose="02020603050405020304" pitchFamily="18" charset="0"/>
                        <a:ea typeface="MS Mincho"/>
                      </a:endParaRPr>
                    </a:p>
                  </a:txBody>
                  <a:tcPr marL="68580" marR="68580" marT="0" marB="0"/>
                </a:tc>
                <a:tc>
                  <a:txBody>
                    <a:bodyPr/>
                    <a:lstStyle/>
                    <a:p>
                      <a:pPr marL="0" marR="0" algn="just">
                        <a:lnSpc>
                          <a:spcPct val="150000"/>
                        </a:lnSpc>
                        <a:spcBef>
                          <a:spcPts val="0"/>
                        </a:spcBef>
                        <a:spcAft>
                          <a:spcPts val="0"/>
                        </a:spcAft>
                      </a:pPr>
                      <a:r>
                        <a:rPr lang="en-US" sz="2400" b="1">
                          <a:effectLst/>
                        </a:rPr>
                        <a:t>234</a:t>
                      </a:r>
                      <a:endParaRPr lang="en-US" sz="2400" b="1">
                        <a:effectLst/>
                        <a:latin typeface="Times New Roman" panose="02020603050405020304" pitchFamily="18" charset="0"/>
                        <a:ea typeface="MS Mincho"/>
                      </a:endParaRPr>
                    </a:p>
                  </a:txBody>
                  <a:tcPr marL="68580" marR="68580" marT="0" marB="0"/>
                </a:tc>
                <a:tc>
                  <a:txBody>
                    <a:bodyPr/>
                    <a:lstStyle/>
                    <a:p>
                      <a:pPr marL="0" marR="0" algn="just">
                        <a:lnSpc>
                          <a:spcPct val="150000"/>
                        </a:lnSpc>
                        <a:spcBef>
                          <a:spcPts val="0"/>
                        </a:spcBef>
                        <a:spcAft>
                          <a:spcPts val="0"/>
                        </a:spcAft>
                      </a:pPr>
                      <a:r>
                        <a:rPr lang="en-US" sz="2400" b="1">
                          <a:effectLst/>
                        </a:rPr>
                        <a:t>132</a:t>
                      </a:r>
                      <a:endParaRPr lang="en-US" sz="2400" b="1">
                        <a:effectLst/>
                        <a:latin typeface="Times New Roman" panose="02020603050405020304" pitchFamily="18" charset="0"/>
                        <a:ea typeface="MS Mincho"/>
                      </a:endParaRPr>
                    </a:p>
                  </a:txBody>
                  <a:tcPr marL="68580" marR="68580" marT="0" marB="0"/>
                </a:tc>
                <a:tc>
                  <a:txBody>
                    <a:bodyPr/>
                    <a:lstStyle/>
                    <a:p>
                      <a:pPr marL="0" marR="0" algn="just">
                        <a:lnSpc>
                          <a:spcPct val="150000"/>
                        </a:lnSpc>
                        <a:spcBef>
                          <a:spcPts val="0"/>
                        </a:spcBef>
                        <a:spcAft>
                          <a:spcPts val="0"/>
                        </a:spcAft>
                      </a:pPr>
                      <a:r>
                        <a:rPr lang="en-US" sz="2400" b="1">
                          <a:effectLst/>
                        </a:rPr>
                        <a:t>85</a:t>
                      </a:r>
                      <a:endParaRPr lang="en-US" sz="2400" b="1">
                        <a:effectLst/>
                        <a:latin typeface="Times New Roman" panose="02020603050405020304" pitchFamily="18" charset="0"/>
                        <a:ea typeface="MS Mincho"/>
                      </a:endParaRPr>
                    </a:p>
                  </a:txBody>
                  <a:tcPr marL="68580" marR="68580" marT="0" marB="0"/>
                </a:tc>
                <a:tc>
                  <a:txBody>
                    <a:bodyPr/>
                    <a:lstStyle/>
                    <a:p>
                      <a:pPr marL="0" marR="0" algn="just">
                        <a:lnSpc>
                          <a:spcPct val="150000"/>
                        </a:lnSpc>
                        <a:spcBef>
                          <a:spcPts val="0"/>
                        </a:spcBef>
                        <a:spcAft>
                          <a:spcPts val="0"/>
                        </a:spcAft>
                      </a:pPr>
                      <a:r>
                        <a:rPr lang="en-US" sz="2400" b="1">
                          <a:effectLst/>
                        </a:rPr>
                        <a:t>59</a:t>
                      </a:r>
                      <a:endParaRPr lang="en-US" sz="2400" b="1">
                        <a:effectLst/>
                        <a:latin typeface="Times New Roman" panose="02020603050405020304" pitchFamily="18" charset="0"/>
                        <a:ea typeface="MS Mincho"/>
                      </a:endParaRPr>
                    </a:p>
                  </a:txBody>
                  <a:tcPr marL="68580" marR="68580" marT="0" marB="0"/>
                </a:tc>
                <a:tc>
                  <a:txBody>
                    <a:bodyPr/>
                    <a:lstStyle/>
                    <a:p>
                      <a:pPr marL="0" marR="0" algn="just">
                        <a:lnSpc>
                          <a:spcPct val="150000"/>
                        </a:lnSpc>
                        <a:spcBef>
                          <a:spcPts val="0"/>
                        </a:spcBef>
                        <a:spcAft>
                          <a:spcPts val="0"/>
                        </a:spcAft>
                      </a:pPr>
                      <a:r>
                        <a:rPr lang="en-US" sz="2400" b="1">
                          <a:effectLst/>
                        </a:rPr>
                        <a:t>44</a:t>
                      </a:r>
                      <a:endParaRPr lang="en-US" sz="2400" b="1">
                        <a:effectLst/>
                        <a:latin typeface="Times New Roman" panose="02020603050405020304" pitchFamily="18" charset="0"/>
                        <a:ea typeface="MS Mincho"/>
                      </a:endParaRPr>
                    </a:p>
                  </a:txBody>
                  <a:tcPr marL="68580" marR="68580" marT="0" marB="0"/>
                </a:tc>
                <a:tc>
                  <a:txBody>
                    <a:bodyPr/>
                    <a:lstStyle/>
                    <a:p>
                      <a:pPr marL="0" marR="0" algn="just">
                        <a:lnSpc>
                          <a:spcPct val="150000"/>
                        </a:lnSpc>
                        <a:spcBef>
                          <a:spcPts val="0"/>
                        </a:spcBef>
                        <a:spcAft>
                          <a:spcPts val="0"/>
                        </a:spcAft>
                      </a:pPr>
                      <a:r>
                        <a:rPr lang="en-US" sz="2400" b="1">
                          <a:effectLst/>
                        </a:rPr>
                        <a:t>34</a:t>
                      </a:r>
                      <a:endParaRPr lang="en-US" sz="2400" b="1">
                        <a:effectLst/>
                        <a:latin typeface="Times New Roman" panose="02020603050405020304" pitchFamily="18" charset="0"/>
                        <a:ea typeface="MS Mincho"/>
                      </a:endParaRPr>
                    </a:p>
                  </a:txBody>
                  <a:tcPr marL="68580" marR="68580" marT="0" marB="0"/>
                </a:tc>
                <a:tc>
                  <a:txBody>
                    <a:bodyPr/>
                    <a:lstStyle/>
                    <a:p>
                      <a:pPr marL="0" marR="0" algn="just">
                        <a:lnSpc>
                          <a:spcPct val="150000"/>
                        </a:lnSpc>
                        <a:spcBef>
                          <a:spcPts val="0"/>
                        </a:spcBef>
                        <a:spcAft>
                          <a:spcPts val="0"/>
                        </a:spcAft>
                      </a:pPr>
                      <a:r>
                        <a:rPr lang="en-US" sz="2400" b="1">
                          <a:effectLst/>
                        </a:rPr>
                        <a:t>22</a:t>
                      </a:r>
                      <a:endParaRPr lang="en-US" sz="2400" b="1">
                        <a:effectLst/>
                        <a:latin typeface="Times New Roman" panose="02020603050405020304" pitchFamily="18" charset="0"/>
                        <a:ea typeface="MS Mincho"/>
                      </a:endParaRPr>
                    </a:p>
                  </a:txBody>
                  <a:tcPr marL="68580" marR="68580" marT="0" marB="0"/>
                </a:tc>
                <a:tc>
                  <a:txBody>
                    <a:bodyPr/>
                    <a:lstStyle/>
                    <a:p>
                      <a:pPr marL="0" marR="0" algn="just">
                        <a:lnSpc>
                          <a:spcPct val="150000"/>
                        </a:lnSpc>
                        <a:spcBef>
                          <a:spcPts val="0"/>
                        </a:spcBef>
                        <a:spcAft>
                          <a:spcPts val="0"/>
                        </a:spcAft>
                      </a:pPr>
                      <a:r>
                        <a:rPr lang="en-US" sz="2400" b="1">
                          <a:effectLst/>
                        </a:rPr>
                        <a:t>16</a:t>
                      </a:r>
                      <a:endParaRPr lang="en-US" sz="2400" b="1">
                        <a:effectLst/>
                        <a:latin typeface="Times New Roman" panose="02020603050405020304" pitchFamily="18" charset="0"/>
                        <a:ea typeface="MS Mincho"/>
                      </a:endParaRPr>
                    </a:p>
                  </a:txBody>
                  <a:tcPr marL="68580" marR="68580" marT="0" marB="0"/>
                </a:tc>
                <a:tc>
                  <a:txBody>
                    <a:bodyPr/>
                    <a:lstStyle/>
                    <a:p>
                      <a:pPr marL="0" marR="0" algn="just">
                        <a:lnSpc>
                          <a:spcPct val="150000"/>
                        </a:lnSpc>
                        <a:spcBef>
                          <a:spcPts val="0"/>
                        </a:spcBef>
                        <a:spcAft>
                          <a:spcPts val="0"/>
                        </a:spcAft>
                      </a:pPr>
                      <a:r>
                        <a:rPr lang="en-US" sz="2400" b="1">
                          <a:effectLst/>
                        </a:rPr>
                        <a:t>12</a:t>
                      </a:r>
                      <a:endParaRPr lang="en-US" sz="2400" b="1">
                        <a:effectLst/>
                        <a:latin typeface="Times New Roman" panose="02020603050405020304" pitchFamily="18" charset="0"/>
                        <a:ea typeface="MS Mincho"/>
                      </a:endParaRPr>
                    </a:p>
                  </a:txBody>
                  <a:tcPr marL="68580" marR="68580" marT="0" marB="0"/>
                </a:tc>
                <a:extLst>
                  <a:ext uri="{0D108BD9-81ED-4DB2-BD59-A6C34878D82A}">
                    <a16:rowId xmlns:a16="http://schemas.microsoft.com/office/drawing/2014/main" val="3033506962"/>
                  </a:ext>
                </a:extLst>
              </a:tr>
              <a:tr h="862149">
                <a:tc>
                  <a:txBody>
                    <a:bodyPr/>
                    <a:lstStyle/>
                    <a:p>
                      <a:pPr marL="0" marR="0" algn="just">
                        <a:lnSpc>
                          <a:spcPct val="150000"/>
                        </a:lnSpc>
                        <a:spcBef>
                          <a:spcPts val="0"/>
                        </a:spcBef>
                        <a:spcAft>
                          <a:spcPts val="0"/>
                        </a:spcAft>
                      </a:pPr>
                      <a:r>
                        <a:rPr lang="en-US" sz="2400" b="1" dirty="0">
                          <a:solidFill>
                            <a:schemeClr val="tx1"/>
                          </a:solidFill>
                          <a:effectLst/>
                        </a:rPr>
                        <a:t>.99</a:t>
                      </a:r>
                      <a:endParaRPr lang="en-US" sz="2400" b="1" dirty="0">
                        <a:solidFill>
                          <a:schemeClr val="tx1"/>
                        </a:solidFill>
                        <a:effectLst/>
                        <a:latin typeface="Times New Roman" panose="02020603050405020304" pitchFamily="18" charset="0"/>
                        <a:ea typeface="MS Mincho"/>
                      </a:endParaRPr>
                    </a:p>
                  </a:txBody>
                  <a:tcPr marL="68580" marR="68580" marT="0" marB="0"/>
                </a:tc>
                <a:tc>
                  <a:txBody>
                    <a:bodyPr/>
                    <a:lstStyle/>
                    <a:p>
                      <a:pPr marL="0" marR="0" algn="just">
                        <a:lnSpc>
                          <a:spcPct val="150000"/>
                        </a:lnSpc>
                        <a:spcBef>
                          <a:spcPts val="0"/>
                        </a:spcBef>
                        <a:spcAft>
                          <a:spcPts val="0"/>
                        </a:spcAft>
                      </a:pPr>
                      <a:r>
                        <a:rPr lang="en-US" sz="2400" b="1">
                          <a:effectLst/>
                        </a:rPr>
                        <a:t>3675</a:t>
                      </a:r>
                      <a:endParaRPr lang="en-US" sz="2400" b="1">
                        <a:effectLst/>
                        <a:latin typeface="Times New Roman" panose="02020603050405020304" pitchFamily="18" charset="0"/>
                        <a:ea typeface="MS Mincho"/>
                      </a:endParaRPr>
                    </a:p>
                  </a:txBody>
                  <a:tcPr marL="68580" marR="68580" marT="0" marB="0"/>
                </a:tc>
                <a:tc>
                  <a:txBody>
                    <a:bodyPr/>
                    <a:lstStyle/>
                    <a:p>
                      <a:pPr marL="0" marR="0" algn="just">
                        <a:lnSpc>
                          <a:spcPct val="150000"/>
                        </a:lnSpc>
                        <a:spcBef>
                          <a:spcPts val="0"/>
                        </a:spcBef>
                        <a:spcAft>
                          <a:spcPts val="0"/>
                        </a:spcAft>
                      </a:pPr>
                      <a:r>
                        <a:rPr lang="en-US" sz="2400" b="1">
                          <a:effectLst/>
                        </a:rPr>
                        <a:t>920</a:t>
                      </a:r>
                      <a:endParaRPr lang="en-US" sz="2400" b="1">
                        <a:effectLst/>
                        <a:latin typeface="Times New Roman" panose="02020603050405020304" pitchFamily="18" charset="0"/>
                        <a:ea typeface="MS Mincho"/>
                      </a:endParaRPr>
                    </a:p>
                  </a:txBody>
                  <a:tcPr marL="68580" marR="68580" marT="0" marB="0"/>
                </a:tc>
                <a:tc>
                  <a:txBody>
                    <a:bodyPr/>
                    <a:lstStyle/>
                    <a:p>
                      <a:pPr marL="0" marR="0" algn="just">
                        <a:lnSpc>
                          <a:spcPct val="150000"/>
                        </a:lnSpc>
                        <a:spcBef>
                          <a:spcPts val="0"/>
                        </a:spcBef>
                        <a:spcAft>
                          <a:spcPts val="0"/>
                        </a:spcAft>
                      </a:pPr>
                      <a:r>
                        <a:rPr lang="en-US" sz="2400" b="1">
                          <a:effectLst/>
                        </a:rPr>
                        <a:t>409</a:t>
                      </a:r>
                      <a:endParaRPr lang="en-US" sz="2400" b="1">
                        <a:effectLst/>
                        <a:latin typeface="Times New Roman" panose="02020603050405020304" pitchFamily="18" charset="0"/>
                        <a:ea typeface="MS Mincho"/>
                      </a:endParaRPr>
                    </a:p>
                  </a:txBody>
                  <a:tcPr marL="68580" marR="68580" marT="0" marB="0"/>
                </a:tc>
                <a:tc>
                  <a:txBody>
                    <a:bodyPr/>
                    <a:lstStyle/>
                    <a:p>
                      <a:pPr marL="0" marR="0" algn="just">
                        <a:lnSpc>
                          <a:spcPct val="150000"/>
                        </a:lnSpc>
                        <a:spcBef>
                          <a:spcPts val="0"/>
                        </a:spcBef>
                        <a:spcAft>
                          <a:spcPts val="0"/>
                        </a:spcAft>
                      </a:pPr>
                      <a:r>
                        <a:rPr lang="en-US" sz="2400" b="1">
                          <a:effectLst/>
                        </a:rPr>
                        <a:t>231</a:t>
                      </a:r>
                      <a:endParaRPr lang="en-US" sz="2400" b="1">
                        <a:effectLst/>
                        <a:latin typeface="Times New Roman" panose="02020603050405020304" pitchFamily="18" charset="0"/>
                        <a:ea typeface="MS Mincho"/>
                      </a:endParaRPr>
                    </a:p>
                  </a:txBody>
                  <a:tcPr marL="68580" marR="68580" marT="0" marB="0"/>
                </a:tc>
                <a:tc>
                  <a:txBody>
                    <a:bodyPr/>
                    <a:lstStyle/>
                    <a:p>
                      <a:pPr marL="0" marR="0" algn="just">
                        <a:lnSpc>
                          <a:spcPct val="150000"/>
                        </a:lnSpc>
                        <a:spcBef>
                          <a:spcPts val="0"/>
                        </a:spcBef>
                        <a:spcAft>
                          <a:spcPts val="0"/>
                        </a:spcAft>
                      </a:pPr>
                      <a:r>
                        <a:rPr lang="en-US" sz="2400" b="1">
                          <a:effectLst/>
                        </a:rPr>
                        <a:t>148</a:t>
                      </a:r>
                      <a:endParaRPr lang="en-US" sz="2400" b="1">
                        <a:effectLst/>
                        <a:latin typeface="Times New Roman" panose="02020603050405020304" pitchFamily="18" charset="0"/>
                        <a:ea typeface="MS Mincho"/>
                      </a:endParaRPr>
                    </a:p>
                  </a:txBody>
                  <a:tcPr marL="68580" marR="68580" marT="0" marB="0"/>
                </a:tc>
                <a:tc>
                  <a:txBody>
                    <a:bodyPr/>
                    <a:lstStyle/>
                    <a:p>
                      <a:pPr marL="0" marR="0" algn="just">
                        <a:lnSpc>
                          <a:spcPct val="150000"/>
                        </a:lnSpc>
                        <a:spcBef>
                          <a:spcPts val="0"/>
                        </a:spcBef>
                        <a:spcAft>
                          <a:spcPts val="0"/>
                        </a:spcAft>
                      </a:pPr>
                      <a:r>
                        <a:rPr lang="en-US" sz="2400" b="1">
                          <a:effectLst/>
                        </a:rPr>
                        <a:t>103</a:t>
                      </a:r>
                      <a:endParaRPr lang="en-US" sz="2400" b="1">
                        <a:effectLst/>
                        <a:latin typeface="Times New Roman" panose="02020603050405020304" pitchFamily="18" charset="0"/>
                        <a:ea typeface="MS Mincho"/>
                      </a:endParaRPr>
                    </a:p>
                  </a:txBody>
                  <a:tcPr marL="68580" marR="68580" marT="0" marB="0"/>
                </a:tc>
                <a:tc>
                  <a:txBody>
                    <a:bodyPr/>
                    <a:lstStyle/>
                    <a:p>
                      <a:pPr marL="0" marR="0" algn="just">
                        <a:lnSpc>
                          <a:spcPct val="150000"/>
                        </a:lnSpc>
                        <a:spcBef>
                          <a:spcPts val="0"/>
                        </a:spcBef>
                        <a:spcAft>
                          <a:spcPts val="0"/>
                        </a:spcAft>
                      </a:pPr>
                      <a:r>
                        <a:rPr lang="en-US" sz="2400" b="1">
                          <a:effectLst/>
                        </a:rPr>
                        <a:t>76</a:t>
                      </a:r>
                      <a:endParaRPr lang="en-US" sz="2400" b="1">
                        <a:effectLst/>
                        <a:latin typeface="Times New Roman" panose="02020603050405020304" pitchFamily="18" charset="0"/>
                        <a:ea typeface="MS Mincho"/>
                      </a:endParaRPr>
                    </a:p>
                  </a:txBody>
                  <a:tcPr marL="68580" marR="68580" marT="0" marB="0"/>
                </a:tc>
                <a:tc>
                  <a:txBody>
                    <a:bodyPr/>
                    <a:lstStyle/>
                    <a:p>
                      <a:pPr marL="0" marR="0" algn="just">
                        <a:lnSpc>
                          <a:spcPct val="150000"/>
                        </a:lnSpc>
                        <a:spcBef>
                          <a:spcPts val="0"/>
                        </a:spcBef>
                        <a:spcAft>
                          <a:spcPts val="0"/>
                        </a:spcAft>
                      </a:pPr>
                      <a:r>
                        <a:rPr lang="en-US" sz="2400" b="1">
                          <a:effectLst/>
                        </a:rPr>
                        <a:t>38</a:t>
                      </a:r>
                      <a:endParaRPr lang="en-US" sz="2400" b="1">
                        <a:effectLst/>
                        <a:latin typeface="Times New Roman" panose="02020603050405020304" pitchFamily="18" charset="0"/>
                        <a:ea typeface="MS Mincho"/>
                      </a:endParaRPr>
                    </a:p>
                  </a:txBody>
                  <a:tcPr marL="68580" marR="68580" marT="0" marB="0"/>
                </a:tc>
                <a:tc>
                  <a:txBody>
                    <a:bodyPr/>
                    <a:lstStyle/>
                    <a:p>
                      <a:pPr marL="0" marR="0" algn="just">
                        <a:lnSpc>
                          <a:spcPct val="150000"/>
                        </a:lnSpc>
                        <a:spcBef>
                          <a:spcPts val="0"/>
                        </a:spcBef>
                        <a:spcAft>
                          <a:spcPts val="0"/>
                        </a:spcAft>
                      </a:pPr>
                      <a:r>
                        <a:rPr lang="en-US" sz="2400" b="1">
                          <a:effectLst/>
                        </a:rPr>
                        <a:t>28</a:t>
                      </a:r>
                      <a:endParaRPr lang="en-US" sz="2400" b="1">
                        <a:effectLst/>
                        <a:latin typeface="Times New Roman" panose="02020603050405020304" pitchFamily="18" charset="0"/>
                        <a:ea typeface="MS Mincho"/>
                      </a:endParaRPr>
                    </a:p>
                  </a:txBody>
                  <a:tcPr marL="68580" marR="68580" marT="0" marB="0"/>
                </a:tc>
                <a:tc>
                  <a:txBody>
                    <a:bodyPr/>
                    <a:lstStyle/>
                    <a:p>
                      <a:pPr marL="0" marR="0" algn="just">
                        <a:lnSpc>
                          <a:spcPct val="150000"/>
                        </a:lnSpc>
                        <a:spcBef>
                          <a:spcPts val="0"/>
                        </a:spcBef>
                        <a:spcAft>
                          <a:spcPts val="0"/>
                        </a:spcAft>
                      </a:pPr>
                      <a:r>
                        <a:rPr lang="en-US" sz="2400" b="1">
                          <a:effectLst/>
                        </a:rPr>
                        <a:t>27</a:t>
                      </a:r>
                      <a:endParaRPr lang="en-US" sz="2400" b="1">
                        <a:effectLst/>
                        <a:latin typeface="Times New Roman" panose="02020603050405020304" pitchFamily="18" charset="0"/>
                        <a:ea typeface="MS Mincho"/>
                      </a:endParaRPr>
                    </a:p>
                  </a:txBody>
                  <a:tcPr marL="68580" marR="68580" marT="0" marB="0"/>
                </a:tc>
                <a:tc>
                  <a:txBody>
                    <a:bodyPr/>
                    <a:lstStyle/>
                    <a:p>
                      <a:pPr marL="0" marR="0" algn="just">
                        <a:lnSpc>
                          <a:spcPct val="150000"/>
                        </a:lnSpc>
                        <a:spcBef>
                          <a:spcPts val="0"/>
                        </a:spcBef>
                        <a:spcAft>
                          <a:spcPts val="0"/>
                        </a:spcAft>
                      </a:pPr>
                      <a:r>
                        <a:rPr lang="en-US" sz="2400" b="1" dirty="0">
                          <a:effectLst/>
                        </a:rPr>
                        <a:t>20</a:t>
                      </a:r>
                      <a:endParaRPr lang="en-US" sz="2400" b="1" dirty="0">
                        <a:effectLst/>
                        <a:latin typeface="Times New Roman" panose="02020603050405020304" pitchFamily="18" charset="0"/>
                        <a:ea typeface="MS Mincho"/>
                      </a:endParaRPr>
                    </a:p>
                  </a:txBody>
                  <a:tcPr marL="68580" marR="68580" marT="0" marB="0"/>
                </a:tc>
                <a:extLst>
                  <a:ext uri="{0D108BD9-81ED-4DB2-BD59-A6C34878D82A}">
                    <a16:rowId xmlns:a16="http://schemas.microsoft.com/office/drawing/2014/main" val="780763194"/>
                  </a:ext>
                </a:extLst>
              </a:tr>
            </a:tbl>
          </a:graphicData>
        </a:graphic>
      </p:graphicFrame>
    </p:spTree>
    <p:extLst>
      <p:ext uri="{BB962C8B-B14F-4D97-AF65-F5344CB8AC3E}">
        <p14:creationId xmlns:p14="http://schemas.microsoft.com/office/powerpoint/2010/main" val="602678615"/>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339634"/>
            <a:ext cx="9144000" cy="988832"/>
          </a:xfrm>
        </p:spPr>
        <p:txBody>
          <a:bodyPr>
            <a:normAutofit/>
          </a:bodyPr>
          <a:lstStyle/>
          <a:p>
            <a:r>
              <a:rPr lang="en-US" dirty="0"/>
              <a:t>sample Size</a:t>
            </a:r>
          </a:p>
        </p:txBody>
      </p:sp>
      <p:sp>
        <p:nvSpPr>
          <p:cNvPr id="3" name="Subtitle 2"/>
          <p:cNvSpPr>
            <a:spLocks noGrp="1"/>
          </p:cNvSpPr>
          <p:nvPr>
            <p:ph type="subTitle" idx="1"/>
          </p:nvPr>
        </p:nvSpPr>
        <p:spPr>
          <a:xfrm>
            <a:off x="550817" y="1632858"/>
            <a:ext cx="11090366" cy="5081451"/>
          </a:xfrm>
        </p:spPr>
        <p:txBody>
          <a:bodyPr>
            <a:normAutofit/>
          </a:bodyPr>
          <a:lstStyle/>
          <a:p>
            <a:pPr algn="l">
              <a:lnSpc>
                <a:spcPct val="150000"/>
              </a:lnSpc>
            </a:pPr>
            <a:r>
              <a:rPr lang="en-US" b="1" dirty="0"/>
              <a:t>Solution.</a:t>
            </a:r>
          </a:p>
          <a:p>
            <a:pPr marL="342900" indent="-342900" algn="l">
              <a:lnSpc>
                <a:spcPct val="150000"/>
              </a:lnSpc>
              <a:buFont typeface="Arial" panose="020B0604020202020204" pitchFamily="34" charset="0"/>
              <a:buChar char="•"/>
            </a:pPr>
            <a:r>
              <a:rPr lang="en-US" dirty="0"/>
              <a:t>So seeing from the power table, at </a:t>
            </a:r>
            <a:r>
              <a:rPr lang="el-GR" dirty="0"/>
              <a:t>α = .05 (</a:t>
            </a:r>
            <a:r>
              <a:rPr lang="en-US" dirty="0"/>
              <a:t>two tailed), with the drug effect size at about 0.74358974 and we want a power (1-</a:t>
            </a:r>
            <a:r>
              <a:rPr lang="el-GR" dirty="0">
                <a:latin typeface="Calibri" panose="020F0502020204030204" pitchFamily="34" charset="0"/>
                <a:cs typeface="Calibri" panose="020F0502020204030204" pitchFamily="34" charset="0"/>
              </a:rPr>
              <a:t>β</a:t>
            </a:r>
            <a:r>
              <a:rPr lang="en-US" dirty="0"/>
              <a:t> of correctly detecting a difference if it exists) of about 0.8, then we will need a minimum sample size of about 33 in each group (group A and Group B).</a:t>
            </a:r>
          </a:p>
          <a:p>
            <a:pPr marL="342900" indent="-342900" algn="l">
              <a:lnSpc>
                <a:spcPct val="150000"/>
              </a:lnSpc>
              <a:buFont typeface="Arial" panose="020B0604020202020204" pitchFamily="34" charset="0"/>
              <a:buChar char="•"/>
            </a:pPr>
            <a:endParaRPr lang="en-US" dirty="0"/>
          </a:p>
          <a:p>
            <a:pPr marL="342900" indent="-342900" algn="l">
              <a:lnSpc>
                <a:spcPct val="150000"/>
              </a:lnSpc>
              <a:buFont typeface="Arial" panose="020B0604020202020204" pitchFamily="34" charset="0"/>
              <a:buChar char="•"/>
            </a:pPr>
            <a:r>
              <a:rPr lang="en-US" dirty="0"/>
              <a:t>Note at the same desired power of 0.8 a higher sample size will be needed if the effect size of the drug was smaller.</a:t>
            </a:r>
          </a:p>
        </p:txBody>
      </p:sp>
    </p:spTree>
    <p:extLst>
      <p:ext uri="{BB962C8B-B14F-4D97-AF65-F5344CB8AC3E}">
        <p14:creationId xmlns:p14="http://schemas.microsoft.com/office/powerpoint/2010/main" val="1084187211"/>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274320"/>
            <a:ext cx="9144000" cy="623071"/>
          </a:xfrm>
        </p:spPr>
        <p:txBody>
          <a:bodyPr>
            <a:normAutofit/>
          </a:bodyPr>
          <a:lstStyle/>
          <a:p>
            <a:r>
              <a:rPr lang="en-US" sz="2400" dirty="0"/>
              <a:t>Conditions that guide sampling method and sample Size</a:t>
            </a:r>
          </a:p>
        </p:txBody>
      </p:sp>
      <p:sp>
        <p:nvSpPr>
          <p:cNvPr id="3" name="Subtitle 2"/>
          <p:cNvSpPr>
            <a:spLocks noGrp="1"/>
          </p:cNvSpPr>
          <p:nvPr>
            <p:ph type="subTitle" idx="1"/>
          </p:nvPr>
        </p:nvSpPr>
        <p:spPr>
          <a:xfrm>
            <a:off x="666205" y="1423851"/>
            <a:ext cx="10816045" cy="4846320"/>
          </a:xfrm>
        </p:spPr>
        <p:txBody>
          <a:bodyPr>
            <a:normAutofit/>
          </a:bodyPr>
          <a:lstStyle/>
          <a:p>
            <a:pPr algn="l"/>
            <a:r>
              <a:rPr lang="en-US" b="1" dirty="0"/>
              <a:t>Reference</a:t>
            </a:r>
          </a:p>
          <a:p>
            <a:pPr algn="l"/>
            <a:r>
              <a:rPr lang="en-US" dirty="0"/>
              <a:t>1) RESEARCH METHODOLOGY AND COMPUTER APPLICATIONS MODULE (VMM 7091)</a:t>
            </a:r>
          </a:p>
          <a:p>
            <a:pPr algn="l"/>
            <a:r>
              <a:rPr lang="en-US" dirty="0"/>
              <a:t>School of vet medicine, University of Zambia.</a:t>
            </a:r>
          </a:p>
          <a:p>
            <a:pPr algn="l"/>
            <a:r>
              <a:rPr lang="en-US" dirty="0"/>
              <a:t>2) Charles Brace, Understanding basic statistics (4</a:t>
            </a:r>
            <a:r>
              <a:rPr lang="en-US" baseline="30000" dirty="0"/>
              <a:t>th</a:t>
            </a:r>
            <a:r>
              <a:rPr lang="en-US" dirty="0"/>
              <a:t> edition)</a:t>
            </a:r>
          </a:p>
        </p:txBody>
      </p:sp>
    </p:spTree>
    <p:extLst>
      <p:ext uri="{BB962C8B-B14F-4D97-AF65-F5344CB8AC3E}">
        <p14:creationId xmlns:p14="http://schemas.microsoft.com/office/powerpoint/2010/main" val="337439067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354183" y="209005"/>
            <a:ext cx="9144000" cy="805952"/>
          </a:xfrm>
        </p:spPr>
        <p:txBody>
          <a:bodyPr>
            <a:normAutofit/>
          </a:bodyPr>
          <a:lstStyle/>
          <a:p>
            <a:r>
              <a:rPr lang="en-US" sz="4400" dirty="0"/>
              <a:t>sample Size and sampling</a:t>
            </a:r>
          </a:p>
        </p:txBody>
      </p:sp>
      <p:sp>
        <p:nvSpPr>
          <p:cNvPr id="3" name="Subtitle 2"/>
          <p:cNvSpPr>
            <a:spLocks noGrp="1"/>
          </p:cNvSpPr>
          <p:nvPr>
            <p:ph type="subTitle" idx="1"/>
          </p:nvPr>
        </p:nvSpPr>
        <p:spPr>
          <a:xfrm>
            <a:off x="1554480" y="1240971"/>
            <a:ext cx="9784080" cy="5342709"/>
          </a:xfrm>
        </p:spPr>
        <p:txBody>
          <a:bodyPr>
            <a:normAutofit/>
          </a:bodyPr>
          <a:lstStyle/>
          <a:p>
            <a:pPr algn="l"/>
            <a:r>
              <a:rPr lang="en-US" b="1" dirty="0"/>
              <a:t>Why do we sample? </a:t>
            </a:r>
          </a:p>
          <a:p>
            <a:pPr algn="l"/>
            <a:endParaRPr lang="en-US" dirty="0"/>
          </a:p>
          <a:p>
            <a:pPr marL="342900" indent="-342900" algn="l">
              <a:buFont typeface="Arial" panose="020B0604020202020204" pitchFamily="34" charset="0"/>
              <a:buChar char="•"/>
            </a:pPr>
            <a:r>
              <a:rPr lang="en-US" dirty="0"/>
              <a:t>Therefore, we get an achievable but appropriate and representative portion of members of that population “</a:t>
            </a:r>
            <a:r>
              <a:rPr lang="en-US" b="1" dirty="0"/>
              <a:t>called a sample</a:t>
            </a:r>
            <a:r>
              <a:rPr lang="en-US" dirty="0"/>
              <a:t>”,</a:t>
            </a:r>
          </a:p>
          <a:p>
            <a:pPr algn="l"/>
            <a:endParaRPr lang="en-US" dirty="0"/>
          </a:p>
          <a:p>
            <a:pPr marL="342900" indent="-342900" algn="l">
              <a:buFont typeface="Arial" panose="020B0604020202020204" pitchFamily="34" charset="0"/>
              <a:buChar char="•"/>
            </a:pPr>
            <a:r>
              <a:rPr lang="en-US" dirty="0"/>
              <a:t>Then we measure on this sample that characteristic we are investigating for the entire population.</a:t>
            </a:r>
          </a:p>
          <a:p>
            <a:pPr algn="l"/>
            <a:endParaRPr lang="en-US" dirty="0"/>
          </a:p>
          <a:p>
            <a:pPr marL="342900" indent="-342900" algn="l">
              <a:buFont typeface="Arial" panose="020B0604020202020204" pitchFamily="34" charset="0"/>
              <a:buChar char="•"/>
            </a:pPr>
            <a:r>
              <a:rPr lang="en-US" dirty="0"/>
              <a:t>Then we use the results obtained from the sample and “</a:t>
            </a:r>
            <a:r>
              <a:rPr lang="en-US" b="1" dirty="0"/>
              <a:t>infer</a:t>
            </a:r>
            <a:r>
              <a:rPr lang="en-US" dirty="0"/>
              <a:t>” it to the population (</a:t>
            </a:r>
            <a:r>
              <a:rPr lang="en-US" dirty="0" err="1"/>
              <a:t>e.g</a:t>
            </a:r>
            <a:r>
              <a:rPr lang="en-US" dirty="0"/>
              <a:t> based on the result from the sample, we conclude what the result would likely be in the population if we had measured the characteristic using all members of the entire population).</a:t>
            </a:r>
          </a:p>
        </p:txBody>
      </p:sp>
    </p:spTree>
    <p:extLst>
      <p:ext uri="{BB962C8B-B14F-4D97-AF65-F5344CB8AC3E}">
        <p14:creationId xmlns:p14="http://schemas.microsoft.com/office/powerpoint/2010/main" val="367723622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354183" y="209005"/>
            <a:ext cx="9144000" cy="805952"/>
          </a:xfrm>
        </p:spPr>
        <p:txBody>
          <a:bodyPr>
            <a:normAutofit/>
          </a:bodyPr>
          <a:lstStyle/>
          <a:p>
            <a:r>
              <a:rPr lang="en-US" sz="4400" dirty="0"/>
              <a:t>sample Size and sampling</a:t>
            </a:r>
          </a:p>
        </p:txBody>
      </p:sp>
      <p:sp>
        <p:nvSpPr>
          <p:cNvPr id="3" name="Subtitle 2"/>
          <p:cNvSpPr>
            <a:spLocks noGrp="1"/>
          </p:cNvSpPr>
          <p:nvPr>
            <p:ph type="subTitle" idx="1"/>
          </p:nvPr>
        </p:nvSpPr>
        <p:spPr>
          <a:xfrm>
            <a:off x="1227909" y="1240971"/>
            <a:ext cx="9640388" cy="5342709"/>
          </a:xfrm>
        </p:spPr>
        <p:txBody>
          <a:bodyPr>
            <a:normAutofit/>
          </a:bodyPr>
          <a:lstStyle/>
          <a:p>
            <a:pPr algn="l"/>
            <a:r>
              <a:rPr lang="en-US" b="1" dirty="0"/>
              <a:t>Why do we sample? </a:t>
            </a:r>
          </a:p>
          <a:p>
            <a:pPr algn="l"/>
            <a:endParaRPr lang="en-US" dirty="0"/>
          </a:p>
          <a:p>
            <a:pPr marL="342900" indent="-342900" algn="l">
              <a:buFont typeface="Arial" panose="020B0604020202020204" pitchFamily="34" charset="0"/>
              <a:buChar char="•"/>
            </a:pPr>
            <a:r>
              <a:rPr lang="en-US" dirty="0"/>
              <a:t>If we measure something for a population using the entire population, we make conclusions using </a:t>
            </a:r>
            <a:r>
              <a:rPr lang="en-US" b="1" dirty="0"/>
              <a:t>complete</a:t>
            </a:r>
            <a:r>
              <a:rPr lang="en-US" dirty="0"/>
              <a:t> information.</a:t>
            </a:r>
          </a:p>
          <a:p>
            <a:pPr marL="342900" indent="-342900" algn="l">
              <a:buFont typeface="Arial" panose="020B0604020202020204" pitchFamily="34" charset="0"/>
              <a:buChar char="•"/>
            </a:pPr>
            <a:endParaRPr lang="en-US" dirty="0"/>
          </a:p>
          <a:p>
            <a:pPr marL="342900" indent="-342900" algn="l">
              <a:buFont typeface="Arial" panose="020B0604020202020204" pitchFamily="34" charset="0"/>
              <a:buChar char="•"/>
            </a:pPr>
            <a:r>
              <a:rPr lang="en-US" dirty="0"/>
              <a:t>If we measure something for a population using only a sample of the population, we make conclusions using </a:t>
            </a:r>
            <a:r>
              <a:rPr lang="en-US" b="1" dirty="0"/>
              <a:t>in-complete</a:t>
            </a:r>
            <a:r>
              <a:rPr lang="en-US" dirty="0"/>
              <a:t> information.</a:t>
            </a:r>
          </a:p>
          <a:p>
            <a:pPr marL="342900" indent="-342900" algn="l">
              <a:buFont typeface="Arial" panose="020B0604020202020204" pitchFamily="34" charset="0"/>
              <a:buChar char="•"/>
            </a:pPr>
            <a:endParaRPr lang="en-US" dirty="0"/>
          </a:p>
          <a:p>
            <a:pPr marL="342900" indent="-342900" algn="l">
              <a:buFont typeface="Arial" panose="020B0604020202020204" pitchFamily="34" charset="0"/>
              <a:buChar char="•"/>
            </a:pPr>
            <a:r>
              <a:rPr lang="en-US" dirty="0"/>
              <a:t>However, powerful statistical theories and methods are available to enable the selection of an appropriate sample that will give a good conclusion about the population with as much minimal  difference between the “true”  population result and the “observed” sample result.</a:t>
            </a:r>
          </a:p>
        </p:txBody>
      </p:sp>
    </p:spTree>
    <p:extLst>
      <p:ext uri="{BB962C8B-B14F-4D97-AF65-F5344CB8AC3E}">
        <p14:creationId xmlns:p14="http://schemas.microsoft.com/office/powerpoint/2010/main" val="292294356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261256"/>
            <a:ext cx="9144000" cy="792889"/>
          </a:xfrm>
        </p:spPr>
        <p:txBody>
          <a:bodyPr>
            <a:normAutofit/>
          </a:bodyPr>
          <a:lstStyle/>
          <a:p>
            <a:r>
              <a:rPr lang="en-US" sz="4400" dirty="0"/>
              <a:t>sample Size and sampling</a:t>
            </a:r>
          </a:p>
        </p:txBody>
      </p:sp>
      <p:sp>
        <p:nvSpPr>
          <p:cNvPr id="3" name="Subtitle 2"/>
          <p:cNvSpPr>
            <a:spLocks noGrp="1"/>
          </p:cNvSpPr>
          <p:nvPr>
            <p:ph type="subTitle" idx="1"/>
          </p:nvPr>
        </p:nvSpPr>
        <p:spPr>
          <a:xfrm>
            <a:off x="1524000" y="1515291"/>
            <a:ext cx="9144000" cy="4794069"/>
          </a:xfrm>
        </p:spPr>
        <p:txBody>
          <a:bodyPr>
            <a:normAutofit/>
          </a:bodyPr>
          <a:lstStyle/>
          <a:p>
            <a:pPr algn="l"/>
            <a:r>
              <a:rPr lang="en-US" dirty="0"/>
              <a:t> </a:t>
            </a:r>
          </a:p>
          <a:p>
            <a:pPr marL="342900" indent="-342900" algn="l">
              <a:buFont typeface="Arial" panose="020B0604020202020204" pitchFamily="34" charset="0"/>
              <a:buChar char="•"/>
            </a:pPr>
            <a:r>
              <a:rPr lang="en-US" b="1" dirty="0"/>
              <a:t>Sampling error </a:t>
            </a:r>
            <a:r>
              <a:rPr lang="en-US" dirty="0"/>
              <a:t>or </a:t>
            </a:r>
            <a:r>
              <a:rPr lang="en-US" b="1" dirty="0"/>
              <a:t>Margin of error </a:t>
            </a:r>
            <a:r>
              <a:rPr lang="en-US" dirty="0"/>
              <a:t>denotes the difference between the "true" population result and the "observed" sample result that can be attributed to using samples rather than populations.</a:t>
            </a:r>
          </a:p>
          <a:p>
            <a:pPr algn="l"/>
            <a:endParaRPr lang="en-US" dirty="0"/>
          </a:p>
          <a:p>
            <a:pPr algn="l"/>
            <a:endParaRPr lang="en-US" dirty="0"/>
          </a:p>
          <a:p>
            <a:pPr marL="342900" indent="-342900" algn="l">
              <a:buFont typeface="Arial" panose="020B0604020202020204" pitchFamily="34" charset="0"/>
              <a:buChar char="•"/>
            </a:pPr>
            <a:r>
              <a:rPr lang="en-US" b="1" dirty="0"/>
              <a:t>Sampling bias </a:t>
            </a:r>
            <a:r>
              <a:rPr lang="en-US" dirty="0"/>
              <a:t>denotes: the difference between the "true" population results and the "observed" sample results that is attributed to the sampling mistakes of the researcher; </a:t>
            </a:r>
          </a:p>
        </p:txBody>
      </p:sp>
    </p:spTree>
    <p:extLst>
      <p:ext uri="{BB962C8B-B14F-4D97-AF65-F5344CB8AC3E}">
        <p14:creationId xmlns:p14="http://schemas.microsoft.com/office/powerpoint/2010/main" val="72593922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261256"/>
            <a:ext cx="9144000" cy="792889"/>
          </a:xfrm>
        </p:spPr>
        <p:txBody>
          <a:bodyPr>
            <a:normAutofit/>
          </a:bodyPr>
          <a:lstStyle/>
          <a:p>
            <a:r>
              <a:rPr lang="en-US" sz="4400" dirty="0"/>
              <a:t>Sample size and sampling</a:t>
            </a:r>
          </a:p>
        </p:txBody>
      </p:sp>
      <p:sp>
        <p:nvSpPr>
          <p:cNvPr id="3" name="Subtitle 2"/>
          <p:cNvSpPr>
            <a:spLocks noGrp="1"/>
          </p:cNvSpPr>
          <p:nvPr>
            <p:ph type="subTitle" idx="1"/>
          </p:nvPr>
        </p:nvSpPr>
        <p:spPr>
          <a:xfrm>
            <a:off x="1071154" y="832075"/>
            <a:ext cx="10149840" cy="5856107"/>
          </a:xfrm>
        </p:spPr>
        <p:txBody>
          <a:bodyPr>
            <a:normAutofit/>
          </a:bodyPr>
          <a:lstStyle/>
          <a:p>
            <a:pPr algn="l"/>
            <a:endParaRPr lang="en-US" dirty="0"/>
          </a:p>
          <a:p>
            <a:pPr marL="342900" indent="-342900" algn="just">
              <a:buFont typeface="Arial" panose="020B0604020202020204" pitchFamily="34" charset="0"/>
              <a:buChar char="•"/>
            </a:pPr>
            <a:r>
              <a:rPr lang="en-US" b="1" dirty="0"/>
              <a:t>Two main parts of the sampling process</a:t>
            </a:r>
            <a:r>
              <a:rPr lang="en-US" dirty="0"/>
              <a:t>.</a:t>
            </a:r>
          </a:p>
          <a:p>
            <a:pPr marL="342900" indent="-342900" algn="l">
              <a:buFont typeface="Arial" panose="020B0604020202020204" pitchFamily="34" charset="0"/>
              <a:buChar char="•"/>
            </a:pPr>
            <a:endParaRPr lang="en-US" dirty="0"/>
          </a:p>
          <a:p>
            <a:pPr marL="914400" lvl="1" indent="-457200" algn="just">
              <a:buFont typeface="+mj-lt"/>
              <a:buAutoNum type="arabicPeriod"/>
            </a:pPr>
            <a:r>
              <a:rPr lang="en-US" b="1" dirty="0"/>
              <a:t>Sample Size:</a:t>
            </a:r>
            <a:r>
              <a:rPr lang="en-US" dirty="0"/>
              <a:t> Calculating the appropriate size of the sample that will be sufficient to give an estimate as close to the true population result as possible. </a:t>
            </a:r>
          </a:p>
          <a:p>
            <a:pPr marL="1371600" lvl="2" indent="-457200" algn="just">
              <a:buFont typeface="Arial" panose="020B0604020202020204" pitchFamily="34" charset="0"/>
              <a:buChar char="•"/>
            </a:pPr>
            <a:r>
              <a:rPr lang="en-US" dirty="0"/>
              <a:t>This uses statistical theories such as probability distributions and interval estimations.</a:t>
            </a:r>
          </a:p>
          <a:p>
            <a:pPr marL="914400" lvl="1" indent="-457200" algn="just">
              <a:buFont typeface="+mj-lt"/>
              <a:buAutoNum type="arabicPeriod"/>
            </a:pPr>
            <a:endParaRPr lang="en-US" dirty="0"/>
          </a:p>
          <a:p>
            <a:pPr marL="914400" lvl="1" indent="-457200" algn="just">
              <a:buFont typeface="+mj-lt"/>
              <a:buAutoNum type="arabicPeriod"/>
            </a:pPr>
            <a:r>
              <a:rPr lang="en-US" b="1" dirty="0"/>
              <a:t>Selecting Sample:</a:t>
            </a:r>
            <a:r>
              <a:rPr lang="en-US" dirty="0"/>
              <a:t> Using a proper method of selecting all the members to include in the sample so that the sample is as much representative of the population as possible.</a:t>
            </a:r>
          </a:p>
          <a:p>
            <a:pPr marL="914400" lvl="1" indent="-457200" algn="just">
              <a:buFont typeface="+mj-lt"/>
              <a:buAutoNum type="arabicPeriod"/>
            </a:pPr>
            <a:endParaRPr lang="en-US" dirty="0"/>
          </a:p>
          <a:p>
            <a:pPr lvl="2" algn="just"/>
            <a:r>
              <a:rPr lang="en-US" dirty="0"/>
              <a:t>This uses methods that either </a:t>
            </a:r>
          </a:p>
          <a:p>
            <a:pPr lvl="2" algn="just"/>
            <a:endParaRPr lang="en-US" dirty="0"/>
          </a:p>
          <a:p>
            <a:pPr marL="1371600" lvl="2" indent="-457200" algn="just">
              <a:buFont typeface="Arial" panose="020B0604020202020204" pitchFamily="34" charset="0"/>
              <a:buChar char="•"/>
            </a:pPr>
            <a:r>
              <a:rPr lang="en-US" dirty="0"/>
              <a:t>A) aim to achieve objectivity and eliminate bias when selecting members for the sample </a:t>
            </a:r>
            <a:r>
              <a:rPr lang="en-US" dirty="0" err="1"/>
              <a:t>e.g</a:t>
            </a:r>
            <a:r>
              <a:rPr lang="en-US" dirty="0"/>
              <a:t> probability sampling in quantitative research. </a:t>
            </a:r>
          </a:p>
          <a:p>
            <a:pPr lvl="2" algn="just"/>
            <a:endParaRPr lang="en-US" dirty="0"/>
          </a:p>
          <a:p>
            <a:pPr marL="1371600" lvl="2" indent="-457200" algn="just">
              <a:buFont typeface="Arial" panose="020B0604020202020204" pitchFamily="34" charset="0"/>
              <a:buChar char="•"/>
            </a:pPr>
            <a:r>
              <a:rPr lang="en-US" dirty="0"/>
              <a:t>B) aim to achieve optimal appropriate subjectivity when selecting members for the sample </a:t>
            </a:r>
            <a:r>
              <a:rPr lang="en-US" dirty="0" err="1"/>
              <a:t>e.g</a:t>
            </a:r>
            <a:r>
              <a:rPr lang="en-US" dirty="0"/>
              <a:t> purposive sampling for case studies of a rare disease. Or selecting best informants in a qualitative research.</a:t>
            </a:r>
          </a:p>
          <a:p>
            <a:pPr lvl="1" algn="just"/>
            <a:endParaRPr lang="en-US" dirty="0"/>
          </a:p>
          <a:p>
            <a:pPr lvl="1" algn="just"/>
            <a:endParaRPr lang="en-US" dirty="0"/>
          </a:p>
          <a:p>
            <a:pPr marL="914400" lvl="1" indent="-457200" algn="just">
              <a:buFont typeface="+mj-lt"/>
              <a:buAutoNum type="arabicPeriod"/>
            </a:pPr>
            <a:endParaRPr lang="en-US" dirty="0"/>
          </a:p>
          <a:p>
            <a:pPr lvl="1" algn="just"/>
            <a:endParaRPr lang="en-US" dirty="0"/>
          </a:p>
        </p:txBody>
      </p:sp>
    </p:spTree>
    <p:extLst>
      <p:ext uri="{BB962C8B-B14F-4D97-AF65-F5344CB8AC3E}">
        <p14:creationId xmlns:p14="http://schemas.microsoft.com/office/powerpoint/2010/main" val="148281696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261256"/>
            <a:ext cx="9144000" cy="792889"/>
          </a:xfrm>
        </p:spPr>
        <p:txBody>
          <a:bodyPr>
            <a:normAutofit/>
          </a:bodyPr>
          <a:lstStyle/>
          <a:p>
            <a:r>
              <a:rPr lang="en-US" sz="4400" dirty="0"/>
              <a:t>Selecting the sample</a:t>
            </a:r>
          </a:p>
        </p:txBody>
      </p:sp>
      <p:sp>
        <p:nvSpPr>
          <p:cNvPr id="3" name="Subtitle 2"/>
          <p:cNvSpPr>
            <a:spLocks noGrp="1"/>
          </p:cNvSpPr>
          <p:nvPr>
            <p:ph type="subTitle" idx="1"/>
          </p:nvPr>
        </p:nvSpPr>
        <p:spPr>
          <a:xfrm>
            <a:off x="1524000" y="1054145"/>
            <a:ext cx="9144000" cy="5647101"/>
          </a:xfrm>
        </p:spPr>
        <p:txBody>
          <a:bodyPr>
            <a:normAutofit/>
          </a:bodyPr>
          <a:lstStyle/>
          <a:p>
            <a:pPr marL="342900" indent="-342900" algn="l">
              <a:buFont typeface="Arial" panose="020B0604020202020204" pitchFamily="34" charset="0"/>
              <a:buChar char="•"/>
            </a:pPr>
            <a:r>
              <a:rPr lang="en-US" b="1" dirty="0"/>
              <a:t>Terms and levels of populations</a:t>
            </a:r>
          </a:p>
          <a:p>
            <a:pPr marL="342900" indent="-342900" algn="l">
              <a:buFont typeface="Arial" panose="020B0604020202020204" pitchFamily="34" charset="0"/>
              <a:buChar char="•"/>
            </a:pPr>
            <a:endParaRPr lang="en-US" dirty="0"/>
          </a:p>
          <a:p>
            <a:pPr marL="800100" lvl="1" indent="-342900" algn="l">
              <a:buFont typeface="Arial" panose="020B0604020202020204" pitchFamily="34" charset="0"/>
              <a:buChar char="•"/>
            </a:pPr>
            <a:r>
              <a:rPr lang="en-US" dirty="0"/>
              <a:t>A </a:t>
            </a:r>
            <a:r>
              <a:rPr lang="en-US" b="1" dirty="0"/>
              <a:t>population</a:t>
            </a:r>
            <a:r>
              <a:rPr lang="en-US" dirty="0"/>
              <a:t> or “</a:t>
            </a:r>
            <a:r>
              <a:rPr lang="en-US" b="1" dirty="0"/>
              <a:t>External Population” </a:t>
            </a:r>
            <a:r>
              <a:rPr lang="en-US" dirty="0"/>
              <a:t>refers to the </a:t>
            </a:r>
            <a:r>
              <a:rPr lang="en-US" b="1" dirty="0"/>
              <a:t>entire pool </a:t>
            </a:r>
            <a:r>
              <a:rPr lang="en-US" dirty="0"/>
              <a:t>of possible subjects. It is the large group of individuals to whom the results of a study may be generalized.</a:t>
            </a:r>
          </a:p>
          <a:p>
            <a:pPr marL="800100" lvl="1" indent="-342900" algn="l">
              <a:buFont typeface="Arial" panose="020B0604020202020204" pitchFamily="34" charset="0"/>
              <a:buChar char="•"/>
            </a:pPr>
            <a:endParaRPr lang="en-US" dirty="0"/>
          </a:p>
          <a:p>
            <a:pPr marL="800100" lvl="1" indent="-342900" algn="l">
              <a:buFont typeface="Arial" panose="020B0604020202020204" pitchFamily="34" charset="0"/>
              <a:buChar char="•"/>
            </a:pPr>
            <a:r>
              <a:rPr lang="en-US" dirty="0"/>
              <a:t>A</a:t>
            </a:r>
            <a:r>
              <a:rPr lang="en-US" b="1" dirty="0"/>
              <a:t> Target population </a:t>
            </a:r>
            <a:r>
              <a:rPr lang="en-US" dirty="0"/>
              <a:t>is the group to whom the results are intended to be generalized.</a:t>
            </a:r>
          </a:p>
          <a:p>
            <a:pPr marL="800100" lvl="1" indent="-342900" algn="l">
              <a:buFont typeface="Arial" panose="020B0604020202020204" pitchFamily="34" charset="0"/>
              <a:buChar char="•"/>
            </a:pPr>
            <a:endParaRPr lang="en-US" dirty="0"/>
          </a:p>
          <a:p>
            <a:pPr marL="800100" lvl="1" indent="-342900" algn="l">
              <a:buFont typeface="Arial" panose="020B0604020202020204" pitchFamily="34" charset="0"/>
              <a:buChar char="•"/>
            </a:pPr>
            <a:r>
              <a:rPr lang="en-US" dirty="0"/>
              <a:t>A </a:t>
            </a:r>
            <a:r>
              <a:rPr lang="en-US" b="1" dirty="0"/>
              <a:t>Sampling frame </a:t>
            </a:r>
            <a:r>
              <a:rPr lang="en-US" dirty="0"/>
              <a:t>(i.e., survey population or accessible population) is the group to whom the researcher has access and from which the actual sample will be drawn. </a:t>
            </a:r>
            <a:r>
              <a:rPr lang="en-US" b="1" dirty="0">
                <a:solidFill>
                  <a:srgbClr val="C00000"/>
                </a:solidFill>
              </a:rPr>
              <a:t>*Note* sometimes sampling frame can be same as sample</a:t>
            </a:r>
            <a:r>
              <a:rPr lang="en-US" dirty="0">
                <a:solidFill>
                  <a:srgbClr val="C00000"/>
                </a:solidFill>
              </a:rPr>
              <a:t>.</a:t>
            </a:r>
          </a:p>
          <a:p>
            <a:pPr marL="800100" lvl="1" indent="-342900" algn="l">
              <a:buFont typeface="Arial" panose="020B0604020202020204" pitchFamily="34" charset="0"/>
              <a:buChar char="•"/>
            </a:pPr>
            <a:endParaRPr lang="en-US" dirty="0"/>
          </a:p>
          <a:p>
            <a:pPr marL="800100" lvl="1" indent="-342900" algn="l">
              <a:buFont typeface="Arial" panose="020B0604020202020204" pitchFamily="34" charset="0"/>
              <a:buChar char="•"/>
            </a:pPr>
            <a:r>
              <a:rPr lang="en-US" dirty="0"/>
              <a:t>A </a:t>
            </a:r>
            <a:r>
              <a:rPr lang="en-US" b="1" dirty="0"/>
              <a:t>Sample</a:t>
            </a:r>
            <a:r>
              <a:rPr lang="en-US" dirty="0"/>
              <a:t> is the collective group of subjects or participants from whom data are collected.</a:t>
            </a:r>
          </a:p>
          <a:p>
            <a:pPr marL="800100" lvl="1" indent="-342900" algn="l">
              <a:buFont typeface="Arial" panose="020B0604020202020204" pitchFamily="34" charset="0"/>
              <a:buChar char="•"/>
            </a:pPr>
            <a:endParaRPr lang="en-US" dirty="0"/>
          </a:p>
          <a:p>
            <a:pPr marL="800100" lvl="1" indent="-342900" algn="l">
              <a:buFont typeface="Arial" panose="020B0604020202020204" pitchFamily="34" charset="0"/>
              <a:buChar char="•"/>
            </a:pPr>
            <a:r>
              <a:rPr lang="en-US" dirty="0"/>
              <a:t>A </a:t>
            </a:r>
            <a:r>
              <a:rPr lang="en-US" b="1" dirty="0"/>
              <a:t>Subject</a:t>
            </a:r>
            <a:r>
              <a:rPr lang="en-US" dirty="0"/>
              <a:t> or </a:t>
            </a:r>
            <a:r>
              <a:rPr lang="en-US" b="1" dirty="0"/>
              <a:t>participant</a:t>
            </a:r>
            <a:r>
              <a:rPr lang="en-US" dirty="0"/>
              <a:t> is the individual from whom data are collected.</a:t>
            </a:r>
          </a:p>
        </p:txBody>
      </p:sp>
    </p:spTree>
    <p:extLst>
      <p:ext uri="{BB962C8B-B14F-4D97-AF65-F5344CB8AC3E}">
        <p14:creationId xmlns:p14="http://schemas.microsoft.com/office/powerpoint/2010/main" val="174386184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261256"/>
            <a:ext cx="9144000" cy="792889"/>
          </a:xfrm>
        </p:spPr>
        <p:txBody>
          <a:bodyPr>
            <a:normAutofit/>
          </a:bodyPr>
          <a:lstStyle/>
          <a:p>
            <a:r>
              <a:rPr lang="en-US" sz="4400" dirty="0"/>
              <a:t>Example A</a:t>
            </a:r>
          </a:p>
        </p:txBody>
      </p:sp>
      <p:graphicFrame>
        <p:nvGraphicFramePr>
          <p:cNvPr id="4" name="Table 3"/>
          <p:cNvGraphicFramePr>
            <a:graphicFrameLocks noGrp="1"/>
          </p:cNvGraphicFramePr>
          <p:nvPr>
            <p:extLst>
              <p:ext uri="{D42A27DB-BD31-4B8C-83A1-F6EECF244321}">
                <p14:modId xmlns:p14="http://schemas.microsoft.com/office/powerpoint/2010/main" val="1866706323"/>
              </p:ext>
            </p:extLst>
          </p:nvPr>
        </p:nvGraphicFramePr>
        <p:xfrm>
          <a:off x="849086" y="1054145"/>
          <a:ext cx="10607040" cy="5333591"/>
        </p:xfrm>
        <a:graphic>
          <a:graphicData uri="http://schemas.openxmlformats.org/drawingml/2006/table">
            <a:tbl>
              <a:tblPr firstRow="1" bandRow="1">
                <a:tableStyleId>{5C22544A-7EE6-4342-B048-85BDC9FD1C3A}</a:tableStyleId>
              </a:tblPr>
              <a:tblGrid>
                <a:gridCol w="5303520">
                  <a:extLst>
                    <a:ext uri="{9D8B030D-6E8A-4147-A177-3AD203B41FA5}">
                      <a16:colId xmlns:a16="http://schemas.microsoft.com/office/drawing/2014/main" val="2750677308"/>
                    </a:ext>
                  </a:extLst>
                </a:gridCol>
                <a:gridCol w="5303520">
                  <a:extLst>
                    <a:ext uri="{9D8B030D-6E8A-4147-A177-3AD203B41FA5}">
                      <a16:colId xmlns:a16="http://schemas.microsoft.com/office/drawing/2014/main" val="2483516038"/>
                    </a:ext>
                  </a:extLst>
                </a:gridCol>
              </a:tblGrid>
              <a:tr h="674787">
                <a:tc>
                  <a:txBody>
                    <a:bodyPr/>
                    <a:lstStyle/>
                    <a:p>
                      <a:r>
                        <a:rPr lang="en-US" sz="2800" b="1" dirty="0">
                          <a:solidFill>
                            <a:schemeClr val="tx1"/>
                          </a:solidFill>
                        </a:rPr>
                        <a:t>Level</a:t>
                      </a:r>
                    </a:p>
                  </a:txBody>
                  <a:tcPr/>
                </a:tc>
                <a:tc>
                  <a:txBody>
                    <a:bodyPr/>
                    <a:lstStyle/>
                    <a:p>
                      <a:r>
                        <a:rPr lang="en-US" sz="2800" b="1" dirty="0">
                          <a:solidFill>
                            <a:schemeClr val="tx1"/>
                          </a:solidFill>
                        </a:rPr>
                        <a:t>includes</a:t>
                      </a:r>
                    </a:p>
                  </a:txBody>
                  <a:tcPr/>
                </a:tc>
                <a:extLst>
                  <a:ext uri="{0D108BD9-81ED-4DB2-BD59-A6C34878D82A}">
                    <a16:rowId xmlns:a16="http://schemas.microsoft.com/office/drawing/2014/main" val="55660942"/>
                  </a:ext>
                </a:extLst>
              </a:tr>
              <a:tr h="1164701">
                <a:tc>
                  <a:txBody>
                    <a:bodyPr/>
                    <a:lstStyle/>
                    <a:p>
                      <a:r>
                        <a:rPr lang="en-US" sz="2800" b="1" dirty="0"/>
                        <a:t>Population</a:t>
                      </a:r>
                    </a:p>
                    <a:p>
                      <a:endParaRPr lang="en-US" sz="2800" b="1" dirty="0"/>
                    </a:p>
                  </a:txBody>
                  <a:tcPr/>
                </a:tc>
                <a:tc>
                  <a:txBody>
                    <a:bodyPr/>
                    <a:lstStyle/>
                    <a:p>
                      <a:r>
                        <a:rPr lang="en-US" sz="2800" b="1" dirty="0"/>
                        <a:t>Zambian High school teachers</a:t>
                      </a:r>
                    </a:p>
                  </a:txBody>
                  <a:tcPr/>
                </a:tc>
                <a:extLst>
                  <a:ext uri="{0D108BD9-81ED-4DB2-BD59-A6C34878D82A}">
                    <a16:rowId xmlns:a16="http://schemas.microsoft.com/office/drawing/2014/main" val="1078894713"/>
                  </a:ext>
                </a:extLst>
              </a:tr>
              <a:tr h="1164701">
                <a:tc>
                  <a:txBody>
                    <a:bodyPr/>
                    <a:lstStyle/>
                    <a:p>
                      <a:r>
                        <a:rPr lang="en-US" sz="2800" b="1" dirty="0"/>
                        <a:t>Target population</a:t>
                      </a:r>
                    </a:p>
                  </a:txBody>
                  <a:tcPr/>
                </a:tc>
                <a:tc>
                  <a:txBody>
                    <a:bodyPr/>
                    <a:lstStyle/>
                    <a:p>
                      <a:r>
                        <a:rPr lang="en-US" sz="2800" b="1" dirty="0"/>
                        <a:t>Zambian High school</a:t>
                      </a:r>
                      <a:r>
                        <a:rPr lang="en-US" sz="2800" b="1" baseline="0" dirty="0"/>
                        <a:t> teachers in central province</a:t>
                      </a:r>
                      <a:endParaRPr lang="en-US" sz="2800" b="1" dirty="0"/>
                    </a:p>
                  </a:txBody>
                  <a:tcPr/>
                </a:tc>
                <a:extLst>
                  <a:ext uri="{0D108BD9-81ED-4DB2-BD59-A6C34878D82A}">
                    <a16:rowId xmlns:a16="http://schemas.microsoft.com/office/drawing/2014/main" val="1267396248"/>
                  </a:ext>
                </a:extLst>
              </a:tr>
              <a:tr h="1164701">
                <a:tc>
                  <a:txBody>
                    <a:bodyPr/>
                    <a:lstStyle/>
                    <a:p>
                      <a:r>
                        <a:rPr lang="en-US" sz="2800" b="1" dirty="0"/>
                        <a:t>Sampling frame </a:t>
                      </a:r>
                    </a:p>
                    <a:p>
                      <a:endParaRPr lang="en-US" sz="2800" b="1" dirty="0"/>
                    </a:p>
                  </a:txBody>
                  <a:tcPr/>
                </a:tc>
                <a:tc>
                  <a:txBody>
                    <a:bodyPr/>
                    <a:lstStyle/>
                    <a:p>
                      <a:r>
                        <a:rPr lang="en-US" sz="2800" b="1" dirty="0"/>
                        <a:t>Teachers at </a:t>
                      </a:r>
                      <a:r>
                        <a:rPr lang="en-US" sz="2800" b="1" dirty="0" err="1"/>
                        <a:t>Kabwe</a:t>
                      </a:r>
                      <a:r>
                        <a:rPr lang="en-US" sz="2800" b="1" dirty="0"/>
                        <a:t>,</a:t>
                      </a:r>
                      <a:r>
                        <a:rPr lang="en-US" sz="2800" b="1" baseline="0" dirty="0"/>
                        <a:t> </a:t>
                      </a:r>
                      <a:r>
                        <a:rPr lang="en-US" sz="2800" b="1" baseline="0" dirty="0" err="1"/>
                        <a:t>Serenje</a:t>
                      </a:r>
                      <a:r>
                        <a:rPr lang="en-US" sz="2800" b="1" baseline="0" dirty="0"/>
                        <a:t>, and </a:t>
                      </a:r>
                      <a:r>
                        <a:rPr lang="en-US" sz="2800" b="1" baseline="0" dirty="0" err="1"/>
                        <a:t>Mumbwa</a:t>
                      </a:r>
                      <a:r>
                        <a:rPr lang="en-US" sz="2800" b="1" baseline="0" dirty="0"/>
                        <a:t> </a:t>
                      </a:r>
                      <a:r>
                        <a:rPr lang="en-US" sz="2800" b="1" dirty="0"/>
                        <a:t>High</a:t>
                      </a:r>
                      <a:r>
                        <a:rPr lang="en-US" sz="2800" b="1" baseline="0" dirty="0"/>
                        <a:t> School</a:t>
                      </a:r>
                      <a:endParaRPr lang="en-US" sz="2800" b="1" dirty="0"/>
                    </a:p>
                  </a:txBody>
                  <a:tcPr/>
                </a:tc>
                <a:extLst>
                  <a:ext uri="{0D108BD9-81ED-4DB2-BD59-A6C34878D82A}">
                    <a16:rowId xmlns:a16="http://schemas.microsoft.com/office/drawing/2014/main" val="2963832635"/>
                  </a:ext>
                </a:extLst>
              </a:tr>
              <a:tr h="1164701">
                <a:tc>
                  <a:txBody>
                    <a:bodyPr/>
                    <a:lstStyle/>
                    <a:p>
                      <a:r>
                        <a:rPr lang="en-US" sz="2800" b="1" dirty="0"/>
                        <a:t>Sample</a:t>
                      </a:r>
                    </a:p>
                    <a:p>
                      <a:endParaRPr lang="en-US" sz="2800" b="1" dirty="0"/>
                    </a:p>
                  </a:txBody>
                  <a:tcPr/>
                </a:tc>
                <a:tc>
                  <a:txBody>
                    <a:bodyPr/>
                    <a:lstStyle/>
                    <a:p>
                      <a:r>
                        <a:rPr lang="en-US" sz="2800" b="1" dirty="0"/>
                        <a:t>{</a:t>
                      </a:r>
                      <a:r>
                        <a:rPr lang="en-US" sz="2800" b="1" dirty="0" err="1"/>
                        <a:t>Mr</a:t>
                      </a:r>
                      <a:r>
                        <a:rPr lang="en-US" sz="2800" b="1" dirty="0"/>
                        <a:t> </a:t>
                      </a:r>
                      <a:r>
                        <a:rPr lang="en-US" sz="2800" b="1" dirty="0" err="1"/>
                        <a:t>Bwalya</a:t>
                      </a:r>
                      <a:r>
                        <a:rPr lang="en-US" sz="2800" b="1" dirty="0"/>
                        <a:t>,</a:t>
                      </a:r>
                      <a:r>
                        <a:rPr lang="en-US" sz="2800" b="1" baseline="0" dirty="0"/>
                        <a:t> </a:t>
                      </a:r>
                      <a:r>
                        <a:rPr lang="en-US" sz="2800" b="1" baseline="0" dirty="0" err="1"/>
                        <a:t>Mr</a:t>
                      </a:r>
                      <a:r>
                        <a:rPr lang="en-US" sz="2800" b="1" baseline="0" dirty="0"/>
                        <a:t> Banda, Mrs Mwanza, ……………. n.}</a:t>
                      </a:r>
                      <a:endParaRPr lang="en-US" sz="2800" b="1" dirty="0"/>
                    </a:p>
                  </a:txBody>
                  <a:tcPr/>
                </a:tc>
                <a:extLst>
                  <a:ext uri="{0D108BD9-81ED-4DB2-BD59-A6C34878D82A}">
                    <a16:rowId xmlns:a16="http://schemas.microsoft.com/office/drawing/2014/main" val="4240895283"/>
                  </a:ext>
                </a:extLst>
              </a:tr>
            </a:tbl>
          </a:graphicData>
        </a:graphic>
      </p:graphicFrame>
    </p:spTree>
    <p:extLst>
      <p:ext uri="{BB962C8B-B14F-4D97-AF65-F5344CB8AC3E}">
        <p14:creationId xmlns:p14="http://schemas.microsoft.com/office/powerpoint/2010/main" val="418957073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6155</TotalTime>
  <Words>3040</Words>
  <Application>Microsoft Office PowerPoint</Application>
  <PresentationFormat>Widescreen</PresentationFormat>
  <Paragraphs>394</Paragraphs>
  <Slides>39</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39</vt:i4>
      </vt:variant>
    </vt:vector>
  </HeadingPairs>
  <TitlesOfParts>
    <vt:vector size="45" baseType="lpstr">
      <vt:lpstr>Arial</vt:lpstr>
      <vt:lpstr>Calibri</vt:lpstr>
      <vt:lpstr>Calibri Light</vt:lpstr>
      <vt:lpstr>Cambria Math</vt:lpstr>
      <vt:lpstr>Times New Roman</vt:lpstr>
      <vt:lpstr>Office Theme</vt:lpstr>
      <vt:lpstr>Sample Size and Sampling</vt:lpstr>
      <vt:lpstr>sample Size and sampling</vt:lpstr>
      <vt:lpstr>sample Size and sampling</vt:lpstr>
      <vt:lpstr>sample Size and sampling</vt:lpstr>
      <vt:lpstr>sample Size and sampling</vt:lpstr>
      <vt:lpstr>sample Size and sampling</vt:lpstr>
      <vt:lpstr>Sample size and sampling</vt:lpstr>
      <vt:lpstr>Selecting the sample</vt:lpstr>
      <vt:lpstr>Example A</vt:lpstr>
      <vt:lpstr>Example B</vt:lpstr>
      <vt:lpstr>Example C (create together with class)</vt:lpstr>
      <vt:lpstr>Selecting the sample cont..</vt:lpstr>
      <vt:lpstr>Selecting the sample cont…</vt:lpstr>
      <vt:lpstr>Selecting the sample cont…</vt:lpstr>
      <vt:lpstr>Selecting the sample cont…</vt:lpstr>
      <vt:lpstr>Selecting the sample</vt:lpstr>
      <vt:lpstr>Selecting the sample</vt:lpstr>
      <vt:lpstr>Selecting the sample</vt:lpstr>
      <vt:lpstr>Selecting the sample</vt:lpstr>
      <vt:lpstr>Selecting the sample</vt:lpstr>
      <vt:lpstr>Selecting the sample</vt:lpstr>
      <vt:lpstr>Selecting the sample</vt:lpstr>
      <vt:lpstr>sample Size</vt:lpstr>
      <vt:lpstr>sample Size</vt:lpstr>
      <vt:lpstr>sample Size</vt:lpstr>
      <vt:lpstr>sample Size</vt:lpstr>
      <vt:lpstr>sample Size</vt:lpstr>
      <vt:lpstr>sample Size</vt:lpstr>
      <vt:lpstr>sample Size</vt:lpstr>
      <vt:lpstr>sample Size</vt:lpstr>
      <vt:lpstr>sample Size</vt:lpstr>
      <vt:lpstr>sample Size</vt:lpstr>
      <vt:lpstr>sample Size</vt:lpstr>
      <vt:lpstr>sample Size</vt:lpstr>
      <vt:lpstr>sample Size</vt:lpstr>
      <vt:lpstr>sample Size</vt:lpstr>
      <vt:lpstr>sample Size</vt:lpstr>
      <vt:lpstr>sample Size</vt:lpstr>
      <vt:lpstr>Conditions that guide sampling method and sample Size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Sample Size and Sampling</dc:title>
  <dc:creator>Windows User</dc:creator>
  <cp:lastModifiedBy>Pethias</cp:lastModifiedBy>
  <cp:revision>140</cp:revision>
  <dcterms:created xsi:type="dcterms:W3CDTF">2018-11-25T19:05:11Z</dcterms:created>
  <dcterms:modified xsi:type="dcterms:W3CDTF">2019-01-24T08:34:02Z</dcterms:modified>
  <cp:contentStatus/>
</cp:coreProperties>
</file>